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8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88" r:id="rId6"/>
    <p:sldId id="289" r:id="rId7"/>
    <p:sldId id="281" r:id="rId8"/>
    <p:sldId id="282" r:id="rId9"/>
    <p:sldId id="283" r:id="rId10"/>
    <p:sldId id="284" r:id="rId11"/>
    <p:sldId id="285" r:id="rId12"/>
    <p:sldId id="28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52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41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408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37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40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96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Su</a:t>
            </a:r>
            <a:r>
              <a:rPr spc="-5" dirty="0"/>
              <a:t>b</a:t>
            </a:r>
            <a:r>
              <a:rPr dirty="0"/>
              <a:t>dividi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30" dirty="0"/>
              <a:t>T</a:t>
            </a:r>
            <a:r>
              <a:rPr spc="-15" dirty="0"/>
              <a:t>r</a:t>
            </a:r>
            <a:r>
              <a:rPr dirty="0"/>
              <a:t>ia</a:t>
            </a:r>
            <a:r>
              <a:rPr spc="-25" dirty="0"/>
              <a:t>ng</a:t>
            </a:r>
            <a:r>
              <a:rPr dirty="0"/>
              <a:t>l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8057" y="2257458"/>
            <a:ext cx="8235950" cy="3857466"/>
          </a:xfrm>
          <a:prstGeom prst="rect">
            <a:avLst/>
          </a:prstGeom>
          <a:ln w="9524">
            <a:solidFill>
              <a:srgbClr val="E88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1639"/>
              </a:lnSpc>
            </a:pPr>
            <a:r>
              <a:rPr sz="1400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513080">
              <a:lnSpc>
                <a:spcPts val="1639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39800" marR="4077335">
              <a:lnSpc>
                <a:spcPct val="997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/</a:t>
            </a:r>
            <a:r>
              <a:rPr sz="1400" dirty="0">
                <a:latin typeface="Courier New"/>
                <a:cs typeface="Courier New"/>
              </a:rPr>
              <a:t>/ </a:t>
            </a:r>
            <a:r>
              <a:rPr sz="1400" spc="-5" dirty="0">
                <a:latin typeface="Courier New"/>
                <a:cs typeface="Courier New"/>
              </a:rPr>
              <a:t>Ad</a:t>
            </a:r>
            <a:r>
              <a:rPr sz="1400" dirty="0">
                <a:latin typeface="Courier New"/>
                <a:cs typeface="Courier New"/>
              </a:rPr>
              <a:t>d 3 </a:t>
            </a:r>
            <a:r>
              <a:rPr sz="1400" spc="-5" dirty="0">
                <a:latin typeface="Courier New"/>
                <a:cs typeface="Courier New"/>
              </a:rPr>
              <a:t>vertice</a:t>
            </a:r>
            <a:r>
              <a:rPr sz="1400" dirty="0">
                <a:latin typeface="Courier New"/>
                <a:cs typeface="Courier New"/>
              </a:rPr>
              <a:t>s 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th</a:t>
            </a:r>
            <a:r>
              <a:rPr sz="1400" dirty="0">
                <a:latin typeface="Courier New"/>
                <a:cs typeface="Courier New"/>
              </a:rPr>
              <a:t>e </a:t>
            </a:r>
            <a:r>
              <a:rPr sz="1400" spc="-5" dirty="0">
                <a:latin typeface="Courier New"/>
                <a:cs typeface="Courier New"/>
              </a:rPr>
              <a:t>array </a:t>
            </a:r>
            <a:r>
              <a:rPr sz="1400" dirty="0">
                <a:latin typeface="Courier New"/>
                <a:cs typeface="Courier New"/>
              </a:rPr>
              <a:t>pushVertex(a,vertexArray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pushVertex(b,vertexArray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pushVertex(c,vertexArray</a:t>
            </a:r>
            <a:r>
              <a:rPr sz="1400" spc="-5" dirty="0">
                <a:latin typeface="Courier New"/>
                <a:cs typeface="Courier New"/>
              </a:rPr>
              <a:t>); retur</a:t>
            </a:r>
            <a:r>
              <a:rPr sz="1400" dirty="0">
                <a:latin typeface="Courier New"/>
                <a:cs typeface="Courier New"/>
              </a:rPr>
              <a:t>n </a:t>
            </a:r>
            <a:r>
              <a:rPr sz="1400" spc="-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52"/>
              </a:spcBef>
            </a:pPr>
            <a:endParaRPr sz="1450">
              <a:latin typeface="Times New Roman"/>
              <a:cs typeface="Times New Roman"/>
            </a:endParaRPr>
          </a:p>
          <a:p>
            <a:pPr marL="513080"/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6360"/>
            <a:r>
              <a:rPr sz="1400" spc="-5" dirty="0">
                <a:latin typeface="Courier New"/>
                <a:cs typeface="Courier New"/>
              </a:rPr>
              <a:t>functio</a:t>
            </a:r>
            <a:r>
              <a:rPr sz="1400" dirty="0">
                <a:latin typeface="Courier New"/>
                <a:cs typeface="Courier New"/>
              </a:rPr>
              <a:t>n pushVertex</a:t>
            </a:r>
            <a:r>
              <a:rPr sz="1400" spc="-5" dirty="0">
                <a:latin typeface="Courier New"/>
                <a:cs typeface="Courier New"/>
              </a:rPr>
              <a:t>(v</a:t>
            </a:r>
            <a:r>
              <a:rPr sz="1400" dirty="0">
                <a:latin typeface="Courier New"/>
                <a:cs typeface="Courier New"/>
              </a:rPr>
              <a:t>, vArray)</a:t>
            </a:r>
            <a:endParaRPr sz="1400">
              <a:latin typeface="Courier New"/>
              <a:cs typeface="Courier New"/>
            </a:endParaRPr>
          </a:p>
          <a:p>
            <a:pPr marL="8636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9304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for(i</a:t>
            </a:r>
            <a:r>
              <a:rPr sz="1400" spc="-5" dirty="0">
                <a:latin typeface="Courier New"/>
                <a:cs typeface="Courier New"/>
              </a:rPr>
              <a:t>=0;i&lt;3;i++)</a:t>
            </a:r>
            <a:endParaRPr sz="1400">
              <a:latin typeface="Courier New"/>
              <a:cs typeface="Courier New"/>
            </a:endParaRPr>
          </a:p>
          <a:p>
            <a:pPr marL="19304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19760">
              <a:lnSpc>
                <a:spcPts val="1639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vArray.push(v[i</a:t>
            </a:r>
            <a:r>
              <a:rPr sz="1400" spc="-5" dirty="0"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 marL="193040">
              <a:lnSpc>
                <a:spcPts val="1639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"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225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/>
              <a:t>G</a:t>
            </a:r>
            <a:r>
              <a:rPr spc="-20" dirty="0"/>
              <a:t>enera</a:t>
            </a:r>
            <a:r>
              <a:rPr spc="-15" dirty="0"/>
              <a:t>ti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Sp</a:t>
            </a:r>
            <a:r>
              <a:rPr spc="-25" dirty="0"/>
              <a:t>he</a:t>
            </a:r>
            <a:r>
              <a:rPr spc="-30" dirty="0"/>
              <a:t>r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807" y="1822361"/>
            <a:ext cx="11230376" cy="286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Font typeface="+mj-lt"/>
              <a:buAutoNum type="arabicPeriod"/>
            </a:pPr>
            <a:r>
              <a:rPr lang="en-US"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wi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cente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Ve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nce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1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400" dirty="0"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ecur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siv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bdivid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ngu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4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mali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ze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 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b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normalize</a:t>
            </a:r>
            <a: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means move the vertex to a distance of 1 around the origin</a:t>
            </a:r>
            <a:b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keep same direction</a:t>
            </a:r>
          </a:p>
          <a:p>
            <a:pPr marL="12700"/>
            <a:endParaRPr lang="en-US" sz="240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 </a:t>
            </a: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3401" y="4418428"/>
            <a:ext cx="1889589" cy="188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0454" y="4002460"/>
            <a:ext cx="2545576" cy="256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/>
              <a:t>G</a:t>
            </a:r>
            <a:r>
              <a:rPr spc="-20" dirty="0"/>
              <a:t>enera</a:t>
            </a:r>
            <a:r>
              <a:rPr spc="-15" dirty="0"/>
              <a:t>ti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Sp</a:t>
            </a:r>
            <a:r>
              <a:rPr spc="-25" dirty="0"/>
              <a:t>he</a:t>
            </a:r>
            <a:r>
              <a:rPr spc="-30" dirty="0"/>
              <a:t>r</a:t>
            </a:r>
            <a:r>
              <a:rPr spc="-25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EAE9A-6692-4757-AB61-C65D54DABEF1}"/>
              </a:ext>
            </a:extLst>
          </p:cNvPr>
          <p:cNvSpPr txBox="1"/>
          <p:nvPr/>
        </p:nvSpPr>
        <p:spPr>
          <a:xfrm>
            <a:off x="199623" y="1487510"/>
            <a:ext cx="11674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In the file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SimpleModeling.js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Write the code for the function 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sphDivideTriangle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a,b,c,numSubDivs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vertexArray,normalArray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b</a:t>
            </a:r>
            <a:r>
              <a:rPr lang="en-US" dirty="0">
                <a:latin typeface="Lato" panose="020F0502020204030203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dirty="0">
                <a:latin typeface="Lato" panose="020F0502020204030203" pitchFamily="34" charset="0"/>
              </a:rPr>
              <a:t>are the corners of triangle…each is a vec4 specifying (</a:t>
            </a:r>
            <a:r>
              <a:rPr lang="en-US" dirty="0" err="1">
                <a:latin typeface="Lato" panose="020F0502020204030203" pitchFamily="34" charset="0"/>
              </a:rPr>
              <a:t>x,y,z,w</a:t>
            </a:r>
            <a:r>
              <a:rPr lang="en-US" dirty="0">
                <a:latin typeface="Lato" panose="020F050202020403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numSubDivs</a:t>
            </a:r>
            <a:r>
              <a:rPr lang="en-US" dirty="0">
                <a:latin typeface="Lato" panose="020F0502020204030203" pitchFamily="34" charset="0"/>
              </a:rPr>
              <a:t> is how many times to subdivide the triangles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vertexArray</a:t>
            </a:r>
            <a:r>
              <a:rPr lang="en-US" dirty="0">
                <a:latin typeface="Lato" panose="020F0502020204030203" pitchFamily="34" charset="0"/>
              </a:rPr>
              <a:t> is where you add the vertices you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normalArray</a:t>
            </a:r>
            <a:r>
              <a:rPr lang="en-US" dirty="0">
                <a:latin typeface="Lato" panose="020F0502020204030203" pitchFamily="34" charset="0"/>
              </a:rPr>
              <a:t> is where you add per-vertex normal vectors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9DA0D1F-09E1-4235-BBC0-B5245B2A1774}"/>
              </a:ext>
            </a:extLst>
          </p:cNvPr>
          <p:cNvSpPr/>
          <p:nvPr/>
        </p:nvSpPr>
        <p:spPr>
          <a:xfrm>
            <a:off x="2903401" y="4418428"/>
            <a:ext cx="1889589" cy="188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595BAF4-25BC-4A1A-913A-F8BD82F5ECA6}"/>
              </a:ext>
            </a:extLst>
          </p:cNvPr>
          <p:cNvSpPr/>
          <p:nvPr/>
        </p:nvSpPr>
        <p:spPr>
          <a:xfrm>
            <a:off x="6460454" y="4002460"/>
            <a:ext cx="2545576" cy="2564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57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Generating</a:t>
            </a:r>
            <a:r>
              <a:rPr dirty="0"/>
              <a:t> </a:t>
            </a:r>
            <a:r>
              <a:rPr spc="-35" dirty="0"/>
              <a:t>N</a:t>
            </a:r>
            <a:r>
              <a:rPr spc="-25" dirty="0"/>
              <a:t>o</a:t>
            </a:r>
            <a:r>
              <a:rPr spc="85" dirty="0"/>
              <a:t>r</a:t>
            </a:r>
            <a:r>
              <a:rPr dirty="0"/>
              <a:t>mals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199" y="1427400"/>
            <a:ext cx="7968555" cy="392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 </a:t>
            </a:r>
            <a:r>
              <a:rPr lang="en-US" sz="21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shade</a:t>
            </a:r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the mesh we need </a:t>
            </a:r>
            <a:r>
              <a:rPr lang="en-US" sz="21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per-vertex normal vectors</a:t>
            </a:r>
            <a:br>
              <a:rPr lang="en-US" sz="21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100" b="1" i="1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Normal vectors are vectors perpendicular to the surface</a:t>
            </a:r>
            <a:br>
              <a:rPr lang="en-US" sz="21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1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endParaRPr lang="en-US" sz="21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endParaRPr lang="en-US" sz="21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4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b="1" i="1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sphere</a:t>
            </a:r>
            <a:r>
              <a:rPr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, </a:t>
            </a:r>
            <a:r>
              <a:rPr sz="2400" b="1" i="1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wha</a:t>
            </a:r>
            <a:r>
              <a:rPr sz="2400" b="1" i="1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400" b="1" i="1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are</a:t>
            </a:r>
            <a:r>
              <a:rPr sz="2400" b="1" i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b="1" i="1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b="1" i="1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b="1" i="1" spc="-15" dirty="0" err="1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no</a:t>
            </a:r>
            <a:r>
              <a:rPr sz="2400" b="1" i="1" spc="45" dirty="0" err="1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b="1" i="1" dirty="0" err="1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mals</a:t>
            </a:r>
            <a:r>
              <a:rPr sz="2400" b="1" i="1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?</a:t>
            </a:r>
            <a:endParaRPr lang="en-US" sz="2400" b="1" i="1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endParaRPr lang="en-US" sz="21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In general, if we have no other information about a surface mesh,</a:t>
            </a:r>
            <a:b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we compute a normal for each vertex </a:t>
            </a:r>
            <a:b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1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by averaging the normal of the surrounding faces </a:t>
            </a:r>
          </a:p>
          <a:p>
            <a:pPr marL="12700"/>
            <a:endParaRPr lang="en-US" sz="21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489D4-C496-4478-ABBA-A2B4009D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755" y="608946"/>
            <a:ext cx="3452480" cy="3676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F8399-68A4-4B57-AA25-F6FB73EBB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80" y="4200323"/>
            <a:ext cx="3789829" cy="29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2" y="1422400"/>
            <a:ext cx="9860430" cy="4843931"/>
          </a:xfrm>
        </p:spPr>
        <p:txBody>
          <a:bodyPr/>
          <a:lstStyle/>
          <a:p>
            <a:r>
              <a:rPr lang="en-US" dirty="0"/>
              <a:t>You may have noticed we have drawn only simple shapes</a:t>
            </a:r>
          </a:p>
          <a:p>
            <a:r>
              <a:rPr lang="en-US" dirty="0"/>
              <a:t>Geometric modeling is not easy</a:t>
            </a:r>
          </a:p>
          <a:p>
            <a:r>
              <a:rPr lang="en-US" dirty="0"/>
              <a:t>Even with sophisticated computational tools like Maya</a:t>
            </a:r>
          </a:p>
          <a:p>
            <a:pPr lvl="1"/>
            <a:r>
              <a:rPr lang="en-US" dirty="0"/>
              <a:t>Still labor intensive</a:t>
            </a:r>
          </a:p>
          <a:p>
            <a:endParaRPr lang="en-US" dirty="0"/>
          </a:p>
        </p:txBody>
      </p:sp>
      <p:pic>
        <p:nvPicPr>
          <p:cNvPr id="5" name="Picture 4" descr="Screen Shot 2015-10-08 at 9.0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07" y="2872974"/>
            <a:ext cx="6654558" cy="34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53" y="1690690"/>
            <a:ext cx="9908988" cy="4575641"/>
          </a:xfrm>
        </p:spPr>
        <p:txBody>
          <a:bodyPr/>
          <a:lstStyle/>
          <a:p>
            <a:r>
              <a:rPr lang="en-US" dirty="0"/>
              <a:t>So how do you get geometric models for this course?</a:t>
            </a:r>
          </a:p>
          <a:p>
            <a:r>
              <a:rPr lang="en-US" dirty="0"/>
              <a:t>Well…you can get models in files and implement a file reader</a:t>
            </a:r>
          </a:p>
          <a:p>
            <a:pPr lvl="1"/>
            <a:r>
              <a:rPr lang="en-US" dirty="0"/>
              <a:t>Some browsers prevent file reading for security reasons</a:t>
            </a:r>
          </a:p>
          <a:p>
            <a:pPr lvl="1"/>
            <a:r>
              <a:rPr lang="en-US" dirty="0"/>
              <a:t>We’ll see how to work around that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24" y="2595563"/>
            <a:ext cx="3451139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01694"/>
            <a:ext cx="9329270" cy="4358134"/>
          </a:xfrm>
        </p:spPr>
        <p:txBody>
          <a:bodyPr>
            <a:normAutofit/>
          </a:bodyPr>
          <a:lstStyle/>
          <a:p>
            <a:r>
              <a:rPr lang="en-US" dirty="0"/>
              <a:t>You can type the geometry in by hand </a:t>
            </a:r>
          </a:p>
          <a:p>
            <a:pPr lvl="1"/>
            <a:r>
              <a:rPr lang="en-US" dirty="0"/>
              <a:t>Hard code it into the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Useful for testing</a:t>
            </a:r>
          </a:p>
          <a:p>
            <a:pPr lvl="1"/>
            <a:r>
              <a:rPr lang="en-US" dirty="0"/>
              <a:t>Obviously not scalable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procedurally generate geometry</a:t>
            </a:r>
          </a:p>
          <a:p>
            <a:pPr lvl="1"/>
            <a:r>
              <a:rPr lang="en-US" dirty="0"/>
              <a:t>Write code to produce a bunch of triangles</a:t>
            </a:r>
          </a:p>
          <a:p>
            <a:pPr lvl="1"/>
            <a:r>
              <a:rPr lang="en-US" dirty="0"/>
              <a:t>We’ll write code to do that for one type of surface today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470" y="2289061"/>
            <a:ext cx="2761461" cy="27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55BCDB3-6383-472F-8781-E4970E207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 r="311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0B41E-D4E7-40EC-A6BD-E01D1567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Generating a Mesh for a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F44D-4063-4B20-925E-F1D7B721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Today we’ll create our first really 3D image</a:t>
            </a:r>
            <a:br>
              <a:rPr lang="en-US" sz="1500"/>
            </a:br>
            <a:endParaRPr lang="en-US" sz="1500"/>
          </a:p>
          <a:p>
            <a:pPr marL="0" indent="0">
              <a:buNone/>
            </a:pPr>
            <a:r>
              <a:rPr lang="en-US" sz="1500"/>
              <a:t>Provided code will do two important things </a:t>
            </a:r>
          </a:p>
          <a:p>
            <a:pPr lvl="1"/>
            <a:r>
              <a:rPr lang="en-US" sz="1500"/>
              <a:t>It will render the scene in perspective </a:t>
            </a:r>
          </a:p>
          <a:p>
            <a:pPr lvl="1"/>
            <a:r>
              <a:rPr lang="en-US" sz="1500"/>
              <a:t>It will shade the sphere as if lit by a light-source</a:t>
            </a:r>
            <a:br>
              <a:rPr lang="en-US" sz="1500"/>
            </a:br>
            <a:endParaRPr lang="en-US" sz="1500"/>
          </a:p>
          <a:p>
            <a:pPr marL="0" indent="0">
              <a:buNone/>
            </a:pPr>
            <a:r>
              <a:rPr lang="en-US" sz="1500"/>
              <a:t>You will learn how to implement that later</a:t>
            </a:r>
          </a:p>
          <a:p>
            <a:pPr lvl="1"/>
            <a:r>
              <a:rPr lang="en-US" sz="1500"/>
              <a:t>For today, just use the code…</a:t>
            </a:r>
            <a:br>
              <a:rPr lang="en-US" sz="1500"/>
            </a:br>
            <a:br>
              <a:rPr lang="en-US" sz="1500"/>
            </a:br>
            <a:endParaRPr lang="en-US" sz="1500"/>
          </a:p>
          <a:p>
            <a:pPr marL="0" indent="0">
              <a:buNone/>
            </a:pPr>
            <a:r>
              <a:rPr lang="en-US" sz="1500" b="1" i="1"/>
              <a:t>You will write the code to generate the sphere mesh</a:t>
            </a:r>
          </a:p>
        </p:txBody>
      </p:sp>
    </p:spTree>
    <p:extLst>
      <p:ext uri="{BB962C8B-B14F-4D97-AF65-F5344CB8AC3E}">
        <p14:creationId xmlns:p14="http://schemas.microsoft.com/office/powerpoint/2010/main" val="234520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547304-7715-48D5-AE2C-7C6B40D5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5" r="3257" b="-2"/>
          <a:stretch/>
        </p:blipFill>
        <p:spPr>
          <a:xfrm>
            <a:off x="828772" y="1904281"/>
            <a:ext cx="507407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6F275-CBF9-42FE-B7C1-98F9BAA3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Generating a Tessellated Quadrilateral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2F22-C03D-491D-A256-64C893D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068" y="1825625"/>
            <a:ext cx="64201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Let’s look at how to generate the triangles for a simpler shape</a:t>
            </a:r>
          </a:p>
          <a:p>
            <a:r>
              <a:rPr lang="en-US" sz="2400" dirty="0"/>
              <a:t>Technically, a </a:t>
            </a:r>
            <a:r>
              <a:rPr lang="en-US" sz="2400" b="1" dirty="0"/>
              <a:t>tessellation</a:t>
            </a:r>
            <a:r>
              <a:rPr lang="en-US" sz="2400" dirty="0"/>
              <a:t> is a tiling of a plane using geometric shapes</a:t>
            </a:r>
          </a:p>
          <a:p>
            <a:r>
              <a:rPr lang="en-US" sz="2400" dirty="0"/>
              <a:t>We will divide a rectangle up into triangles</a:t>
            </a:r>
          </a:p>
        </p:txBody>
      </p:sp>
    </p:spTree>
    <p:extLst>
      <p:ext uri="{BB962C8B-B14F-4D97-AF65-F5344CB8AC3E}">
        <p14:creationId xmlns:p14="http://schemas.microsoft.com/office/powerpoint/2010/main" val="29012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126" y="785301"/>
            <a:ext cx="891381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Generating</a:t>
            </a:r>
            <a:r>
              <a:rPr spc="5" dirty="0"/>
              <a:t> </a:t>
            </a:r>
            <a:r>
              <a:rPr dirty="0"/>
              <a:t>a </a:t>
            </a:r>
            <a:r>
              <a:rPr spc="-200" dirty="0"/>
              <a:t>T</a:t>
            </a:r>
            <a:r>
              <a:rPr dirty="0"/>
              <a:t>essellated</a:t>
            </a:r>
            <a:r>
              <a:rPr spc="-10" dirty="0"/>
              <a:t> </a:t>
            </a:r>
            <a:r>
              <a:rPr spc="-5" dirty="0"/>
              <a:t>Quad</a:t>
            </a:r>
          </a:p>
        </p:txBody>
      </p:sp>
      <p:sp>
        <p:nvSpPr>
          <p:cNvPr id="4" name="object 4"/>
          <p:cNvSpPr/>
          <p:nvPr/>
        </p:nvSpPr>
        <p:spPr>
          <a:xfrm>
            <a:off x="1499126" y="3228451"/>
            <a:ext cx="8235950" cy="2893695"/>
          </a:xfrm>
          <a:custGeom>
            <a:avLst/>
            <a:gdLst/>
            <a:ahLst/>
            <a:cxnLst/>
            <a:rect l="l" t="t" r="r" b="b"/>
            <a:pathLst>
              <a:path w="8235950" h="2893695">
                <a:moveTo>
                  <a:pt x="0" y="0"/>
                </a:moveTo>
                <a:lnTo>
                  <a:pt x="8235677" y="0"/>
                </a:lnTo>
                <a:lnTo>
                  <a:pt x="8235677" y="2893099"/>
                </a:lnTo>
                <a:lnTo>
                  <a:pt x="0" y="2893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8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371" y="1752017"/>
            <a:ext cx="8121015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900" spc="-15" dirty="0">
                <a:latin typeface="Lato" panose="020F0502020204030203" pitchFamily="34" charset="0"/>
                <a:cs typeface="Century Gothic"/>
              </a:rPr>
              <a:t>Re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cur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si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on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(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or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ter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on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)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ca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n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b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e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u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s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d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gener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te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20" dirty="0">
                <a:latin typeface="Lato" panose="020F0502020204030203" pitchFamily="34" charset="0"/>
                <a:cs typeface="Century Gothic"/>
              </a:rPr>
              <a:t>r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fi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ne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d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sz="1900" spc="-15" dirty="0">
                <a:latin typeface="Lato" panose="020F0502020204030203" pitchFamily="34" charset="0"/>
                <a:cs typeface="Century Gothic"/>
              </a:rPr>
              <a:t>y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l</a:t>
            </a:r>
            <a:r>
              <a:rPr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ot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s…</a:t>
            </a:r>
            <a:b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gener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ss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lla</a:t>
            </a:r>
            <a:r>
              <a:rPr sz="19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pla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19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ecur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siv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ly</a:t>
            </a:r>
            <a:r>
              <a:rPr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?</a:t>
            </a:r>
            <a:endParaRPr lang="en-US" sz="19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z="19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What does this code do?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2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356" y="3740404"/>
            <a:ext cx="1174115" cy="108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var numT</a:t>
            </a:r>
            <a:r>
              <a:rPr sz="1400" spc="-5" dirty="0">
                <a:latin typeface="Courier New"/>
                <a:cs typeface="Courier New"/>
              </a:rPr>
              <a:t>=0; </a:t>
            </a:r>
            <a:r>
              <a:rPr sz="1400" dirty="0">
                <a:latin typeface="Courier New"/>
                <a:cs typeface="Courier New"/>
              </a:rPr>
              <a:t>var</a:t>
            </a:r>
          </a:p>
          <a:p>
            <a:pPr marR="845819" algn="just">
              <a:lnSpc>
                <a:spcPct val="98200"/>
              </a:lnSpc>
              <a:spcBef>
                <a:spcPts val="50"/>
              </a:spcBef>
            </a:pPr>
            <a:r>
              <a:rPr sz="1400" dirty="0">
                <a:latin typeface="Courier New"/>
                <a:cs typeface="Courier New"/>
              </a:rPr>
              <a:t>var var var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44145" y="3956303"/>
            <a:ext cx="3841115" cy="853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99200"/>
              </a:lnSpc>
            </a:pPr>
            <a:r>
              <a:rPr sz="1400" dirty="0">
                <a:latin typeface="Courier New"/>
                <a:cs typeface="Courier New"/>
              </a:rPr>
              <a:t>va = </a:t>
            </a:r>
            <a:r>
              <a:rPr sz="1400" spc="-5" dirty="0">
                <a:latin typeface="Courier New"/>
                <a:cs typeface="Courier New"/>
              </a:rPr>
              <a:t>vec4.fromValues(minX,minY,0,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vb = </a:t>
            </a:r>
            <a:r>
              <a:rPr sz="1400" spc="-5" dirty="0">
                <a:latin typeface="Courier New"/>
                <a:cs typeface="Courier New"/>
              </a:rPr>
              <a:t>vec4.fromValues(maxX,minY,0,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vc = </a:t>
            </a:r>
            <a:r>
              <a:rPr sz="1400" spc="-5" dirty="0">
                <a:latin typeface="Courier New"/>
                <a:cs typeface="Courier New"/>
              </a:rPr>
              <a:t>vec4.fromValues(maxX,maxY,0,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vd = </a:t>
            </a:r>
            <a:r>
              <a:rPr sz="1400" spc="-5" dirty="0">
                <a:latin typeface="Courier New"/>
                <a:cs typeface="Courier New"/>
              </a:rPr>
              <a:t>vec4.fromValues(minX,maxY,0,</a:t>
            </a:r>
            <a:r>
              <a:rPr lang="en-US" sz="1400" spc="-5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565" y="5023103"/>
            <a:ext cx="5335270" cy="108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 algn="just"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numT+=divideTriangle(va,vb,vd,n, 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numT+=divideTriangle(vb,vc,vd,n, vertexArray</a:t>
            </a:r>
            <a:r>
              <a:rPr sz="1400" spc="-5" dirty="0">
                <a:latin typeface="Courier New"/>
                <a:cs typeface="Courier New"/>
              </a:rPr>
              <a:t>); retur</a:t>
            </a:r>
            <a:r>
              <a:rPr sz="1400" dirty="0">
                <a:latin typeface="Courier New"/>
                <a:cs typeface="Courier New"/>
              </a:rPr>
              <a:t>n numT;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10563-B87F-4CA5-9DF2-1BCD8CC1EEAA}"/>
              </a:ext>
            </a:extLst>
          </p:cNvPr>
          <p:cNvSpPr/>
          <p:nvPr/>
        </p:nvSpPr>
        <p:spPr>
          <a:xfrm>
            <a:off x="1271209" y="3326601"/>
            <a:ext cx="8057321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965">
              <a:lnSpc>
                <a:spcPts val="1639"/>
              </a:lnSpc>
            </a:pPr>
            <a:r>
              <a:rPr lang="en-US" sz="1400" spc="-5" dirty="0">
                <a:solidFill>
                  <a:prstClr val="black"/>
                </a:solidFill>
                <a:latin typeface="Courier New"/>
                <a:cs typeface="Courier New"/>
              </a:rPr>
              <a:t>functio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n </a:t>
            </a:r>
            <a:r>
              <a:rPr lang="en-US" sz="1400" dirty="0" err="1">
                <a:solidFill>
                  <a:prstClr val="black"/>
                </a:solidFill>
                <a:latin typeface="Courier New"/>
                <a:cs typeface="Courier New"/>
              </a:rPr>
              <a:t>planeFromSubdivision</a:t>
            </a:r>
            <a:r>
              <a:rPr lang="en-US" sz="1400" spc="-5" dirty="0">
                <a:solidFill>
                  <a:prstClr val="black"/>
                </a:solidFill>
                <a:latin typeface="Courier New"/>
                <a:cs typeface="Courier New"/>
              </a:rPr>
              <a:t>(n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/>
                <a:cs typeface="Courier New"/>
              </a:rPr>
              <a:t>minX,maxX,minY,maxY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/>
                <a:cs typeface="Courier New"/>
              </a:rPr>
              <a:t>vertexArray</a:t>
            </a: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</a:p>
          <a:p>
            <a:pPr marL="227965">
              <a:lnSpc>
                <a:spcPts val="1639"/>
              </a:lnSpc>
            </a:pPr>
            <a:r>
              <a:rPr lang="en-US" sz="140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0305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Su</a:t>
            </a:r>
            <a:r>
              <a:rPr spc="-5" dirty="0"/>
              <a:t>b</a:t>
            </a:r>
            <a:r>
              <a:rPr dirty="0"/>
              <a:t>dividi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30" dirty="0"/>
              <a:t>T</a:t>
            </a:r>
            <a:r>
              <a:rPr spc="-15" dirty="0"/>
              <a:t>r</a:t>
            </a:r>
            <a:r>
              <a:rPr dirty="0"/>
              <a:t>ia</a:t>
            </a:r>
            <a:r>
              <a:rPr spc="-25" dirty="0"/>
              <a:t>ng</a:t>
            </a:r>
            <a:r>
              <a:rPr dirty="0"/>
              <a:t>l</a:t>
            </a:r>
            <a:r>
              <a:rPr spc="-2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4428328" y="1757967"/>
            <a:ext cx="6241818" cy="4744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EC0A1-BA35-4963-84DB-21CA32B53172}"/>
              </a:ext>
            </a:extLst>
          </p:cNvPr>
          <p:cNvSpPr txBox="1"/>
          <p:nvPr/>
        </p:nvSpPr>
        <p:spPr>
          <a:xfrm>
            <a:off x="933718" y="1622738"/>
            <a:ext cx="85813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buFont typeface="+mj-lt"/>
              <a:buAutoNum type="arabicPeriod"/>
            </a:pP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midp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endParaRPr lang="en-US" sz="2000" dirty="0">
              <a:latin typeface="Lato" panose="020F0502020204030203" pitchFamily="34" charset="0"/>
              <a:cs typeface="Century Gothic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sz="20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Cr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4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lang="en-US" sz="20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or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lang="en-US"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0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re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re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other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ways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ou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ld s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bdivid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</a:p>
          <a:p>
            <a:pPr marL="12700"/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metho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gener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q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ila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</a:p>
          <a:p>
            <a:pPr marL="12700"/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…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ou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out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lang="en-US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q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ila</a:t>
            </a:r>
            <a:r>
              <a:rPr lang="en-US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ter</a:t>
            </a: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endParaRPr lang="en-US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1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/>
              <a:t>Su</a:t>
            </a:r>
            <a:r>
              <a:rPr spc="-5" dirty="0"/>
              <a:t>b</a:t>
            </a:r>
            <a:r>
              <a:rPr dirty="0"/>
              <a:t>dividi</a:t>
            </a:r>
            <a:r>
              <a:rPr spc="-25" dirty="0"/>
              <a:t>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30" dirty="0"/>
              <a:t>T</a:t>
            </a:r>
            <a:r>
              <a:rPr spc="-15" dirty="0"/>
              <a:t>r</a:t>
            </a:r>
            <a:r>
              <a:rPr dirty="0"/>
              <a:t>ia</a:t>
            </a:r>
            <a:r>
              <a:rPr spc="-25" dirty="0"/>
              <a:t>ng</a:t>
            </a:r>
            <a:r>
              <a:rPr dirty="0"/>
              <a:t>l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838057" y="2257459"/>
            <a:ext cx="8235950" cy="3324225"/>
          </a:xfrm>
          <a:custGeom>
            <a:avLst/>
            <a:gdLst/>
            <a:ahLst/>
            <a:cxnLst/>
            <a:rect l="l" t="t" r="r" b="b"/>
            <a:pathLst>
              <a:path w="8235950" h="3324225">
                <a:moveTo>
                  <a:pt x="0" y="0"/>
                </a:moveTo>
                <a:lnTo>
                  <a:pt x="8235677" y="0"/>
                </a:lnTo>
                <a:lnTo>
                  <a:pt x="8235677" y="3323986"/>
                </a:lnTo>
                <a:lnTo>
                  <a:pt x="0" y="33239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88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6796" y="2337610"/>
            <a:ext cx="589407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 indent="-427355">
              <a:lnSpc>
                <a:spcPts val="1600"/>
              </a:lnSpc>
            </a:pPr>
            <a:r>
              <a:rPr sz="1400" spc="-5" dirty="0">
                <a:latin typeface="Courier New"/>
                <a:cs typeface="Courier New"/>
              </a:rPr>
              <a:t>functio</a:t>
            </a:r>
            <a:r>
              <a:rPr sz="1400" dirty="0">
                <a:latin typeface="Courier New"/>
                <a:cs typeface="Courier New"/>
              </a:rPr>
              <a:t>n divideTriangle(a,b,c,numSubDivs, vertexArray</a:t>
            </a:r>
            <a:r>
              <a:rPr sz="1400" spc="-5" dirty="0">
                <a:latin typeface="Courier New"/>
                <a:cs typeface="Courier New"/>
              </a:rPr>
              <a:t>){ i</a:t>
            </a:r>
            <a:r>
              <a:rPr sz="1400" dirty="0">
                <a:latin typeface="Courier New"/>
                <a:cs typeface="Courier New"/>
              </a:rPr>
              <a:t>f (numSubDivs</a:t>
            </a:r>
            <a:r>
              <a:rPr sz="1400" spc="-5" dirty="0">
                <a:latin typeface="Courier New"/>
                <a:cs typeface="Courier New"/>
              </a:rPr>
              <a:t>&gt;0){</a:t>
            </a:r>
            <a:endParaRPr sz="1400">
              <a:latin typeface="Courier New"/>
              <a:cs typeface="Courier New"/>
            </a:endParaRPr>
          </a:p>
          <a:p>
            <a:pPr marL="86614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var numT</a:t>
            </a:r>
            <a:r>
              <a:rPr sz="1400" spc="-5" dirty="0">
                <a:latin typeface="Courier New"/>
                <a:cs typeface="Courier New"/>
              </a:rPr>
              <a:t>=0;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0376" y="3823511"/>
            <a:ext cx="4506595" cy="65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(a,ab,ac,numSubDivs-1, </a:t>
            </a: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(ab,b,bc,numSubDivs-1, </a:t>
            </a: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(bc,c,ac,numSubDivs-1,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8363" y="3823511"/>
            <a:ext cx="1412875" cy="65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400" dirty="0">
                <a:latin typeface="Courier New"/>
                <a:cs typeface="Courier New"/>
              </a:rPr>
              <a:t>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vertexArray</a:t>
            </a:r>
            <a:r>
              <a:rPr sz="1400" spc="-5" dirty="0"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vertexArray</a:t>
            </a:r>
            <a:r>
              <a:rPr sz="1400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588" y="4471210"/>
            <a:ext cx="653415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>
              <a:lnSpc>
                <a:spcPts val="1600"/>
              </a:lnSpc>
            </a:pPr>
            <a:r>
              <a:rPr sz="1400" dirty="0">
                <a:latin typeface="Courier New"/>
                <a:cs typeface="Courier New"/>
              </a:rPr>
              <a:t>numT+=divideTriangle</a:t>
            </a:r>
            <a:r>
              <a:rPr sz="1400" spc="-5" dirty="0">
                <a:latin typeface="Courier New"/>
                <a:cs typeface="Courier New"/>
              </a:rPr>
              <a:t>(ab,bc,ac,numSubDivs-1</a:t>
            </a:r>
            <a:r>
              <a:rPr sz="1400" dirty="0">
                <a:latin typeface="Courier New"/>
                <a:cs typeface="Courier New"/>
              </a:rPr>
              <a:t>, vertexArray</a:t>
            </a:r>
            <a:r>
              <a:rPr sz="1400" spc="-5" dirty="0">
                <a:latin typeface="Courier New"/>
                <a:cs typeface="Courier New"/>
              </a:rPr>
              <a:t>); retur</a:t>
            </a:r>
            <a:r>
              <a:rPr sz="1400" dirty="0">
                <a:latin typeface="Courier New"/>
                <a:cs typeface="Courier New"/>
              </a:rPr>
              <a:t>n numT;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els</a:t>
            </a:r>
            <a:r>
              <a:rPr sz="1400" dirty="0">
                <a:latin typeface="Courier New"/>
                <a:cs typeface="Courier New"/>
              </a:rPr>
              <a:t>e …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48150" y="2972610"/>
          <a:ext cx="5084260" cy="68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5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vec4.create();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vec4.lerp(ab,a,b,0.5);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ac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vec4.create();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vec4.lerp(ac,a,c,0.5);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vec4.create();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vec4.lerp(bc,b,c,0.5);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5155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7470</TotalTime>
  <Words>563</Words>
  <Application>Microsoft Office PowerPoint</Application>
  <PresentationFormat>Widescreen</PresentationFormat>
  <Paragraphs>113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Lato</vt:lpstr>
      <vt:lpstr>Lato Medium</vt:lpstr>
      <vt:lpstr>Times New Roman</vt:lpstr>
      <vt:lpstr>SampleSlides</vt:lpstr>
      <vt:lpstr>PowerPoint Presentation</vt:lpstr>
      <vt:lpstr>Geometric Modeling</vt:lpstr>
      <vt:lpstr>Geometric Modeling</vt:lpstr>
      <vt:lpstr>Geometric Modeling</vt:lpstr>
      <vt:lpstr>Generating a Mesh for a Sphere</vt:lpstr>
      <vt:lpstr>Generating a Tessellated Quadrilateral</vt:lpstr>
      <vt:lpstr>Generating a Tessellated Quad</vt:lpstr>
      <vt:lpstr>Subdividing a Triangle</vt:lpstr>
      <vt:lpstr>Subdividing a Triangle</vt:lpstr>
      <vt:lpstr>Subdividing a Triangle</vt:lpstr>
      <vt:lpstr>Generating a Sphere</vt:lpstr>
      <vt:lpstr>Generating a Sphere</vt:lpstr>
      <vt:lpstr>Generating Normals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63</cp:revision>
  <dcterms:created xsi:type="dcterms:W3CDTF">2017-05-11T14:02:37Z</dcterms:created>
  <dcterms:modified xsi:type="dcterms:W3CDTF">2020-02-24T21:40:18Z</dcterms:modified>
</cp:coreProperties>
</file>