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11.jpg" ContentType="image/jpg"/>
  <Override PartName="/ppt/media/image12.jpg" ContentType="image/jpg"/>
  <Override PartName="/ppt/media/image15.jpg" ContentType="image/jpg"/>
  <Override PartName="/ppt/media/image16.jpg" ContentType="image/jpg"/>
  <Override PartName="/ppt/media/image17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6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0" r:id="rId2"/>
    <p:sldId id="261" r:id="rId3"/>
    <p:sldId id="303" r:id="rId4"/>
    <p:sldId id="280" r:id="rId5"/>
    <p:sldId id="302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66" r:id="rId15"/>
    <p:sldId id="265" r:id="rId16"/>
    <p:sldId id="267" r:id="rId17"/>
    <p:sldId id="295" r:id="rId18"/>
    <p:sldId id="296" r:id="rId19"/>
    <p:sldId id="287" r:id="rId20"/>
    <p:sldId id="297" r:id="rId21"/>
    <p:sldId id="298" r:id="rId22"/>
    <p:sldId id="299" r:id="rId23"/>
    <p:sldId id="300" r:id="rId24"/>
    <p:sldId id="301" r:id="rId25"/>
    <p:sldId id="304" r:id="rId26"/>
    <p:sldId id="305" r:id="rId27"/>
    <p:sldId id="306" r:id="rId28"/>
    <p:sldId id="273" r:id="rId29"/>
    <p:sldId id="274" r:id="rId30"/>
    <p:sldId id="275" r:id="rId31"/>
    <p:sldId id="276" r:id="rId32"/>
    <p:sldId id="289" r:id="rId33"/>
    <p:sldId id="293" r:id="rId34"/>
    <p:sldId id="294" r:id="rId35"/>
    <p:sldId id="288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9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09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4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52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67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Surface Meshes: Representation and Storage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60" y="273996"/>
            <a:ext cx="10596750" cy="50009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lang="en-US" sz="3174" spc="-23" dirty="0"/>
              <a:t>Euler Characteristic for </a:t>
            </a:r>
            <a:r>
              <a:rPr sz="3174" spc="-27" dirty="0"/>
              <a:t>Closed </a:t>
            </a:r>
            <a:r>
              <a:rPr sz="3174" spc="-118" dirty="0"/>
              <a:t>2-­Manifold </a:t>
            </a:r>
            <a:r>
              <a:rPr sz="3174" spc="-27" dirty="0"/>
              <a:t>Polygonal</a:t>
            </a:r>
            <a:r>
              <a:rPr sz="3174" spc="23" dirty="0"/>
              <a:t> </a:t>
            </a:r>
            <a:r>
              <a:rPr sz="3174" spc="-27" dirty="0"/>
              <a:t>Meshes</a:t>
            </a:r>
            <a:endParaRPr sz="3174" dirty="0"/>
          </a:p>
        </p:txBody>
      </p:sp>
      <p:sp>
        <p:nvSpPr>
          <p:cNvPr id="3" name="object 3"/>
          <p:cNvSpPr/>
          <p:nvPr/>
        </p:nvSpPr>
        <p:spPr>
          <a:xfrm>
            <a:off x="2131209" y="1376127"/>
            <a:ext cx="6830964" cy="47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04759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7911748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…and </a:t>
            </a:r>
            <a:r>
              <a:rPr spc="-9" dirty="0"/>
              <a:t>if </a:t>
            </a:r>
            <a:r>
              <a:rPr spc="-14" dirty="0"/>
              <a:t>they are </a:t>
            </a:r>
            <a:r>
              <a:rPr spc="-18" dirty="0"/>
              <a:t>triangle</a:t>
            </a:r>
            <a:r>
              <a:rPr spc="-50" dirty="0"/>
              <a:t> </a:t>
            </a:r>
            <a:r>
              <a:rPr spc="-23" dirty="0"/>
              <a:t>meshes</a:t>
            </a:r>
          </a:p>
        </p:txBody>
      </p:sp>
      <p:sp>
        <p:nvSpPr>
          <p:cNvPr id="3" name="object 3"/>
          <p:cNvSpPr/>
          <p:nvPr/>
        </p:nvSpPr>
        <p:spPr>
          <a:xfrm>
            <a:off x="1725936" y="1962924"/>
            <a:ext cx="6818681" cy="295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111A6-4EB6-4C04-91C7-051B3F2DD3B7}"/>
              </a:ext>
            </a:extLst>
          </p:cNvPr>
          <p:cNvSpPr txBox="1"/>
          <p:nvPr/>
        </p:nvSpPr>
        <p:spPr>
          <a:xfrm>
            <a:off x="835742" y="5368413"/>
            <a:ext cx="1148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Aside from being totally interesting on their own, these formulas are useful for computing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344216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898917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Mesh Data</a:t>
            </a:r>
            <a:r>
              <a:rPr spc="-68" dirty="0"/>
              <a:t> </a:t>
            </a:r>
            <a:r>
              <a:rPr spc="-18" dirty="0"/>
              <a:t>Structures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6474" y="2214964"/>
            <a:ext cx="9535557" cy="4181441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8"/>
              </a:spcBef>
              <a:buNone/>
            </a:pPr>
            <a:r>
              <a:rPr spc="-23" dirty="0"/>
              <a:t>Need </a:t>
            </a:r>
            <a:r>
              <a:rPr spc="-9" dirty="0"/>
              <a:t>to</a:t>
            </a:r>
            <a:r>
              <a:rPr spc="-27" dirty="0"/>
              <a:t> </a:t>
            </a:r>
            <a:r>
              <a:rPr spc="-14" dirty="0"/>
              <a:t>store</a:t>
            </a:r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Geometry</a:t>
            </a:r>
            <a:endParaRPr lang="en-US" sz="1542" dirty="0"/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Connectivity</a:t>
            </a:r>
          </a:p>
          <a:p>
            <a:pPr marL="42611">
              <a:lnSpc>
                <a:spcPct val="100000"/>
              </a:lnSpc>
              <a:spcBef>
                <a:spcPts val="41"/>
              </a:spcBef>
            </a:pPr>
            <a:endParaRPr sz="1496" dirty="0"/>
          </a:p>
          <a:p>
            <a:pPr marL="0" marR="1923808" indent="0">
              <a:lnSpc>
                <a:spcPct val="100600"/>
              </a:lnSpc>
              <a:buNone/>
            </a:pPr>
            <a:r>
              <a:rPr spc="-18" dirty="0"/>
              <a:t>Can </a:t>
            </a:r>
            <a:r>
              <a:rPr spc="-9" dirty="0"/>
              <a:t>be </a:t>
            </a:r>
            <a:r>
              <a:rPr spc="-18" dirty="0"/>
              <a:t>used </a:t>
            </a:r>
            <a:r>
              <a:rPr spc="-14" dirty="0"/>
              <a:t>as file </a:t>
            </a:r>
            <a:r>
              <a:rPr spc="-18" dirty="0"/>
              <a:t>formats </a:t>
            </a:r>
            <a:r>
              <a:rPr spc="-9" dirty="0"/>
              <a:t>or </a:t>
            </a:r>
            <a:r>
              <a:rPr spc="-18" dirty="0"/>
              <a:t>internal formats </a:t>
            </a:r>
            <a:br>
              <a:rPr lang="en-US" spc="-18" dirty="0"/>
            </a:br>
            <a:br>
              <a:rPr lang="en-US" spc="-18" dirty="0"/>
            </a:br>
            <a:r>
              <a:rPr spc="-18" dirty="0"/>
              <a:t> Considerations</a:t>
            </a:r>
          </a:p>
          <a:p>
            <a:pPr marL="456624">
              <a:lnSpc>
                <a:spcPct val="100000"/>
              </a:lnSpc>
              <a:spcBef>
                <a:spcPts val="23"/>
              </a:spcBef>
            </a:pPr>
            <a:r>
              <a:rPr sz="1542" dirty="0"/>
              <a:t>Space</a:t>
            </a:r>
          </a:p>
          <a:p>
            <a:pPr marL="456624">
              <a:lnSpc>
                <a:spcPts val="1832"/>
              </a:lnSpc>
              <a:spcBef>
                <a:spcPts val="236"/>
              </a:spcBef>
            </a:pPr>
            <a:r>
              <a:rPr sz="1542" dirty="0"/>
              <a:t>Efficient operations</a:t>
            </a:r>
          </a:p>
          <a:p>
            <a:pPr marL="0" indent="0">
              <a:lnSpc>
                <a:spcPts val="3650"/>
              </a:lnSpc>
              <a:buNone/>
            </a:pPr>
            <a:r>
              <a:rPr spc="-23" dirty="0"/>
              <a:t>Mesh </a:t>
            </a:r>
            <a:r>
              <a:rPr spc="-18" dirty="0"/>
              <a:t>processing has </a:t>
            </a:r>
            <a:r>
              <a:rPr spc="-27" dirty="0"/>
              <a:t>different </a:t>
            </a:r>
            <a:r>
              <a:rPr spc="-18" dirty="0"/>
              <a:t>requirements than</a:t>
            </a:r>
            <a:r>
              <a:rPr dirty="0"/>
              <a:t> </a:t>
            </a:r>
            <a:r>
              <a:rPr spc="-23" dirty="0"/>
              <a:t>rendering</a:t>
            </a:r>
          </a:p>
          <a:p>
            <a:pPr marL="456624">
              <a:lnSpc>
                <a:spcPts val="2358"/>
              </a:lnSpc>
            </a:pPr>
            <a:r>
              <a:rPr sz="1995" spc="-5" dirty="0"/>
              <a:t>Example: </a:t>
            </a:r>
            <a:r>
              <a:rPr lang="en-US" sz="1995" spc="-5" dirty="0"/>
              <a:t>Deforming a mesh when simulating physics…</a:t>
            </a:r>
            <a:endParaRPr sz="1995" dirty="0"/>
          </a:p>
        </p:txBody>
      </p:sp>
      <p:sp>
        <p:nvSpPr>
          <p:cNvPr id="4" name="object 4"/>
          <p:cNvSpPr/>
          <p:nvPr/>
        </p:nvSpPr>
        <p:spPr>
          <a:xfrm>
            <a:off x="4467642" y="1128861"/>
            <a:ext cx="5399940" cy="125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782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159" y="239591"/>
            <a:ext cx="950799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Face </a:t>
            </a:r>
            <a:r>
              <a:rPr spc="-9" dirty="0"/>
              <a:t>Set</a:t>
            </a:r>
            <a:r>
              <a:rPr spc="-91" dirty="0"/>
              <a:t> </a:t>
            </a:r>
            <a:r>
              <a:rPr spc="-18" dirty="0"/>
              <a:t>(STL)</a:t>
            </a:r>
          </a:p>
        </p:txBody>
      </p:sp>
      <p:sp>
        <p:nvSpPr>
          <p:cNvPr id="3" name="object 3"/>
          <p:cNvSpPr/>
          <p:nvPr/>
        </p:nvSpPr>
        <p:spPr>
          <a:xfrm>
            <a:off x="1471108" y="1109275"/>
            <a:ext cx="6850614" cy="303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7FD4C-6185-4D38-BCBA-B5C969B206BF}"/>
              </a:ext>
            </a:extLst>
          </p:cNvPr>
          <p:cNvSpPr txBox="1"/>
          <p:nvPr/>
        </p:nvSpPr>
        <p:spPr>
          <a:xfrm>
            <a:off x="909483" y="5029200"/>
            <a:ext cx="11169445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Corresponds to structure used for </a:t>
            </a:r>
            <a:r>
              <a:rPr lang="en-US" sz="2000" dirty="0" err="1"/>
              <a:t>WebGL</a:t>
            </a:r>
            <a:r>
              <a:rPr lang="en-US" sz="2000" dirty="0"/>
              <a:t> call </a:t>
            </a:r>
            <a:br>
              <a:rPr lang="en-US" sz="2000" dirty="0">
                <a:latin typeface="Courier"/>
              </a:rPr>
            </a:br>
            <a:r>
              <a:rPr lang="en-US" sz="2000" dirty="0" err="1">
                <a:latin typeface="Courier"/>
              </a:rPr>
              <a:t>gl.drawArrays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gl.TRIANGLES</a:t>
            </a:r>
            <a:r>
              <a:rPr lang="en-US" sz="2000" dirty="0">
                <a:latin typeface="Courier"/>
              </a:rPr>
              <a:t>, 0, </a:t>
            </a:r>
            <a:r>
              <a:rPr lang="en-US" sz="2000" dirty="0" err="1">
                <a:latin typeface="Courier"/>
              </a:rPr>
              <a:t>vertexPositionBuffer.numberOfItems</a:t>
            </a:r>
            <a:r>
              <a:rPr lang="en-US" sz="2000" dirty="0">
                <a:latin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587" y="3406876"/>
            <a:ext cx="6920826" cy="2859453"/>
          </a:xfrm>
        </p:spPr>
        <p:txBody>
          <a:bodyPr>
            <a:normAutofit/>
          </a:bodyPr>
          <a:lstStyle/>
          <a:p>
            <a:r>
              <a:rPr lang="en-US" sz="2400" dirty="0"/>
              <a:t>Assuming you are using </a:t>
            </a:r>
            <a:r>
              <a:rPr lang="en-US" sz="2400" dirty="0" err="1"/>
              <a:t>gl.drawArrays</a:t>
            </a:r>
            <a:r>
              <a:rPr lang="en-US" sz="2400" dirty="0"/>
              <a:t>():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Each triangle requires you specify three new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Number of triangles = number vertices/3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577" y="120286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55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0.5, -0.5,  0.0</a:t>
            </a:r>
          </a:p>
          <a:p>
            <a:pPr marL="0" indent="0">
              <a:buNone/>
            </a:pPr>
            <a:r>
              <a:rPr lang="en-US" dirty="0"/>
              <a:t>  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6;</a:t>
            </a:r>
          </a:p>
          <a:p>
            <a:pPr marL="0" indent="0"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sz="2400" dirty="0" err="1"/>
              <a:t>gl.drawArrays</a:t>
            </a:r>
            <a:r>
              <a:rPr lang="en-US" sz="2400" dirty="0"/>
              <a:t>(</a:t>
            </a:r>
            <a:r>
              <a:rPr lang="en-US" sz="2400" dirty="0" err="1"/>
              <a:t>gl.TRIANGLES</a:t>
            </a:r>
            <a:r>
              <a:rPr lang="en-US" sz="2400" dirty="0"/>
              <a:t>, 0, </a:t>
            </a:r>
            <a:r>
              <a:rPr lang="en-US" sz="2400" dirty="0" err="1"/>
              <a:t>vertexPositionBuffer.numberOfItems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85" y="992609"/>
            <a:ext cx="207818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19421"/>
            <a:ext cx="8913813" cy="914400"/>
          </a:xfrm>
        </p:spPr>
        <p:txBody>
          <a:bodyPr/>
          <a:lstStyle/>
          <a:p>
            <a:r>
              <a:rPr lang="en-US" dirty="0"/>
              <a:t>Geometric Primitives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8760" y="1633141"/>
            <a:ext cx="3419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WebGL</a:t>
            </a:r>
            <a:r>
              <a:rPr lang="en-US" sz="1600" dirty="0"/>
              <a:t> supports 3 basic geometric primitives: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Triangles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Point Sprites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We’ve already seen one way to send triangles into the pipeline.</a:t>
            </a:r>
          </a:p>
          <a:p>
            <a:endParaRPr lang="en-US" sz="1600" dirty="0"/>
          </a:p>
          <a:p>
            <a:r>
              <a:rPr lang="en-US" sz="1600" b="1" dirty="0"/>
              <a:t>There are three different triangle</a:t>
            </a:r>
          </a:p>
          <a:p>
            <a:r>
              <a:rPr lang="en-US" sz="1600" b="1" dirty="0"/>
              <a:t>drawing modes depending on how you specify the connectivity:</a:t>
            </a:r>
          </a:p>
          <a:p>
            <a:endParaRPr lang="en-US" sz="1600" b="1" dirty="0"/>
          </a:p>
          <a:p>
            <a:r>
              <a:rPr lang="en-US" sz="1600" b="1" dirty="0" err="1"/>
              <a:t>gl.TRIANGLES</a:t>
            </a:r>
            <a:endParaRPr lang="en-US" sz="1600" b="1" dirty="0"/>
          </a:p>
          <a:p>
            <a:r>
              <a:rPr lang="en-US" sz="1600" b="1" dirty="0" err="1"/>
              <a:t>gl.TRIANGLE_STRIP</a:t>
            </a:r>
            <a:endParaRPr lang="en-US" sz="1600" b="1" dirty="0"/>
          </a:p>
          <a:p>
            <a:r>
              <a:rPr lang="en-US" sz="1600" b="1" dirty="0" err="1"/>
              <a:t>gl.TRIANGLE_FAN</a:t>
            </a:r>
            <a:endParaRPr lang="en-US" sz="1600" b="1" dirty="0"/>
          </a:p>
          <a:p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6" name="Content Placeholder 5" descr="Screen Shot 2015-08-29 at 11.37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423"/>
          <a:stretch/>
        </p:blipFill>
        <p:spPr>
          <a:xfrm>
            <a:off x="1524001" y="1433821"/>
            <a:ext cx="5683175" cy="4809238"/>
          </a:xfrm>
        </p:spPr>
      </p:pic>
    </p:spTree>
    <p:extLst>
      <p:ext uri="{BB962C8B-B14F-4D97-AF65-F5344CB8AC3E}">
        <p14:creationId xmlns:p14="http://schemas.microsoft.com/office/powerpoint/2010/main" val="211570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355" y="3303639"/>
            <a:ext cx="7194462" cy="2923362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Allows you to reuse vertices </a:t>
            </a:r>
            <a:br>
              <a:rPr lang="en-US" dirty="0"/>
            </a:br>
            <a:r>
              <a:rPr lang="en-US" dirty="0"/>
              <a:t>when drawing triangles that share vertices.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Number of triangles = what?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Notice that per-triangle color is not easy to achieve</a:t>
            </a:r>
          </a:p>
          <a:p>
            <a:pPr marL="349224" lvl="1" indent="0">
              <a:buNone/>
            </a:pPr>
            <a:endParaRPr lang="en-US" dirty="0"/>
          </a:p>
          <a:p>
            <a:pPr lvl="1"/>
            <a:r>
              <a:rPr lang="en-US" dirty="0"/>
              <a:t>Order of the vertices is important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0486" y="1253164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gl.TRIANGLE_STRIP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91" y="1194941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/>
              <a:t>Winding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43" y="1495643"/>
            <a:ext cx="4217827" cy="519914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Winding order is determined by the order of the vertices making up a triangle when seen from the viewing direction.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Equivalently, winding order tells you the direction of the triangle surface normal.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CCW is traditional and is </a:t>
            </a:r>
            <a:r>
              <a:rPr lang="en-US" dirty="0" err="1"/>
              <a:t>WebGL</a:t>
            </a:r>
            <a:r>
              <a:rPr lang="en-US" dirty="0"/>
              <a:t> default:</a:t>
            </a:r>
            <a:br>
              <a:rPr lang="en-US" dirty="0"/>
            </a:br>
            <a:r>
              <a:rPr lang="en-US" dirty="0" err="1"/>
              <a:t>gl.frontFace</a:t>
            </a:r>
            <a:r>
              <a:rPr lang="en-US" dirty="0"/>
              <a:t>(</a:t>
            </a:r>
            <a:r>
              <a:rPr lang="en-US" dirty="0" err="1"/>
              <a:t>gl.CCW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triangle strips, winding order determines the order in which vertices in the buffer are used to form triangles</a:t>
            </a:r>
          </a:p>
          <a:p>
            <a:pPr marL="349224" lvl="1" indent="0">
              <a:buNone/>
            </a:pPr>
            <a:endParaRPr lang="en-US" dirty="0"/>
          </a:p>
        </p:txBody>
      </p:sp>
      <p:pic>
        <p:nvPicPr>
          <p:cNvPr id="8" name="Picture 7" descr="Screen Shot 2015-09-01 at 9.14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" r="-82" b="-3900"/>
          <a:stretch/>
        </p:blipFill>
        <p:spPr>
          <a:xfrm>
            <a:off x="5759941" y="1371600"/>
            <a:ext cx="4681728" cy="2523744"/>
          </a:xfrm>
          <a:prstGeom prst="rect">
            <a:avLst/>
          </a:prstGeom>
        </p:spPr>
      </p:pic>
      <p:pic>
        <p:nvPicPr>
          <p:cNvPr id="9" name="Picture 8" descr="Screen Shot 2015-09-01 at 9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40" y="4904206"/>
            <a:ext cx="4603961" cy="1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gl.TRIANGLE_FAN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987" y="3466094"/>
            <a:ext cx="4217827" cy="28002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vertex is the fan center</a:t>
            </a:r>
          </a:p>
          <a:p>
            <a:r>
              <a:rPr lang="en-US" dirty="0"/>
              <a:t>Next two vertices specify the first triangle</a:t>
            </a:r>
          </a:p>
          <a:p>
            <a:r>
              <a:rPr lang="en-US" dirty="0"/>
              <a:t>Each succeeding vertex forms a triangle with the center and previous vertex</a:t>
            </a:r>
          </a:p>
          <a:p>
            <a:r>
              <a:rPr lang="en-US" dirty="0"/>
              <a:t>How many triangles for a given number of vertices?</a:t>
            </a:r>
          </a:p>
          <a:p>
            <a:r>
              <a:rPr lang="en-US" dirty="0"/>
              <a:t>Are fans and strips equivalent?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3053" y="1401419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 0.5, -0.5,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 0.0,  0.5,  0.0,</a:t>
            </a:r>
          </a:p>
          <a:p>
            <a:pPr marL="0" indent="0">
              <a:buNone/>
            </a:pPr>
            <a:r>
              <a:rPr lang="en-US" dirty="0"/>
              <a:t>         -0.5, -0.5,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gl.TRIANGLE_FAN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87" y="1298180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12" y="204706"/>
            <a:ext cx="11696131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Indexed Face </a:t>
            </a:r>
            <a:r>
              <a:rPr spc="-9" dirty="0"/>
              <a:t>Set</a:t>
            </a:r>
            <a:r>
              <a:rPr spc="-59" dirty="0"/>
              <a:t> </a:t>
            </a:r>
            <a:r>
              <a:rPr spc="-18" dirty="0"/>
              <a:t>(OBJ)</a:t>
            </a:r>
          </a:p>
        </p:txBody>
      </p:sp>
      <p:sp>
        <p:nvSpPr>
          <p:cNvPr id="3" name="object 3"/>
          <p:cNvSpPr/>
          <p:nvPr/>
        </p:nvSpPr>
        <p:spPr>
          <a:xfrm>
            <a:off x="334005" y="1680753"/>
            <a:ext cx="7852518" cy="4015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376D0-CF39-441E-A580-2A408698A3DE}"/>
              </a:ext>
            </a:extLst>
          </p:cNvPr>
          <p:cNvSpPr/>
          <p:nvPr/>
        </p:nvSpPr>
        <p:spPr>
          <a:xfrm>
            <a:off x="8802413" y="986240"/>
            <a:ext cx="28535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tor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ge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he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b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Develope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 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b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y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3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av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ef</a:t>
            </a:r>
            <a:r>
              <a:rPr lang="en-US" spc="-2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14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echno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og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…no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of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AutoDesk</a:t>
            </a:r>
            <a:b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Text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wi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.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exten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</a:t>
            </a:r>
            <a:endParaRPr lang="en-US" spc="-15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CFF53-7CBE-47C5-9971-D7E77D1646F2}"/>
              </a:ext>
            </a:extLst>
          </p:cNvPr>
          <p:cNvSpPr txBox="1"/>
          <p:nvPr/>
        </p:nvSpPr>
        <p:spPr>
          <a:xfrm>
            <a:off x="8695270" y="4309990"/>
            <a:ext cx="3284483" cy="2328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86360">
              <a:lnSpc>
                <a:spcPts val="2240"/>
              </a:lnSpc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#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L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t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of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geometr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ert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ce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0.12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3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0.23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4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0.34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5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1.0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br>
              <a:rPr lang="en-US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endParaRPr lang="en-US" dirty="0">
              <a:latin typeface="Lato" panose="020F0502020204030203" pitchFamily="34" charset="0"/>
              <a:cs typeface="Century Gothic"/>
            </a:endParaRPr>
          </a:p>
          <a:p>
            <a:r>
              <a:rPr lang="en-US" dirty="0">
                <a:latin typeface="Lato" panose="020F0502020204030203" pitchFamily="34" charset="0"/>
              </a:rPr>
              <a:t> # List of triangles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1 3 4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2 4 5</a:t>
            </a:r>
          </a:p>
          <a:p>
            <a:r>
              <a:rPr lang="en-US" dirty="0">
                <a:latin typeface="Lato" panose="020F050202020403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466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458"/>
            <a:ext cx="10515600" cy="1325563"/>
          </a:xfrm>
        </p:spPr>
        <p:txBody>
          <a:bodyPr/>
          <a:lstStyle/>
          <a:p>
            <a:r>
              <a:rPr lang="en-US" dirty="0"/>
              <a:t>Polygonal Meshes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462" y="1792680"/>
            <a:ext cx="11976538" cy="3822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3A412-1B5B-495C-9D9A-2237655AC8E3}"/>
              </a:ext>
            </a:extLst>
          </p:cNvPr>
          <p:cNvSpPr txBox="1"/>
          <p:nvPr/>
        </p:nvSpPr>
        <p:spPr>
          <a:xfrm>
            <a:off x="110358" y="947814"/>
            <a:ext cx="114562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rendering, we typically will generate an image by simulating the reflection of light off surfaces</a:t>
            </a:r>
          </a:p>
          <a:p>
            <a:endParaRPr lang="en-US" sz="2000" dirty="0"/>
          </a:p>
          <a:p>
            <a:r>
              <a:rPr lang="en-US" sz="2000" dirty="0"/>
              <a:t>Rasterization engines most often use polygonal meshes to represent surfaces</a:t>
            </a:r>
          </a:p>
          <a:p>
            <a:endParaRPr lang="en-US" sz="2000" dirty="0"/>
          </a:p>
          <a:p>
            <a:r>
              <a:rPr lang="en-US" sz="2000" dirty="0"/>
              <a:t>Modern GPUs are designed specifically to rasterize triangles</a:t>
            </a:r>
          </a:p>
          <a:p>
            <a:endParaRPr lang="en-US" sz="2000" dirty="0"/>
          </a:p>
          <a:p>
            <a:r>
              <a:rPr lang="en-US" sz="2000" dirty="0"/>
              <a:t>Many advantages to using triangles: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Simplest 2D primitive…</a:t>
            </a:r>
            <a:endParaRPr lang="en-US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2D polygon can be triangulated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easily represent sharp surface features</a:t>
            </a:r>
          </a:p>
          <a:p>
            <a:endParaRPr lang="en-US" sz="2000" dirty="0"/>
          </a:p>
          <a:p>
            <a:r>
              <a:rPr lang="en-US" sz="2000" dirty="0"/>
              <a:t> Any disadvantages you can think of?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C90EC-1DE7-4B19-BEA6-F81634463FFF}"/>
              </a:ext>
            </a:extLst>
          </p:cNvPr>
          <p:cNvSpPr txBox="1"/>
          <p:nvPr/>
        </p:nvSpPr>
        <p:spPr>
          <a:xfrm>
            <a:off x="5043602" y="3090963"/>
            <a:ext cx="30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do we say 2D when we are rendering in 3D?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C8D53-D7CD-408A-88C0-3A09ADBD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61" y="1922665"/>
            <a:ext cx="3734629" cy="45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214" y="148072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>
                <a:cs typeface="Century Gothic"/>
              </a:rPr>
              <a:t>I</a:t>
            </a:r>
            <a:r>
              <a:rPr spc="-25" dirty="0">
                <a:cs typeface="Century Gothic"/>
              </a:rPr>
              <a:t>ndexed</a:t>
            </a:r>
            <a:r>
              <a:rPr spc="-5" dirty="0">
                <a:cs typeface="Century Gothic"/>
              </a:rPr>
              <a:t> </a:t>
            </a:r>
            <a:r>
              <a:rPr spc="-20" dirty="0">
                <a:cs typeface="Century Gothic"/>
              </a:rPr>
              <a:t>F</a:t>
            </a:r>
            <a:r>
              <a:rPr dirty="0">
                <a:cs typeface="Century Gothic"/>
              </a:rPr>
              <a:t>a</a:t>
            </a:r>
            <a:r>
              <a:rPr spc="-25" dirty="0">
                <a:cs typeface="Century Gothic"/>
              </a:rPr>
              <a:t>ce</a:t>
            </a:r>
            <a:r>
              <a:rPr spc="-5" dirty="0">
                <a:cs typeface="Century Gothic"/>
              </a:rPr>
              <a:t> </a:t>
            </a:r>
            <a:r>
              <a:rPr lang="en-US" spc="-40" dirty="0">
                <a:cs typeface="Century Gothic"/>
              </a:rPr>
              <a:t>Set</a:t>
            </a:r>
            <a:endParaRPr spc="-25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48" y="1366462"/>
            <a:ext cx="11127276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fli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…a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fil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</a:t>
            </a:r>
            <a:r>
              <a:rPr sz="2800" spc="4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br>
              <a:rPr lang="en-US"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</a:t>
            </a:r>
            <a:r>
              <a:rPr sz="2800" spc="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tructu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br>
              <a:rPr lang="en-US"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5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coo</a:t>
            </a:r>
            <a:r>
              <a:rPr sz="2400" spc="-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ften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efer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geometr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</a:t>
            </a:r>
            <a:endParaRPr lang="en-US" sz="24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469866" lvl="1"/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Another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nteger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br>
              <a:rPr lang="en-US"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adva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on?</a:t>
            </a:r>
            <a:endParaRPr sz="2800" dirty="0">
              <a:latin typeface="Lato" panose="020F0502020204030203" pitchFamily="34" charset="0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3541D-3627-4DF2-887B-A89F315AC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4" b="25213"/>
          <a:stretch/>
        </p:blipFill>
        <p:spPr>
          <a:xfrm>
            <a:off x="7751379" y="1320346"/>
            <a:ext cx="3710702" cy="30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99932" y="542307"/>
            <a:ext cx="59016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gl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.d</a:t>
            </a:r>
            <a:r>
              <a:rPr sz="3600" spc="-15" dirty="0">
                <a:solidFill>
                  <a:srgbClr val="FFFFFF"/>
                </a:solidFill>
                <a:latin typeface="Century Gothic"/>
                <a:cs typeface="Century Gothic"/>
              </a:rPr>
              <a:t>raw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ement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s(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metho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54B4ED6-9715-4D8C-B25C-6971C44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08" y="48771"/>
            <a:ext cx="10515600" cy="1325563"/>
          </a:xfrm>
        </p:spPr>
        <p:txBody>
          <a:bodyPr/>
          <a:lstStyle/>
          <a:p>
            <a:r>
              <a:rPr lang="en-US" dirty="0"/>
              <a:t>Indexed Meshes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40308" y="1207864"/>
            <a:ext cx="10515600" cy="435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indent="0">
              <a:lnSpc>
                <a:spcPct val="100000"/>
              </a:lnSpc>
              <a:buNone/>
            </a:pPr>
            <a:r>
              <a:rPr spc="-125" dirty="0" err="1"/>
              <a:t>W</a:t>
            </a:r>
            <a:r>
              <a:rPr spc="-15" dirty="0" err="1"/>
              <a:t>e</a:t>
            </a:r>
            <a:r>
              <a:rPr dirty="0" err="1"/>
              <a:t>bG</a:t>
            </a:r>
            <a:r>
              <a:rPr spc="-10" dirty="0" err="1"/>
              <a:t>L</a:t>
            </a:r>
            <a:r>
              <a:rPr spc="-5" dirty="0"/>
              <a:t> </a:t>
            </a:r>
            <a:r>
              <a:rPr dirty="0"/>
              <a:t>s</a:t>
            </a:r>
            <a:r>
              <a:rPr spc="-15" dirty="0"/>
              <a:t>u</a:t>
            </a:r>
            <a:r>
              <a:rPr dirty="0"/>
              <a:t>pp</a:t>
            </a:r>
            <a:r>
              <a:rPr spc="-10" dirty="0"/>
              <a:t>ort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r</a:t>
            </a:r>
            <a:r>
              <a:rPr dirty="0"/>
              <a:t>awi</a:t>
            </a:r>
            <a:r>
              <a:rPr spc="-15" dirty="0"/>
              <a:t>ng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spc="-5" dirty="0"/>
              <a:t> </a:t>
            </a:r>
            <a:r>
              <a:rPr spc="-20" dirty="0"/>
              <a:t>me</a:t>
            </a:r>
            <a:r>
              <a:rPr dirty="0"/>
              <a:t>s</a:t>
            </a:r>
            <a:r>
              <a:rPr spc="-15" dirty="0"/>
              <a:t>he</a:t>
            </a:r>
            <a:r>
              <a:rPr dirty="0"/>
              <a:t>s</a:t>
            </a:r>
          </a:p>
          <a:p>
            <a:pPr marL="71755" indent="0">
              <a:lnSpc>
                <a:spcPct val="100000"/>
              </a:lnSpc>
              <a:spcBef>
                <a:spcPts val="975"/>
              </a:spcBef>
              <a:buNone/>
            </a:pPr>
            <a:r>
              <a:rPr dirty="0"/>
              <a:t>Simply</a:t>
            </a:r>
            <a:r>
              <a:rPr spc="-5" dirty="0"/>
              <a:t> </a:t>
            </a:r>
            <a:r>
              <a:rPr spc="-15" dirty="0"/>
              <a:t>nee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nother</a:t>
            </a:r>
            <a:r>
              <a:rPr spc="-5" dirty="0"/>
              <a:t> </a:t>
            </a:r>
            <a:r>
              <a:rPr dirty="0"/>
              <a:t>b</a:t>
            </a:r>
            <a:r>
              <a:rPr spc="-15" dirty="0"/>
              <a:t>u</a:t>
            </a:r>
            <a:r>
              <a:rPr spc="-5" dirty="0"/>
              <a:t>f</a:t>
            </a:r>
            <a:r>
              <a:rPr spc="-10" dirty="0"/>
              <a:t>fer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dirty="0"/>
              <a:t>s</a:t>
            </a:r>
          </a:p>
          <a:p>
            <a:pPr marL="287655">
              <a:lnSpc>
                <a:spcPct val="100000"/>
              </a:lnSpc>
              <a:spcBef>
                <a:spcPts val="53"/>
              </a:spcBef>
            </a:pP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C74D8-9B9C-4DA8-BF89-5321C7DABFF4}"/>
              </a:ext>
            </a:extLst>
          </p:cNvPr>
          <p:cNvSpPr/>
          <p:nvPr/>
        </p:nvSpPr>
        <p:spPr>
          <a:xfrm>
            <a:off x="783559" y="2611197"/>
            <a:ext cx="845488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draw()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gl.ARRAY_BUFFER,meshVertexPositionBuffer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meshVertexPositionBuffer.itemSize,gl.FLOAT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false, 0,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gl.drawElements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gl.TRIANGLES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gl.UNSIGNED_SHORT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57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74493" y="285407"/>
            <a:ext cx="919409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25" dirty="0" err="1">
                <a:latin typeface="Lato" panose="020F0502020204030203" pitchFamily="34" charset="0"/>
                <a:cs typeface="Century Gothic"/>
              </a:rPr>
              <a:t>WebGL</a:t>
            </a:r>
            <a:r>
              <a:rPr lang="en-US" sz="3600" spc="-25" dirty="0">
                <a:latin typeface="Lato" panose="020F0502020204030203" pitchFamily="34" charset="0"/>
                <a:cs typeface="Century Gothic"/>
              </a:rPr>
              <a:t>: 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gl</a:t>
            </a:r>
            <a:r>
              <a:rPr sz="3600" spc="-10" dirty="0" err="1">
                <a:latin typeface="Lato" panose="020F0502020204030203" pitchFamily="34" charset="0"/>
                <a:cs typeface="Century Gothic"/>
              </a:rPr>
              <a:t>.d</a:t>
            </a:r>
            <a:r>
              <a:rPr sz="3600" spc="-15" dirty="0" err="1">
                <a:latin typeface="Lato" panose="020F0502020204030203" pitchFamily="34" charset="0"/>
                <a:cs typeface="Century Gothic"/>
              </a:rPr>
              <a:t>raw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E</a:t>
            </a:r>
            <a:r>
              <a:rPr sz="3600" dirty="0" err="1">
                <a:latin typeface="Lato" panose="020F0502020204030203" pitchFamily="34" charset="0"/>
                <a:cs typeface="Century Gothic"/>
              </a:rPr>
              <a:t>l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ement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s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(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)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3600" spc="-25" dirty="0">
                <a:latin typeface="Lato" panose="020F0502020204030203" pitchFamily="34" charset="0"/>
                <a:cs typeface="Century Gothic"/>
              </a:rPr>
              <a:t>metho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d</a:t>
            </a:r>
          </a:p>
        </p:txBody>
      </p:sp>
      <p:sp>
        <p:nvSpPr>
          <p:cNvPr id="4" name="object 4"/>
          <p:cNvSpPr/>
          <p:nvPr/>
        </p:nvSpPr>
        <p:spPr>
          <a:xfrm>
            <a:off x="2852382" y="1160061"/>
            <a:ext cx="6447407" cy="560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12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9799" y="539229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735" y="1589965"/>
            <a:ext cx="11341289" cy="5183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1742439">
              <a:lnSpc>
                <a:spcPts val="4100"/>
              </a:lnSpc>
              <a:tabLst>
                <a:tab pos="3632200" algn="l"/>
              </a:tabLst>
            </a:pP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functio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n setupBuffers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) { </a:t>
            </a:r>
            <a:b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</a:b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=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gl.createBuffer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gl.bindBuffer(gl.ARRAY_BUFFER,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lang="en-US" sz="2400" spc="-5" dirty="0">
              <a:solidFill>
                <a:srgbClr val="595959"/>
              </a:solidFill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br>
              <a:rPr lang="en-US" sz="24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// the … below isn’t valid JS, there’s just too many numbers for the slide</a:t>
            </a:r>
            <a:br>
              <a:rPr lang="en-US" sz="2000" dirty="0">
                <a:latin typeface="Courier New"/>
                <a:cs typeface="Courier New"/>
              </a:rPr>
            </a:b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  <a:tabLst>
                <a:tab pos="3487420" algn="l"/>
                <a:tab pos="4646295" algn="l"/>
                <a:tab pos="5514975" algn="l"/>
                <a:tab pos="6383655" algn="l"/>
                <a:tab pos="7252334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var meshVertexPositions	= [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1.0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5.0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0.0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</a:t>
            </a:r>
            <a: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  <a:t>…];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  <a:spcBef>
                <a:spcPts val="1635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gl.bufferData(gl.ARRAY_BUFFER,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new</a:t>
            </a:r>
            <a:endParaRPr sz="2400" dirty="0">
              <a:latin typeface="Courier New"/>
              <a:cs typeface="Courier New"/>
            </a:endParaRPr>
          </a:p>
          <a:p>
            <a:pPr marL="2039620" marR="1308100">
              <a:lnSpc>
                <a:spcPts val="2000"/>
              </a:lnSpc>
              <a:spcBef>
                <a:spcPts val="209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Float32Array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),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gl.STATIC_DRAW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  <a:tabLst>
                <a:tab pos="4935855" algn="l"/>
              </a:tabLst>
            </a:pP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meshVertexPositionBuffer.itemSize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3;</a:t>
            </a:r>
            <a:endParaRPr sz="2400" dirty="0">
              <a:latin typeface="Courier New"/>
              <a:cs typeface="Courier New"/>
            </a:endParaRPr>
          </a:p>
          <a:p>
            <a:pPr marL="12700" marR="1887220">
              <a:lnSpc>
                <a:spcPts val="2100"/>
              </a:lnSpc>
              <a:spcBef>
                <a:spcPts val="80"/>
              </a:spcBef>
              <a:tabLst>
                <a:tab pos="56597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meshVertexPositionBuffer.numberOfItems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36;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gl.enableVertexAttribArra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y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endParaRPr sz="2400" dirty="0">
              <a:latin typeface="Courier New"/>
              <a:cs typeface="Courier New"/>
            </a:endParaRPr>
          </a:p>
          <a:p>
            <a:pPr marL="2039620">
              <a:lnSpc>
                <a:spcPts val="196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shaderProgram.vertexPositionAttribut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e);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556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83E85-404A-4D3E-B4C5-E878867D74C4}"/>
              </a:ext>
            </a:extLst>
          </p:cNvPr>
          <p:cNvSpPr/>
          <p:nvPr/>
        </p:nvSpPr>
        <p:spPr>
          <a:xfrm>
            <a:off x="116005" y="1883392"/>
            <a:ext cx="11955439" cy="4555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gl.createBuffer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gl.ELEMENT_ARRAY_BUFFER,meshIndexBuffer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/>
                <a:cs typeface="Courier New"/>
              </a:rPr>
              <a:t>// the … below isn’t valid JS, there’s just too many numbers for the slide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[ 0, 1, 2, 2, 1, 3, 2, 3, 4, …];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gl.bufferData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new 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Uint16Array(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gl.STATIC_DRAW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meshIndexBuffer.itemSize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150;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90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F9DE-B5D2-41D1-87E0-6D133231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TRIANGLES primitive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94E31-D31A-44BD-AA5F-C60BC19C7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69" y="1630564"/>
            <a:ext cx="6271355" cy="3771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2A904-3CAA-455D-88DC-F6855A9073E2}"/>
              </a:ext>
            </a:extLst>
          </p:cNvPr>
          <p:cNvSpPr txBox="1"/>
          <p:nvPr/>
        </p:nvSpPr>
        <p:spPr>
          <a:xfrm>
            <a:off x="6459523" y="2500604"/>
            <a:ext cx="5595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primitive</a:t>
            </a:r>
            <a:r>
              <a:rPr lang="en-US" dirty="0"/>
              <a:t> in rendering is a kind of geometric object </a:t>
            </a:r>
          </a:p>
          <a:p>
            <a:endParaRPr lang="en-US" dirty="0"/>
          </a:p>
          <a:p>
            <a:r>
              <a:rPr lang="en-US" dirty="0"/>
              <a:t>TRIANGLES is the most used primitive</a:t>
            </a:r>
          </a:p>
          <a:p>
            <a:endParaRPr lang="en-US" dirty="0"/>
          </a:p>
          <a:p>
            <a:r>
              <a:rPr lang="en-US" dirty="0"/>
              <a:t>Can be used with either </a:t>
            </a:r>
            <a:r>
              <a:rPr lang="en-US" dirty="0" err="1"/>
              <a:t>gl.drawArrays</a:t>
            </a:r>
            <a:r>
              <a:rPr lang="en-US" dirty="0"/>
              <a:t> or </a:t>
            </a:r>
            <a:r>
              <a:rPr lang="en-US" dirty="0" err="1"/>
              <a:t>gl.drawElements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C22D-C3AD-490E-B36A-CF1110D0ED6F}"/>
              </a:ext>
            </a:extLst>
          </p:cNvPr>
          <p:cNvSpPr txBox="1"/>
          <p:nvPr/>
        </p:nvSpPr>
        <p:spPr>
          <a:xfrm>
            <a:off x="1023457" y="5687736"/>
            <a:ext cx="35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webglfundamentals.org</a:t>
            </a:r>
          </a:p>
        </p:txBody>
      </p:sp>
    </p:spTree>
    <p:extLst>
      <p:ext uri="{BB962C8B-B14F-4D97-AF65-F5344CB8AC3E}">
        <p14:creationId xmlns:p14="http://schemas.microsoft.com/office/powerpoint/2010/main" val="1509356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4E68-6E32-4468-BDA1-CB66157B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TRIANGLE_STRIP primitive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0989E-F520-42AB-B908-492986A9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85" y="2031578"/>
            <a:ext cx="6934200" cy="437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FFB6B1-1359-4E76-BCBA-D5CD8277AE3E}"/>
              </a:ext>
            </a:extLst>
          </p:cNvPr>
          <p:cNvSpPr txBox="1"/>
          <p:nvPr/>
        </p:nvSpPr>
        <p:spPr>
          <a:xfrm>
            <a:off x="1023457" y="6218887"/>
            <a:ext cx="35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webglfundamentals.org</a:t>
            </a:r>
          </a:p>
        </p:txBody>
      </p:sp>
    </p:spTree>
    <p:extLst>
      <p:ext uri="{BB962C8B-B14F-4D97-AF65-F5344CB8AC3E}">
        <p14:creationId xmlns:p14="http://schemas.microsoft.com/office/powerpoint/2010/main" val="247859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621E-4D05-4DB0-AC00-A040AA00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TRIANGLE_FAN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1409-9E03-43BF-BDB2-2ADA4367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388" y="2615580"/>
            <a:ext cx="5056759" cy="29205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Fans and strips are sort of relics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often used now…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 be best avoided…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…complicates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67AA1-3136-421F-A798-0E6111B5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7" y="1525189"/>
            <a:ext cx="6304370" cy="459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821EA-1944-4D7F-9DC2-D288937E92B6}"/>
              </a:ext>
            </a:extLst>
          </p:cNvPr>
          <p:cNvSpPr txBox="1"/>
          <p:nvPr/>
        </p:nvSpPr>
        <p:spPr>
          <a:xfrm>
            <a:off x="1023457" y="6218887"/>
            <a:ext cx="35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webglfundamentals.org</a:t>
            </a:r>
          </a:p>
        </p:txBody>
      </p:sp>
    </p:spTree>
    <p:extLst>
      <p:ext uri="{BB962C8B-B14F-4D97-AF65-F5344CB8AC3E}">
        <p14:creationId xmlns:p14="http://schemas.microsoft.com/office/powerpoint/2010/main" val="68136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69552"/>
            <a:ext cx="8913813" cy="914400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Lines</a:t>
            </a:r>
          </a:p>
        </p:txBody>
      </p:sp>
      <p:pic>
        <p:nvPicPr>
          <p:cNvPr id="7" name="Content Placeholder 6" descr="Screen Shot 2015-09-01 at 9.37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3" r="-241"/>
          <a:stretch/>
        </p:blipFill>
        <p:spPr>
          <a:xfrm>
            <a:off x="2233052" y="3075977"/>
            <a:ext cx="5863555" cy="36703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0899" y="983952"/>
            <a:ext cx="9783861" cy="2800236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gl.LINES</a:t>
            </a:r>
            <a:r>
              <a:rPr lang="en-US" dirty="0"/>
              <a:t> draws independent lines (v0,v1), (v2,v3), 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gl.LINE_STRIP</a:t>
            </a:r>
            <a:r>
              <a:rPr lang="en-US" dirty="0"/>
              <a:t> draws a polyline (v0,v1),(v1,v2),(v2,v3),(v3,v4),(v4,v5)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gl.LINE_LOOP</a:t>
            </a:r>
            <a:r>
              <a:rPr lang="en-US" dirty="0"/>
              <a:t> draws a line strip with a line connecting the first and final vertex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0CEA6-59E2-4EF3-AF40-61D935DDB52C}"/>
              </a:ext>
            </a:extLst>
          </p:cNvPr>
          <p:cNvSpPr txBox="1"/>
          <p:nvPr/>
        </p:nvSpPr>
        <p:spPr>
          <a:xfrm>
            <a:off x="6775299" y="3500283"/>
            <a:ext cx="494562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Generally have poor visual quality in most browser implementations….people often use triangle strips instead.</a:t>
            </a:r>
          </a:p>
        </p:txBody>
      </p:sp>
    </p:spTree>
    <p:extLst>
      <p:ext uri="{BB962C8B-B14F-4D97-AF65-F5344CB8AC3E}">
        <p14:creationId xmlns:p14="http://schemas.microsoft.com/office/powerpoint/2010/main" val="33055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Point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35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Specified with </a:t>
            </a:r>
            <a:r>
              <a:rPr lang="en-US" sz="2000" dirty="0" err="1"/>
              <a:t>gl.POINTS</a:t>
            </a:r>
            <a:r>
              <a:rPr lang="en-US" sz="2000" dirty="0"/>
              <a:t> mode</a:t>
            </a:r>
          </a:p>
          <a:p>
            <a:pPr marL="0" indent="0">
              <a:buNone/>
            </a:pPr>
            <a:r>
              <a:rPr lang="en-US" sz="2000" dirty="0"/>
              <a:t>Renders one point per vertex in the buffer</a:t>
            </a:r>
          </a:p>
          <a:p>
            <a:pPr marL="0" indent="0">
              <a:buNone/>
            </a:pPr>
            <a:r>
              <a:rPr lang="en-US" sz="2000" dirty="0"/>
              <a:t>Uses N pixels in the point is specified using  </a:t>
            </a:r>
            <a:r>
              <a:rPr lang="en-US" sz="2000" b="1" dirty="0" err="1">
                <a:latin typeface="Courier"/>
              </a:rPr>
              <a:t>gl.pointSize</a:t>
            </a:r>
            <a:r>
              <a:rPr lang="en-US" sz="2000" b="1" dirty="0">
                <a:latin typeface="Courier"/>
              </a:rPr>
              <a:t>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55AB-E75E-4378-B160-5FAFEE66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542"/>
            <a:ext cx="12192000" cy="2882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08439-5DED-4055-84C5-CF3172EE23BF}"/>
              </a:ext>
            </a:extLst>
          </p:cNvPr>
          <p:cNvSpPr txBox="1"/>
          <p:nvPr/>
        </p:nvSpPr>
        <p:spPr>
          <a:xfrm>
            <a:off x="7870723" y="1502459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star field below uses some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extra </a:t>
            </a:r>
            <a:r>
              <a:rPr lang="en-US" dirty="0" err="1">
                <a:latin typeface="Comic Sans MS" panose="030F0702030302020204" pitchFamily="66" charset="0"/>
              </a:rPr>
              <a:t>shader</a:t>
            </a:r>
            <a:r>
              <a:rPr lang="en-US" dirty="0">
                <a:latin typeface="Comic Sans MS" panose="030F0702030302020204" pitchFamily="66" charset="0"/>
              </a:rPr>
              <a:t> code to achieve it’s look</a:t>
            </a:r>
          </a:p>
        </p:txBody>
      </p:sp>
    </p:spTree>
    <p:extLst>
      <p:ext uri="{BB962C8B-B14F-4D97-AF65-F5344CB8AC3E}">
        <p14:creationId xmlns:p14="http://schemas.microsoft.com/office/powerpoint/2010/main" val="26270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77AB-DAFE-4943-8128-844772F7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Vocabulary: Surface </a:t>
            </a:r>
            <a:r>
              <a:rPr lang="en-US" dirty="0" err="1"/>
              <a:t>Normals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9FC273-15AF-475D-9EFE-7DDB120F0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7923" y="1387086"/>
            <a:ext cx="459813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0DE8B0-91A4-494D-85E7-18E53B736571}"/>
              </a:ext>
            </a:extLst>
          </p:cNvPr>
          <p:cNvSpPr txBox="1"/>
          <p:nvPr/>
        </p:nvSpPr>
        <p:spPr>
          <a:xfrm>
            <a:off x="387605" y="1616678"/>
            <a:ext cx="5934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normal is a vector that is perpendicular to object</a:t>
            </a:r>
          </a:p>
          <a:p>
            <a:endParaRPr lang="en-US" dirty="0"/>
          </a:p>
          <a:p>
            <a:r>
              <a:rPr lang="en-US" dirty="0"/>
              <a:t>Each triangle in a surface mesh has outward facing normal </a:t>
            </a:r>
          </a:p>
          <a:p>
            <a:endParaRPr lang="en-US" dirty="0"/>
          </a:p>
          <a:p>
            <a:r>
              <a:rPr lang="en-US" dirty="0"/>
              <a:t>The normal is just the vector perpendicular to the triangle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35EE9-51E0-4652-BD37-C36C75166C42}"/>
              </a:ext>
            </a:extLst>
          </p:cNvPr>
          <p:cNvSpPr txBox="1"/>
          <p:nvPr/>
        </p:nvSpPr>
        <p:spPr>
          <a:xfrm>
            <a:off x="7650103" y="5830349"/>
            <a:ext cx="383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Wikipedia</a:t>
            </a:r>
          </a:p>
        </p:txBody>
      </p:sp>
      <p:pic>
        <p:nvPicPr>
          <p:cNvPr id="44034" name="Picture 2" descr="https://help.autodesk.com/cloudhelp/2015/ENU/AutoCAD-Core/images/GUID-D3063913-D3CC-43CD-B8FC-C8750B4A4144.png">
            <a:extLst>
              <a:ext uri="{FF2B5EF4-FFF2-40B4-BE49-F238E27FC236}">
                <a16:creationId xmlns:a16="http://schemas.microsoft.com/office/drawing/2014/main" id="{D81CE6DF-BF31-498C-829F-BC594EC1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69" y="3429000"/>
            <a:ext cx="3905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156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Multiple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071" y="2847395"/>
            <a:ext cx="6557749" cy="42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can use more than one vertex buffer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Set them up like you did the the first buffer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Call </a:t>
            </a:r>
            <a:r>
              <a:rPr lang="en-US" sz="2000" dirty="0" err="1"/>
              <a:t>gl.drawArrays</a:t>
            </a:r>
            <a:r>
              <a:rPr lang="en-US" sz="2000" dirty="0"/>
              <a:t> multiple time in your draw function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012" y="1733470"/>
            <a:ext cx="5753405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vertexColorBuffer1.itemSize,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vertexBuffer1.numItems);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vertexBuffer2.itemSize,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vertexColorBuffer2.itemSize,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vertexBuffer2.numItems);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8C65F-B034-4484-951A-0DC059CEA41B}"/>
              </a:ext>
            </a:extLst>
          </p:cNvPr>
          <p:cNvSpPr txBox="1"/>
          <p:nvPr/>
        </p:nvSpPr>
        <p:spPr>
          <a:xfrm>
            <a:off x="6980831" y="1835624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Complex scenes and geometry may require more than one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D3268-5D07-4588-993D-CE9AA2016128}"/>
              </a:ext>
            </a:extLst>
          </p:cNvPr>
          <p:cNvSpPr txBox="1"/>
          <p:nvPr/>
        </p:nvSpPr>
        <p:spPr>
          <a:xfrm>
            <a:off x="6980831" y="5236191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there a way to draw multiple objects from a single buffer?</a:t>
            </a:r>
          </a:p>
        </p:txBody>
      </p:sp>
    </p:spTree>
    <p:extLst>
      <p:ext uri="{BB962C8B-B14F-4D97-AF65-F5344CB8AC3E}">
        <p14:creationId xmlns:p14="http://schemas.microsoft.com/office/powerpoint/2010/main" val="292666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</a:t>
            </a:r>
            <a:r>
              <a:rPr lang="en-US" dirty="0">
                <a:latin typeface="Courier"/>
                <a:cs typeface="Courier"/>
              </a:rPr>
              <a:t>draw</a:t>
            </a:r>
            <a:r>
              <a:rPr lang="en-US" dirty="0"/>
              <a:t>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2" y="1753737"/>
            <a:ext cx="11982734" cy="5229101"/>
          </a:xfrm>
        </p:spPr>
        <p:txBody>
          <a:bodyPr>
            <a:normAutofit/>
          </a:bodyPr>
          <a:lstStyle/>
          <a:p>
            <a:r>
              <a:rPr lang="en-US" sz="2400" dirty="0"/>
              <a:t>You generally want as few calls to </a:t>
            </a:r>
            <a:r>
              <a:rPr lang="en-US" sz="2400" dirty="0" err="1"/>
              <a:t>gl.drawArrays</a:t>
            </a:r>
            <a:r>
              <a:rPr lang="en-US" sz="2400" dirty="0"/>
              <a:t> as possible</a:t>
            </a:r>
          </a:p>
          <a:p>
            <a:pPr lvl="1"/>
            <a:r>
              <a:rPr lang="en-US" sz="2000" dirty="0"/>
              <a:t>Same is true for </a:t>
            </a:r>
            <a:r>
              <a:rPr lang="en-US" sz="2000" dirty="0" err="1"/>
              <a:t>gl.drawElements</a:t>
            </a:r>
            <a:r>
              <a:rPr lang="en-US" sz="2000" dirty="0"/>
              <a:t>…we’ll discuss that later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For triangle strips, you can insert degenerate triangles into the stream </a:t>
            </a:r>
          </a:p>
          <a:p>
            <a:pPr lvl="1"/>
            <a:r>
              <a:rPr lang="en-US" sz="2000" dirty="0"/>
              <a:t>These triangles will have two identical vertices and 0 area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Can connect strips using a sequence of degenerate triangles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Better to do this with </a:t>
            </a:r>
            <a:r>
              <a:rPr lang="en-US" sz="2400" dirty="0" err="1"/>
              <a:t>gl.drawElements</a:t>
            </a:r>
            <a:endParaRPr lang="en-US" sz="2400" dirty="0"/>
          </a:p>
          <a:p>
            <a:pPr lvl="1"/>
            <a:r>
              <a:rPr lang="en-US" sz="2000" dirty="0"/>
              <a:t>Bigger performance hit for </a:t>
            </a:r>
            <a:r>
              <a:rPr lang="en-US" sz="2000" dirty="0" err="1"/>
              <a:t>gl.drawArrays</a:t>
            </a:r>
            <a:r>
              <a:rPr lang="en-US" sz="2000" dirty="0"/>
              <a:t> due to cache effects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46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325562"/>
            <a:ext cx="10727140" cy="5443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Backface</a:t>
            </a:r>
            <a:r>
              <a:rPr lang="en-US" dirty="0"/>
              <a:t> culling is an optimization technique</a:t>
            </a:r>
          </a:p>
          <a:p>
            <a:r>
              <a:rPr lang="en-US" dirty="0"/>
              <a:t>It drops </a:t>
            </a:r>
            <a:r>
              <a:rPr lang="en-US" dirty="0" err="1"/>
              <a:t>backfacing</a:t>
            </a:r>
            <a:r>
              <a:rPr lang="en-US" dirty="0"/>
              <a:t> polygons from the pipeline.</a:t>
            </a:r>
          </a:p>
          <a:p>
            <a:r>
              <a:rPr lang="en-US" dirty="0"/>
              <a:t>Why would </a:t>
            </a:r>
            <a:r>
              <a:rPr lang="en-US" dirty="0" err="1"/>
              <a:t>backface</a:t>
            </a:r>
            <a:r>
              <a:rPr lang="en-US" dirty="0"/>
              <a:t> culling be useful?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artifact do you see here?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Backface</a:t>
            </a:r>
            <a:r>
              <a:rPr lang="en-US" dirty="0"/>
              <a:t> culling is not hidden surface removal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15" y="2823572"/>
            <a:ext cx="4682309" cy="24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2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0A7-C78D-49B2-8ADC-0EBF61C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67" y="115633"/>
            <a:ext cx="10515600" cy="1325563"/>
          </a:xfrm>
        </p:spPr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CBF6-6387-4993-A7D4-D71D616A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2" y="1559494"/>
            <a:ext cx="10515600" cy="529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dot product </a:t>
            </a:r>
            <a:r>
              <a:rPr lang="en-US" dirty="0"/>
              <a:t>or </a:t>
            </a:r>
            <a:r>
              <a:rPr lang="en-US" b="1" i="1" dirty="0"/>
              <a:t>inner product  </a:t>
            </a:r>
            <a:r>
              <a:rPr lang="en-US" dirty="0"/>
              <a:t>of two vectors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think of it as a measure of how aligned the vectors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43303-B5AA-4145-BC23-3EB574A8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51" y="1989249"/>
            <a:ext cx="4761389" cy="3657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/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4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CEA1-C401-46E8-B04F-ADB1771F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AA73-42A2-4BE8-B823-8760C9E6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 polygon facing away from the viewer?</a:t>
            </a:r>
          </a:p>
          <a:p>
            <a:pPr marL="0" indent="0">
              <a:buNone/>
            </a:pPr>
            <a:r>
              <a:rPr lang="en-US" dirty="0"/>
              <a:t>We can decide by using a dot product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48AF8-8785-4C45-B495-5F7A1E40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" y="3029803"/>
            <a:ext cx="5704943" cy="2837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EBB2B-DC12-4F14-B71E-23C5D998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50" y="3234519"/>
            <a:ext cx="3839185" cy="23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6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0715"/>
            <a:ext cx="11803039" cy="4873487"/>
          </a:xfrm>
        </p:spPr>
        <p:txBody>
          <a:bodyPr>
            <a:normAutofit/>
          </a:bodyPr>
          <a:lstStyle/>
          <a:p>
            <a:endParaRPr lang="en-US" dirty="0">
              <a:ea typeface="Wingdings"/>
              <a:cs typeface="Wingdings"/>
              <a:sym typeface="Wingdings"/>
            </a:endParaRPr>
          </a:p>
          <a:p>
            <a:r>
              <a:rPr lang="en-US" dirty="0">
                <a:ea typeface="Wingdings"/>
                <a:cs typeface="Wingdings"/>
                <a:sym typeface="Wingdings"/>
              </a:rPr>
              <a:t>Decide whether the view vector V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runs from the surface to the eyepoint or </a:t>
            </a:r>
            <a:r>
              <a:rPr lang="en-US" b="1" dirty="0">
                <a:ea typeface="Wingdings"/>
                <a:cs typeface="Wingdings"/>
                <a:sym typeface="Wingdings"/>
              </a:rPr>
              <a:t>from the eyepoint to the surface</a:t>
            </a:r>
          </a:p>
          <a:p>
            <a:pPr lvl="1"/>
            <a:r>
              <a:rPr lang="en-US" dirty="0">
                <a:ea typeface="Wingdings"/>
                <a:cs typeface="Wingdings"/>
                <a:sym typeface="Wingdings"/>
              </a:rPr>
              <a:t>For this test, we’ll </a:t>
            </a:r>
            <a:r>
              <a:rPr lang="en-US" b="1" dirty="0">
                <a:ea typeface="Wingdings"/>
                <a:cs typeface="Wingdings"/>
                <a:sym typeface="Wingdings"/>
              </a:rPr>
              <a:t>use </a:t>
            </a:r>
            <a:r>
              <a:rPr lang="en-US" b="1" dirty="0" err="1">
                <a:ea typeface="Wingdings"/>
                <a:cs typeface="Wingdings"/>
                <a:sym typeface="Wingdings"/>
              </a:rPr>
              <a:t>eyepoint</a:t>
            </a:r>
            <a:r>
              <a:rPr lang="en-US" b="1" dirty="0">
                <a:ea typeface="Wingdings"/>
                <a:cs typeface="Wingdings"/>
                <a:sym typeface="Wingdings"/>
              </a:rPr>
              <a:t> to surface</a:t>
            </a:r>
            <a:r>
              <a:rPr lang="en-US" dirty="0">
                <a:ea typeface="Wingdings"/>
                <a:cs typeface="Wingdings"/>
                <a:sym typeface="Wingdings"/>
              </a:rPr>
              <a:t>.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So, if 90 ≤ θ ≤ 270 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where θ &gt; 0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b="1" i="1" dirty="0">
                <a:ea typeface="Wingdings"/>
                <a:cs typeface="Wingdings"/>
                <a:sym typeface="Wingdings"/>
              </a:rPr>
              <a:t>then dot product is negative and polygon faces viewer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IF the dot product is positive </a:t>
            </a:r>
            <a:r>
              <a:rPr lang="en-US" b="1" i="1" dirty="0">
                <a:ea typeface="Wingdings"/>
                <a:cs typeface="Wingdings"/>
                <a:sym typeface="Wingdings"/>
              </a:rPr>
              <a:t>then polygon does not face viewer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b="1" i="1" dirty="0">
                <a:latin typeface="Wingdings"/>
                <a:ea typeface="Wingdings"/>
                <a:cs typeface="Wingdings"/>
                <a:sym typeface="Wingdings"/>
              </a:rPr>
              <a:t>  </a:t>
            </a:r>
            <a:endParaRPr lang="en-US" b="1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7AC743-84EF-43F9-BA9F-B14DA9676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655" y="365127"/>
            <a:ext cx="4102892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3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Back Face Culling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76" y="1781033"/>
            <a:ext cx="9205982" cy="3941857"/>
          </a:xfrm>
        </p:spPr>
      </p:pic>
    </p:spTree>
    <p:extLst>
      <p:ext uri="{BB962C8B-B14F-4D97-AF65-F5344CB8AC3E}">
        <p14:creationId xmlns:p14="http://schemas.microsoft.com/office/powerpoint/2010/main" val="28809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0" y="322499"/>
            <a:ext cx="9752440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Vocabulary: Surface </a:t>
            </a:r>
            <a:r>
              <a:rPr spc="-18" dirty="0"/>
              <a:t>Mesh</a:t>
            </a:r>
            <a:r>
              <a:rPr lang="en-US" spc="-18" dirty="0"/>
              <a:t> Properties</a:t>
            </a:r>
            <a:r>
              <a:rPr spc="-77" dirty="0"/>
              <a:t> </a:t>
            </a:r>
            <a:endParaRPr spc="-18" dirty="0"/>
          </a:p>
        </p:txBody>
      </p:sp>
      <p:sp>
        <p:nvSpPr>
          <p:cNvPr id="3" name="object 3"/>
          <p:cNvSpPr/>
          <p:nvPr/>
        </p:nvSpPr>
        <p:spPr>
          <a:xfrm>
            <a:off x="565981" y="1203434"/>
            <a:ext cx="10911316" cy="5191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9294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46FA-CD1B-4F2E-8F95-7D712F7A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BF83E-D3B1-4942-A83D-96752A7AECB0}"/>
              </a:ext>
            </a:extLst>
          </p:cNvPr>
          <p:cNvSpPr txBox="1"/>
          <p:nvPr/>
        </p:nvSpPr>
        <p:spPr>
          <a:xfrm>
            <a:off x="343678" y="1560489"/>
            <a:ext cx="1080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that relevant to this course….but since someone will ask….and it is interesting….</a:t>
            </a:r>
          </a:p>
          <a:p>
            <a:endParaRPr lang="en-US" dirty="0"/>
          </a:p>
          <a:p>
            <a:r>
              <a:rPr lang="en-US" dirty="0"/>
              <a:t>Imagine you are an ant walking over a surface…at each spot you plant a flag normal to the surface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 surface is orientable, whenever you return to point the new flag will be in the same direction as the old</a:t>
            </a:r>
          </a:p>
          <a:p>
            <a:endParaRPr lang="en-US" dirty="0"/>
          </a:p>
          <a:p>
            <a:r>
              <a:rPr lang="en-US" dirty="0"/>
              <a:t>If you ever plant a new flag pointing the opposite direction of the old flag, the surface is non-orientable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5058" name="Picture 2" descr="Figure 53">
            <a:extLst>
              <a:ext uri="{FF2B5EF4-FFF2-40B4-BE49-F238E27FC236}">
                <a16:creationId xmlns:a16="http://schemas.microsoft.com/office/drawing/2014/main" id="{B5AD79F6-4B84-4431-B55B-1F86AE8F5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07" y="151817"/>
            <a:ext cx="48672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Figure 56">
            <a:extLst>
              <a:ext uri="{FF2B5EF4-FFF2-40B4-BE49-F238E27FC236}">
                <a16:creationId xmlns:a16="http://schemas.microsoft.com/office/drawing/2014/main" id="{4132E80F-968D-4F66-887D-07F1296C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0353"/>
            <a:ext cx="48672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 descr="Figure 55">
            <a:extLst>
              <a:ext uri="{FF2B5EF4-FFF2-40B4-BE49-F238E27FC236}">
                <a16:creationId xmlns:a16="http://schemas.microsoft.com/office/drawing/2014/main" id="{CFF8534B-5005-48BD-871F-A9A6FE188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2"/>
          <a:stretch/>
        </p:blipFill>
        <p:spPr bwMode="auto">
          <a:xfrm>
            <a:off x="1941422" y="4493449"/>
            <a:ext cx="194533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7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0" y="367806"/>
            <a:ext cx="6572477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23" dirty="0"/>
              <a:t>Surface </a:t>
            </a:r>
            <a:r>
              <a:rPr spc="-23" dirty="0"/>
              <a:t>Mesh</a:t>
            </a:r>
            <a:r>
              <a:rPr lang="en-US" spc="-23" dirty="0"/>
              <a:t> Properties</a:t>
            </a:r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294290" y="1599185"/>
            <a:ext cx="9692486" cy="131967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23" dirty="0">
                <a:latin typeface="Lato" panose="020F0502020204030203" pitchFamily="34" charset="0"/>
                <a:cs typeface="Times New Roman"/>
              </a:rPr>
              <a:t>M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a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n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if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o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l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d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dirty="0">
                <a:latin typeface="Lato" panose="020F0502020204030203" pitchFamily="34" charset="0"/>
                <a:cs typeface="Times New Roman"/>
              </a:rPr>
              <a:t> </a:t>
            </a: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buAutoNum type="arabicPeriod"/>
              <a:tabLst>
                <a:tab pos="278120" algn="l"/>
              </a:tabLst>
            </a:pP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Every edge</a:t>
            </a:r>
            <a:r>
              <a:rPr lang="en-US" sz="2800" spc="-82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connects  exactly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two</a:t>
            </a:r>
            <a:r>
              <a:rPr lang="en-US" sz="2800" spc="-3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faces</a:t>
            </a:r>
            <a:endParaRPr lang="en-US" sz="2800" dirty="0">
              <a:latin typeface="Lato" panose="020F0502020204030203" pitchFamily="34" charset="0"/>
              <a:cs typeface="Times New Roman"/>
            </a:endParaRPr>
          </a:p>
          <a:p>
            <a:pPr marL="369098" indent="-357583">
              <a:lnSpc>
                <a:spcPts val="3160"/>
              </a:lnSpc>
              <a:buSzPct val="96774"/>
              <a:buAutoNum type="arabicPeriod"/>
              <a:tabLst>
                <a:tab pos="369675" algn="l"/>
              </a:tabLst>
            </a:pPr>
            <a:r>
              <a:rPr lang="en-US" sz="2800" spc="-63" dirty="0">
                <a:latin typeface="Lato" panose="020F0502020204030203" pitchFamily="34" charset="0"/>
                <a:cs typeface="Times New Roman"/>
              </a:rPr>
              <a:t>Vertex</a:t>
            </a:r>
            <a:r>
              <a:rPr lang="en-US" sz="2800" spc="-41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8" dirty="0">
                <a:latin typeface="Lato" panose="020F0502020204030203" pitchFamily="34" charset="0"/>
                <a:cs typeface="Times New Roman"/>
              </a:rPr>
              <a:t>neighborhood</a:t>
            </a:r>
            <a:r>
              <a:rPr lang="en-US" sz="2800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“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disk-like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” </a:t>
            </a:r>
            <a:endParaRPr sz="2800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90" y="4708802"/>
            <a:ext cx="9188861" cy="2316207"/>
          </a:xfrm>
          <a:prstGeom prst="rect">
            <a:avLst/>
          </a:prstGeom>
        </p:spPr>
        <p:txBody>
          <a:bodyPr vert="horz" wrap="square" lIns="0" tIns="8061" rIns="0" bIns="0" rtlCol="0">
            <a:spAutoFit/>
          </a:bodyPr>
          <a:lstStyle/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8" dirty="0">
                <a:latin typeface="Lato" panose="020F0502020204030203" pitchFamily="34" charset="0"/>
                <a:cs typeface="Times New Roman"/>
              </a:rPr>
              <a:t>Orientable</a:t>
            </a:r>
            <a:r>
              <a:rPr sz="2811" spc="-18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spc="-18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Consistent </a:t>
            </a:r>
            <a:r>
              <a:rPr lang="en-US" sz="2400" spc="-14" dirty="0" err="1">
                <a:latin typeface="Lato" panose="020F0502020204030203" pitchFamily="34" charset="0"/>
                <a:cs typeface="Times New Roman"/>
              </a:rPr>
              <a:t>normals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endParaRPr lang="en-US" sz="2811" spc="-18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63" dirty="0">
                <a:latin typeface="Lato" panose="020F0502020204030203" pitchFamily="34" charset="0"/>
                <a:cs typeface="Times New Roman"/>
              </a:rPr>
              <a:t>W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at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e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rti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g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h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t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Orientable </a:t>
            </a:r>
            <a:r>
              <a:rPr lang="en-US" sz="2400" dirty="0">
                <a:latin typeface="Lato" panose="020F0502020204030203" pitchFamily="34" charset="0"/>
                <a:cs typeface="Times New Roman"/>
              </a:rPr>
              <a:t>+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Manifold </a:t>
            </a:r>
            <a:endParaRPr lang="en-US" sz="2811" dirty="0">
              <a:latin typeface="Lato" panose="020F0502020204030203" pitchFamily="34" charset="0"/>
              <a:cs typeface="Times New Roman"/>
            </a:endParaRP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14" dirty="0">
                <a:latin typeface="Lato" panose="020F0502020204030203" pitchFamily="34" charset="0"/>
                <a:cs typeface="Times New Roman"/>
              </a:rPr>
              <a:t>Boundary</a:t>
            </a:r>
            <a:r>
              <a:rPr sz="2811" spc="-1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14" dirty="0">
                <a:latin typeface="Lato" panose="020F0502020204030203" pitchFamily="34" charset="0"/>
                <a:cs typeface="Times New Roman"/>
              </a:rPr>
              <a:t>  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Some edges bound only 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one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face</a:t>
            </a: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lang="en-US" sz="2800" b="1" spc="-54" dirty="0">
                <a:latin typeface="Lato" panose="020F0502020204030203" pitchFamily="34" charset="0"/>
                <a:cs typeface="Times New Roman"/>
              </a:rPr>
              <a:t>Ordered</a:t>
            </a:r>
            <a:r>
              <a:rPr lang="en-US" sz="2800" spc="-5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54" dirty="0">
                <a:latin typeface="Lato" panose="020F0502020204030203" pitchFamily="34" charset="0"/>
                <a:cs typeface="Times New Roman"/>
              </a:rPr>
              <a:t>       </a:t>
            </a:r>
            <a:r>
              <a:rPr lang="en-US" sz="2400" spc="-54" dirty="0">
                <a:latin typeface="Lato" panose="020F0502020204030203" pitchFamily="34" charset="0"/>
                <a:cs typeface="Times New Roman"/>
              </a:rPr>
              <a:t>Vertices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in CCW</a:t>
            </a:r>
            <a:r>
              <a:rPr lang="en-US" sz="2400" spc="-8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order  when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viewed from  normal</a:t>
            </a:r>
            <a:endParaRPr lang="en-US" sz="32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endParaRPr sz="2811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6768" y="2689685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5" y="0"/>
                </a:moveTo>
                <a:lnTo>
                  <a:pt x="0" y="1281850"/>
                </a:lnTo>
                <a:lnTo>
                  <a:pt x="1195223" y="2041465"/>
                </a:lnTo>
                <a:lnTo>
                  <a:pt x="1874613" y="771481"/>
                </a:lnTo>
                <a:lnTo>
                  <a:pt x="540995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6866767" y="2689684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5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7357343" y="2689684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/>
          <p:nvPr/>
        </p:nvSpPr>
        <p:spPr>
          <a:xfrm>
            <a:off x="6866768" y="3389265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5" y="0"/>
                </a:moveTo>
                <a:lnTo>
                  <a:pt x="0" y="510366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7" y="0"/>
                </a:moveTo>
                <a:lnTo>
                  <a:pt x="0" y="1281849"/>
                </a:lnTo>
                <a:lnTo>
                  <a:pt x="1195223" y="2041464"/>
                </a:lnTo>
                <a:lnTo>
                  <a:pt x="1874615" y="771483"/>
                </a:lnTo>
                <a:lnTo>
                  <a:pt x="540997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4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/>
          <p:nvPr/>
        </p:nvSpPr>
        <p:spPr>
          <a:xfrm>
            <a:off x="7980803" y="409396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7490228" y="1108976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4" y="0"/>
                </a:moveTo>
                <a:lnTo>
                  <a:pt x="0" y="51036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687537" y="0"/>
                </a:moveTo>
                <a:lnTo>
                  <a:pt x="0" y="1255678"/>
                </a:lnTo>
                <a:lnTo>
                  <a:pt x="945363" y="1336753"/>
                </a:lnTo>
                <a:lnTo>
                  <a:pt x="1375075" y="850301"/>
                </a:lnTo>
                <a:lnTo>
                  <a:pt x="687537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0" y="1255677"/>
                </a:moveTo>
                <a:lnTo>
                  <a:pt x="687537" y="0"/>
                </a:lnTo>
                <a:lnTo>
                  <a:pt x="1375075" y="850301"/>
                </a:lnTo>
                <a:lnTo>
                  <a:pt x="945364" y="1336754"/>
                </a:lnTo>
                <a:lnTo>
                  <a:pt x="0" y="1255677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8581280" y="3390017"/>
            <a:ext cx="234358" cy="1212674"/>
          </a:xfrm>
          <a:custGeom>
            <a:avLst/>
            <a:gdLst/>
            <a:ahLst/>
            <a:cxnLst/>
            <a:rect l="l" t="t" r="r" b="b"/>
            <a:pathLst>
              <a:path w="258445" h="1337310">
                <a:moveTo>
                  <a:pt x="257827" y="133675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7957820" y="4160840"/>
            <a:ext cx="1247223" cy="367948"/>
          </a:xfrm>
          <a:custGeom>
            <a:avLst/>
            <a:gdLst/>
            <a:ahLst/>
            <a:cxnLst/>
            <a:rect l="l" t="t" r="r" b="b"/>
            <a:pathLst>
              <a:path w="1375409" h="405764">
                <a:moveTo>
                  <a:pt x="1375075" y="0"/>
                </a:moveTo>
                <a:lnTo>
                  <a:pt x="0" y="40558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7957820" y="3390015"/>
            <a:ext cx="623612" cy="1138969"/>
          </a:xfrm>
          <a:custGeom>
            <a:avLst/>
            <a:gdLst/>
            <a:ahLst/>
            <a:cxnLst/>
            <a:rect l="l" t="t" r="r" b="b"/>
            <a:pathLst>
              <a:path w="687704" h="1256029">
                <a:moveTo>
                  <a:pt x="687537" y="0"/>
                </a:moveTo>
                <a:lnTo>
                  <a:pt x="0" y="1255635"/>
                </a:lnTo>
              </a:path>
            </a:pathLst>
          </a:custGeom>
          <a:ln w="36752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848514" y="0"/>
                </a:moveTo>
                <a:lnTo>
                  <a:pt x="0" y="685935"/>
                </a:lnTo>
                <a:lnTo>
                  <a:pt x="448814" y="1642352"/>
                </a:lnTo>
                <a:lnTo>
                  <a:pt x="1379501" y="1014793"/>
                </a:lnTo>
                <a:lnTo>
                  <a:pt x="848514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0" y="685936"/>
                </a:moveTo>
                <a:lnTo>
                  <a:pt x="848514" y="0"/>
                </a:lnTo>
                <a:lnTo>
                  <a:pt x="1379501" y="1014794"/>
                </a:lnTo>
                <a:lnTo>
                  <a:pt x="448813" y="1642353"/>
                </a:lnTo>
                <a:lnTo>
                  <a:pt x="0" y="685936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9600276" y="2363622"/>
            <a:ext cx="362766" cy="1489643"/>
          </a:xfrm>
          <a:custGeom>
            <a:avLst/>
            <a:gdLst/>
            <a:ahLst/>
            <a:cxnLst/>
            <a:rect l="l" t="t" r="r" b="b"/>
            <a:pathLst>
              <a:path w="400050" h="1642745">
                <a:moveTo>
                  <a:pt x="0" y="1642354"/>
                </a:moveTo>
                <a:lnTo>
                  <a:pt x="3996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/>
          <p:nvPr/>
        </p:nvSpPr>
        <p:spPr>
          <a:xfrm>
            <a:off x="9193291" y="2985630"/>
            <a:ext cx="1251254" cy="298274"/>
          </a:xfrm>
          <a:custGeom>
            <a:avLst/>
            <a:gdLst/>
            <a:ahLst/>
            <a:cxnLst/>
            <a:rect l="l" t="t" r="r" b="b"/>
            <a:pathLst>
              <a:path w="1379854" h="328929">
                <a:moveTo>
                  <a:pt x="1379501" y="328857"/>
                </a:moveTo>
                <a:lnTo>
                  <a:pt x="0" y="0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/>
          <p:nvPr/>
        </p:nvSpPr>
        <p:spPr>
          <a:xfrm>
            <a:off x="9160904" y="3846687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458358" y="0"/>
                </a:moveTo>
                <a:lnTo>
                  <a:pt x="0" y="838177"/>
                </a:lnTo>
                <a:lnTo>
                  <a:pt x="630241" y="892294"/>
                </a:lnTo>
                <a:lnTo>
                  <a:pt x="916717" y="567583"/>
                </a:lnTo>
                <a:lnTo>
                  <a:pt x="458358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/>
          <p:nvPr/>
        </p:nvSpPr>
        <p:spPr>
          <a:xfrm>
            <a:off x="9160902" y="3846686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0" y="838176"/>
                </a:moveTo>
                <a:lnTo>
                  <a:pt x="458357" y="0"/>
                </a:lnTo>
                <a:lnTo>
                  <a:pt x="916716" y="567583"/>
                </a:lnTo>
                <a:lnTo>
                  <a:pt x="630242" y="892295"/>
                </a:lnTo>
                <a:lnTo>
                  <a:pt x="0" y="838176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/>
          <p:nvPr/>
        </p:nvSpPr>
        <p:spPr>
          <a:xfrm>
            <a:off x="9576542" y="3846686"/>
            <a:ext cx="156047" cy="809601"/>
          </a:xfrm>
          <a:custGeom>
            <a:avLst/>
            <a:gdLst/>
            <a:ahLst/>
            <a:cxnLst/>
            <a:rect l="l" t="t" r="r" b="b"/>
            <a:pathLst>
              <a:path w="172084" h="892810">
                <a:moveTo>
                  <a:pt x="171884" y="89229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/>
          <p:nvPr/>
        </p:nvSpPr>
        <p:spPr>
          <a:xfrm>
            <a:off x="9160904" y="4361373"/>
            <a:ext cx="831482" cy="245875"/>
          </a:xfrm>
          <a:custGeom>
            <a:avLst/>
            <a:gdLst/>
            <a:ahLst/>
            <a:cxnLst/>
            <a:rect l="l" t="t" r="r" b="b"/>
            <a:pathLst>
              <a:path w="916940" h="271145">
                <a:moveTo>
                  <a:pt x="916716" y="0"/>
                </a:moveTo>
                <a:lnTo>
                  <a:pt x="0" y="270591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9533439" y="3808571"/>
            <a:ext cx="88825" cy="83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object 29"/>
          <p:cNvSpPr/>
          <p:nvPr/>
        </p:nvSpPr>
        <p:spPr>
          <a:xfrm>
            <a:off x="9536381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0" y="0"/>
                </a:moveTo>
                <a:lnTo>
                  <a:pt x="114175" y="0"/>
                </a:lnTo>
                <a:lnTo>
                  <a:pt x="96608" y="1381"/>
                </a:lnTo>
                <a:lnTo>
                  <a:pt x="58549" y="15199"/>
                </a:lnTo>
                <a:lnTo>
                  <a:pt x="21955" y="38693"/>
                </a:lnTo>
                <a:lnTo>
                  <a:pt x="1463" y="74623"/>
                </a:lnTo>
                <a:lnTo>
                  <a:pt x="0" y="82914"/>
                </a:lnTo>
                <a:lnTo>
                  <a:pt x="1463" y="93969"/>
                </a:lnTo>
                <a:lnTo>
                  <a:pt x="5854" y="109171"/>
                </a:lnTo>
                <a:lnTo>
                  <a:pt x="19027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69" y="286058"/>
                </a:lnTo>
                <a:lnTo>
                  <a:pt x="73190" y="294350"/>
                </a:lnTo>
                <a:lnTo>
                  <a:pt x="80507" y="304024"/>
                </a:lnTo>
                <a:lnTo>
                  <a:pt x="128813" y="328899"/>
                </a:lnTo>
                <a:lnTo>
                  <a:pt x="156626" y="331663"/>
                </a:lnTo>
                <a:lnTo>
                  <a:pt x="172727" y="330281"/>
                </a:lnTo>
                <a:lnTo>
                  <a:pt x="218105" y="313698"/>
                </a:lnTo>
                <a:lnTo>
                  <a:pt x="253236" y="277768"/>
                </a:lnTo>
                <a:lnTo>
                  <a:pt x="282512" y="223873"/>
                </a:lnTo>
                <a:lnTo>
                  <a:pt x="339601" y="135428"/>
                </a:lnTo>
                <a:lnTo>
                  <a:pt x="346213" y="125754"/>
                </a:lnTo>
                <a:lnTo>
                  <a:pt x="199077" y="125754"/>
                </a:lnTo>
                <a:lnTo>
                  <a:pt x="196148" y="124372"/>
                </a:lnTo>
                <a:lnTo>
                  <a:pt x="165408" y="73242"/>
                </a:lnTo>
                <a:lnTo>
                  <a:pt x="152233" y="35929"/>
                </a:lnTo>
                <a:lnTo>
                  <a:pt x="141987" y="17964"/>
                </a:lnTo>
                <a:lnTo>
                  <a:pt x="137596" y="11054"/>
                </a:lnTo>
                <a:lnTo>
                  <a:pt x="134668" y="6908"/>
                </a:lnTo>
                <a:lnTo>
                  <a:pt x="125884" y="1381"/>
                </a:lnTo>
                <a:lnTo>
                  <a:pt x="120030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9716904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2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2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5" y="591466"/>
                </a:lnTo>
                <a:lnTo>
                  <a:pt x="199076" y="515462"/>
                </a:lnTo>
                <a:lnTo>
                  <a:pt x="260557" y="429781"/>
                </a:lnTo>
                <a:lnTo>
                  <a:pt x="323500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9537709" y="1155511"/>
            <a:ext cx="306911" cy="161805"/>
          </a:xfrm>
          <a:custGeom>
            <a:avLst/>
            <a:gdLst/>
            <a:ahLst/>
            <a:cxnLst/>
            <a:rect l="l" t="t" r="r" b="b"/>
            <a:pathLst>
              <a:path w="338454" h="178434">
                <a:moveTo>
                  <a:pt x="338348" y="0"/>
                </a:moveTo>
                <a:lnTo>
                  <a:pt x="0" y="0"/>
                </a:lnTo>
                <a:lnTo>
                  <a:pt x="14638" y="48367"/>
                </a:lnTo>
                <a:lnTo>
                  <a:pt x="27812" y="84297"/>
                </a:lnTo>
                <a:lnTo>
                  <a:pt x="48305" y="124374"/>
                </a:lnTo>
                <a:lnTo>
                  <a:pt x="76117" y="154776"/>
                </a:lnTo>
                <a:lnTo>
                  <a:pt x="109786" y="172741"/>
                </a:lnTo>
                <a:lnTo>
                  <a:pt x="139062" y="178268"/>
                </a:lnTo>
                <a:lnTo>
                  <a:pt x="174193" y="178268"/>
                </a:lnTo>
                <a:lnTo>
                  <a:pt x="210788" y="167213"/>
                </a:lnTo>
                <a:lnTo>
                  <a:pt x="241528" y="146485"/>
                </a:lnTo>
                <a:lnTo>
                  <a:pt x="267876" y="116083"/>
                </a:lnTo>
                <a:lnTo>
                  <a:pt x="298616" y="62186"/>
                </a:lnTo>
                <a:lnTo>
                  <a:pt x="338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9519126" y="982577"/>
            <a:ext cx="368524" cy="174473"/>
          </a:xfrm>
          <a:custGeom>
            <a:avLst/>
            <a:gdLst/>
            <a:ahLst/>
            <a:cxnLst/>
            <a:rect l="l" t="t" r="r" b="b"/>
            <a:pathLst>
              <a:path w="406400" h="192405">
                <a:moveTo>
                  <a:pt x="133205" y="0"/>
                </a:moveTo>
                <a:lnTo>
                  <a:pt x="122958" y="1381"/>
                </a:lnTo>
                <a:lnTo>
                  <a:pt x="111249" y="2763"/>
                </a:lnTo>
                <a:lnTo>
                  <a:pt x="101001" y="4145"/>
                </a:lnTo>
                <a:lnTo>
                  <a:pt x="89292" y="8291"/>
                </a:lnTo>
                <a:lnTo>
                  <a:pt x="68798" y="16583"/>
                </a:lnTo>
                <a:lnTo>
                  <a:pt x="46841" y="30402"/>
                </a:lnTo>
                <a:lnTo>
                  <a:pt x="35130" y="37311"/>
                </a:lnTo>
                <a:lnTo>
                  <a:pt x="5854" y="73242"/>
                </a:lnTo>
                <a:lnTo>
                  <a:pt x="0" y="92589"/>
                </a:lnTo>
                <a:lnTo>
                  <a:pt x="0" y="110554"/>
                </a:lnTo>
                <a:lnTo>
                  <a:pt x="2927" y="124373"/>
                </a:lnTo>
                <a:lnTo>
                  <a:pt x="8782" y="147867"/>
                </a:lnTo>
                <a:lnTo>
                  <a:pt x="17564" y="182415"/>
                </a:lnTo>
                <a:lnTo>
                  <a:pt x="20492" y="192088"/>
                </a:lnTo>
                <a:lnTo>
                  <a:pt x="20492" y="190707"/>
                </a:lnTo>
                <a:lnTo>
                  <a:pt x="358841" y="190707"/>
                </a:lnTo>
                <a:lnTo>
                  <a:pt x="374733" y="165831"/>
                </a:lnTo>
                <a:lnTo>
                  <a:pt x="406333" y="118846"/>
                </a:lnTo>
                <a:lnTo>
                  <a:pt x="218107" y="118846"/>
                </a:lnTo>
                <a:lnTo>
                  <a:pt x="212252" y="106409"/>
                </a:lnTo>
                <a:lnTo>
                  <a:pt x="203467" y="85680"/>
                </a:lnTo>
                <a:lnTo>
                  <a:pt x="188829" y="48369"/>
                </a:lnTo>
                <a:lnTo>
                  <a:pt x="178583" y="26257"/>
                </a:lnTo>
                <a:lnTo>
                  <a:pt x="143451" y="1381"/>
                </a:lnTo>
                <a:lnTo>
                  <a:pt x="133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/>
          <p:nvPr/>
        </p:nvSpPr>
        <p:spPr>
          <a:xfrm>
            <a:off x="9716905" y="559017"/>
            <a:ext cx="568333" cy="531481"/>
          </a:xfrm>
          <a:custGeom>
            <a:avLst/>
            <a:gdLst/>
            <a:ahLst/>
            <a:cxnLst/>
            <a:rect l="l" t="t" r="r" b="b"/>
            <a:pathLst>
              <a:path w="626745" h="586105">
                <a:moveTo>
                  <a:pt x="608942" y="0"/>
                </a:moveTo>
                <a:lnTo>
                  <a:pt x="594304" y="1381"/>
                </a:lnTo>
                <a:lnTo>
                  <a:pt x="560637" y="4146"/>
                </a:lnTo>
                <a:lnTo>
                  <a:pt x="529896" y="8291"/>
                </a:lnTo>
                <a:lnTo>
                  <a:pt x="477201" y="19345"/>
                </a:lnTo>
                <a:lnTo>
                  <a:pt x="433284" y="35929"/>
                </a:lnTo>
                <a:lnTo>
                  <a:pt x="398153" y="56658"/>
                </a:lnTo>
                <a:lnTo>
                  <a:pt x="361558" y="89825"/>
                </a:lnTo>
                <a:lnTo>
                  <a:pt x="322036" y="132664"/>
                </a:lnTo>
                <a:lnTo>
                  <a:pt x="300079" y="161684"/>
                </a:lnTo>
                <a:lnTo>
                  <a:pt x="272266" y="197617"/>
                </a:lnTo>
                <a:lnTo>
                  <a:pt x="204931" y="290206"/>
                </a:lnTo>
                <a:lnTo>
                  <a:pt x="144915" y="377267"/>
                </a:lnTo>
                <a:lnTo>
                  <a:pt x="24884" y="552773"/>
                </a:lnTo>
                <a:lnTo>
                  <a:pt x="0" y="585939"/>
                </a:lnTo>
                <a:lnTo>
                  <a:pt x="188226" y="585939"/>
                </a:lnTo>
                <a:lnTo>
                  <a:pt x="215178" y="545863"/>
                </a:lnTo>
                <a:lnTo>
                  <a:pt x="276659" y="460183"/>
                </a:lnTo>
                <a:lnTo>
                  <a:pt x="339601" y="375885"/>
                </a:lnTo>
                <a:lnTo>
                  <a:pt x="405474" y="292969"/>
                </a:lnTo>
                <a:lnTo>
                  <a:pt x="474272" y="211435"/>
                </a:lnTo>
                <a:lnTo>
                  <a:pt x="545998" y="131282"/>
                </a:lnTo>
                <a:lnTo>
                  <a:pt x="619188" y="52513"/>
                </a:lnTo>
                <a:lnTo>
                  <a:pt x="626507" y="42839"/>
                </a:lnTo>
                <a:lnTo>
                  <a:pt x="60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4" name="object 34"/>
          <p:cNvSpPr/>
          <p:nvPr/>
        </p:nvSpPr>
        <p:spPr>
          <a:xfrm>
            <a:off x="9535717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1" y="0"/>
                </a:moveTo>
                <a:lnTo>
                  <a:pt x="114176" y="0"/>
                </a:lnTo>
                <a:lnTo>
                  <a:pt x="96612" y="1381"/>
                </a:lnTo>
                <a:lnTo>
                  <a:pt x="58553" y="15199"/>
                </a:lnTo>
                <a:lnTo>
                  <a:pt x="21957" y="38693"/>
                </a:lnTo>
                <a:lnTo>
                  <a:pt x="1464" y="74623"/>
                </a:lnTo>
                <a:lnTo>
                  <a:pt x="0" y="82914"/>
                </a:lnTo>
                <a:lnTo>
                  <a:pt x="1464" y="93969"/>
                </a:lnTo>
                <a:lnTo>
                  <a:pt x="5855" y="109171"/>
                </a:lnTo>
                <a:lnTo>
                  <a:pt x="19028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71" y="286058"/>
                </a:lnTo>
                <a:lnTo>
                  <a:pt x="73190" y="294350"/>
                </a:lnTo>
                <a:lnTo>
                  <a:pt x="80509" y="304024"/>
                </a:lnTo>
                <a:lnTo>
                  <a:pt x="128814" y="328899"/>
                </a:lnTo>
                <a:lnTo>
                  <a:pt x="156627" y="331663"/>
                </a:lnTo>
                <a:lnTo>
                  <a:pt x="172727" y="330281"/>
                </a:lnTo>
                <a:lnTo>
                  <a:pt x="218107" y="313698"/>
                </a:lnTo>
                <a:lnTo>
                  <a:pt x="253237" y="277768"/>
                </a:lnTo>
                <a:lnTo>
                  <a:pt x="282514" y="223873"/>
                </a:lnTo>
                <a:lnTo>
                  <a:pt x="339603" y="135428"/>
                </a:lnTo>
                <a:lnTo>
                  <a:pt x="346213" y="125754"/>
                </a:lnTo>
                <a:lnTo>
                  <a:pt x="199078" y="125754"/>
                </a:lnTo>
                <a:lnTo>
                  <a:pt x="196150" y="124372"/>
                </a:lnTo>
                <a:lnTo>
                  <a:pt x="165409" y="73242"/>
                </a:lnTo>
                <a:lnTo>
                  <a:pt x="152234" y="35929"/>
                </a:lnTo>
                <a:lnTo>
                  <a:pt x="141989" y="17964"/>
                </a:lnTo>
                <a:lnTo>
                  <a:pt x="137598" y="11054"/>
                </a:lnTo>
                <a:lnTo>
                  <a:pt x="134669" y="6908"/>
                </a:lnTo>
                <a:lnTo>
                  <a:pt x="125886" y="1381"/>
                </a:lnTo>
                <a:lnTo>
                  <a:pt x="120031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/>
          <p:nvPr/>
        </p:nvSpPr>
        <p:spPr>
          <a:xfrm>
            <a:off x="9716241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0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4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4" y="591466"/>
                </a:lnTo>
                <a:lnTo>
                  <a:pt x="199076" y="515462"/>
                </a:lnTo>
                <a:lnTo>
                  <a:pt x="260555" y="429781"/>
                </a:lnTo>
                <a:lnTo>
                  <a:pt x="323499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6" name="object 36"/>
          <p:cNvSpPr/>
          <p:nvPr/>
        </p:nvSpPr>
        <p:spPr>
          <a:xfrm>
            <a:off x="9554966" y="1017665"/>
            <a:ext cx="263149" cy="266028"/>
          </a:xfrm>
          <a:custGeom>
            <a:avLst/>
            <a:gdLst/>
            <a:ahLst/>
            <a:cxnLst/>
            <a:rect l="l" t="t" r="r" b="b"/>
            <a:pathLst>
              <a:path w="290195" h="293369">
                <a:moveTo>
                  <a:pt x="98074" y="0"/>
                </a:moveTo>
                <a:lnTo>
                  <a:pt x="93682" y="0"/>
                </a:lnTo>
                <a:lnTo>
                  <a:pt x="79044" y="1380"/>
                </a:lnTo>
                <a:lnTo>
                  <a:pt x="30739" y="22109"/>
                </a:lnTo>
                <a:lnTo>
                  <a:pt x="1463" y="52513"/>
                </a:lnTo>
                <a:lnTo>
                  <a:pt x="1463" y="58041"/>
                </a:lnTo>
                <a:lnTo>
                  <a:pt x="0" y="63568"/>
                </a:lnTo>
                <a:lnTo>
                  <a:pt x="1463" y="69096"/>
                </a:lnTo>
                <a:lnTo>
                  <a:pt x="2927" y="80152"/>
                </a:lnTo>
                <a:lnTo>
                  <a:pt x="8783" y="102261"/>
                </a:lnTo>
                <a:lnTo>
                  <a:pt x="17564" y="134047"/>
                </a:lnTo>
                <a:lnTo>
                  <a:pt x="17564" y="135428"/>
                </a:lnTo>
                <a:lnTo>
                  <a:pt x="19027" y="140957"/>
                </a:lnTo>
                <a:lnTo>
                  <a:pt x="20492" y="142339"/>
                </a:lnTo>
                <a:lnTo>
                  <a:pt x="33667" y="189323"/>
                </a:lnTo>
                <a:lnTo>
                  <a:pt x="46840" y="222491"/>
                </a:lnTo>
                <a:lnTo>
                  <a:pt x="68798" y="263947"/>
                </a:lnTo>
                <a:lnTo>
                  <a:pt x="112712" y="291586"/>
                </a:lnTo>
                <a:lnTo>
                  <a:pt x="124421" y="292968"/>
                </a:lnTo>
                <a:lnTo>
                  <a:pt x="136133" y="292968"/>
                </a:lnTo>
                <a:lnTo>
                  <a:pt x="174191" y="284676"/>
                </a:lnTo>
                <a:lnTo>
                  <a:pt x="206395" y="259802"/>
                </a:lnTo>
                <a:lnTo>
                  <a:pt x="244454" y="194851"/>
                </a:lnTo>
                <a:lnTo>
                  <a:pt x="289946" y="124372"/>
                </a:lnTo>
                <a:lnTo>
                  <a:pt x="169800" y="124372"/>
                </a:lnTo>
                <a:lnTo>
                  <a:pt x="162481" y="120227"/>
                </a:lnTo>
                <a:lnTo>
                  <a:pt x="137596" y="87061"/>
                </a:lnTo>
                <a:lnTo>
                  <a:pt x="112712" y="23491"/>
                </a:lnTo>
                <a:lnTo>
                  <a:pt x="103929" y="5527"/>
                </a:lnTo>
                <a:lnTo>
                  <a:pt x="9807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7" name="object 37"/>
          <p:cNvSpPr/>
          <p:nvPr/>
        </p:nvSpPr>
        <p:spPr>
          <a:xfrm>
            <a:off x="9720887" y="596609"/>
            <a:ext cx="518237" cy="534360"/>
          </a:xfrm>
          <a:custGeom>
            <a:avLst/>
            <a:gdLst/>
            <a:ahLst/>
            <a:cxnLst/>
            <a:rect l="l" t="t" r="r" b="b"/>
            <a:pathLst>
              <a:path w="571500" h="589280">
                <a:moveTo>
                  <a:pt x="570882" y="0"/>
                </a:moveTo>
                <a:lnTo>
                  <a:pt x="524040" y="5528"/>
                </a:lnTo>
                <a:lnTo>
                  <a:pt x="484518" y="13820"/>
                </a:lnTo>
                <a:lnTo>
                  <a:pt x="447922" y="27639"/>
                </a:lnTo>
                <a:lnTo>
                  <a:pt x="402545" y="58040"/>
                </a:lnTo>
                <a:lnTo>
                  <a:pt x="368877" y="93972"/>
                </a:lnTo>
                <a:lnTo>
                  <a:pt x="301543" y="178269"/>
                </a:lnTo>
                <a:lnTo>
                  <a:pt x="234208" y="270860"/>
                </a:lnTo>
                <a:lnTo>
                  <a:pt x="174193" y="356539"/>
                </a:lnTo>
                <a:lnTo>
                  <a:pt x="103929" y="461566"/>
                </a:lnTo>
                <a:lnTo>
                  <a:pt x="74653" y="503024"/>
                </a:lnTo>
                <a:lnTo>
                  <a:pt x="52696" y="534808"/>
                </a:lnTo>
                <a:lnTo>
                  <a:pt x="21955" y="573502"/>
                </a:lnTo>
                <a:lnTo>
                  <a:pt x="0" y="588703"/>
                </a:lnTo>
                <a:lnTo>
                  <a:pt x="106970" y="588703"/>
                </a:lnTo>
                <a:lnTo>
                  <a:pt x="177119" y="483676"/>
                </a:lnTo>
                <a:lnTo>
                  <a:pt x="238599" y="397997"/>
                </a:lnTo>
                <a:lnTo>
                  <a:pt x="303006" y="312317"/>
                </a:lnTo>
                <a:lnTo>
                  <a:pt x="367413" y="232164"/>
                </a:lnTo>
                <a:lnTo>
                  <a:pt x="433284" y="153394"/>
                </a:lnTo>
                <a:lnTo>
                  <a:pt x="500620" y="76008"/>
                </a:lnTo>
                <a:lnTo>
                  <a:pt x="5708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9596114" y="1057767"/>
            <a:ext cx="47216" cy="33973"/>
          </a:xfrm>
          <a:custGeom>
            <a:avLst/>
            <a:gdLst/>
            <a:ahLst/>
            <a:cxnLst/>
            <a:rect l="l" t="t" r="r" b="b"/>
            <a:pathLst>
              <a:path w="52070" h="37465">
                <a:moveTo>
                  <a:pt x="25981" y="0"/>
                </a:moveTo>
                <a:lnTo>
                  <a:pt x="15878" y="1381"/>
                </a:lnTo>
                <a:lnTo>
                  <a:pt x="8661" y="5528"/>
                </a:lnTo>
                <a:lnTo>
                  <a:pt x="2886" y="11054"/>
                </a:lnTo>
                <a:lnTo>
                  <a:pt x="1442" y="15199"/>
                </a:lnTo>
                <a:lnTo>
                  <a:pt x="0" y="17965"/>
                </a:lnTo>
                <a:lnTo>
                  <a:pt x="2886" y="26257"/>
                </a:lnTo>
                <a:lnTo>
                  <a:pt x="8661" y="31785"/>
                </a:lnTo>
                <a:lnTo>
                  <a:pt x="15878" y="35930"/>
                </a:lnTo>
                <a:lnTo>
                  <a:pt x="25981" y="37312"/>
                </a:lnTo>
                <a:lnTo>
                  <a:pt x="36085" y="35930"/>
                </a:lnTo>
                <a:lnTo>
                  <a:pt x="44747" y="31785"/>
                </a:lnTo>
                <a:lnTo>
                  <a:pt x="50520" y="26257"/>
                </a:lnTo>
                <a:lnTo>
                  <a:pt x="51964" y="22111"/>
                </a:lnTo>
                <a:lnTo>
                  <a:pt x="51964" y="15199"/>
                </a:lnTo>
                <a:lnTo>
                  <a:pt x="50520" y="11054"/>
                </a:lnTo>
                <a:lnTo>
                  <a:pt x="44747" y="5528"/>
                </a:lnTo>
                <a:lnTo>
                  <a:pt x="36085" y="1381"/>
                </a:lnTo>
                <a:lnTo>
                  <a:pt x="25981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9" name="object 39"/>
          <p:cNvSpPr/>
          <p:nvPr/>
        </p:nvSpPr>
        <p:spPr>
          <a:xfrm>
            <a:off x="9623323" y="1102253"/>
            <a:ext cx="23033" cy="20154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11709" y="0"/>
                </a:moveTo>
                <a:lnTo>
                  <a:pt x="7319" y="1381"/>
                </a:lnTo>
                <a:lnTo>
                  <a:pt x="1464" y="6910"/>
                </a:lnTo>
                <a:lnTo>
                  <a:pt x="0" y="11055"/>
                </a:lnTo>
                <a:lnTo>
                  <a:pt x="1464" y="15201"/>
                </a:lnTo>
                <a:lnTo>
                  <a:pt x="7319" y="20730"/>
                </a:lnTo>
                <a:lnTo>
                  <a:pt x="11709" y="22111"/>
                </a:lnTo>
                <a:lnTo>
                  <a:pt x="17564" y="20730"/>
                </a:lnTo>
                <a:lnTo>
                  <a:pt x="23420" y="15201"/>
                </a:lnTo>
                <a:lnTo>
                  <a:pt x="24884" y="11055"/>
                </a:lnTo>
                <a:lnTo>
                  <a:pt x="23420" y="6910"/>
                </a:lnTo>
                <a:lnTo>
                  <a:pt x="17564" y="1381"/>
                </a:lnTo>
                <a:lnTo>
                  <a:pt x="11709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/>
          <p:nvPr/>
        </p:nvSpPr>
        <p:spPr>
          <a:xfrm>
            <a:off x="8516338" y="2689685"/>
            <a:ext cx="454604" cy="42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46D04-31AB-4CB3-B133-3C7DAA21D3D2}"/>
              </a:ext>
            </a:extLst>
          </p:cNvPr>
          <p:cNvSpPr txBox="1"/>
          <p:nvPr/>
        </p:nvSpPr>
        <p:spPr>
          <a:xfrm>
            <a:off x="9103472" y="5108090"/>
            <a:ext cx="30043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blue and pink meshes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above are tetrahedra, like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4-sided pyramids</a:t>
            </a:r>
          </a:p>
        </p:txBody>
      </p:sp>
    </p:spTree>
    <p:extLst>
      <p:ext uri="{BB962C8B-B14F-4D97-AF65-F5344CB8AC3E}">
        <p14:creationId xmlns:p14="http://schemas.microsoft.com/office/powerpoint/2010/main" val="143843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79" y="308415"/>
            <a:ext cx="795449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2-­Manifold</a:t>
            </a:r>
            <a:r>
              <a:rPr spc="-54" dirty="0"/>
              <a:t> </a:t>
            </a:r>
            <a:r>
              <a:rPr spc="-23" dirty="0"/>
              <a:t>Mesh</a:t>
            </a:r>
            <a:r>
              <a:rPr lang="en-US" spc="-23" dirty="0"/>
              <a:t> Examples</a:t>
            </a:r>
            <a:endParaRPr spc="-23" dirty="0"/>
          </a:p>
        </p:txBody>
      </p:sp>
      <p:sp>
        <p:nvSpPr>
          <p:cNvPr id="3" name="object 3"/>
          <p:cNvSpPr/>
          <p:nvPr/>
        </p:nvSpPr>
        <p:spPr>
          <a:xfrm>
            <a:off x="490542" y="1391265"/>
            <a:ext cx="10108632" cy="5426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403988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875" y="755784"/>
            <a:ext cx="1606534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27" dirty="0"/>
              <a:t>G</a:t>
            </a:r>
            <a:r>
              <a:rPr spc="-18" dirty="0"/>
              <a:t>enus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1" y="3162709"/>
            <a:ext cx="7527015" cy="3695291"/>
          </a:xfrm>
          <a:prstGeom prst="rect">
            <a:avLst/>
          </a:prstGeom>
          <a:blipFill>
            <a:blip r:embed="rId2" cstate="print"/>
            <a:stretch>
              <a:fillRect t="-23765" b="23765"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61C6D-4E06-4DD4-B186-67AB40E0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17" y="367300"/>
            <a:ext cx="6908552" cy="24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72" y="219926"/>
            <a:ext cx="7128590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" dirty="0"/>
              <a:t>Euler</a:t>
            </a:r>
            <a:r>
              <a:rPr spc="-86" dirty="0"/>
              <a:t> </a:t>
            </a:r>
            <a:r>
              <a:rPr lang="en-US" spc="-86" dirty="0"/>
              <a:t>Characteristic</a:t>
            </a:r>
            <a:endParaRPr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459624" y="1226771"/>
            <a:ext cx="10247705" cy="46748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48" spc="-9" dirty="0">
                <a:latin typeface="Lato" panose="020F0502020204030203" pitchFamily="34" charset="0"/>
                <a:cs typeface="Times New Roman"/>
              </a:rPr>
              <a:t>For </a:t>
            </a:r>
            <a:r>
              <a:rPr sz="2448" dirty="0">
                <a:latin typeface="Lato" panose="020F0502020204030203" pitchFamily="34" charset="0"/>
                <a:cs typeface="Times New Roman"/>
              </a:rPr>
              <a:t>a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closed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(no boundary),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manifold, connected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surface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mesh:</a:t>
            </a:r>
            <a:endParaRPr sz="2448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1"/>
              </a:spcBef>
            </a:pPr>
            <a:endParaRPr sz="2539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spc="-63" dirty="0">
                <a:latin typeface="Lato" panose="020F0502020204030203" pitchFamily="34" charset="0"/>
                <a:cs typeface="Times New Roman"/>
              </a:rPr>
              <a:t>V-E+F=</a:t>
            </a:r>
            <a:r>
              <a:rPr sz="3083" spc="-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2(1-G)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5"/>
              </a:spcBef>
            </a:pPr>
            <a:endParaRPr sz="3355" dirty="0">
              <a:latin typeface="Lato" panose="020F0502020204030203" pitchFamily="34" charset="0"/>
              <a:cs typeface="Times New Roman"/>
            </a:endParaRPr>
          </a:p>
          <a:p>
            <a:pPr marL="11516" marR="4212109">
              <a:lnSpc>
                <a:spcPct val="100600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V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2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vertices  </a:t>
            </a:r>
            <a:br>
              <a:rPr lang="en-US" sz="3083" spc="-18" dirty="0">
                <a:latin typeface="Lato" panose="020F0502020204030203" pitchFamily="34" charset="0"/>
                <a:cs typeface="Times New Roman"/>
              </a:rPr>
            </a:br>
            <a:r>
              <a:rPr sz="3083" dirty="0">
                <a:latin typeface="Lato" panose="020F0502020204030203" pitchFamily="34" charset="0"/>
                <a:cs typeface="Times New Roman"/>
              </a:rPr>
              <a:t>E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113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edges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  <a:spcBef>
                <a:spcPts val="23"/>
              </a:spcBef>
            </a:pPr>
            <a:r>
              <a:rPr sz="3083" dirty="0">
                <a:latin typeface="Lato" panose="020F0502020204030203" pitchFamily="34" charset="0"/>
                <a:cs typeface="Times New Roman"/>
              </a:rPr>
              <a:t>F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7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faces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G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genus (number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holes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in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the</a:t>
            </a:r>
            <a:r>
              <a:rPr sz="3083" spc="-136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14"/>
              </a:spcBef>
            </a:pPr>
            <a:endParaRPr sz="3401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b="1" spc="-18" dirty="0">
                <a:latin typeface="Lato" panose="020F0502020204030203" pitchFamily="34" charset="0"/>
                <a:cs typeface="Times New Roman"/>
              </a:rPr>
              <a:t>2-manifold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 (locally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like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</a:t>
            </a:r>
            <a:r>
              <a:rPr sz="3083" spc="-304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plane)</a:t>
            </a:r>
            <a:endParaRPr sz="3083" dirty="0">
              <a:latin typeface="Lato" panose="020F0502020204030203" pitchFamily="34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8F8A-959D-4407-803F-260B6568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07363" y="73742"/>
            <a:ext cx="2051034" cy="2669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0C1E6-7333-4994-804F-770BA99EC9CC}"/>
              </a:ext>
            </a:extLst>
          </p:cNvPr>
          <p:cNvSpPr txBox="1"/>
          <p:nvPr/>
        </p:nvSpPr>
        <p:spPr>
          <a:xfrm>
            <a:off x="9247239" y="3677265"/>
            <a:ext cx="255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Leonhard Euler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1707 – 1783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Can you think of anything else named for him?</a:t>
            </a:r>
          </a:p>
        </p:txBody>
      </p:sp>
    </p:spTree>
    <p:extLst>
      <p:ext uri="{BB962C8B-B14F-4D97-AF65-F5344CB8AC3E}">
        <p14:creationId xmlns:p14="http://schemas.microsoft.com/office/powerpoint/2010/main" val="92289006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8002</TotalTime>
  <Words>1156</Words>
  <Application>Microsoft Office PowerPoint</Application>
  <PresentationFormat>Widescreen</PresentationFormat>
  <Paragraphs>272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</vt:lpstr>
      <vt:lpstr>Calibri</vt:lpstr>
      <vt:lpstr>Cambria</vt:lpstr>
      <vt:lpstr>Cambria Math</vt:lpstr>
      <vt:lpstr>Century Gothic</vt:lpstr>
      <vt:lpstr>Comic Sans MS</vt:lpstr>
      <vt:lpstr>Courier</vt:lpstr>
      <vt:lpstr>Courier New</vt:lpstr>
      <vt:lpstr>Lato</vt:lpstr>
      <vt:lpstr>Lato Medium</vt:lpstr>
      <vt:lpstr>Times New Roman</vt:lpstr>
      <vt:lpstr>Wingdings</vt:lpstr>
      <vt:lpstr>Wingdings 2</vt:lpstr>
      <vt:lpstr>SampleSlides</vt:lpstr>
      <vt:lpstr>Equation</vt:lpstr>
      <vt:lpstr>PowerPoint Presentation</vt:lpstr>
      <vt:lpstr>Polygonal Meshes</vt:lpstr>
      <vt:lpstr>Vocabulary: Surface Normals</vt:lpstr>
      <vt:lpstr>Vocabulary: Surface Mesh Properties </vt:lpstr>
      <vt:lpstr>Orientability</vt:lpstr>
      <vt:lpstr>Surface Mesh Properties</vt:lpstr>
      <vt:lpstr>2-­Manifold Mesh Examples</vt:lpstr>
      <vt:lpstr>Genus</vt:lpstr>
      <vt:lpstr>Euler Characteristic</vt:lpstr>
      <vt:lpstr>Euler Characteristic for Closed 2-­Manifold Polygonal Meshes</vt:lpstr>
      <vt:lpstr>…and if they are triangle meshes</vt:lpstr>
      <vt:lpstr>Mesh Data Structures</vt:lpstr>
      <vt:lpstr>Mesh Data Structure: Face Set (STL)</vt:lpstr>
      <vt:lpstr>gl.TRIANGLES</vt:lpstr>
      <vt:lpstr>Geometric Primitives in WebGL</vt:lpstr>
      <vt:lpstr>gl.TRIANGLE_STRIP</vt:lpstr>
      <vt:lpstr>Winding Order</vt:lpstr>
      <vt:lpstr>gl.TRIANGLE_FAN</vt:lpstr>
      <vt:lpstr>Mesh Data Structure: Indexed Face Set (OBJ)</vt:lpstr>
      <vt:lpstr>Indexed Face Set</vt:lpstr>
      <vt:lpstr>Indexed Meshes in WebGL</vt:lpstr>
      <vt:lpstr>PowerPoint Presentation</vt:lpstr>
      <vt:lpstr>Setting up Indexed Drawing</vt:lpstr>
      <vt:lpstr>Setting up Indexed Drawing</vt:lpstr>
      <vt:lpstr>Summary: TRIANGLES primitive</vt:lpstr>
      <vt:lpstr>Summary: TRIANGLE_STRIP primitive</vt:lpstr>
      <vt:lpstr>Summary: TRIANGLE_FAN primitive</vt:lpstr>
      <vt:lpstr>Other WebGL Primitives: Lines</vt:lpstr>
      <vt:lpstr>Other WebGL Primitives: Point Sprites</vt:lpstr>
      <vt:lpstr>Using Multiple Buffers</vt:lpstr>
      <vt:lpstr>Minimizing draw calls</vt:lpstr>
      <vt:lpstr>Back Face Culling</vt:lpstr>
      <vt:lpstr>Vector Dot Product</vt:lpstr>
      <vt:lpstr>Vector Dot Product</vt:lpstr>
      <vt:lpstr>Back Face Culling</vt:lpstr>
      <vt:lpstr>WebGL Back Face Culling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89</cp:revision>
  <dcterms:created xsi:type="dcterms:W3CDTF">2017-05-11T14:02:37Z</dcterms:created>
  <dcterms:modified xsi:type="dcterms:W3CDTF">2020-01-28T04:34:13Z</dcterms:modified>
</cp:coreProperties>
</file>