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60" r:id="rId2"/>
    <p:sldId id="261" r:id="rId3"/>
    <p:sldId id="271" r:id="rId4"/>
    <p:sldId id="311" r:id="rId5"/>
    <p:sldId id="312" r:id="rId6"/>
    <p:sldId id="317" r:id="rId7"/>
    <p:sldId id="313" r:id="rId8"/>
    <p:sldId id="273" r:id="rId9"/>
    <p:sldId id="314" r:id="rId10"/>
    <p:sldId id="340" r:id="rId11"/>
    <p:sldId id="341" r:id="rId12"/>
    <p:sldId id="315" r:id="rId13"/>
    <p:sldId id="342" r:id="rId14"/>
    <p:sldId id="343" r:id="rId15"/>
    <p:sldId id="339" r:id="rId16"/>
    <p:sldId id="344" r:id="rId17"/>
    <p:sldId id="280" r:id="rId18"/>
    <p:sldId id="295" r:id="rId19"/>
    <p:sldId id="310" r:id="rId20"/>
    <p:sldId id="345" r:id="rId21"/>
    <p:sldId id="318" r:id="rId22"/>
    <p:sldId id="320" r:id="rId23"/>
    <p:sldId id="346" r:id="rId24"/>
    <p:sldId id="321" r:id="rId25"/>
    <p:sldId id="347" r:id="rId26"/>
    <p:sldId id="262" r:id="rId27"/>
    <p:sldId id="268" r:id="rId28"/>
    <p:sldId id="269" r:id="rId29"/>
    <p:sldId id="270" r:id="rId30"/>
    <p:sldId id="266" r:id="rId31"/>
    <p:sldId id="264" r:id="rId32"/>
    <p:sldId id="265" r:id="rId33"/>
    <p:sldId id="26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74"/>
  </p:normalViewPr>
  <p:slideViewPr>
    <p:cSldViewPr snapToGrid="0" snapToObjects="1">
      <p:cViewPr varScale="1">
        <p:scale>
          <a:sx n="110" d="100"/>
          <a:sy n="110" d="100"/>
        </p:scale>
        <p:origin x="34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DAAA6-4117-4992-859F-BAA0EB4FC72C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6EC46-0A82-4490-B060-7233CBE1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62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5763" y="688975"/>
            <a:ext cx="6086475" cy="34242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549" y="4342947"/>
            <a:ext cx="5487000" cy="4113900"/>
          </a:xfrm>
          <a:prstGeom prst="rect">
            <a:avLst/>
          </a:prstGeom>
          <a:noFill/>
          <a:ln>
            <a:noFill/>
          </a:ln>
        </p:spPr>
        <p:txBody>
          <a:bodyPr lIns="105675" tIns="52825" rIns="105675" bIns="528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4564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549" y="4342947"/>
            <a:ext cx="5486901" cy="41138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5763" y="688975"/>
            <a:ext cx="6086475" cy="34242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3211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549" y="4342947"/>
            <a:ext cx="5486901" cy="41138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5763" y="688975"/>
            <a:ext cx="6086475" cy="34242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9394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549" y="4342947"/>
            <a:ext cx="5486901" cy="41138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5763" y="688975"/>
            <a:ext cx="6086475" cy="34242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5928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1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0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3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2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7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3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9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9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1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Lato" panose="020F0502020204030203" pitchFamily="34" charset="0"/>
              </a:defRPr>
            </a:lvl1pPr>
            <a:lvl2pPr>
              <a:defRPr sz="2800">
                <a:latin typeface="Lato" panose="020F0502020204030203" pitchFamily="34" charset="0"/>
              </a:defRPr>
            </a:lvl2pPr>
            <a:lvl3pPr>
              <a:defRPr sz="2400">
                <a:latin typeface="Lato" panose="020F0502020204030203" pitchFamily="34" charset="0"/>
              </a:defRPr>
            </a:lvl3pPr>
            <a:lvl4pPr>
              <a:defRPr sz="2000">
                <a:latin typeface="Lato" panose="020F0502020204030203" pitchFamily="34" charset="0"/>
              </a:defRPr>
            </a:lvl4pPr>
            <a:lvl5pPr>
              <a:defRPr sz="2000">
                <a:latin typeface="Lato" panose="020F050202020403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Lato" panose="020F050202020403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6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4A208-0694-964E-93B1-EAF2C4DF2BAD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glmatrix.ne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chrom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developer.chrome.com/devtools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524000" y="2479431"/>
            <a:ext cx="9144000" cy="8440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592"/>
                </a:solidFill>
                <a:latin typeface="Lato" charset="0"/>
                <a:ea typeface="Lato" charset="0"/>
                <a:cs typeface="Lato" charset="0"/>
              </a:rPr>
              <a:t>Lab 1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24000" y="3323491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Lato Medium" charset="0"/>
                <a:ea typeface="Lato Medium" charset="0"/>
                <a:cs typeface="Lato Medium" charset="0"/>
              </a:rPr>
              <a:t>CS 418: Interactive Computer Graphics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3784275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ato Medium" charset="0"/>
                <a:ea typeface="Lato Medium" charset="0"/>
                <a:cs typeface="Lato Medium" charset="0"/>
              </a:rPr>
              <a:t>UNIVERSITY OF ILLINOIS AT URBANA-CHAMPAIGN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  <a:latin typeface="Lato Medium" charset="0"/>
              <a:ea typeface="Lato Medium" charset="0"/>
              <a:cs typeface="Lato Medium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F8BAB2-8017-4A69-9401-14F88601F81E}"/>
              </a:ext>
            </a:extLst>
          </p:cNvPr>
          <p:cNvSpPr txBox="1"/>
          <p:nvPr/>
        </p:nvSpPr>
        <p:spPr>
          <a:xfrm>
            <a:off x="2107096" y="5797952"/>
            <a:ext cx="5262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Eric Shaffer</a:t>
            </a:r>
          </a:p>
        </p:txBody>
      </p:sp>
    </p:spTree>
    <p:extLst>
      <p:ext uri="{BB962C8B-B14F-4D97-AF65-F5344CB8AC3E}">
        <p14:creationId xmlns:p14="http://schemas.microsoft.com/office/powerpoint/2010/main" val="93217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13769-475B-423A-AC1B-00EE7189C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WebGL View Volume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E9D90-DAE8-40D0-8397-DD75AFC4A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WebGL renders, all geometry is projected onto Z=0 plane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3255E13-D1E5-477B-9498-C1B69F4B5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2031" y="1825625"/>
            <a:ext cx="6408615" cy="553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11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58E6F-D955-4129-BE02-E8AA27F73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Surfaces are Visible?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473D7-03D7-468C-92C0-D9912446B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503" y="178266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default is that you see the surface you drew last…like painting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A6A98CE-2065-487B-8C99-491892CD1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0891" y="2692413"/>
            <a:ext cx="9448800" cy="24003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2A700F6-0974-4FD8-B655-66846B75CEE0}"/>
              </a:ext>
            </a:extLst>
          </p:cNvPr>
          <p:cNvSpPr/>
          <p:nvPr/>
        </p:nvSpPr>
        <p:spPr>
          <a:xfrm>
            <a:off x="5478218" y="600245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By </a:t>
            </a:r>
            <a:r>
              <a:rPr lang="en-US" dirty="0" err="1"/>
              <a:t>Zapyon</a:t>
            </a:r>
            <a:r>
              <a:rPr lang="en-US" dirty="0"/>
              <a:t> - Own work, CC BY-SA 3.0, https://commons.wikimedia.org/w/index.php?curid=14256921</a:t>
            </a:r>
          </a:p>
        </p:txBody>
      </p:sp>
    </p:spTree>
    <p:extLst>
      <p:ext uri="{BB962C8B-B14F-4D97-AF65-F5344CB8AC3E}">
        <p14:creationId xmlns:p14="http://schemas.microsoft.com/office/powerpoint/2010/main" val="3624373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A8DA5-01F3-461A-905E-78A489B55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Surface Removal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60557-9B6D-4C75-A2B9-AAC310DA1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09" y="1825625"/>
            <a:ext cx="1105309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 can draw in any order and have WebGL remove hidden surfaces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531694-6489-4591-B5BF-2332A9C3C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68" y="2556542"/>
            <a:ext cx="6924431" cy="31395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09C28F-2F0B-4D2C-B1ED-568F3E217CAD}"/>
              </a:ext>
            </a:extLst>
          </p:cNvPr>
          <p:cNvSpPr txBox="1"/>
          <p:nvPr/>
        </p:nvSpPr>
        <p:spPr>
          <a:xfrm>
            <a:off x="7966013" y="3008923"/>
            <a:ext cx="3579446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Hidden surface removal is also known as </a:t>
            </a:r>
            <a:br>
              <a:rPr lang="en-US" sz="2800" dirty="0">
                <a:latin typeface="Comic Sans MS" panose="030F0702030302020204" pitchFamily="66" charset="0"/>
              </a:rPr>
            </a:br>
            <a:r>
              <a:rPr lang="en-US" sz="2800" b="1" i="1" dirty="0">
                <a:latin typeface="Comic Sans MS" panose="030F0702030302020204" pitchFamily="66" charset="0"/>
              </a:rPr>
              <a:t>depth-testing </a:t>
            </a:r>
            <a:r>
              <a:rPr lang="en-US" sz="2800" dirty="0">
                <a:latin typeface="Comic Sans MS" panose="030F0702030302020204" pitchFamily="66" charset="0"/>
              </a:rPr>
              <a:t>or </a:t>
            </a:r>
            <a:r>
              <a:rPr lang="en-US" sz="2800" b="1" i="1" dirty="0">
                <a:latin typeface="Comic Sans MS" panose="030F0702030302020204" pitchFamily="66" charset="0"/>
              </a:rPr>
              <a:t>z-buffering</a:t>
            </a:r>
            <a:r>
              <a:rPr lang="en-US" sz="2800" dirty="0">
                <a:latin typeface="Comic Sans MS" panose="030F0702030302020204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7683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03F0A-0CE3-46B6-82C9-0E96911D7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786" y="14931"/>
            <a:ext cx="10515600" cy="1325563"/>
          </a:xfrm>
        </p:spPr>
        <p:txBody>
          <a:bodyPr/>
          <a:lstStyle/>
          <a:p>
            <a:r>
              <a:rPr lang="en-US" dirty="0"/>
              <a:t>Hidden Surface Removal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F6217-DB01-4CD8-AFFA-E4C0338C4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25" y="1134962"/>
            <a:ext cx="1225452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you are animating, you need to re-initialize the depth buffer each frame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B1BC08-203F-4A9E-B215-D95789776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135" y="1778405"/>
            <a:ext cx="9361251" cy="492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852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325AD-8649-41E7-B289-6F128AB86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Surface Removal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C4443-2A66-4E78-95FE-E7833FED6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156771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clip space, the z coordinate is depth.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Small z values come before large z values (negative before positive).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https://jsfiddle.net/mff99yu5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0782C7-6072-4164-AB39-14800B192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428" y="3482044"/>
            <a:ext cx="4829710" cy="301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2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D17B0-F564-4D6B-B1B9-ABCDEF403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View Volume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49BE1-525A-4B7E-B456-0F9236E08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Suppose we wanted to model in a view volume like [-100,100]</a:t>
            </a:r>
            <a:r>
              <a:rPr lang="en-US" baseline="30000" dirty="0"/>
              <a:t>3</a:t>
            </a:r>
          </a:p>
          <a:p>
            <a:pPr marL="0" indent="0">
              <a:buNone/>
            </a:pPr>
            <a:r>
              <a:rPr lang="en-US" dirty="0"/>
              <a:t>…</a:t>
            </a:r>
            <a:r>
              <a:rPr lang="en-US" dirty="0" err="1"/>
              <a:t>bcause</a:t>
            </a:r>
            <a:r>
              <a:rPr lang="en-US" dirty="0"/>
              <a:t> you hate decimal points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could you use code to let you do this?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EDDB813-3C01-4714-9681-FC0959AA7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9259" y="2903815"/>
            <a:ext cx="3944541" cy="340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923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>
              <a:buSzPct val="25000"/>
            </a:pPr>
            <a:r>
              <a:rPr lang="en-US" b="1" dirty="0" err="1">
                <a:sym typeface="Calibri"/>
              </a:rPr>
              <a:t>WebGL</a:t>
            </a:r>
            <a:r>
              <a:rPr lang="en-US" b="1" dirty="0">
                <a:sym typeface="Calibri"/>
              </a:rPr>
              <a:t> View Volume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041B46-90CA-4DE2-ABDE-90F93B1A8DA1}"/>
              </a:ext>
            </a:extLst>
          </p:cNvPr>
          <p:cNvSpPr txBox="1"/>
          <p:nvPr/>
        </p:nvSpPr>
        <p:spPr>
          <a:xfrm>
            <a:off x="139700" y="1825625"/>
            <a:ext cx="12001500" cy="49065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Lato" panose="020F0502020204030203" pitchFamily="34" charset="0"/>
              </a:rPr>
              <a:t>How can you work with more convenient coordinates (e.g. [-100, 100])?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Lato" panose="020F0502020204030203" pitchFamily="34" charset="0"/>
              </a:rPr>
              <a:t>Let’s call those </a:t>
            </a:r>
            <a:r>
              <a:rPr lang="en-US" sz="2800" b="1" dirty="0">
                <a:latin typeface="Lato" panose="020F0502020204030203" pitchFamily="34" charset="0"/>
              </a:rPr>
              <a:t>world coordinates….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Lato" panose="020F0502020204030203" pitchFamily="34" charset="0"/>
              </a:rPr>
              <a:t>View volume coordinates are often called </a:t>
            </a:r>
            <a:r>
              <a:rPr lang="en-US" sz="2800" b="1" dirty="0">
                <a:latin typeface="Lato" panose="020F0502020204030203" pitchFamily="34" charset="0"/>
              </a:rPr>
              <a:t>clip coordinates</a:t>
            </a:r>
            <a:br>
              <a:rPr lang="en-US" sz="2800" b="1" dirty="0">
                <a:latin typeface="Lato" panose="020F0502020204030203" pitchFamily="34" charset="0"/>
              </a:rPr>
            </a:br>
            <a:endParaRPr lang="en-US" sz="2800" b="1" dirty="0">
              <a:latin typeface="Lato" panose="020F0502020204030203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latin typeface="Lato" panose="020F0502020204030203" pitchFamily="34" charset="0"/>
              </a:rPr>
              <a:t>You can change coordinate systems pretty easily…</a:t>
            </a:r>
          </a:p>
          <a:p>
            <a:pPr marL="514350" indent="-51435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800" dirty="0">
                <a:latin typeface="Lato" panose="020F0502020204030203" pitchFamily="34" charset="0"/>
              </a:rPr>
              <a:t>Specify your geometry in whatever world coordinates you want</a:t>
            </a:r>
          </a:p>
          <a:p>
            <a:pPr marL="514350" indent="-51435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800" dirty="0">
                <a:latin typeface="Lato" panose="020F0502020204030203" pitchFamily="34" charset="0"/>
              </a:rPr>
              <a:t>Transform the coordinates into clip coordinates</a:t>
            </a:r>
          </a:p>
          <a:p>
            <a:pPr marL="971550" lvl="1" indent="-51435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800" dirty="0">
                <a:latin typeface="Lato" panose="020F0502020204030203" pitchFamily="34" charset="0"/>
              </a:rPr>
              <a:t>In other words…scale down all your geometry to fit in the view volume</a:t>
            </a:r>
          </a:p>
          <a:p>
            <a:pPr marL="971550" lvl="1" indent="-51435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800" dirty="0">
                <a:latin typeface="Lato" panose="020F0502020204030203" pitchFamily="34" charset="0"/>
              </a:rPr>
              <a:t>To do so we will use an </a:t>
            </a:r>
            <a:r>
              <a:rPr lang="en-US" sz="2800" b="1" dirty="0">
                <a:latin typeface="Lato" panose="020F0502020204030203" pitchFamily="34" charset="0"/>
              </a:rPr>
              <a:t>affine transformation</a:t>
            </a:r>
            <a:br>
              <a:rPr lang="en-US" sz="2800" dirty="0">
                <a:latin typeface="Lato" panose="020F0502020204030203" pitchFamily="34" charset="0"/>
              </a:rPr>
            </a:br>
            <a:br>
              <a:rPr lang="en-US" sz="2800" dirty="0">
                <a:latin typeface="Lato" panose="020F0502020204030203" pitchFamily="34" charset="0"/>
              </a:rPr>
            </a:br>
            <a:r>
              <a:rPr lang="en-US" sz="2800" dirty="0"/>
              <a:t>	</a:t>
            </a:r>
            <a:br>
              <a:rPr lang="en-US" sz="2800" dirty="0"/>
            </a:br>
            <a:endParaRPr lang="en-US" sz="28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8505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609600" y="155576"/>
            <a:ext cx="10972800" cy="1252537"/>
          </a:xfrm>
          <a:prstGeom prst="rect">
            <a:avLst/>
          </a:prstGeom>
          <a:noFill/>
          <a:ln>
            <a:noFill/>
          </a:ln>
        </p:spPr>
        <p:txBody>
          <a:bodyPr vert="horz" lIns="121900" tIns="60933" rIns="60933" bIns="60933" rtlCol="0" anchor="ctr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en-US" dirty="0"/>
              <a:t>Coding Up the Transformation</a:t>
            </a:r>
            <a:endParaRPr lang="en" sz="6000" b="1" dirty="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" y="1757083"/>
            <a:ext cx="114604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/>
              <a:t>One way to move geometry is to apply an affine transformation to it.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/>
              <a:t>We can encode that transformation using a matrix multiplication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/>
              <a:t>The transformation can be implemented in the vertex </a:t>
            </a:r>
            <a:r>
              <a:rPr lang="en-US" sz="2400" dirty="0" err="1"/>
              <a:t>shader</a:t>
            </a:r>
            <a:endParaRPr lang="en-US" sz="2400" dirty="0"/>
          </a:p>
          <a:p>
            <a:pPr marL="380990" lvl="2" indent="-380990">
              <a:buFont typeface="Arial" panose="020B0604020202020204" pitchFamily="34" charset="0"/>
              <a:buChar char="•"/>
            </a:pPr>
            <a:r>
              <a:rPr lang="en-US" sz="2400" dirty="0"/>
              <a:t>In the JavaScript we create a matrix using the </a:t>
            </a:r>
            <a:r>
              <a:rPr lang="en-US" sz="2400" dirty="0" err="1"/>
              <a:t>glMatrix</a:t>
            </a:r>
            <a:r>
              <a:rPr lang="en-US" sz="2400" dirty="0"/>
              <a:t> library</a:t>
            </a:r>
          </a:p>
          <a:p>
            <a:pPr marL="380990" lvl="2" indent="-380990">
              <a:buFont typeface="Arial" panose="020B0604020202020204" pitchFamily="34" charset="0"/>
              <a:buChar char="•"/>
            </a:pPr>
            <a:r>
              <a:rPr lang="en-US" sz="2400" dirty="0"/>
              <a:t>That matrix is then passed to the vertex </a:t>
            </a:r>
            <a:r>
              <a:rPr lang="en-US" sz="2400" dirty="0" err="1"/>
              <a:t>shader</a:t>
            </a:r>
            <a:r>
              <a:rPr lang="en-US" sz="2400" dirty="0"/>
              <a:t> as a Uniform variable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pPr marL="380990" lvl="2" indent="-380990">
              <a:buFont typeface="Arial" panose="020B0604020202020204" pitchFamily="34" charset="0"/>
              <a:buChar char="•"/>
            </a:pPr>
            <a:r>
              <a:rPr lang="en-US" sz="2400" dirty="0"/>
              <a:t>Let’s look at the code……</a:t>
            </a:r>
          </a:p>
          <a:p>
            <a:endParaRPr lang="en-US" sz="2400" dirty="0"/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0174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4EF6B-4D77-4FCD-A524-38AFD2A85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ortho Transformation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3CC040-00F6-4E8E-A527-5B3B1336C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773"/>
          <a:stretch/>
        </p:blipFill>
        <p:spPr>
          <a:xfrm>
            <a:off x="542166" y="1546564"/>
            <a:ext cx="5224902" cy="46833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381726-9C3C-4636-9A66-5445BFC229E9}"/>
              </a:ext>
            </a:extLst>
          </p:cNvPr>
          <p:cNvSpPr txBox="1"/>
          <p:nvPr/>
        </p:nvSpPr>
        <p:spPr>
          <a:xfrm>
            <a:off x="6191250" y="2171700"/>
            <a:ext cx="5323267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" panose="020F0502020204030203" pitchFamily="34" charset="0"/>
              </a:rPr>
              <a:t>The ortho transformation maps any rectangular axis-aligned  viewing volume to the </a:t>
            </a:r>
            <a:r>
              <a:rPr lang="en-US" sz="2800" dirty="0" err="1">
                <a:latin typeface="Lato" panose="020F0502020204030203" pitchFamily="34" charset="0"/>
              </a:rPr>
              <a:t>WebGL</a:t>
            </a:r>
            <a:r>
              <a:rPr lang="en-US" sz="2800" dirty="0">
                <a:latin typeface="Lato" panose="020F0502020204030203" pitchFamily="34" charset="0"/>
              </a:rPr>
              <a:t> view volume</a:t>
            </a:r>
          </a:p>
          <a:p>
            <a:endParaRPr lang="en-US" sz="2800" dirty="0">
              <a:latin typeface="Lato" panose="020F0502020204030203" pitchFamily="34" charset="0"/>
            </a:endParaRPr>
          </a:p>
          <a:p>
            <a:r>
              <a:rPr lang="en-US" sz="2800" dirty="0">
                <a:latin typeface="Lato" panose="020F0502020204030203" pitchFamily="34" charset="0"/>
              </a:rPr>
              <a:t>It’s basically just a translation and scale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192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39EF1-9227-4B12-974F-030A3FB17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glmatrix</a:t>
            </a:r>
            <a:r>
              <a:rPr lang="en-US" dirty="0"/>
              <a:t>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111D9-D7DE-4FFC-ABDD-5AEB9F56C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1825625"/>
            <a:ext cx="11150600" cy="11334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</a:t>
            </a:r>
            <a:r>
              <a:rPr lang="en-US" dirty="0" err="1"/>
              <a:t>javascript</a:t>
            </a:r>
            <a:r>
              <a:rPr lang="en-US" dirty="0"/>
              <a:t> library that supports 3D matrix and vector operations</a:t>
            </a:r>
            <a:br>
              <a:rPr lang="en-US" dirty="0"/>
            </a:br>
            <a:endParaRPr lang="en-US" dirty="0"/>
          </a:p>
          <a:p>
            <a:r>
              <a:rPr lang="en-US" dirty="0"/>
              <a:t>To use it grab a copy from </a:t>
            </a:r>
            <a:r>
              <a:rPr lang="en-US" dirty="0">
                <a:hlinkClick r:id="rId2" action="ppaction://hlinkfile"/>
              </a:rPr>
              <a:t>glmatrix.net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8EEF3E-4FD8-4D33-9EA8-585F7852C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0" y="3094035"/>
            <a:ext cx="8642350" cy="2829126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920664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D0262-9937-47D8-8CF5-4BD168E8B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64AB1-6AF9-4640-B291-64FDE6B98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Debugging tips</a:t>
            </a:r>
          </a:p>
          <a:p>
            <a:r>
              <a:rPr lang="en-US" dirty="0"/>
              <a:t>Review animation</a:t>
            </a:r>
          </a:p>
          <a:p>
            <a:r>
              <a:rPr lang="en-US" dirty="0"/>
              <a:t>Understand what you are seeing</a:t>
            </a:r>
          </a:p>
          <a:p>
            <a:r>
              <a:rPr lang="en-US" dirty="0"/>
              <a:t>MP1 Exercise – Changing coordinates in the vertex buffer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634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14-7AC6-427D-B3B9-7299A992F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glmatrix</a:t>
            </a:r>
            <a:r>
              <a:rPr lang="en-US" dirty="0"/>
              <a:t>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C5731-EA72-4998-AF61-2F430FC93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" y="1825625"/>
            <a:ext cx="1091565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Add a line to your html file with the location of the </a:t>
            </a:r>
            <a:r>
              <a:rPr lang="en-US" dirty="0" err="1"/>
              <a:t>glmatrix</a:t>
            </a:r>
            <a:r>
              <a:rPr lang="en-US" dirty="0"/>
              <a:t> library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this example, library is in the same folder/directory as  html file</a:t>
            </a:r>
          </a:p>
          <a:p>
            <a:pPr lvl="1"/>
            <a:r>
              <a:rPr lang="en-US" dirty="0"/>
              <a:t>Also, a set of utility JavaScript code                                     is being used as well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6073D7-5379-46BC-9910-52938AC886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52" b="25544"/>
          <a:stretch/>
        </p:blipFill>
        <p:spPr>
          <a:xfrm>
            <a:off x="1422400" y="2607957"/>
            <a:ext cx="8426450" cy="2160893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18AE59-AC84-47A1-90D7-40FD8CE27C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585" t="15378" r="20412" b="73334"/>
          <a:stretch/>
        </p:blipFill>
        <p:spPr>
          <a:xfrm>
            <a:off x="6045200" y="5551182"/>
            <a:ext cx="1860550" cy="24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136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AFFCC-BAFA-4AD5-8D0A-4EF53965B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873"/>
            <a:ext cx="10515600" cy="1325563"/>
          </a:xfrm>
        </p:spPr>
        <p:txBody>
          <a:bodyPr/>
          <a:lstStyle/>
          <a:p>
            <a:r>
              <a:rPr lang="en-US" dirty="0"/>
              <a:t>Transforming a Vertex in a </a:t>
            </a:r>
            <a:r>
              <a:rPr lang="en-US" dirty="0" err="1"/>
              <a:t>Shader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F635F-2E6E-4B46-B879-90D81F9B4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283199"/>
            <a:ext cx="12147550" cy="2373313"/>
          </a:xfrm>
        </p:spPr>
        <p:txBody>
          <a:bodyPr>
            <a:normAutofit/>
          </a:bodyPr>
          <a:lstStyle/>
          <a:p>
            <a:r>
              <a:rPr lang="en-US" dirty="0"/>
              <a:t>This vertex </a:t>
            </a:r>
            <a:r>
              <a:rPr lang="en-US" dirty="0" err="1"/>
              <a:t>shader</a:t>
            </a:r>
            <a:r>
              <a:rPr lang="en-US" dirty="0"/>
              <a:t> code expects a matrix to be loaded from the application</a:t>
            </a:r>
          </a:p>
          <a:p>
            <a:r>
              <a:rPr lang="en-US" dirty="0"/>
              <a:t>The matrix is provided as a </a:t>
            </a:r>
            <a:r>
              <a:rPr lang="en-US" b="1" dirty="0"/>
              <a:t>uniform</a:t>
            </a:r>
            <a:r>
              <a:rPr lang="en-US" dirty="0"/>
              <a:t> variable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BE7BBA-DB51-4465-AB24-E1217CD3B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10814"/>
            <a:ext cx="9652000" cy="3771461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843388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AFFCC-BAFA-4AD5-8D0A-4EF53965B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873"/>
            <a:ext cx="10515600" cy="1325563"/>
          </a:xfrm>
        </p:spPr>
        <p:txBody>
          <a:bodyPr/>
          <a:lstStyle/>
          <a:p>
            <a:r>
              <a:rPr lang="en-US" dirty="0"/>
              <a:t>Transforming a Vertex in a </a:t>
            </a:r>
            <a:r>
              <a:rPr lang="en-US" dirty="0" err="1"/>
              <a:t>Shader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F635F-2E6E-4B46-B879-90D81F9B4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850" y="4909274"/>
            <a:ext cx="10706100" cy="2373313"/>
          </a:xfrm>
        </p:spPr>
        <p:txBody>
          <a:bodyPr>
            <a:normAutofit/>
          </a:bodyPr>
          <a:lstStyle/>
          <a:p>
            <a:r>
              <a:rPr lang="en-US" dirty="0"/>
              <a:t>In  GLSL a </a:t>
            </a:r>
            <a:r>
              <a:rPr lang="en-US" b="1" dirty="0"/>
              <a:t>uniform</a:t>
            </a:r>
            <a:r>
              <a:rPr lang="en-US" dirty="0"/>
              <a:t> is a variable that is</a:t>
            </a:r>
            <a:br>
              <a:rPr lang="en-US" dirty="0"/>
            </a:br>
            <a:r>
              <a:rPr lang="en-US" dirty="0"/>
              <a:t>the same for all executions of a </a:t>
            </a:r>
            <a:r>
              <a:rPr lang="en-US" dirty="0" err="1"/>
              <a:t>shader</a:t>
            </a:r>
            <a:r>
              <a:rPr lang="en-US" dirty="0"/>
              <a:t> program in a given draw call</a:t>
            </a:r>
          </a:p>
          <a:p>
            <a:r>
              <a:rPr lang="en-US" dirty="0"/>
              <a:t>In GLSL an </a:t>
            </a:r>
            <a:r>
              <a:rPr lang="en-US" b="1" dirty="0"/>
              <a:t>attribute</a:t>
            </a:r>
            <a:r>
              <a:rPr lang="en-US" dirty="0"/>
              <a:t> is a variable that may be </a:t>
            </a:r>
            <a:br>
              <a:rPr lang="en-US" dirty="0"/>
            </a:br>
            <a:r>
              <a:rPr lang="en-US" dirty="0"/>
              <a:t>different for all executions of a </a:t>
            </a:r>
            <a:r>
              <a:rPr lang="en-US" dirty="0" err="1"/>
              <a:t>shader</a:t>
            </a:r>
            <a:r>
              <a:rPr lang="en-US" dirty="0"/>
              <a:t> program in a given draw call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BE7BBA-DB51-4465-AB24-E1217CD3B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750" y="928264"/>
            <a:ext cx="9652000" cy="3771461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536147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72564-D089-4C6C-B6C6-8D0342D9C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ortho Matrix in JavaScript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AEC22-1101-405D-A8C6-064CCE1DD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950" y="1581150"/>
            <a:ext cx="11639550" cy="5010150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dirty="0"/>
            </a:br>
            <a:r>
              <a:rPr lang="en-US" dirty="0"/>
              <a:t>First, when you create the </a:t>
            </a:r>
            <a:r>
              <a:rPr lang="en-US" dirty="0" err="1"/>
              <a:t>shader</a:t>
            </a:r>
            <a:r>
              <a:rPr lang="en-US" dirty="0"/>
              <a:t> program, get the uniform location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shaderProgram.pMatrixUniform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gl.getUniformLocation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shaderProgram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"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uPMatrix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lang="en-US" dirty="0"/>
              <a:t>Create the matrix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pMatrix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glMatrix.mat4.create();</a:t>
            </a:r>
            <a:b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glMatrix.mat4.ortho(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pMatrix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left, right , bottom , top , near, far);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/>
              <a:t>Send the matrix to the GPU before you issue a draw call</a:t>
            </a:r>
            <a:br>
              <a:rPr lang="en-US" dirty="0"/>
            </a:br>
            <a:br>
              <a:rPr lang="en-US" sz="2000" dirty="0"/>
            </a:b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gl.uniformMatrix4fv(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shaderProgram.pMatrixUniform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false, 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pMatrix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540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F5770-B6CC-441D-AD60-4A78ADEE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ortho Matrix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4B0C56-CFDC-4E15-9FF1-2D7FFF6E3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970" y="1690690"/>
            <a:ext cx="5499360" cy="25273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EA75CD-825D-466E-8688-149FAA376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9200" y="1690690"/>
            <a:ext cx="3762000" cy="2787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F7D0A3-4D5F-4F74-A202-51A714C0B0F7}"/>
              </a:ext>
            </a:extLst>
          </p:cNvPr>
          <p:cNvSpPr txBox="1"/>
          <p:nvPr/>
        </p:nvSpPr>
        <p:spPr>
          <a:xfrm>
            <a:off x="434600" y="4359440"/>
            <a:ext cx="104268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parameters </a:t>
            </a:r>
            <a:r>
              <a:rPr lang="en-US" b="1" dirty="0"/>
              <a:t>left</a:t>
            </a:r>
            <a:r>
              <a:rPr lang="en-US" dirty="0"/>
              <a:t> and </a:t>
            </a:r>
            <a:r>
              <a:rPr lang="en-US" b="1" dirty="0"/>
              <a:t>right </a:t>
            </a:r>
            <a:r>
              <a:rPr lang="en-US" dirty="0"/>
              <a:t>are the x coordinates of the planes forming those sides of the view volume</a:t>
            </a:r>
          </a:p>
          <a:p>
            <a:r>
              <a:rPr lang="en-US" dirty="0"/>
              <a:t>The parameters </a:t>
            </a:r>
            <a:r>
              <a:rPr lang="en-US" b="1" dirty="0"/>
              <a:t>top</a:t>
            </a:r>
            <a:r>
              <a:rPr lang="en-US" dirty="0"/>
              <a:t> and </a:t>
            </a:r>
            <a:r>
              <a:rPr lang="en-US" b="1" dirty="0"/>
              <a:t>bottom</a:t>
            </a:r>
            <a:r>
              <a:rPr lang="en-US" dirty="0"/>
              <a:t> are the y coordinates of the planes forming those sides of the view volume</a:t>
            </a:r>
          </a:p>
          <a:p>
            <a:r>
              <a:rPr lang="en-US" dirty="0"/>
              <a:t>The parameters </a:t>
            </a:r>
            <a:r>
              <a:rPr lang="en-US" b="1" dirty="0"/>
              <a:t>near</a:t>
            </a:r>
            <a:r>
              <a:rPr lang="en-US" dirty="0"/>
              <a:t> and </a:t>
            </a:r>
            <a:r>
              <a:rPr lang="en-US" b="1" dirty="0"/>
              <a:t>far</a:t>
            </a:r>
            <a:r>
              <a:rPr lang="en-US" dirty="0"/>
              <a:t> are distances  down the negative z axis measured from the origin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0559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C5FF-ACD6-4D93-B359-AE73B9A81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0FE4D-3657-445D-9D18-0DB110C56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83199"/>
            <a:ext cx="10515600" cy="8937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would happen if you called </a:t>
            </a:r>
            <a:r>
              <a:rPr lang="en-US" dirty="0" err="1"/>
              <a:t>requestAnimationFrame</a:t>
            </a:r>
            <a:r>
              <a:rPr lang="en-US" dirty="0"/>
              <a:t> without drawing anything new?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B5ED6C-03CF-4CE3-AC8C-9CE34AAFB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661" y="1459734"/>
            <a:ext cx="9175262" cy="372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0749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B2504-146D-4DAB-A341-BE8D3D78D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Triangle Fans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9C4DD-6188-4403-A848-74AF8AAA6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834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WebGL</a:t>
            </a:r>
            <a:r>
              <a:rPr lang="en-US" dirty="0"/>
              <a:t> offers as special drawing mode to render triangle fans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triangle fan is a triangulated polygon with a central vertex </a:t>
            </a:r>
          </a:p>
          <a:p>
            <a:pPr marL="0" indent="0">
              <a:buNone/>
            </a:pPr>
            <a:r>
              <a:rPr lang="en-US" dirty="0"/>
              <a:t>This central vertex forms one corner of every triangle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B67602-3273-42CB-B56A-37C9FE7EA6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260" t="46198" r="1"/>
          <a:stretch/>
        </p:blipFill>
        <p:spPr>
          <a:xfrm>
            <a:off x="3894081" y="2242382"/>
            <a:ext cx="1973879" cy="258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2589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B2504-146D-4DAB-A341-BE8D3D78D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Triangle Fans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86876DB-6A8D-4C71-A3A0-D7861432ED0D}"/>
              </a:ext>
            </a:extLst>
          </p:cNvPr>
          <p:cNvSpPr txBox="1">
            <a:spLocks/>
          </p:cNvSpPr>
          <p:nvPr/>
        </p:nvSpPr>
        <p:spPr>
          <a:xfrm>
            <a:off x="216976" y="1563650"/>
            <a:ext cx="4479010" cy="44375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34" tIns="45717" rIns="91434" bIns="45717" rtlCol="0">
            <a:normAutofit fontScale="62500" lnSpcReduction="20000"/>
          </a:bodyPr>
          <a:lstStyle>
            <a:lvl1pPr marL="342874" indent="-342874" algn="l" defTabSz="914332" rtl="0" eaLnBrk="1" latinLnBrk="0" hangingPunct="1">
              <a:spcBef>
                <a:spcPts val="999"/>
              </a:spcBef>
              <a:buClr>
                <a:schemeClr val="accent2"/>
              </a:buClr>
              <a:buFont typeface="Wingdings 2" pitchFamily="18" charset="2"/>
              <a:buChar char=""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750" indent="-336526" algn="l" defTabSz="914332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4974" indent="-349224" algn="l" defTabSz="914332" rtl="0" eaLnBrk="1" latinLnBrk="0" hangingPunct="1">
              <a:spcBef>
                <a:spcPts val="600"/>
              </a:spcBef>
              <a:buClr>
                <a:schemeClr val="tx2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498" indent="-336526" algn="l" defTabSz="914332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20724" indent="-349224" algn="l" defTabSz="914332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661" indent="-344463" algn="l" defTabSz="914332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98537" indent="-344463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42998" indent="-344463" algn="l" defTabSz="914332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087461" indent="-344463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900" kern="120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>
                <a:latin typeface="Lato" panose="020F0502020204030203" pitchFamily="34" charset="0"/>
              </a:rPr>
              <a:t>vertexPositionBuffer</a:t>
            </a:r>
            <a:r>
              <a:rPr lang="en-US" b="1" dirty="0">
                <a:latin typeface="Lato" panose="020F0502020204030203" pitchFamily="34" charset="0"/>
              </a:rPr>
              <a:t> = </a:t>
            </a:r>
            <a:r>
              <a:rPr lang="en-US" b="1" dirty="0" err="1">
                <a:latin typeface="Lato" panose="020F0502020204030203" pitchFamily="34" charset="0"/>
              </a:rPr>
              <a:t>gl.createBuffer</a:t>
            </a:r>
            <a:r>
              <a:rPr lang="en-US" b="1" dirty="0">
                <a:latin typeface="Lato" panose="020F0502020204030203" pitchFamily="34" charset="0"/>
              </a:rPr>
              <a:t>();</a:t>
            </a:r>
          </a:p>
          <a:p>
            <a:pPr marL="0" indent="0">
              <a:buNone/>
            </a:pPr>
            <a:r>
              <a:rPr lang="en-US" b="1" dirty="0" err="1">
                <a:latin typeface="Lato" panose="020F0502020204030203" pitchFamily="34" charset="0"/>
              </a:rPr>
              <a:t>gl.bindBuffer</a:t>
            </a:r>
            <a:r>
              <a:rPr lang="en-US" b="1" dirty="0">
                <a:latin typeface="Lato" panose="020F0502020204030203" pitchFamily="34" charset="0"/>
              </a:rPr>
              <a:t>(</a:t>
            </a:r>
            <a:r>
              <a:rPr lang="en-US" b="1" dirty="0" err="1">
                <a:latin typeface="Lato" panose="020F0502020204030203" pitchFamily="34" charset="0"/>
              </a:rPr>
              <a:t>gl.ARRAY_BUFFER</a:t>
            </a:r>
            <a:r>
              <a:rPr lang="en-US" b="1" dirty="0">
                <a:latin typeface="Lato" panose="020F0502020204030203" pitchFamily="34" charset="0"/>
              </a:rPr>
              <a:t>, </a:t>
            </a:r>
            <a:r>
              <a:rPr lang="en-US" b="1" dirty="0" err="1">
                <a:latin typeface="Lato" panose="020F0502020204030203" pitchFamily="34" charset="0"/>
              </a:rPr>
              <a:t>vertexPositionBuffer</a:t>
            </a:r>
            <a:r>
              <a:rPr lang="en-US" b="1" dirty="0">
                <a:latin typeface="Lato" panose="020F0502020204030203" pitchFamily="34" charset="0"/>
              </a:rPr>
              <a:t>);</a:t>
            </a:r>
          </a:p>
          <a:p>
            <a:pPr marL="0" indent="0">
              <a:buNone/>
            </a:pPr>
            <a:r>
              <a:rPr lang="en-US" b="1" dirty="0" err="1">
                <a:latin typeface="Lato" panose="020F0502020204030203" pitchFamily="34" charset="0"/>
              </a:rPr>
              <a:t>var</a:t>
            </a:r>
            <a:r>
              <a:rPr lang="en-US" b="1" dirty="0">
                <a:latin typeface="Lato" panose="020F0502020204030203" pitchFamily="34" charset="0"/>
              </a:rPr>
              <a:t> </a:t>
            </a:r>
            <a:r>
              <a:rPr lang="en-US" b="1" dirty="0" err="1">
                <a:latin typeface="Lato" panose="020F0502020204030203" pitchFamily="34" charset="0"/>
              </a:rPr>
              <a:t>triangleVertices</a:t>
            </a:r>
            <a:r>
              <a:rPr lang="en-US" b="1" dirty="0">
                <a:latin typeface="Lato" panose="020F0502020204030203" pitchFamily="34" charset="0"/>
              </a:rPr>
              <a:t> = [</a:t>
            </a:r>
          </a:p>
          <a:p>
            <a:pPr marL="0" indent="0">
              <a:buNone/>
            </a:pPr>
            <a:r>
              <a:rPr lang="en-US" b="1" dirty="0">
                <a:latin typeface="Lato" panose="020F0502020204030203" pitchFamily="34" charset="0"/>
              </a:rPr>
              <a:t>          0.5, -0.5,  0.0,</a:t>
            </a:r>
          </a:p>
          <a:p>
            <a:pPr marL="0" indent="0">
              <a:buNone/>
            </a:pPr>
            <a:r>
              <a:rPr lang="en-US" b="1" dirty="0">
                <a:latin typeface="Lato" panose="020F0502020204030203" pitchFamily="34" charset="0"/>
              </a:rPr>
              <a:t>         1.0, 0.5,  0.0,</a:t>
            </a:r>
          </a:p>
          <a:p>
            <a:pPr marL="0" indent="0">
              <a:buNone/>
            </a:pPr>
            <a:r>
              <a:rPr lang="en-US" b="1" dirty="0">
                <a:latin typeface="Lato" panose="020F0502020204030203" pitchFamily="34" charset="0"/>
              </a:rPr>
              <a:t>          0.0,  0.5,  0.0,</a:t>
            </a:r>
          </a:p>
          <a:p>
            <a:pPr marL="0" indent="0">
              <a:buNone/>
            </a:pPr>
            <a:r>
              <a:rPr lang="en-US" b="1" dirty="0">
                <a:latin typeface="Lato" panose="020F0502020204030203" pitchFamily="34" charset="0"/>
              </a:rPr>
              <a:t>         -0.5, -0.5,  0.0,</a:t>
            </a:r>
          </a:p>
          <a:p>
            <a:pPr marL="0" indent="0">
              <a:buNone/>
            </a:pPr>
            <a:r>
              <a:rPr lang="en-US" b="1" dirty="0">
                <a:latin typeface="Lato" panose="020F0502020204030203" pitchFamily="34" charset="0"/>
              </a:rPr>
              <a:t>];</a:t>
            </a:r>
          </a:p>
          <a:p>
            <a:pPr marL="0" indent="0">
              <a:buNone/>
            </a:pPr>
            <a:r>
              <a:rPr lang="en-US" b="1" dirty="0" err="1">
                <a:latin typeface="Lato" panose="020F0502020204030203" pitchFamily="34" charset="0"/>
              </a:rPr>
              <a:t>gl.bufferData</a:t>
            </a:r>
            <a:r>
              <a:rPr lang="en-US" b="1" dirty="0">
                <a:latin typeface="Lato" panose="020F0502020204030203" pitchFamily="34" charset="0"/>
              </a:rPr>
              <a:t>(</a:t>
            </a:r>
            <a:r>
              <a:rPr lang="en-US" b="1" dirty="0" err="1">
                <a:latin typeface="Lato" panose="020F0502020204030203" pitchFamily="34" charset="0"/>
              </a:rPr>
              <a:t>gl.ARRAY_BUFFER</a:t>
            </a:r>
            <a:r>
              <a:rPr lang="en-US" b="1" dirty="0">
                <a:latin typeface="Lato" panose="020F0502020204030203" pitchFamily="34" charset="0"/>
              </a:rPr>
              <a:t>, new   </a:t>
            </a:r>
            <a:br>
              <a:rPr lang="en-US" b="1" dirty="0">
                <a:latin typeface="Lato" panose="020F0502020204030203" pitchFamily="34" charset="0"/>
              </a:rPr>
            </a:br>
            <a:r>
              <a:rPr lang="en-US" b="1" dirty="0">
                <a:latin typeface="Lato" panose="020F0502020204030203" pitchFamily="34" charset="0"/>
              </a:rPr>
              <a:t>         Float32Array(</a:t>
            </a:r>
            <a:r>
              <a:rPr lang="en-US" b="1" dirty="0" err="1">
                <a:latin typeface="Lato" panose="020F0502020204030203" pitchFamily="34" charset="0"/>
              </a:rPr>
              <a:t>triangleVertices</a:t>
            </a:r>
            <a:r>
              <a:rPr lang="en-US" b="1" dirty="0">
                <a:latin typeface="Lato" panose="020F0502020204030203" pitchFamily="34" charset="0"/>
              </a:rPr>
              <a:t>), </a:t>
            </a:r>
            <a:r>
              <a:rPr lang="en-US" b="1" dirty="0" err="1">
                <a:latin typeface="Lato" panose="020F0502020204030203" pitchFamily="34" charset="0"/>
              </a:rPr>
              <a:t>gl.DYNAMIC_DRAW</a:t>
            </a:r>
            <a:r>
              <a:rPr lang="en-US" b="1" dirty="0">
                <a:latin typeface="Lato" panose="020F0502020204030203" pitchFamily="34" charset="0"/>
              </a:rPr>
              <a:t>);</a:t>
            </a:r>
          </a:p>
          <a:p>
            <a:pPr marL="0" indent="0">
              <a:buNone/>
            </a:pPr>
            <a:r>
              <a:rPr lang="en-US" b="1" dirty="0" err="1">
                <a:latin typeface="Lato" panose="020F0502020204030203" pitchFamily="34" charset="0"/>
              </a:rPr>
              <a:t>vertexPositionBuffer.itemSize</a:t>
            </a:r>
            <a:r>
              <a:rPr lang="en-US" b="1" dirty="0">
                <a:latin typeface="Lato" panose="020F0502020204030203" pitchFamily="34" charset="0"/>
              </a:rPr>
              <a:t> = 3;</a:t>
            </a:r>
          </a:p>
          <a:p>
            <a:pPr marL="0" indent="0">
              <a:buNone/>
            </a:pPr>
            <a:r>
              <a:rPr lang="en-US" b="1" dirty="0" err="1">
                <a:latin typeface="Lato" panose="020F0502020204030203" pitchFamily="34" charset="0"/>
              </a:rPr>
              <a:t>vertexPositionBuffer.numberOfItems</a:t>
            </a:r>
            <a:r>
              <a:rPr lang="en-US" b="1" dirty="0">
                <a:latin typeface="Lato" panose="020F0502020204030203" pitchFamily="34" charset="0"/>
              </a:rPr>
              <a:t> = 4;</a:t>
            </a:r>
          </a:p>
          <a:p>
            <a:pPr marL="0" indent="0">
              <a:buNone/>
            </a:pPr>
            <a:r>
              <a:rPr lang="en-US" b="1" dirty="0">
                <a:latin typeface="Lato" panose="020F0502020204030203" pitchFamily="34" charset="0"/>
              </a:rPr>
              <a:t>….</a:t>
            </a:r>
          </a:p>
          <a:p>
            <a:pPr marL="0" indent="0">
              <a:buNone/>
            </a:pPr>
            <a:r>
              <a:rPr lang="en-US" sz="2000" b="1" dirty="0" err="1">
                <a:latin typeface="Lato" panose="020F0502020204030203" pitchFamily="34" charset="0"/>
              </a:rPr>
              <a:t>gl.drawArrays</a:t>
            </a:r>
            <a:r>
              <a:rPr lang="en-US" sz="2000" b="1" dirty="0">
                <a:latin typeface="Lato" panose="020F0502020204030203" pitchFamily="34" charset="0"/>
              </a:rPr>
              <a:t>(</a:t>
            </a:r>
            <a:r>
              <a:rPr lang="en-US" sz="2000" b="1" dirty="0" err="1">
                <a:latin typeface="Lato" panose="020F0502020204030203" pitchFamily="34" charset="0"/>
              </a:rPr>
              <a:t>gl.TRIANGLE_FAN</a:t>
            </a:r>
            <a:r>
              <a:rPr lang="en-US" sz="2000" b="1" dirty="0">
                <a:latin typeface="Lato" panose="020F0502020204030203" pitchFamily="34" charset="0"/>
              </a:rPr>
              <a:t>, 0, </a:t>
            </a:r>
            <a:r>
              <a:rPr lang="en-US" sz="2000" b="1" dirty="0" err="1">
                <a:latin typeface="Lato" panose="020F0502020204030203" pitchFamily="34" charset="0"/>
              </a:rPr>
              <a:t>vertexPositionBuffer.numberOfItems</a:t>
            </a:r>
            <a:r>
              <a:rPr lang="en-US" sz="2000" b="1" dirty="0">
                <a:latin typeface="Lato" panose="020F0502020204030203" pitchFamily="34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8CCB94-C259-452C-9E09-F9652AF5C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6290" y="1563650"/>
            <a:ext cx="6316717" cy="4537378"/>
          </a:xfrm>
        </p:spPr>
        <p:txBody>
          <a:bodyPr>
            <a:normAutofit/>
          </a:bodyPr>
          <a:lstStyle/>
          <a:p>
            <a:r>
              <a:rPr lang="en-US" sz="2400" dirty="0"/>
              <a:t>First vertex is the fan center</a:t>
            </a:r>
          </a:p>
          <a:p>
            <a:r>
              <a:rPr lang="en-US" sz="2400" dirty="0"/>
              <a:t>Next two vertices specify the first triangle</a:t>
            </a:r>
          </a:p>
          <a:p>
            <a:r>
              <a:rPr lang="en-US" sz="2400" dirty="0"/>
              <a:t>Each succeeding vertex forms a triangle with the center and previous vertex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D79C5A-5B01-49D0-963E-0851AD811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830" y="3410035"/>
            <a:ext cx="2993529" cy="29831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CEC6E97-1E36-470E-8252-292F79C6719F}"/>
              </a:ext>
            </a:extLst>
          </p:cNvPr>
          <p:cNvSpPr txBox="1"/>
          <p:nvPr/>
        </p:nvSpPr>
        <p:spPr>
          <a:xfrm>
            <a:off x="8912773" y="4267200"/>
            <a:ext cx="2674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vertices correspond to which coordinates in the code?</a:t>
            </a:r>
          </a:p>
        </p:txBody>
      </p:sp>
    </p:spTree>
    <p:extLst>
      <p:ext uri="{BB962C8B-B14F-4D97-AF65-F5344CB8AC3E}">
        <p14:creationId xmlns:p14="http://schemas.microsoft.com/office/powerpoint/2010/main" val="3772396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201B6-2E49-4C91-B9F2-9E66D05AD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a Circle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AF742-2E66-4F4A-8EFA-AA9ECBE6F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can </a:t>
            </a:r>
            <a:r>
              <a:rPr lang="en-US" b="1" i="1" dirty="0"/>
              <a:t>procedurally generate </a:t>
            </a:r>
            <a:r>
              <a:rPr lang="en-US" dirty="0"/>
              <a:t>the geometry for a circle</a:t>
            </a:r>
          </a:p>
          <a:p>
            <a:pPr marL="0" indent="0">
              <a:buNone/>
            </a:pPr>
            <a:r>
              <a:rPr lang="en-US" dirty="0"/>
              <a:t>Easy to approximate the shape using a triangle fan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1986" name="Picture 2" descr="Image result for circle triangle fan">
            <a:extLst>
              <a:ext uri="{FF2B5EF4-FFF2-40B4-BE49-F238E27FC236}">
                <a16:creationId xmlns:a16="http://schemas.microsoft.com/office/drawing/2014/main" id="{E6A6CDC3-19AB-4153-89D6-937BE483F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266" y="3011209"/>
            <a:ext cx="3153339" cy="3165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9158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201B6-2E49-4C91-B9F2-9E66D05AD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the Circle Vertices</a:t>
            </a:r>
          </a:p>
        </p:txBody>
      </p:sp>
      <p:pic>
        <p:nvPicPr>
          <p:cNvPr id="41986" name="Picture 2" descr="Image result for circle triangle fan">
            <a:extLst>
              <a:ext uri="{FF2B5EF4-FFF2-40B4-BE49-F238E27FC236}">
                <a16:creationId xmlns:a16="http://schemas.microsoft.com/office/drawing/2014/main" id="{E6A6CDC3-19AB-4153-89D6-937BE483F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749" y="581517"/>
            <a:ext cx="1788879" cy="179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ADEE93-E1D8-4A8F-B28E-3F28C130E355}"/>
              </a:ext>
            </a:extLst>
          </p:cNvPr>
          <p:cNvSpPr txBox="1"/>
          <p:nvPr/>
        </p:nvSpPr>
        <p:spPr>
          <a:xfrm>
            <a:off x="7309945" y="3189890"/>
            <a:ext cx="3909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would we draw if the loop were </a:t>
            </a:r>
            <a:br>
              <a:rPr lang="en-US" dirty="0"/>
            </a:br>
            <a:r>
              <a:rPr lang="en-US" b="1" dirty="0"/>
              <a:t>for(</a:t>
            </a:r>
            <a:r>
              <a:rPr lang="en-US" b="1" dirty="0" err="1"/>
              <a:t>i</a:t>
            </a:r>
            <a:r>
              <a:rPr lang="en-US" b="1" dirty="0"/>
              <a:t>=0;i&lt;</a:t>
            </a:r>
            <a:r>
              <a:rPr lang="en-US" b="1" dirty="0" err="1"/>
              <a:t>numVertices;i</a:t>
            </a:r>
            <a:r>
              <a:rPr lang="en-US" b="1" dirty="0"/>
              <a:t>++)</a:t>
            </a:r>
            <a:r>
              <a:rPr lang="en-US" dirty="0"/>
              <a:t> 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91F140-C555-449B-B414-3395CD536633}"/>
              </a:ext>
            </a:extLst>
          </p:cNvPr>
          <p:cNvSpPr txBox="1"/>
          <p:nvPr/>
        </p:nvSpPr>
        <p:spPr>
          <a:xfrm>
            <a:off x="7312573" y="4519448"/>
            <a:ext cx="4041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 in the array does the JavaScript push function place the new coordinate?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D59B36-F8EB-4FAE-B221-69B1F38EF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065" y="1690690"/>
            <a:ext cx="6561153" cy="473491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733402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257750" y="155575"/>
            <a:ext cx="11324650" cy="1252400"/>
          </a:xfrm>
          <a:prstGeom prst="rect">
            <a:avLst/>
          </a:prstGeom>
          <a:noFill/>
          <a:ln>
            <a:noFill/>
          </a:ln>
        </p:spPr>
        <p:txBody>
          <a:bodyPr vert="horz" lIns="121900" tIns="60933" rIns="60933" bIns="60933" rtlCol="0" anchor="ctr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en-US" dirty="0"/>
              <a:t>Debugging Tips: </a:t>
            </a:r>
            <a:r>
              <a:rPr lang="en" dirty="0"/>
              <a:t>Chrome Development Tools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319119" y="1407976"/>
            <a:ext cx="11263281" cy="5450026"/>
          </a:xfrm>
          <a:prstGeom prst="rect">
            <a:avLst/>
          </a:prstGeom>
          <a:noFill/>
          <a:ln>
            <a:noFill/>
          </a:ln>
        </p:spPr>
        <p:txBody>
          <a:bodyPr vert="horz" lIns="73133" tIns="121900" rIns="121900" bIns="60933" rtlCol="0" anchor="t" anchorCtr="0">
            <a:noAutofit/>
          </a:bodyPr>
          <a:lstStyle/>
          <a:p>
            <a:pPr marL="584185" indent="-431789">
              <a:spcBef>
                <a:spcPts val="0"/>
              </a:spcBef>
              <a:buClr>
                <a:schemeClr val="accent1"/>
              </a:buClr>
              <a:buSzPct val="80000"/>
              <a:buFont typeface="Noto Sans Symbols"/>
            </a:pPr>
            <a:r>
              <a:rPr lang="en" dirty="0"/>
              <a:t>Recommended Development Environment</a:t>
            </a:r>
          </a:p>
          <a:p>
            <a:pPr marL="457200" lvl="1" indent="0">
              <a:spcBef>
                <a:spcPts val="0"/>
              </a:spcBef>
              <a:buClr>
                <a:schemeClr val="accent1"/>
              </a:buClr>
              <a:buSzPct val="91428"/>
              <a:buNone/>
            </a:pPr>
            <a:r>
              <a:rPr lang="en" dirty="0"/>
              <a:t>  </a:t>
            </a:r>
            <a:r>
              <a:rPr lang="en" dirty="0">
                <a:hlinkClick r:id="rId3"/>
              </a:rPr>
              <a:t>http://www.google.com/chrome</a:t>
            </a:r>
            <a:br>
              <a:rPr lang="en" dirty="0"/>
            </a:br>
            <a:endParaRPr lang="en" dirty="0"/>
          </a:p>
          <a:p>
            <a:pPr marL="584185" indent="-431789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Noto Sans Symbols"/>
            </a:pPr>
            <a:r>
              <a:rPr lang="en" dirty="0"/>
              <a:t>Built-in debugging environment within Google Chrome browser</a:t>
            </a:r>
          </a:p>
          <a:p>
            <a:pPr marL="584185" indent="-431789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Noto Sans Symbols"/>
            </a:pPr>
            <a:r>
              <a:rPr lang="en" dirty="0"/>
              <a:t>Use this to set breakpoints, examine variables, etc. </a:t>
            </a:r>
            <a:endParaRPr lang="en-US" dirty="0"/>
          </a:p>
          <a:p>
            <a:pPr marL="584185" indent="-431789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Noto Sans Symbols"/>
            </a:pPr>
            <a:r>
              <a:rPr lang="en-US" dirty="0"/>
              <a:t>Check out the chrome </a:t>
            </a:r>
            <a:r>
              <a:rPr lang="en-US" dirty="0" err="1"/>
              <a:t>devtools</a:t>
            </a:r>
            <a:r>
              <a:rPr lang="en-US" dirty="0"/>
              <a:t> overview</a:t>
            </a:r>
            <a:br>
              <a:rPr lang="en-US" dirty="0"/>
            </a:br>
            <a:r>
              <a:rPr lang="en-US" dirty="0">
                <a:hlinkClick r:id="rId4"/>
              </a:rPr>
              <a:t>https://developer.chrome.com/devtools</a:t>
            </a:r>
            <a:endParaRPr lang="e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F45A4D-8A9E-4BE7-944A-F3BF73E49393}"/>
              </a:ext>
            </a:extLst>
          </p:cNvPr>
          <p:cNvSpPr txBox="1"/>
          <p:nvPr/>
        </p:nvSpPr>
        <p:spPr>
          <a:xfrm>
            <a:off x="2767748" y="5118185"/>
            <a:ext cx="496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32A8ED-3D0B-45D9-8C24-9F1C86BB22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084" y="4510261"/>
            <a:ext cx="9810878" cy="1740178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7330651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1099F-6834-48B4-B5CF-3E285165B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Deforming a Mesh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B88CC-BD6F-4778-B8F1-EAF2DDF9B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03" y="1473529"/>
            <a:ext cx="1103849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Let’s try deforming the circle by explicitly changing the vertex buffer.</a:t>
            </a:r>
          </a:p>
          <a:p>
            <a:pPr marL="0" indent="0">
              <a:buNone/>
            </a:pPr>
            <a:r>
              <a:rPr lang="en-US" sz="2400" dirty="0"/>
              <a:t>We’ll add offsets based on a sine curve to the circle boundary vertices</a:t>
            </a:r>
          </a:p>
          <a:p>
            <a:pPr marL="0" indent="0">
              <a:buNone/>
            </a:pPr>
            <a:r>
              <a:rPr lang="en-US" sz="2400" dirty="0"/>
              <a:t>Grab the demo code and take a look….it should draw a circle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EB78AD-7CC6-4AD8-B81D-269588E342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6" t="27396" r="24841" b="10479"/>
          <a:stretch/>
        </p:blipFill>
        <p:spPr>
          <a:xfrm>
            <a:off x="6579476" y="2965576"/>
            <a:ext cx="3326524" cy="35403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D1FAE5-4B41-42A5-BB9B-72CF004CB9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263" t="20619" r="19631" b="19760"/>
          <a:stretch/>
        </p:blipFill>
        <p:spPr>
          <a:xfrm>
            <a:off x="1039078" y="2965576"/>
            <a:ext cx="3509720" cy="354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5049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293CB-D9E4-4A8F-94EB-BCD37BB2E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297" y="196962"/>
            <a:ext cx="10515600" cy="1325563"/>
          </a:xfrm>
        </p:spPr>
        <p:txBody>
          <a:bodyPr/>
          <a:lstStyle/>
          <a:p>
            <a:r>
              <a:rPr lang="en-US" dirty="0"/>
              <a:t>Deforming a Circle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55447-4A1A-48D9-8C7C-434200BAF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11" y="148611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Some things to notice about the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err="1"/>
              <a:t>gl.bufferData</a:t>
            </a:r>
            <a:r>
              <a:rPr lang="en-US" sz="1800" dirty="0"/>
              <a:t>(</a:t>
            </a:r>
            <a:r>
              <a:rPr lang="en-US" sz="1800" dirty="0" err="1"/>
              <a:t>gl.ARRAY_BUFFER</a:t>
            </a:r>
            <a:r>
              <a:rPr lang="en-US" sz="1800" dirty="0"/>
              <a:t>, new Float32Array(</a:t>
            </a:r>
            <a:r>
              <a:rPr lang="en-US" sz="1800" dirty="0" err="1"/>
              <a:t>triangleVertices</a:t>
            </a:r>
            <a:r>
              <a:rPr lang="en-US" sz="1800" dirty="0"/>
              <a:t>), </a:t>
            </a:r>
            <a:r>
              <a:rPr lang="en-US" sz="1800" b="1" dirty="0" err="1"/>
              <a:t>gl.DYNAMIC_DRAW</a:t>
            </a:r>
            <a:r>
              <a:rPr lang="en-US" sz="1800" dirty="0"/>
              <a:t>);</a:t>
            </a:r>
          </a:p>
          <a:p>
            <a:pPr marL="457200" lvl="1" indent="0">
              <a:buNone/>
            </a:pPr>
            <a:r>
              <a:rPr lang="en-US" sz="1400" dirty="0"/>
              <a:t>This is a hint to </a:t>
            </a:r>
            <a:r>
              <a:rPr lang="en-US" sz="1400" dirty="0" err="1"/>
              <a:t>WebGL</a:t>
            </a:r>
            <a:r>
              <a:rPr lang="en-US" sz="1400" dirty="0"/>
              <a:t> that we’ll be changing the values in the buffer….</a:t>
            </a:r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We keep a global </a:t>
            </a:r>
            <a:r>
              <a:rPr lang="en-US" sz="1800" b="1" dirty="0" err="1"/>
              <a:t>defAngle</a:t>
            </a:r>
            <a:r>
              <a:rPr lang="en-US" sz="1800" b="1" dirty="0"/>
              <a:t> </a:t>
            </a:r>
            <a:r>
              <a:rPr lang="en-US" sz="1800" dirty="0"/>
              <a:t>that is incremented once per frame</a:t>
            </a:r>
            <a:br>
              <a:rPr lang="en-US" sz="1800" dirty="0"/>
            </a:br>
            <a:r>
              <a:rPr lang="en-US" sz="1800" dirty="0"/>
              <a:t>We’ll use this to move the deformation around the boundary….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The </a:t>
            </a:r>
            <a:r>
              <a:rPr lang="en-US" sz="1800" b="1" dirty="0" err="1"/>
              <a:t>setupBuffers</a:t>
            </a:r>
            <a:r>
              <a:rPr lang="en-US" sz="1800" dirty="0"/>
              <a:t> function has been refactored </a:t>
            </a:r>
            <a:br>
              <a:rPr lang="en-US" sz="1800" dirty="0"/>
            </a:br>
            <a:r>
              <a:rPr lang="en-US" sz="1800" dirty="0"/>
              <a:t>There are now separate functions for setting up the vertex and color buffers. </a:t>
            </a:r>
            <a:r>
              <a:rPr lang="en-US" sz="1800" b="1" dirty="0"/>
              <a:t>Why?</a:t>
            </a:r>
            <a:br>
              <a:rPr lang="en-US" sz="1800" dirty="0"/>
            </a:br>
            <a:endParaRPr lang="en-US" sz="18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5626D0-EB28-44AB-B081-2E6104798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901757"/>
            <a:ext cx="4024477" cy="1696518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6065047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421DC-F6AC-40FD-AA86-0B3E9765F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Deforming a Circle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D602E6-575F-49CE-8652-675CC8D54947}"/>
              </a:ext>
            </a:extLst>
          </p:cNvPr>
          <p:cNvSpPr txBox="1"/>
          <p:nvPr/>
        </p:nvSpPr>
        <p:spPr>
          <a:xfrm>
            <a:off x="838200" y="1471448"/>
            <a:ext cx="8510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Here’s some code you could use to calculate the deformation…</a:t>
            </a:r>
          </a:p>
          <a:p>
            <a:r>
              <a:rPr lang="en-US" sz="2400" dirty="0"/>
              <a:t>Can you explain what it is doing?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608119-99E7-45D3-8B1D-E5DF14B81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358" y="2580290"/>
            <a:ext cx="10103442" cy="3994626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8916651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8D504-4528-464B-9B24-F499BB1A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Deforming a Circle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4E33-C664-4D89-B670-7599BA71D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07" y="1825625"/>
            <a:ext cx="11295993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Your Tasks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code for the </a:t>
            </a:r>
            <a:r>
              <a:rPr lang="en-US" b="1" dirty="0" err="1"/>
              <a:t>deformSin</a:t>
            </a:r>
            <a:r>
              <a:rPr lang="en-US" dirty="0"/>
              <a:t>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 </a:t>
            </a:r>
            <a:r>
              <a:rPr lang="en-US" b="1" dirty="0" err="1"/>
              <a:t>loadVertices</a:t>
            </a:r>
            <a:r>
              <a:rPr lang="en-US" dirty="0"/>
              <a:t>, call </a:t>
            </a:r>
            <a:r>
              <a:rPr lang="en-US" b="1" dirty="0" err="1"/>
              <a:t>deformSin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Use it to adjust the positions of the boundary vertices:</a:t>
            </a:r>
            <a:br>
              <a:rPr lang="en-US" dirty="0"/>
            </a:br>
            <a:br>
              <a:rPr lang="en-US" dirty="0"/>
            </a:br>
            <a:r>
              <a:rPr lang="en-US" sz="2400" dirty="0"/>
              <a:t>…add the returned x value from </a:t>
            </a:r>
            <a:r>
              <a:rPr lang="en-US" sz="2400" dirty="0" err="1"/>
              <a:t>deformSin</a:t>
            </a:r>
            <a:r>
              <a:rPr lang="en-US" sz="2400" dirty="0"/>
              <a:t> to the x coordinate of the vertex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…add the returned y value from </a:t>
            </a:r>
            <a:r>
              <a:rPr lang="en-US" sz="2400" dirty="0" err="1"/>
              <a:t>deformSin</a:t>
            </a:r>
            <a:r>
              <a:rPr lang="en-US" sz="2400" dirty="0"/>
              <a:t> to the y coordinate of the vertex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What needs to be added to the </a:t>
            </a:r>
            <a:r>
              <a:rPr lang="en-US" b="1" dirty="0"/>
              <a:t>animate</a:t>
            </a:r>
            <a:r>
              <a:rPr lang="en-US" dirty="0"/>
              <a:t> function?</a:t>
            </a:r>
            <a:br>
              <a:rPr lang="en-US" dirty="0"/>
            </a:br>
            <a:r>
              <a:rPr lang="en-US" dirty="0"/>
              <a:t>Just a single line…but it needs to happen to see the geometry change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392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A01CB-2AEE-4C67-9B14-547A06CFA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Tools: How to Look at the Console…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87907B-14DB-40DF-B417-CD8B17480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46" y="2322414"/>
            <a:ext cx="10949831" cy="207650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598300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14ACA-C312-4FF4-912E-538BE431C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62"/>
            <a:ext cx="10515600" cy="1325563"/>
          </a:xfrm>
        </p:spPr>
        <p:txBody>
          <a:bodyPr/>
          <a:lstStyle/>
          <a:p>
            <a:r>
              <a:rPr lang="en-US" dirty="0"/>
              <a:t>Dev Tools: How to Print to the Console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E6D001-B4C7-4573-9901-01628F57C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69" y="1124793"/>
            <a:ext cx="6259009" cy="2407992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457F97-0654-4020-A2BB-4316FBC92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648" y="3577222"/>
            <a:ext cx="6754152" cy="3228451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991941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0D3EA-7E84-4C8D-81CF-EBA6C957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 Debugging Tips Ever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7AFB3-1A44-4D8A-9BC4-F4B5745C8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Test as you write code…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Test each new significant piece of functionality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Write your test code so that it is reusable</a:t>
            </a:r>
          </a:p>
        </p:txBody>
      </p:sp>
    </p:spTree>
    <p:extLst>
      <p:ext uri="{BB962C8B-B14F-4D97-AF65-F5344CB8AC3E}">
        <p14:creationId xmlns:p14="http://schemas.microsoft.com/office/powerpoint/2010/main" val="2827665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FC745-6915-4796-ACFA-37EFDCB5F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WebGL: What do you see?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394C3-E681-472C-BEA9-3CE4402D7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217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is the default view volume in WebGL?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is the default eyepoint?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what direction are you looking?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E44722-D8AF-4ADF-BC3C-26FC1B660D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531"/>
          <a:stretch/>
        </p:blipFill>
        <p:spPr>
          <a:xfrm>
            <a:off x="8346154" y="1879749"/>
            <a:ext cx="3559458" cy="411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055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>
              <a:buSzPct val="25000"/>
            </a:pPr>
            <a:r>
              <a:rPr lang="en-US" b="1" dirty="0" err="1">
                <a:sym typeface="Calibri"/>
              </a:rPr>
              <a:t>WebGL</a:t>
            </a:r>
            <a:r>
              <a:rPr lang="en-US" b="1" dirty="0">
                <a:sym typeface="Calibri"/>
              </a:rPr>
              <a:t> View Volume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041B46-90CA-4DE2-ABDE-90F93B1A8DA1}"/>
              </a:ext>
            </a:extLst>
          </p:cNvPr>
          <p:cNvSpPr txBox="1"/>
          <p:nvPr/>
        </p:nvSpPr>
        <p:spPr>
          <a:xfrm>
            <a:off x="185783" y="1555641"/>
            <a:ext cx="11253351" cy="2312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Lato" panose="020F0502020204030203" pitchFamily="34" charset="0"/>
              </a:rPr>
              <a:t>View volume is a box running between [-1,1] in </a:t>
            </a:r>
            <a:r>
              <a:rPr lang="en-US" sz="2800" b="1" dirty="0">
                <a:latin typeface="Lato" panose="020F0502020204030203" pitchFamily="34" charset="0"/>
              </a:rPr>
              <a:t>x</a:t>
            </a:r>
            <a:r>
              <a:rPr lang="en-US" sz="2800" dirty="0">
                <a:latin typeface="Lato" panose="020F0502020204030203" pitchFamily="34" charset="0"/>
              </a:rPr>
              <a:t>, </a:t>
            </a:r>
            <a:r>
              <a:rPr lang="en-US" sz="2800" b="1" dirty="0">
                <a:latin typeface="Lato" panose="020F0502020204030203" pitchFamily="34" charset="0"/>
              </a:rPr>
              <a:t>y</a:t>
            </a:r>
            <a:r>
              <a:rPr lang="en-US" sz="2800" dirty="0">
                <a:latin typeface="Lato" panose="020F0502020204030203" pitchFamily="34" charset="0"/>
              </a:rPr>
              <a:t>, and </a:t>
            </a:r>
            <a:r>
              <a:rPr lang="en-US" sz="2800" b="1" dirty="0">
                <a:latin typeface="Lato" panose="020F0502020204030203" pitchFamily="34" charset="0"/>
              </a:rPr>
              <a:t>z</a:t>
            </a:r>
            <a:r>
              <a:rPr lang="en-US" sz="2800" dirty="0">
                <a:latin typeface="Lato" panose="020F0502020204030203" pitchFamily="34" charset="0"/>
              </a:rPr>
              <a:t>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Lato" panose="020F0502020204030203" pitchFamily="34" charset="0"/>
              </a:rPr>
              <a:t>Geometry outside volume </a:t>
            </a:r>
            <a:r>
              <a:rPr lang="en-US" sz="2800" b="1" dirty="0">
                <a:latin typeface="Lato" panose="020F0502020204030203" pitchFamily="34" charset="0"/>
              </a:rPr>
              <a:t>will not be rendered</a:t>
            </a:r>
            <a:endParaRPr lang="en-US" sz="2800" dirty="0">
              <a:latin typeface="Lato" panose="020F0502020204030203" pitchFamily="34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Lato" panose="020F0502020204030203" pitchFamily="34" charset="0"/>
              </a:rPr>
              <a:t>WebGL</a:t>
            </a:r>
            <a:r>
              <a:rPr lang="en-US" sz="2800" dirty="0">
                <a:latin typeface="Lato" panose="020F0502020204030203" pitchFamily="34" charset="0"/>
              </a:rPr>
              <a:t> default eyepoint is on the z axis…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C0DE5EB-B8CB-4F64-A24B-1AD58B0BBD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83385" y="1835062"/>
            <a:ext cx="6408615" cy="553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559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09036-7297-4F55-A9F6-C1160B9A0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92" y="0"/>
            <a:ext cx="10515600" cy="1325563"/>
          </a:xfrm>
        </p:spPr>
        <p:txBody>
          <a:bodyPr/>
          <a:lstStyle/>
          <a:p>
            <a:r>
              <a:rPr lang="en-US" dirty="0"/>
              <a:t>WebGL View Volume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ACBB5-A280-4A6D-879E-A2D0927A4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769" y="106753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default view volume is called </a:t>
            </a:r>
            <a:r>
              <a:rPr lang="en-US" b="1" i="1" dirty="0"/>
              <a:t>clip space</a:t>
            </a:r>
          </a:p>
          <a:p>
            <a:pPr marL="0" indent="0">
              <a:buNone/>
            </a:pPr>
            <a:r>
              <a:rPr lang="en-US" dirty="0"/>
              <a:t>WebGL clip space is a </a:t>
            </a:r>
            <a:r>
              <a:rPr lang="en-US" b="1" i="1" dirty="0"/>
              <a:t>left-handed coordinate system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 descr="File:3D Cartesian Coodinate Handedness.jpg">
            <a:extLst>
              <a:ext uri="{FF2B5EF4-FFF2-40B4-BE49-F238E27FC236}">
                <a16:creationId xmlns:a16="http://schemas.microsoft.com/office/drawing/2014/main" id="{AB45C73E-C031-424B-94C2-EBEE486EE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84" y="2121998"/>
            <a:ext cx="7328549" cy="4122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062AE4E-1456-47B0-99C1-66752E935F28}"/>
              </a:ext>
            </a:extLst>
          </p:cNvPr>
          <p:cNvSpPr txBox="1">
            <a:spLocks/>
          </p:cNvSpPr>
          <p:nvPr/>
        </p:nvSpPr>
        <p:spPr>
          <a:xfrm>
            <a:off x="1077540" y="6244307"/>
            <a:ext cx="10515600" cy="57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Which is +Z in relation to +X and +Y 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433589-E8D9-4D19-8E8E-85E5362554E0}"/>
              </a:ext>
            </a:extLst>
          </p:cNvPr>
          <p:cNvSpPr txBox="1"/>
          <p:nvPr/>
        </p:nvSpPr>
        <p:spPr>
          <a:xfrm>
            <a:off x="8524172" y="2767748"/>
            <a:ext cx="3332343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Many (most?) programmers don’t realize this…they think WebGL is a right-handed system…this is because the tradition is to model in right-handed system looking down the –Z axis and then use a matrix transformation to invert the Z axis….</a:t>
            </a:r>
          </a:p>
        </p:txBody>
      </p:sp>
    </p:spTree>
    <p:extLst>
      <p:ext uri="{BB962C8B-B14F-4D97-AF65-F5344CB8AC3E}">
        <p14:creationId xmlns:p14="http://schemas.microsoft.com/office/powerpoint/2010/main" val="3707781314"/>
      </p:ext>
    </p:extLst>
  </p:cSld>
  <p:clrMapOvr>
    <a:masterClrMapping/>
  </p:clrMapOvr>
</p:sld>
</file>

<file path=ppt/theme/theme1.xml><?xml version="1.0" encoding="utf-8"?>
<a:theme xmlns:a="http://schemas.openxmlformats.org/drawingml/2006/main" name="Sample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SampleSlides</Template>
  <TotalTime>8598</TotalTime>
  <Words>1004</Words>
  <Application>Microsoft Office PowerPoint</Application>
  <PresentationFormat>Widescreen</PresentationFormat>
  <Paragraphs>171</Paragraphs>
  <Slides>33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Calibri</vt:lpstr>
      <vt:lpstr>Cambria</vt:lpstr>
      <vt:lpstr>Comic Sans MS</vt:lpstr>
      <vt:lpstr>Courier New</vt:lpstr>
      <vt:lpstr>Lato</vt:lpstr>
      <vt:lpstr>Lato Medium</vt:lpstr>
      <vt:lpstr>Noto Sans Symbols</vt:lpstr>
      <vt:lpstr>Wingdings 2</vt:lpstr>
      <vt:lpstr>SampleSlides</vt:lpstr>
      <vt:lpstr>PowerPoint Presentation</vt:lpstr>
      <vt:lpstr>Agenda for Today</vt:lpstr>
      <vt:lpstr>Debugging Tips: Chrome Development Tools</vt:lpstr>
      <vt:lpstr>Dev Tools: How to Look at the Console…</vt:lpstr>
      <vt:lpstr>Dev Tools: How to Print to the Console</vt:lpstr>
      <vt:lpstr>Most Important Debugging Tips Ever</vt:lpstr>
      <vt:lpstr>WebGL: What do you see?</vt:lpstr>
      <vt:lpstr>WebGL View Volume</vt:lpstr>
      <vt:lpstr>WebGL View Volume</vt:lpstr>
      <vt:lpstr>WebGL View Volume </vt:lpstr>
      <vt:lpstr>Which Surfaces are Visible?</vt:lpstr>
      <vt:lpstr>Hidden Surface Removal</vt:lpstr>
      <vt:lpstr>Hidden Surface Removal</vt:lpstr>
      <vt:lpstr>Hidden Surface Removal</vt:lpstr>
      <vt:lpstr>Changing the View Volume</vt:lpstr>
      <vt:lpstr>WebGL View Volume</vt:lpstr>
      <vt:lpstr>Coding Up the Transformation</vt:lpstr>
      <vt:lpstr>The ortho Transformation</vt:lpstr>
      <vt:lpstr>The glmatrix Library</vt:lpstr>
      <vt:lpstr>The glmatrix Library</vt:lpstr>
      <vt:lpstr>Transforming a Vertex in a Shader</vt:lpstr>
      <vt:lpstr>Transforming a Vertex in a Shader</vt:lpstr>
      <vt:lpstr>Creating an ortho Matrix in JavaScript </vt:lpstr>
      <vt:lpstr>The ortho Matrix</vt:lpstr>
      <vt:lpstr>Animation…</vt:lpstr>
      <vt:lpstr>Drawing Triangle Fans</vt:lpstr>
      <vt:lpstr>Drawing Triangle Fans</vt:lpstr>
      <vt:lpstr>Drawing a Circle</vt:lpstr>
      <vt:lpstr>Generating the Circle Vertices</vt:lpstr>
      <vt:lpstr>Exercise: Deforming a Mesh</vt:lpstr>
      <vt:lpstr>Deforming a Circle</vt:lpstr>
      <vt:lpstr>Deforming a Circle</vt:lpstr>
      <vt:lpstr>Deforming a Circle</vt:lpstr>
    </vt:vector>
  </TitlesOfParts>
  <Company>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Schumacher;shaffer1@illinois.edu</dc:creator>
  <cp:lastModifiedBy>Eric Shaffer</cp:lastModifiedBy>
  <cp:revision>83</cp:revision>
  <dcterms:created xsi:type="dcterms:W3CDTF">2017-05-11T14:02:37Z</dcterms:created>
  <dcterms:modified xsi:type="dcterms:W3CDTF">2020-02-04T06:45:29Z</dcterms:modified>
</cp:coreProperties>
</file>