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61" r:id="rId3"/>
    <p:sldId id="262" r:id="rId4"/>
    <p:sldId id="263" r:id="rId5"/>
    <p:sldId id="264" r:id="rId6"/>
    <p:sldId id="265" r:id="rId7"/>
    <p:sldId id="272" r:id="rId8"/>
    <p:sldId id="266" r:id="rId9"/>
    <p:sldId id="273" r:id="rId10"/>
    <p:sldId id="274" r:id="rId11"/>
    <p:sldId id="268" r:id="rId12"/>
    <p:sldId id="269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5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Lab 3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7C33-A01F-4D34-AB36-D35A6A49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GenerateTriangles</a:t>
            </a:r>
            <a:r>
              <a:rPr lang="en-US" dirty="0"/>
              <a:t>: Triangle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3F0CF-2581-461D-B248-A4EDDC49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3" y="1860550"/>
            <a:ext cx="11595100" cy="4184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…our solution loops over the rows and columns of triangles </a:t>
            </a:r>
          </a:p>
          <a:p>
            <a:r>
              <a:rPr lang="en-US" sz="2400" dirty="0"/>
              <a:t>in the same order as the vertices were created</a:t>
            </a:r>
          </a:p>
          <a:p>
            <a:r>
              <a:rPr lang="en-US" sz="2400" dirty="0"/>
              <a:t>the body of the loop inserts two triangles into the array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illustration here  shows a grid with </a:t>
            </a:r>
            <a:r>
              <a:rPr lang="en-US" sz="2400" b="1" i="1" dirty="0"/>
              <a:t>div</a:t>
            </a:r>
            <a:r>
              <a:rPr lang="en-US" sz="2400" dirty="0"/>
              <a:t>=2</a:t>
            </a:r>
            <a:r>
              <a:rPr lang="en-US" sz="2400" baseline="30000" dirty="0"/>
              <a:t>k</a:t>
            </a:r>
            <a:r>
              <a:rPr lang="en-US" sz="2400" dirty="0"/>
              <a:t>=4</a:t>
            </a:r>
          </a:p>
          <a:p>
            <a:pPr marL="0" indent="0">
              <a:buNone/>
            </a:pPr>
            <a:r>
              <a:rPr lang="en-US" sz="2400" dirty="0"/>
              <a:t>You can split each quad into two triangles and </a:t>
            </a:r>
          </a:p>
          <a:p>
            <a:pPr marL="0" indent="0">
              <a:buNone/>
            </a:pPr>
            <a:r>
              <a:rPr lang="en-US" sz="2400" dirty="0"/>
              <a:t>You need to figure what the indexing for the vertices is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For example the vertex in the bottom left corner has index 0</a:t>
            </a:r>
          </a:p>
          <a:p>
            <a:pPr marL="0" indent="0">
              <a:buNone/>
            </a:pPr>
            <a:r>
              <a:rPr lang="en-US" sz="2000" dirty="0"/>
              <a:t>The vertex above it would have index 5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98BAC-1853-49A2-A0BD-1BFA23442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42" r="19910" b="13034"/>
          <a:stretch/>
        </p:blipFill>
        <p:spPr>
          <a:xfrm rot="10800000">
            <a:off x="8077199" y="1690690"/>
            <a:ext cx="3822224" cy="399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1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4467-EA06-496B-A00B-C9EE63FF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82"/>
            <a:ext cx="10515600" cy="1325563"/>
          </a:xfrm>
        </p:spPr>
        <p:txBody>
          <a:bodyPr/>
          <a:lstStyle/>
          <a:p>
            <a:r>
              <a:rPr lang="en-US" dirty="0"/>
              <a:t>Indexing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drawElements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ACCB-4E18-499E-8B78-F28C9876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22" y="4095539"/>
            <a:ext cx="11945523" cy="26594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WebGL</a:t>
            </a:r>
            <a:r>
              <a:rPr lang="en-US" dirty="0"/>
              <a:t> 1.0 you are limited to using 2-byte integer indices</a:t>
            </a:r>
          </a:p>
          <a:p>
            <a:pPr lvl="1"/>
            <a:r>
              <a:rPr lang="en-US" dirty="0"/>
              <a:t>How may vertices could you index?</a:t>
            </a:r>
          </a:p>
          <a:p>
            <a:r>
              <a:rPr lang="en-US" dirty="0"/>
              <a:t>There’s an extension to let you use 4-byte integer indices</a:t>
            </a:r>
          </a:p>
          <a:p>
            <a:r>
              <a:rPr lang="en-US" dirty="0"/>
              <a:t> 	Need to initialize/check with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gl.getExtension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OES_element_index_uint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93429-5B8F-4DE6-9189-B7F5C8DC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17" y="2038803"/>
            <a:ext cx="7149920" cy="2092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AEC88-48EB-47BE-9832-B5CAA70F8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0076"/>
            <a:ext cx="94583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2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2157-A602-4DB4-B9B4-05FEDE65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Normal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B7CE-808D-46CA-9977-C1CF71008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9" y="1614668"/>
            <a:ext cx="8840274" cy="51225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shading you need per vertex normal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Vertex buffer contains N vertices with </a:t>
            </a:r>
            <a:r>
              <a:rPr lang="en-US" dirty="0" err="1"/>
              <a:t>x,y,z</a:t>
            </a:r>
            <a:r>
              <a:rPr lang="en-US" dirty="0"/>
              <a:t> coordinates</a:t>
            </a:r>
          </a:p>
          <a:p>
            <a:pPr marL="0" indent="0">
              <a:buNone/>
            </a:pPr>
            <a:r>
              <a:rPr lang="en-US" dirty="0"/>
              <a:t>	So 3N floating point numbers</a:t>
            </a:r>
          </a:p>
          <a:p>
            <a:pPr marL="0" indent="0">
              <a:buNone/>
            </a:pPr>
            <a:r>
              <a:rPr lang="en-US" dirty="0"/>
              <a:t>Normal buffer will contain N </a:t>
            </a:r>
            <a:r>
              <a:rPr lang="en-US" dirty="0" err="1"/>
              <a:t>normals</a:t>
            </a:r>
            <a:r>
              <a:rPr lang="en-US" dirty="0"/>
              <a:t> with </a:t>
            </a:r>
            <a:r>
              <a:rPr lang="en-US" dirty="0" err="1"/>
              <a:t>x,y,z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So 3N floating point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Kth vertex will start at location 3(K-1) in the buffer</a:t>
            </a:r>
            <a:br>
              <a:rPr lang="en-US" dirty="0"/>
            </a:br>
            <a:r>
              <a:rPr lang="en-US" dirty="0"/>
              <a:t>The normal for vertex K will start at location 3(K-1)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are the normal vectors for the terrain in this lab?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How would you compute them in general?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ADB2E-11B6-4AFC-916F-1F0D220FD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239" y="1873876"/>
            <a:ext cx="4158854" cy="349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55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0BE4-25E1-4CAF-9A5E-317174F4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526E-A25B-48C7-AC8A-02B76EA5B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77" y="1690690"/>
            <a:ext cx="11096223" cy="44862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shader</a:t>
            </a:r>
            <a:r>
              <a:rPr lang="en-US" dirty="0"/>
              <a:t> code you have been given implements</a:t>
            </a:r>
          </a:p>
          <a:p>
            <a:r>
              <a:rPr lang="en-US" dirty="0"/>
              <a:t> </a:t>
            </a:r>
            <a:r>
              <a:rPr lang="en-US" b="1" i="1" dirty="0" err="1"/>
              <a:t>Phong</a:t>
            </a:r>
            <a:r>
              <a:rPr lang="en-US" b="1" i="1" dirty="0"/>
              <a:t> reflection </a:t>
            </a:r>
            <a:r>
              <a:rPr lang="en-US" dirty="0"/>
              <a:t>model</a:t>
            </a:r>
          </a:p>
          <a:p>
            <a:r>
              <a:rPr lang="en-US" dirty="0"/>
              <a:t> </a:t>
            </a:r>
            <a:r>
              <a:rPr lang="en-US" b="1" i="1" dirty="0" err="1"/>
              <a:t>Gouraud</a:t>
            </a:r>
            <a:r>
              <a:rPr lang="en-US" b="1" i="1" dirty="0"/>
              <a:t> shading</a:t>
            </a:r>
          </a:p>
          <a:p>
            <a:pPr lvl="1"/>
            <a:r>
              <a:rPr lang="en-US" dirty="0"/>
              <a:t>This generates a color per-vertex in the vertex </a:t>
            </a:r>
            <a:r>
              <a:rPr lang="en-US" dirty="0" err="1"/>
              <a:t>shader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does </a:t>
            </a:r>
            <a:r>
              <a:rPr lang="en-US" b="1" dirty="0"/>
              <a:t>not </a:t>
            </a:r>
            <a:r>
              <a:rPr lang="en-US" dirty="0"/>
              <a:t>implement </a:t>
            </a:r>
            <a:r>
              <a:rPr lang="en-US" b="1" i="1" dirty="0" err="1"/>
              <a:t>Phong</a:t>
            </a:r>
            <a:r>
              <a:rPr lang="en-US" b="1" i="1" dirty="0"/>
              <a:t> shading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08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77E8-030C-459C-A80E-B918CBC1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1E8A-BD84-4552-824E-9E26B1CC4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06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possible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0DFB3-8291-4AE4-9495-7E030A655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5" y="3646398"/>
            <a:ext cx="5916165" cy="3024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D2E3E5-C72A-4FAF-B19E-86D8FD015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501" y="313395"/>
            <a:ext cx="7007231" cy="302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3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D67850-3ED6-4F44-AD7F-B8519FCC1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972" y="0"/>
            <a:ext cx="573602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734AA-EBCF-4870-B373-E9FE0992B9AC}"/>
              </a:ext>
            </a:extLst>
          </p:cNvPr>
          <p:cNvSpPr txBox="1"/>
          <p:nvPr/>
        </p:nvSpPr>
        <p:spPr>
          <a:xfrm>
            <a:off x="706295" y="2528789"/>
            <a:ext cx="4653981" cy="813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F1DA44-135F-40C2-ADDF-A41977DB7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72" y="3018440"/>
            <a:ext cx="50006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8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362E-67F0-42B6-8E25-8BF1320F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Terrain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658D-4065-4A85-A19D-D0B9A32BA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Today, we will generate a flat triangulated mesh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can be the start of your code for MP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634D3-AB52-4986-92BB-05CB7F580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790" b="12980"/>
          <a:stretch/>
        </p:blipFill>
        <p:spPr>
          <a:xfrm>
            <a:off x="2216239" y="2390574"/>
            <a:ext cx="6858000" cy="289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6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1973-5810-4058-A568-44A8F3F5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85" y="365127"/>
            <a:ext cx="10515600" cy="1325563"/>
          </a:xfrm>
        </p:spPr>
        <p:txBody>
          <a:bodyPr/>
          <a:lstStyle/>
          <a:p>
            <a:r>
              <a:rPr lang="en-US" dirty="0"/>
              <a:t>Creating a Terrain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0DDD-F683-4EBA-A51D-3E6C4A87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create a JavaScript class for our terrain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will be rendered 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drawElements</a:t>
            </a:r>
            <a:r>
              <a:rPr lang="en-US" dirty="0"/>
              <a:t> method</a:t>
            </a:r>
          </a:p>
          <a:p>
            <a:pPr marL="0" indent="0">
              <a:buNone/>
            </a:pPr>
            <a:r>
              <a:rPr lang="en-US" dirty="0"/>
              <a:t>We will need to generate three buffers</a:t>
            </a:r>
          </a:p>
          <a:p>
            <a:r>
              <a:rPr lang="en-US" dirty="0"/>
              <a:t>A buffer of the vertex positions</a:t>
            </a:r>
          </a:p>
          <a:p>
            <a:r>
              <a:rPr lang="en-US" dirty="0"/>
              <a:t>A buffer of the triangles, specified by vertex indices</a:t>
            </a:r>
          </a:p>
          <a:p>
            <a:r>
              <a:rPr lang="en-US" dirty="0"/>
              <a:t>A buffer of normal vectors</a:t>
            </a:r>
          </a:p>
          <a:p>
            <a:pPr lvl="1"/>
            <a:r>
              <a:rPr lang="en-US" dirty="0"/>
              <a:t>Each vertex will have a normal vector associated with it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7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477C-175F-409F-8015-4FB9B44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drawElements</a:t>
            </a:r>
            <a:r>
              <a:rPr lang="en-US" dirty="0"/>
              <a:t> in </a:t>
            </a:r>
            <a:r>
              <a:rPr lang="en-US" dirty="0" err="1"/>
              <a:t>WebGL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944F6-8ACD-46CD-ACEA-E605E02A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9" y="2244323"/>
            <a:ext cx="9286525" cy="38891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F438AB-EB8C-4A83-92EF-3E4A0ED499BC}"/>
              </a:ext>
            </a:extLst>
          </p:cNvPr>
          <p:cNvSpPr txBox="1"/>
          <p:nvPr/>
        </p:nvSpPr>
        <p:spPr>
          <a:xfrm>
            <a:off x="9266974" y="349254"/>
            <a:ext cx="25908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Here, the buffer object is storing both position and color in a single six-tuple that will be sent to the shader…it’s an optimization but unnecessary for this lab and the upcoming MP. So don’t  do it….</a:t>
            </a:r>
          </a:p>
        </p:txBody>
      </p:sp>
    </p:spTree>
    <p:extLst>
      <p:ext uri="{BB962C8B-B14F-4D97-AF65-F5344CB8AC3E}">
        <p14:creationId xmlns:p14="http://schemas.microsoft.com/office/powerpoint/2010/main" val="294986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FBE3-9967-4329-AC0C-019A4D51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Terrain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D78C6-AE7E-4A65-8B58-C8CBC6034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696" y="169069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will create a set of triangles in the z=0 plane</a:t>
                </a:r>
              </a:p>
              <a:p>
                <a:r>
                  <a:rPr lang="en-US" dirty="0"/>
                  <a:t>Each vertex will have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parameters for the triangle set will be: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div </a:t>
                </a:r>
                <a:r>
                  <a:rPr lang="en-US" dirty="0">
                    <a:cs typeface="Courier New" panose="02070309020205020404" pitchFamily="49" charset="0"/>
                  </a:rPr>
                  <a:t>the number of triangles along each axis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cs typeface="Courier New" panose="02070309020205020404" pitchFamily="49" charset="0"/>
                  </a:rPr>
                  <a:t>the extent of the terrain along the x axis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minY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maxY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cs typeface="Courier New" panose="02070309020205020404" pitchFamily="49" charset="0"/>
                  </a:rPr>
                  <a:t>the extent of the terrain along the y axis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D78C6-AE7E-4A65-8B58-C8CBC6034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696" y="169069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8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F2A4-02F4-45A4-AE2A-858FB167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Terrain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15CB-87E9-4207-8699-C681DF18D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4805"/>
            <a:ext cx="10515600" cy="1212157"/>
          </a:xfrm>
        </p:spPr>
        <p:txBody>
          <a:bodyPr/>
          <a:lstStyle/>
          <a:p>
            <a:r>
              <a:rPr lang="en-US" dirty="0"/>
              <a:t>How many total vertices?</a:t>
            </a:r>
          </a:p>
          <a:p>
            <a:r>
              <a:rPr lang="en-US" dirty="0"/>
              <a:t>How many total triangles?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7F67DA-EAFF-4412-91C9-B295DEA90972}"/>
              </a:ext>
            </a:extLst>
          </p:cNvPr>
          <p:cNvSpPr txBox="1">
            <a:spLocks/>
          </p:cNvSpPr>
          <p:nvPr/>
        </p:nvSpPr>
        <p:spPr>
          <a:xfrm>
            <a:off x="5642020" y="235377"/>
            <a:ext cx="10515600" cy="17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sz="2000" dirty="0">
                <a:cs typeface="Courier New" panose="02070309020205020404" pitchFamily="49" charset="0"/>
              </a:rPr>
              <a:t>the number of triangles along each axis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the extent of the terrain along the x axis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the extent of the terrain along the y axis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073C25-8F2C-42B9-9405-5550BB5C0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55" b="15117"/>
          <a:stretch/>
        </p:blipFill>
        <p:spPr>
          <a:xfrm>
            <a:off x="220014" y="1820441"/>
            <a:ext cx="5765691" cy="192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D4F8A9-EAD4-4EF4-9887-3F3D8B77E7A1}"/>
              </a:ext>
            </a:extLst>
          </p:cNvPr>
          <p:cNvSpPr txBox="1"/>
          <p:nvPr/>
        </p:nvSpPr>
        <p:spPr>
          <a:xfrm>
            <a:off x="6329966" y="2195848"/>
            <a:ext cx="5215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(</a:t>
            </a:r>
            <a:r>
              <a:rPr lang="en-US" dirty="0" err="1"/>
              <a:t>i,j</a:t>
            </a:r>
            <a:r>
              <a:rPr lang="en-US" dirty="0"/>
              <a:t>) is in the </a:t>
            </a:r>
            <a:r>
              <a:rPr lang="en-US" dirty="0" err="1"/>
              <a:t>ith</a:t>
            </a:r>
            <a:r>
              <a:rPr lang="en-US" dirty="0"/>
              <a:t> row and </a:t>
            </a:r>
            <a:r>
              <a:rPr lang="en-US" dirty="0" err="1"/>
              <a:t>jth</a:t>
            </a:r>
            <a:r>
              <a:rPr lang="en-US" dirty="0"/>
              <a:t> column</a:t>
            </a:r>
          </a:p>
          <a:p>
            <a:r>
              <a:rPr lang="en-US" dirty="0"/>
              <a:t>with </a:t>
            </a:r>
            <a:r>
              <a:rPr lang="en-US" dirty="0" err="1"/>
              <a:t>i,j</a:t>
            </a:r>
            <a:r>
              <a:rPr lang="en-US" dirty="0"/>
              <a:t> in the range [0,div]</a:t>
            </a:r>
          </a:p>
          <a:p>
            <a:endParaRPr lang="en-US" dirty="0"/>
          </a:p>
          <a:p>
            <a:r>
              <a:rPr lang="en-US" dirty="0"/>
              <a:t>Generate it so that (0,0) is the first vertex</a:t>
            </a:r>
            <a:br>
              <a:rPr lang="en-US" dirty="0"/>
            </a:br>
            <a:r>
              <a:rPr lang="en-US" dirty="0"/>
              <a:t>with coordinates (minx,minY,0)</a:t>
            </a:r>
          </a:p>
          <a:p>
            <a:endParaRPr lang="en-US" dirty="0"/>
          </a:p>
          <a:p>
            <a:r>
              <a:rPr lang="en-US" dirty="0"/>
              <a:t>What are the indices of the faces?</a:t>
            </a:r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3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F2A4-02F4-45A4-AE2A-858FB167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Terrain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15CB-87E9-4207-8699-C681DF18D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4805"/>
            <a:ext cx="10515600" cy="1212157"/>
          </a:xfrm>
        </p:spPr>
        <p:txBody>
          <a:bodyPr/>
          <a:lstStyle/>
          <a:p>
            <a:r>
              <a:rPr lang="en-US" dirty="0"/>
              <a:t>How many total vertices?</a:t>
            </a:r>
          </a:p>
          <a:p>
            <a:r>
              <a:rPr lang="en-US" dirty="0"/>
              <a:t>How many total triangles?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7F67DA-EAFF-4412-91C9-B295DEA90972}"/>
              </a:ext>
            </a:extLst>
          </p:cNvPr>
          <p:cNvSpPr txBox="1">
            <a:spLocks/>
          </p:cNvSpPr>
          <p:nvPr/>
        </p:nvSpPr>
        <p:spPr>
          <a:xfrm>
            <a:off x="5642020" y="235377"/>
            <a:ext cx="10515600" cy="17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sz="2000" dirty="0">
                <a:cs typeface="Courier New" panose="02070309020205020404" pitchFamily="49" charset="0"/>
              </a:rPr>
              <a:t>the number of triangles along each axis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the extent of the terrain along the x axis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the extent of the terrain along the y axis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073C25-8F2C-42B9-9405-5550BB5C0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55" b="15117"/>
          <a:stretch/>
        </p:blipFill>
        <p:spPr>
          <a:xfrm>
            <a:off x="220014" y="1820441"/>
            <a:ext cx="5765691" cy="192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D4F8A9-EAD4-4EF4-9887-3F3D8B77E7A1}"/>
              </a:ext>
            </a:extLst>
          </p:cNvPr>
          <p:cNvSpPr txBox="1"/>
          <p:nvPr/>
        </p:nvSpPr>
        <p:spPr>
          <a:xfrm>
            <a:off x="6329966" y="2195848"/>
            <a:ext cx="5215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(</a:t>
            </a:r>
            <a:r>
              <a:rPr lang="en-US" dirty="0" err="1"/>
              <a:t>i,j</a:t>
            </a:r>
            <a:r>
              <a:rPr lang="en-US" dirty="0"/>
              <a:t>) is in the </a:t>
            </a:r>
            <a:r>
              <a:rPr lang="en-US" dirty="0" err="1"/>
              <a:t>ith</a:t>
            </a:r>
            <a:r>
              <a:rPr lang="en-US" dirty="0"/>
              <a:t> row and </a:t>
            </a:r>
            <a:r>
              <a:rPr lang="en-US" dirty="0" err="1"/>
              <a:t>jth</a:t>
            </a:r>
            <a:r>
              <a:rPr lang="en-US" dirty="0"/>
              <a:t> column</a:t>
            </a:r>
          </a:p>
          <a:p>
            <a:r>
              <a:rPr lang="en-US" dirty="0"/>
              <a:t>with </a:t>
            </a:r>
            <a:r>
              <a:rPr lang="en-US" dirty="0" err="1"/>
              <a:t>i,j</a:t>
            </a:r>
            <a:r>
              <a:rPr lang="en-US" dirty="0"/>
              <a:t> in the range [0,div]</a:t>
            </a:r>
          </a:p>
          <a:p>
            <a:endParaRPr lang="en-US" dirty="0"/>
          </a:p>
          <a:p>
            <a:r>
              <a:rPr lang="en-US" dirty="0"/>
              <a:t>Generate it so that (0,0) is the first vertex</a:t>
            </a:r>
            <a:br>
              <a:rPr lang="en-US" dirty="0"/>
            </a:br>
            <a:r>
              <a:rPr lang="en-US" dirty="0"/>
              <a:t>with coordinates (minx,minY,0)</a:t>
            </a:r>
          </a:p>
          <a:p>
            <a:endParaRPr lang="en-US" dirty="0"/>
          </a:p>
          <a:p>
            <a:r>
              <a:rPr lang="en-US" dirty="0"/>
              <a:t>What are the indices of the faces?</a:t>
            </a:r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8195D-4E46-43DE-9C76-1133280A4A22}"/>
              </a:ext>
            </a:extLst>
          </p:cNvPr>
          <p:cNvSpPr txBox="1"/>
          <p:nvPr/>
        </p:nvSpPr>
        <p:spPr>
          <a:xfrm>
            <a:off x="5985705" y="4520485"/>
            <a:ext cx="556020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If there are </a:t>
            </a:r>
            <a:r>
              <a:rPr lang="en-US" b="1" i="1" dirty="0">
                <a:latin typeface="Comic Sans MS" panose="030F0702030302020204" pitchFamily="66" charset="0"/>
              </a:rPr>
              <a:t>div </a:t>
            </a:r>
            <a:r>
              <a:rPr lang="en-US" dirty="0">
                <a:latin typeface="Comic Sans MS" panose="030F0702030302020204" pitchFamily="66" charset="0"/>
              </a:rPr>
              <a:t>edges along an axis then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there are </a:t>
            </a:r>
            <a:r>
              <a:rPr lang="en-US" b="1" i="1" dirty="0">
                <a:latin typeface="Comic Sans MS" panose="030F0702030302020204" pitchFamily="66" charset="0"/>
              </a:rPr>
              <a:t>div</a:t>
            </a:r>
            <a:r>
              <a:rPr lang="en-US" dirty="0">
                <a:latin typeface="Comic Sans MS" panose="030F0702030302020204" pitchFamily="66" charset="0"/>
              </a:rPr>
              <a:t>+1 vertices along the axis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There are (</a:t>
            </a:r>
            <a:r>
              <a:rPr lang="en-US" b="1" i="1" dirty="0">
                <a:latin typeface="Comic Sans MS" panose="030F0702030302020204" pitchFamily="66" charset="0"/>
              </a:rPr>
              <a:t>div</a:t>
            </a:r>
            <a:r>
              <a:rPr lang="en-US" dirty="0">
                <a:latin typeface="Comic Sans MS" panose="030F0702030302020204" pitchFamily="66" charset="0"/>
              </a:rPr>
              <a:t>+1)</a:t>
            </a:r>
            <a:r>
              <a:rPr lang="en-US" baseline="30000" dirty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> vertices in the terrain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There are 2</a:t>
            </a:r>
            <a:r>
              <a:rPr lang="en-US" b="1" i="1" dirty="0">
                <a:latin typeface="Comic Sans MS" panose="030F0702030302020204" pitchFamily="66" charset="0"/>
              </a:rPr>
              <a:t>div</a:t>
            </a:r>
            <a:r>
              <a:rPr lang="en-US" b="1" i="1" baseline="30000" dirty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> triangles</a:t>
            </a:r>
          </a:p>
        </p:txBody>
      </p:sp>
    </p:spTree>
    <p:extLst>
      <p:ext uri="{BB962C8B-B14F-4D97-AF65-F5344CB8AC3E}">
        <p14:creationId xmlns:p14="http://schemas.microsoft.com/office/powerpoint/2010/main" val="342099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70BF-2CF7-4AA9-B93F-F701A226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5779C-708F-4C13-8E2E-2CEF64B0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Write the following functions in the terrain.js file </a:t>
            </a:r>
          </a:p>
          <a:p>
            <a:r>
              <a:rPr lang="en-US" dirty="0" err="1"/>
              <a:t>getVertex</a:t>
            </a:r>
            <a:endParaRPr lang="en-US" dirty="0"/>
          </a:p>
          <a:p>
            <a:pPr lvl="1"/>
            <a:r>
              <a:rPr lang="en-US" dirty="0"/>
              <a:t>…this is a function you can use (or not) to get the coordinates of a vertex</a:t>
            </a:r>
          </a:p>
          <a:p>
            <a:r>
              <a:rPr lang="en-US" dirty="0" err="1"/>
              <a:t>setVertex</a:t>
            </a:r>
            <a:endParaRPr lang="en-US" dirty="0"/>
          </a:p>
          <a:p>
            <a:pPr lvl="1"/>
            <a:r>
              <a:rPr lang="en-US" dirty="0"/>
              <a:t>…this is a function you can use (or not) to set the coordinates of a vertex</a:t>
            </a:r>
          </a:p>
          <a:p>
            <a:r>
              <a:rPr lang="en-US" dirty="0" err="1"/>
              <a:t>generateTriangles</a:t>
            </a:r>
            <a:endParaRPr lang="en-US" dirty="0"/>
          </a:p>
          <a:p>
            <a:pPr lvl="1"/>
            <a:r>
              <a:rPr lang="en-US" dirty="0"/>
              <a:t>…this function fills the </a:t>
            </a:r>
            <a:r>
              <a:rPr lang="en-US" dirty="0" err="1"/>
              <a:t>javascript</a:t>
            </a:r>
            <a:r>
              <a:rPr lang="en-US" dirty="0"/>
              <a:t> arrays containing the</a:t>
            </a:r>
          </a:p>
          <a:p>
            <a:pPr lvl="2"/>
            <a:r>
              <a:rPr lang="en-US" dirty="0"/>
              <a:t>Vertex positions</a:t>
            </a:r>
          </a:p>
          <a:p>
            <a:pPr lvl="2"/>
            <a:r>
              <a:rPr lang="en-US" dirty="0"/>
              <a:t>Triangle connectivity</a:t>
            </a:r>
          </a:p>
          <a:p>
            <a:pPr lvl="2"/>
            <a:r>
              <a:rPr lang="en-US" dirty="0"/>
              <a:t>Vertex </a:t>
            </a:r>
            <a:r>
              <a:rPr lang="en-US" dirty="0" err="1"/>
              <a:t>normals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6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7C33-A01F-4D34-AB36-D35A6A49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GenerateTriangles</a:t>
            </a:r>
            <a:r>
              <a:rPr lang="en-US" dirty="0"/>
              <a:t>: Vertex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3F0CF-2581-461D-B248-A4EDDC49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25625"/>
            <a:ext cx="115951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…you can write it any way you want that works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…our solution computes the following values:</a:t>
            </a:r>
          </a:p>
          <a:p>
            <a:pPr marL="0" indent="0">
              <a:buNone/>
            </a:pPr>
            <a:r>
              <a:rPr lang="en-US" sz="2600" b="1" i="1" dirty="0" err="1"/>
              <a:t>deltaX</a:t>
            </a:r>
            <a:r>
              <a:rPr lang="en-US" sz="2600" b="1" i="1" dirty="0"/>
              <a:t> </a:t>
            </a:r>
            <a:br>
              <a:rPr lang="en-US" sz="2600" dirty="0"/>
            </a:br>
            <a:r>
              <a:rPr lang="en-US" sz="2600" dirty="0"/>
              <a:t>the distance along the x axis between two neighboring vertices in a row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i="1" dirty="0" err="1"/>
              <a:t>deltaY</a:t>
            </a:r>
            <a:br>
              <a:rPr lang="en-US" sz="2600" dirty="0"/>
            </a:br>
            <a:r>
              <a:rPr lang="en-US" sz="2600" dirty="0"/>
              <a:t>the distance along the y axis between two neighboring vertices in a column</a:t>
            </a:r>
            <a:br>
              <a:rPr lang="en-US" sz="2600" dirty="0"/>
            </a:br>
            <a:endParaRPr lang="en-US" sz="2600" dirty="0"/>
          </a:p>
          <a:p>
            <a:pPr marL="0" indent="0">
              <a:buNone/>
            </a:pPr>
            <a:r>
              <a:rPr lang="en-US" sz="2600" dirty="0"/>
              <a:t>Then, a nested loop, iterating over the rows and columns, set the vertex positions</a:t>
            </a:r>
          </a:p>
          <a:p>
            <a:pPr marL="0" indent="0">
              <a:buNone/>
            </a:pPr>
            <a:r>
              <a:rPr lang="en-US" sz="2600" dirty="0"/>
              <a:t>The delta values are used to increment the X and Y coordinates in the loop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30941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8523</TotalTime>
  <Words>609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</vt:lpstr>
      <vt:lpstr>Cambria Math</vt:lpstr>
      <vt:lpstr>Comic Sans MS</vt:lpstr>
      <vt:lpstr>Courier New</vt:lpstr>
      <vt:lpstr>Lato</vt:lpstr>
      <vt:lpstr>Lato Medium</vt:lpstr>
      <vt:lpstr>SampleSlides</vt:lpstr>
      <vt:lpstr>PowerPoint Presentation</vt:lpstr>
      <vt:lpstr>Generating a Terrain</vt:lpstr>
      <vt:lpstr>Creating a Terrain Class</vt:lpstr>
      <vt:lpstr>drawElements in WebGL</vt:lpstr>
      <vt:lpstr>The Terrain Geometry</vt:lpstr>
      <vt:lpstr>Terrain Geometry</vt:lpstr>
      <vt:lpstr>Terrain Geometry</vt:lpstr>
      <vt:lpstr>Your Tasks</vt:lpstr>
      <vt:lpstr>GenerateTriangles: Vertex Positions</vt:lpstr>
      <vt:lpstr>GenerateTriangles: Triangle connectivity</vt:lpstr>
      <vt:lpstr>Indexing with drawElements</vt:lpstr>
      <vt:lpstr>Computing Normal Vectors</vt:lpstr>
      <vt:lpstr>The Shader</vt:lpstr>
      <vt:lpstr>Lab Solution</vt:lpstr>
      <vt:lpstr>PowerPoint Presentation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82</cp:revision>
  <dcterms:created xsi:type="dcterms:W3CDTF">2017-05-11T14:02:37Z</dcterms:created>
  <dcterms:modified xsi:type="dcterms:W3CDTF">2020-02-26T22:34:40Z</dcterms:modified>
</cp:coreProperties>
</file>