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60" r:id="rId2"/>
    <p:sldId id="261" r:id="rId3"/>
    <p:sldId id="267" r:id="rId4"/>
    <p:sldId id="263" r:id="rId5"/>
    <p:sldId id="265" r:id="rId6"/>
    <p:sldId id="264" r:id="rId7"/>
    <p:sldId id="276" r:id="rId8"/>
    <p:sldId id="268" r:id="rId9"/>
    <p:sldId id="269" r:id="rId10"/>
    <p:sldId id="270" r:id="rId11"/>
    <p:sldId id="275" r:id="rId12"/>
    <p:sldId id="273" r:id="rId13"/>
    <p:sldId id="272" r:id="rId14"/>
    <p:sldId id="274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5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3" autoAdjust="0"/>
    <p:restoredTop sz="94674"/>
  </p:normalViewPr>
  <p:slideViewPr>
    <p:cSldViewPr snapToGrid="0" snapToObjects="1">
      <p:cViewPr varScale="1">
        <p:scale>
          <a:sx n="114" d="100"/>
          <a:sy n="114" d="100"/>
        </p:scale>
        <p:origin x="300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4DAAA6-4117-4992-859F-BAA0EB4FC72C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86EC46-0A82-4490-B060-7233CBE14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6624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Lato" panose="020F050202020403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4A208-0694-964E-93B1-EAF2C4DF2BAD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4241-18B8-5046-A9FC-AB90B7CAF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414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CF64A208-0694-964E-93B1-EAF2C4DF2BAD}" type="datetimeFigureOut">
              <a:rPr lang="en-US" smtClean="0"/>
              <a:pPr/>
              <a:t>10/19/2019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004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>
            <a:lvl1pPr>
              <a:defRPr>
                <a:latin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CF64A208-0694-964E-93B1-EAF2C4DF2BAD}" type="datetimeFigureOut">
              <a:rPr lang="en-US" smtClean="0"/>
              <a:pPr/>
              <a:t>10/19/2019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539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4A208-0694-964E-93B1-EAF2C4DF2BAD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4241-18B8-5046-A9FC-AB90B7CAF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028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Lato" panose="020F050202020403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CF64A208-0694-964E-93B1-EAF2C4DF2BAD}" type="datetimeFigureOut">
              <a:rPr lang="en-US" smtClean="0"/>
              <a:pPr/>
              <a:t>10/19/2019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478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4A208-0694-964E-93B1-EAF2C4DF2BAD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4241-18B8-5046-A9FC-AB90B7CAF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031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Lato" panose="020F050202020403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defRPr>
                <a:latin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Lato" panose="020F050202020403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>
            <a:lvl1pPr>
              <a:defRPr>
                <a:latin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CF64A208-0694-964E-93B1-EAF2C4DF2BAD}" type="datetimeFigureOut">
              <a:rPr lang="en-US" smtClean="0"/>
              <a:pPr/>
              <a:t>10/19/2019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493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CF64A208-0694-964E-93B1-EAF2C4DF2BAD}" type="datetimeFigureOut">
              <a:rPr lang="en-US" smtClean="0"/>
              <a:pPr/>
              <a:t>10/19/2019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492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CF64A208-0694-964E-93B1-EAF2C4DF2BAD}" type="datetimeFigureOut">
              <a:rPr lang="en-US" smtClean="0"/>
              <a:pPr/>
              <a:t>10/19/2019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113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>
                <a:latin typeface="Lato" panose="020F0502020204030203" pitchFamily="34" charset="0"/>
              </a:defRPr>
            </a:lvl1pPr>
            <a:lvl2pPr>
              <a:defRPr sz="2800">
                <a:latin typeface="Lato" panose="020F0502020204030203" pitchFamily="34" charset="0"/>
              </a:defRPr>
            </a:lvl2pPr>
            <a:lvl3pPr>
              <a:defRPr sz="2400">
                <a:latin typeface="Lato" panose="020F0502020204030203" pitchFamily="34" charset="0"/>
              </a:defRPr>
            </a:lvl3pPr>
            <a:lvl4pPr>
              <a:defRPr sz="2000">
                <a:latin typeface="Lato" panose="020F0502020204030203" pitchFamily="34" charset="0"/>
              </a:defRPr>
            </a:lvl4pPr>
            <a:lvl5pPr>
              <a:defRPr sz="2000">
                <a:latin typeface="Lato" panose="020F0502020204030203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Lato" panose="020F050202020403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CF64A208-0694-964E-93B1-EAF2C4DF2BAD}" type="datetimeFigureOut">
              <a:rPr lang="en-US" smtClean="0"/>
              <a:pPr/>
              <a:t>10/19/2019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219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>
                <a:latin typeface="Lato" panose="020F0502020204030203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Lato" panose="020F050202020403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CF64A208-0694-964E-93B1-EAF2C4DF2BAD}" type="datetimeFigureOut">
              <a:rPr lang="en-US" smtClean="0"/>
              <a:pPr/>
              <a:t>10/19/2019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261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64A208-0694-964E-93B1-EAF2C4DF2BAD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D4241-18B8-5046-A9FC-AB90B7CAF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513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1524000" y="2479431"/>
            <a:ext cx="9144000" cy="84406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007592"/>
                </a:solidFill>
                <a:latin typeface="Lato" charset="0"/>
                <a:ea typeface="Lato" charset="0"/>
                <a:cs typeface="Lato" charset="0"/>
              </a:rPr>
              <a:t>Lab 6</a:t>
            </a: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1524000" y="3323491"/>
            <a:ext cx="9144000" cy="4923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Lato Medium" charset="0"/>
                <a:ea typeface="Lato Medium" charset="0"/>
                <a:cs typeface="Lato Medium" charset="0"/>
              </a:rPr>
              <a:t>CS 418: Interactive Computer Graphics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524000" y="3784275"/>
            <a:ext cx="9144000" cy="4923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Lato Medium" charset="0"/>
                <a:ea typeface="Lato Medium" charset="0"/>
                <a:cs typeface="Lato Medium" charset="0"/>
              </a:rPr>
              <a:t>UNIVERSITY OF ILLINOIS AT URBANA-CHAMPAIGN</a:t>
            </a:r>
          </a:p>
          <a:p>
            <a:endParaRPr lang="en-US" dirty="0">
              <a:solidFill>
                <a:schemeClr val="bg1">
                  <a:lumMod val="75000"/>
                </a:schemeClr>
              </a:solidFill>
              <a:latin typeface="Lato Medium" charset="0"/>
              <a:ea typeface="Lato Medium" charset="0"/>
              <a:cs typeface="Lato Medium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AF8BAB2-8017-4A69-9401-14F88601F81E}"/>
              </a:ext>
            </a:extLst>
          </p:cNvPr>
          <p:cNvSpPr txBox="1"/>
          <p:nvPr/>
        </p:nvSpPr>
        <p:spPr>
          <a:xfrm>
            <a:off x="2107096" y="5797952"/>
            <a:ext cx="52627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Eric Shaffer</a:t>
            </a:r>
          </a:p>
        </p:txBody>
      </p:sp>
    </p:spTree>
    <p:extLst>
      <p:ext uri="{BB962C8B-B14F-4D97-AF65-F5344CB8AC3E}">
        <p14:creationId xmlns:p14="http://schemas.microsoft.com/office/powerpoint/2010/main" val="932174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D8860-2032-47A8-B0B9-9FD08D27D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the OBJ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5D6353-8988-4A6F-8C3B-32BC8A6501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You just need to parse a subset of the OBJ file format…</a:t>
            </a:r>
            <a:br>
              <a:rPr lang="en-US" dirty="0"/>
            </a:br>
            <a:endParaRPr lang="en-US" dirty="0"/>
          </a:p>
          <a:p>
            <a:r>
              <a:rPr lang="en-US" dirty="0"/>
              <a:t>Lines starting with # are comments…log these to the console</a:t>
            </a:r>
            <a:br>
              <a:rPr lang="en-US" dirty="0"/>
            </a:br>
            <a:endParaRPr lang="en-US" dirty="0"/>
          </a:p>
          <a:p>
            <a:r>
              <a:rPr lang="en-US" dirty="0"/>
              <a:t>Lines staring with  v are vertex coordinates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  <a:p>
            <a:r>
              <a:rPr lang="en-US" dirty="0"/>
              <a:t>Lines starting with f are triangles  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b="1" dirty="0">
                <a:solidFill>
                  <a:srgbClr val="C00000"/>
                </a:solidFill>
              </a:rPr>
              <a:t>NOTE..</a:t>
            </a:r>
            <a:r>
              <a:rPr lang="en-US" b="1" dirty="0" err="1">
                <a:solidFill>
                  <a:srgbClr val="C00000"/>
                </a:solidFill>
              </a:rPr>
              <a:t>obj</a:t>
            </a:r>
            <a:r>
              <a:rPr lang="en-US" b="1" dirty="0">
                <a:solidFill>
                  <a:srgbClr val="C00000"/>
                </a:solidFill>
              </a:rPr>
              <a:t> vertex indices start at 1…you need to subtract one if your arrays will start at 0</a:t>
            </a:r>
          </a:p>
          <a:p>
            <a:pPr marL="0" indent="0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/>
              <a:t>To make things easier, assume faces have only 3 numbers in each record</a:t>
            </a:r>
            <a:br>
              <a:rPr lang="en-US" dirty="0"/>
            </a:br>
            <a:r>
              <a:rPr lang="en-US" dirty="0"/>
              <a:t>…not true for full OBJ format</a:t>
            </a:r>
          </a:p>
          <a:p>
            <a:pPr marL="0" indent="0">
              <a:buNone/>
            </a:pPr>
            <a:r>
              <a:rPr lang="en-US" dirty="0"/>
              <a:t>Read those lines and fill </a:t>
            </a:r>
            <a:r>
              <a:rPr lang="en-US" dirty="0" err="1"/>
              <a:t>this.vBuffer</a:t>
            </a:r>
            <a:r>
              <a:rPr lang="en-US" dirty="0"/>
              <a:t> and </a:t>
            </a:r>
            <a:r>
              <a:rPr lang="en-US" dirty="0" err="1"/>
              <a:t>this.fBuffer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87E17E-50A3-4418-879A-13E6B14D1B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259" y="3278911"/>
            <a:ext cx="3086100" cy="4476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FB27419-3E1B-4AF9-A04B-1C9BF2E074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259" y="4092153"/>
            <a:ext cx="1438275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5691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6265D-6FC0-4393-AD7E-2E717A2A4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JS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56D23A-112D-4415-8A5B-26A0CBEC8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50093"/>
          </a:xfrm>
        </p:spPr>
        <p:txBody>
          <a:bodyPr>
            <a:normAutofit/>
          </a:bodyPr>
          <a:lstStyle/>
          <a:p>
            <a:r>
              <a:rPr lang="en-US" dirty="0"/>
              <a:t>String method split()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sz="1800" dirty="0"/>
              <a:t>https://developer.mozilla.org/en-US/docs/Web/JavaScript/Reference/Global_Objects/String/split</a:t>
            </a:r>
            <a:endParaRPr lang="en-US" dirty="0"/>
          </a:p>
          <a:p>
            <a:r>
              <a:rPr lang="en-US" dirty="0" err="1"/>
              <a:t>parseFloat</a:t>
            </a:r>
            <a:br>
              <a:rPr lang="en-US" dirty="0"/>
            </a:br>
            <a:br>
              <a:rPr lang="en-US" dirty="0"/>
            </a:br>
            <a:r>
              <a:rPr lang="en-US" sz="1800" dirty="0"/>
              <a:t>https://developer.mozilla.org/en-US/docs/Web/JavaScript/Reference/Global_Objects/parseFloa</a:t>
            </a:r>
            <a:r>
              <a:rPr lang="en-US" dirty="0"/>
              <a:t>t</a:t>
            </a:r>
          </a:p>
          <a:p>
            <a:r>
              <a:rPr lang="en-US" dirty="0" err="1"/>
              <a:t>parseInt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sz="1800" dirty="0"/>
              <a:t>     https://developer.mozilla.org/en-US/docs/Web/JavaScript/Reference/Global_Objects/parseInt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AA3DD2-B900-423B-8BA0-00F4195F28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692" y="2273968"/>
            <a:ext cx="9687859" cy="108425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1127C0B-5253-47B8-8EA1-84C7835054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3692" y="4131571"/>
            <a:ext cx="9478682" cy="50983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D624330-DB7D-4FA7-A3F0-548432FA64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9903" y="5453540"/>
            <a:ext cx="9795435" cy="812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156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1BE05-28C4-4CD1-B58E-35BFA13CB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Axis Aligned Bounding Box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23E8B3-2333-4BE8-BFEA-A5CCB3121FD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Box is defined by  </a:t>
                </a:r>
              </a:p>
              <a:p>
                <a:pPr lvl="1"/>
                <a:r>
                  <a:rPr lang="en-US" dirty="0"/>
                  <a:t>min point p</a:t>
                </a:r>
                <a:r>
                  <a:rPr lang="en-US" baseline="-25000" dirty="0"/>
                  <a:t>0</a:t>
                </a:r>
                <a:r>
                  <a:rPr lang="en-US" dirty="0"/>
                  <a:t>=(x</a:t>
                </a:r>
                <a:r>
                  <a:rPr lang="en-US" baseline="-25000" dirty="0"/>
                  <a:t>0</a:t>
                </a:r>
                <a:r>
                  <a:rPr lang="en-US" dirty="0"/>
                  <a:t>,y</a:t>
                </a:r>
                <a:r>
                  <a:rPr lang="en-US" baseline="-25000" dirty="0"/>
                  <a:t>0</a:t>
                </a:r>
                <a:r>
                  <a:rPr lang="en-US" dirty="0"/>
                  <a:t>,z</a:t>
                </a:r>
                <a:r>
                  <a:rPr lang="en-US" baseline="-25000" dirty="0"/>
                  <a:t>0</a:t>
                </a:r>
                <a:r>
                  <a:rPr lang="en-US" dirty="0"/>
                  <a:t>)</a:t>
                </a:r>
              </a:p>
              <a:p>
                <a:pPr lvl="1"/>
                <a:r>
                  <a:rPr lang="en-US" dirty="0"/>
                  <a:t>max point p</a:t>
                </a:r>
                <a:r>
                  <a:rPr lang="en-US" baseline="-25000" dirty="0"/>
                  <a:t>1</a:t>
                </a:r>
                <a:r>
                  <a:rPr lang="en-US" dirty="0"/>
                  <a:t>=(x</a:t>
                </a:r>
                <a:r>
                  <a:rPr lang="en-US" baseline="-25000" dirty="0"/>
                  <a:t>1</a:t>
                </a:r>
                <a:r>
                  <a:rPr lang="en-US" dirty="0"/>
                  <a:t>,y</a:t>
                </a:r>
                <a:r>
                  <a:rPr lang="en-US" baseline="-25000" dirty="0"/>
                  <a:t>1</a:t>
                </a:r>
                <a:r>
                  <a:rPr lang="en-US" dirty="0"/>
                  <a:t>,z</a:t>
                </a:r>
                <a:r>
                  <a:rPr lang="en-US" baseline="-25000" dirty="0"/>
                  <a:t>1</a:t>
                </a:r>
                <a:r>
                  <a:rPr lang="en-US" dirty="0"/>
                  <a:t>)</a:t>
                </a:r>
                <a:br>
                  <a:rPr lang="en-US" dirty="0"/>
                </a:br>
                <a:endParaRPr lang="en-US" dirty="0"/>
              </a:p>
              <a:p>
                <a:r>
                  <a:rPr lang="en-US" dirty="0"/>
                  <a:t>Box is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br>
                  <a:rPr lang="en-US" dirty="0"/>
                </a:br>
                <a:endParaRPr lang="en-US" dirty="0"/>
              </a:p>
              <a:p>
                <a:r>
                  <a:rPr lang="en-US" dirty="0"/>
                  <a:t>How can we efficiently compute the box?</a:t>
                </a:r>
              </a:p>
              <a:p>
                <a:pPr lvl="1"/>
                <a:r>
                  <a:rPr lang="en-US" dirty="0"/>
                  <a:t>Imagine you are given a bunch of triangles</a:t>
                </a:r>
              </a:p>
              <a:p>
                <a:pPr lvl="1"/>
                <a:r>
                  <a:rPr lang="en-US" dirty="0"/>
                  <a:t>What is the bounding box for all those triangles?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23E8B3-2333-4BE8-BFEA-A5CCB3121F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47227BF9-6D4A-4318-BAC9-EF13E8B3BBA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366" r="47539" b="47305"/>
          <a:stretch/>
        </p:blipFill>
        <p:spPr>
          <a:xfrm>
            <a:off x="7962897" y="1690690"/>
            <a:ext cx="3641275" cy="3354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4788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FD9E3-7285-4D23-A87F-3BA1E4C64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Size and Position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B585A8-D6FA-4793-B37D-9D5AE0A2C7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491797"/>
            <a:ext cx="11440886" cy="55258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cow mesh AABB: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The view and projection matrices are set up to see that geometry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Other meshes might not naturally be located in your view volume</a:t>
            </a:r>
          </a:p>
          <a:p>
            <a:r>
              <a:rPr lang="en-US" dirty="0"/>
              <a:t>May need to be translated and scaled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 TriMesh.js complete the functions shown here</a:t>
            </a:r>
            <a:br>
              <a:rPr lang="en-US" dirty="0"/>
            </a:br>
            <a:r>
              <a:rPr lang="en-US" sz="2400" dirty="0"/>
              <a:t>…you can use that information to determine how a mesh should be transformed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2ED50E-E884-49DD-B4F2-1121D60065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8286" y="1507043"/>
            <a:ext cx="6674529" cy="1614155"/>
          </a:xfrm>
          <a:prstGeom prst="rect">
            <a:avLst/>
          </a:prstGeom>
          <a:ln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13778041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6FB59-CF74-484A-BDB2-1ED9FC55B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TriMesh.js:</a:t>
            </a:r>
            <a:br>
              <a:rPr lang="en-US" dirty="0"/>
            </a:br>
            <a:r>
              <a:rPr lang="en-US" dirty="0"/>
              <a:t> </a:t>
            </a:r>
            <a:r>
              <a:rPr lang="en-US" sz="2800" dirty="0"/>
              <a:t>Complete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computeAABB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800" dirty="0"/>
              <a:t> and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getAABB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minXYZ,maxXYZ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E32D05-06A0-4884-8417-6E2C7C40CE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then use these functions in code that</a:t>
            </a:r>
          </a:p>
          <a:p>
            <a:pPr lvl="1"/>
            <a:r>
              <a:rPr lang="en-US" dirty="0"/>
              <a:t>Determines if the geometry should be scaled</a:t>
            </a:r>
          </a:p>
          <a:p>
            <a:pPr lvl="1"/>
            <a:r>
              <a:rPr lang="en-US" dirty="0"/>
              <a:t>Determines if the geometry should be translated</a:t>
            </a:r>
          </a:p>
          <a:p>
            <a:pPr lvl="1"/>
            <a:r>
              <a:rPr lang="en-US" dirty="0"/>
              <a:t>You would apply those </a:t>
            </a:r>
            <a:r>
              <a:rPr lang="en-US" dirty="0" err="1"/>
              <a:t>tranformations</a:t>
            </a:r>
            <a:r>
              <a:rPr lang="en-US" dirty="0"/>
              <a:t> to the </a:t>
            </a:r>
            <a:r>
              <a:rPr lang="en-US" dirty="0" err="1"/>
              <a:t>MVMatrix</a:t>
            </a:r>
            <a:r>
              <a:rPr lang="en-US" dirty="0"/>
              <a:t> before drawing</a:t>
            </a:r>
          </a:p>
        </p:txBody>
      </p:sp>
    </p:spTree>
    <p:extLst>
      <p:ext uri="{BB962C8B-B14F-4D97-AF65-F5344CB8AC3E}">
        <p14:creationId xmlns:p14="http://schemas.microsoft.com/office/powerpoint/2010/main" val="29558822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156EE1C2-3F23-467C-9D6F-70521C156A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48872" y="492573"/>
            <a:ext cx="4763444" cy="588079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B45A142-4255-493C-8284-5D566C121B1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8FB9660-F42F-4313-BBC4-47C007FE484C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6D9C1B27-E742-4FCA-A80B-B5D8A9423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Final Result</a:t>
            </a:r>
          </a:p>
        </p:txBody>
      </p:sp>
    </p:spTree>
    <p:extLst>
      <p:ext uri="{BB962C8B-B14F-4D97-AF65-F5344CB8AC3E}">
        <p14:creationId xmlns:p14="http://schemas.microsoft.com/office/powerpoint/2010/main" val="2590639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841BD-2736-4843-9BB9-2ABE4A57B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FFDAC-FD4A-4248-A02C-9CFF9A9E06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2886" y="1477282"/>
            <a:ext cx="10515600" cy="47348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In this lab you will implement code to read a mesh from an OBJ file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Things you will need to do include:</a:t>
            </a:r>
          </a:p>
          <a:p>
            <a:r>
              <a:rPr lang="en-US" dirty="0"/>
              <a:t>Learn how to asynchronously fetch a server side file</a:t>
            </a:r>
          </a:p>
          <a:p>
            <a:r>
              <a:rPr lang="en-US" dirty="0"/>
              <a:t>Handle a asynchronous event</a:t>
            </a:r>
          </a:p>
          <a:p>
            <a:pPr lvl="1"/>
            <a:r>
              <a:rPr lang="en-US" dirty="0"/>
              <a:t>So you don’t try to draw before you have the mesh ready </a:t>
            </a:r>
          </a:p>
          <a:p>
            <a:r>
              <a:rPr lang="en-US" dirty="0"/>
              <a:t>Parse the OBJ text file using JavaScript</a:t>
            </a:r>
          </a:p>
          <a:p>
            <a:pPr lvl="1"/>
            <a:r>
              <a:rPr lang="en-US" dirty="0"/>
              <a:t>So you can populate the vertex and face buffers for the mesh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sz="3200" b="1" dirty="0"/>
              <a:t>All of this code will be used in MP3</a:t>
            </a:r>
          </a:p>
        </p:txBody>
      </p:sp>
    </p:spTree>
    <p:extLst>
      <p:ext uri="{BB962C8B-B14F-4D97-AF65-F5344CB8AC3E}">
        <p14:creationId xmlns:p14="http://schemas.microsoft.com/office/powerpoint/2010/main" val="1672963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3BFFA-39E2-4745-9985-51D6AABA5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 File 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CB4F6B-87F5-45DD-A54A-D6B66D95E6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5337" y="1798636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It is a text (ASCII) file format for 3D surface models</a:t>
            </a:r>
            <a:br>
              <a:rPr lang="en-US" sz="2400" dirty="0"/>
            </a:br>
            <a:endParaRPr lang="en-US" sz="2400" dirty="0"/>
          </a:p>
          <a:p>
            <a:pPr marL="0" indent="0">
              <a:buNone/>
            </a:pPr>
            <a:r>
              <a:rPr lang="en-US" sz="2400" dirty="0"/>
              <a:t>You will implement a parser for a subset of the format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…and render a cow</a:t>
            </a:r>
          </a:p>
          <a:p>
            <a:pPr marL="0" indent="0">
              <a:buNone/>
            </a:pPr>
            <a:r>
              <a:rPr lang="en-US" sz="2400" dirty="0"/>
              <a:t>For details on the file format:</a:t>
            </a:r>
            <a:br>
              <a:rPr lang="en-US" sz="2400" dirty="0"/>
            </a:br>
            <a:r>
              <a:rPr lang="en-US" sz="2400" dirty="0"/>
              <a:t>https://en.wikipedia.org/wiki/Wavefront_.obj_file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4822C1-9C6D-4ABB-A850-F6415D43BF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0363" y="3009921"/>
            <a:ext cx="4430675" cy="3047962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78032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46475-1154-480E-807E-0EFF2D5AB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Asynchronously Read a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EEFD9-ADAE-4DF2-94E0-528F13157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22045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To start, we need to be able to read a text file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We will write code to fetch an </a:t>
            </a:r>
            <a:r>
              <a:rPr lang="en-US" dirty="0" err="1"/>
              <a:t>obj</a:t>
            </a:r>
            <a:r>
              <a:rPr lang="en-US" dirty="0"/>
              <a:t> file kept on the server side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only slightly tricky part is that the fetch is done </a:t>
            </a:r>
            <a:r>
              <a:rPr lang="en-US" i="1" dirty="0"/>
              <a:t>asynchronously</a:t>
            </a:r>
          </a:p>
          <a:p>
            <a:r>
              <a:rPr lang="en-US" dirty="0"/>
              <a:t>Since the file read is asynchronous…</a:t>
            </a:r>
          </a:p>
          <a:p>
            <a:r>
              <a:rPr lang="en-US" dirty="0"/>
              <a:t>We need to not try to draw the mesh before the data is ready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F32648-BF73-428D-B566-4F14603B652B}"/>
              </a:ext>
            </a:extLst>
          </p:cNvPr>
          <p:cNvSpPr txBox="1"/>
          <p:nvPr/>
        </p:nvSpPr>
        <p:spPr>
          <a:xfrm>
            <a:off x="8208105" y="885690"/>
            <a:ext cx="3472425" cy="175432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It would probably be more</a:t>
            </a:r>
            <a:br>
              <a:rPr lang="en-US" dirty="0">
                <a:latin typeface="Comic Sans MS" panose="030F0702030302020204" pitchFamily="66" charset="0"/>
              </a:rPr>
            </a:br>
            <a:r>
              <a:rPr lang="en-US" dirty="0">
                <a:latin typeface="Comic Sans MS" panose="030F0702030302020204" pitchFamily="66" charset="0"/>
              </a:rPr>
              <a:t>useful to read and render</a:t>
            </a:r>
            <a:br>
              <a:rPr lang="en-US" dirty="0">
                <a:latin typeface="Comic Sans MS" panose="030F0702030302020204" pitchFamily="66" charset="0"/>
              </a:rPr>
            </a:br>
            <a:r>
              <a:rPr lang="en-US" dirty="0">
                <a:latin typeface="Comic Sans MS" panose="030F0702030302020204" pitchFamily="66" charset="0"/>
              </a:rPr>
              <a:t>a file on the client side…but</a:t>
            </a:r>
            <a:br>
              <a:rPr lang="en-US" dirty="0">
                <a:latin typeface="Comic Sans MS" panose="030F0702030302020204" pitchFamily="66" charset="0"/>
              </a:rPr>
            </a:br>
            <a:r>
              <a:rPr lang="en-US" dirty="0">
                <a:latin typeface="Comic Sans MS" panose="030F0702030302020204" pitchFamily="66" charset="0"/>
              </a:rPr>
              <a:t>for this MP, grading will be e</a:t>
            </a:r>
            <a:br>
              <a:rPr lang="en-US" dirty="0">
                <a:latin typeface="Comic Sans MS" panose="030F0702030302020204" pitchFamily="66" charset="0"/>
              </a:rPr>
            </a:br>
            <a:r>
              <a:rPr lang="en-US" dirty="0">
                <a:latin typeface="Comic Sans MS" panose="030F0702030302020204" pitchFamily="66" charset="0"/>
              </a:rPr>
              <a:t>easier if we read a server side</a:t>
            </a:r>
          </a:p>
          <a:p>
            <a:r>
              <a:rPr lang="en-US" dirty="0">
                <a:latin typeface="Comic Sans MS" panose="030F0702030302020204" pitchFamily="66" charset="0"/>
              </a:rPr>
              <a:t>file… </a:t>
            </a:r>
          </a:p>
        </p:txBody>
      </p:sp>
    </p:spTree>
    <p:extLst>
      <p:ext uri="{BB962C8B-B14F-4D97-AF65-F5344CB8AC3E}">
        <p14:creationId xmlns:p14="http://schemas.microsoft.com/office/powerpoint/2010/main" val="2990231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B3BDF-A390-4D6E-B557-36678080D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</a:t>
            </a:r>
            <a:r>
              <a:rPr lang="en-US" dirty="0" err="1"/>
              <a:t>setupMesh</a:t>
            </a:r>
            <a:r>
              <a:rPr lang="en-US" dirty="0"/>
              <a:t>(filename)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E95B7F-6E54-4979-B05E-0895CD44CA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91"/>
            <a:ext cx="10515600" cy="923922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To get the text asynchronously  from the server we will use a JavaScript promise</a:t>
            </a:r>
            <a:br>
              <a:rPr lang="en-US" dirty="0"/>
            </a:br>
            <a:br>
              <a:rPr lang="en-US" dirty="0"/>
            </a:br>
            <a:r>
              <a:rPr lang="en-US" dirty="0"/>
              <a:t>You can read about them:</a:t>
            </a:r>
            <a:br>
              <a:rPr lang="en-US" dirty="0"/>
            </a:b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https://developer.mozilla.org/en-US/docs/Web/JavaScript/Guide/Using_promises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19B51A-336A-467B-8F5C-682CC7102C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450" y="2792551"/>
            <a:ext cx="9001124" cy="3614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174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DC9E7-6E69-4E34-9EBC-723E111F2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</a:t>
            </a:r>
            <a:r>
              <a:rPr lang="en-US" dirty="0" err="1"/>
              <a:t>asyncGetFile</a:t>
            </a:r>
            <a:r>
              <a:rPr lang="en-US" dirty="0"/>
              <a:t>(</a:t>
            </a:r>
            <a:r>
              <a:rPr lang="en-US" dirty="0" err="1"/>
              <a:t>url</a:t>
            </a:r>
            <a:r>
              <a:rPr lang="en-US" dirty="0"/>
              <a:t>) in HelloMesh.js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6D8B50-6E87-4115-826D-56B3E8DAD0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127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Add this code: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A13824-5458-4C13-9EE3-063EA258AC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585" y="2400300"/>
            <a:ext cx="7089358" cy="4191002"/>
          </a:xfrm>
          <a:prstGeom prst="rect">
            <a:avLst/>
          </a:prstGeom>
          <a:ln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39073165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B6ECD-3ED0-4DE3-BF33-AD4EFB250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</a:t>
            </a:r>
            <a:r>
              <a:rPr lang="en-US" dirty="0" err="1"/>
              <a:t>setupMesh</a:t>
            </a:r>
            <a:r>
              <a:rPr lang="en-US" dirty="0"/>
              <a:t> in HelloMesh.js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41A888-6A41-4ABF-B332-871DF2B911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540668"/>
            <a:ext cx="10515600" cy="1122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Now use that </a:t>
            </a:r>
            <a:r>
              <a:rPr lang="en-US" sz="2000" dirty="0" err="1"/>
              <a:t>asyncGetFile</a:t>
            </a:r>
            <a:r>
              <a:rPr lang="en-US" sz="2000" dirty="0"/>
              <a:t> function you wrote to fetch the cow.obj file</a:t>
            </a:r>
          </a:p>
          <a:p>
            <a:pPr marL="0" indent="0">
              <a:buNone/>
            </a:pPr>
            <a:r>
              <a:rPr lang="en-US" sz="2000" dirty="0"/>
              <a:t>…and give it to the </a:t>
            </a:r>
            <a:r>
              <a:rPr lang="en-US" sz="2000" dirty="0" err="1"/>
              <a:t>TriMesh</a:t>
            </a:r>
            <a:r>
              <a:rPr lang="en-US" sz="2000" dirty="0"/>
              <a:t> object to be parsed…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B938E6-E2E4-42C6-8D0F-0D49A75DF5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056" y="2467582"/>
            <a:ext cx="7827172" cy="3976949"/>
          </a:xfrm>
          <a:prstGeom prst="rect">
            <a:avLst/>
          </a:prstGeom>
          <a:ln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35875739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204A6-C4F1-44F7-8119-48AB206CA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draw() in HelloMesh.js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99A4E9-15A7-40A3-8317-174A9380C4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635" y="2001564"/>
            <a:ext cx="11294828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Stop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myMesh</a:t>
            </a:r>
            <a:r>
              <a:rPr lang="en-US" dirty="0"/>
              <a:t> from being drawn before it is ready </a:t>
            </a:r>
          </a:p>
          <a:p>
            <a:pPr marL="0" indent="0">
              <a:buNone/>
            </a:pPr>
            <a:r>
              <a:rPr lang="en-US" dirty="0"/>
              <a:t>…add an if statement to prevent this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Which </a:t>
            </a:r>
            <a:r>
              <a:rPr lang="en-US" dirty="0" err="1"/>
              <a:t>TriMesh</a:t>
            </a:r>
            <a:r>
              <a:rPr lang="en-US" dirty="0"/>
              <a:t> function will be useful?</a:t>
            </a:r>
          </a:p>
        </p:txBody>
      </p:sp>
    </p:spTree>
    <p:extLst>
      <p:ext uri="{BB962C8B-B14F-4D97-AF65-F5344CB8AC3E}">
        <p14:creationId xmlns:p14="http://schemas.microsoft.com/office/powerpoint/2010/main" val="29348689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36985-20D2-4D19-8A1D-5CBCDD11F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loadFromOBJ</a:t>
            </a:r>
            <a:r>
              <a:rPr lang="en-US" dirty="0"/>
              <a:t>(</a:t>
            </a:r>
            <a:r>
              <a:rPr lang="en-US" dirty="0" err="1"/>
              <a:t>fileText</a:t>
            </a:r>
            <a:r>
              <a:rPr lang="en-US" dirty="0"/>
              <a:t>) in TriMesh.js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CB9BE3-0039-4825-8741-E14A010EA9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5247" y="2403157"/>
            <a:ext cx="8542724" cy="4139164"/>
          </a:xfrm>
          <a:prstGeom prst="rect">
            <a:avLst/>
          </a:prstGeom>
          <a:ln>
            <a:solidFill>
              <a:schemeClr val="accent2"/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4811B59-71EC-44A8-A18B-68D44A1B2091}"/>
              </a:ext>
            </a:extLst>
          </p:cNvPr>
          <p:cNvSpPr txBox="1"/>
          <p:nvPr/>
        </p:nvSpPr>
        <p:spPr>
          <a:xfrm>
            <a:off x="1039905" y="1690690"/>
            <a:ext cx="4793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Finally…write code to parse the text file….</a:t>
            </a:r>
          </a:p>
        </p:txBody>
      </p:sp>
    </p:spTree>
    <p:extLst>
      <p:ext uri="{BB962C8B-B14F-4D97-AF65-F5344CB8AC3E}">
        <p14:creationId xmlns:p14="http://schemas.microsoft.com/office/powerpoint/2010/main" val="1942731471"/>
      </p:ext>
    </p:extLst>
  </p:cSld>
  <p:clrMapOvr>
    <a:masterClrMapping/>
  </p:clrMapOvr>
</p:sld>
</file>

<file path=ppt/theme/theme1.xml><?xml version="1.0" encoding="utf-8"?>
<a:theme xmlns:a="http://schemas.openxmlformats.org/drawingml/2006/main" name="SampleSlide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SampleSlides</Template>
  <TotalTime>14060</TotalTime>
  <Words>381</Words>
  <Application>Microsoft Office PowerPoint</Application>
  <PresentationFormat>Widescreen</PresentationFormat>
  <Paragraphs>81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Arial</vt:lpstr>
      <vt:lpstr>Calibri</vt:lpstr>
      <vt:lpstr>Cambria</vt:lpstr>
      <vt:lpstr>Cambria Math</vt:lpstr>
      <vt:lpstr>Comic Sans MS</vt:lpstr>
      <vt:lpstr>Courier New</vt:lpstr>
      <vt:lpstr>Lato</vt:lpstr>
      <vt:lpstr>Lato Medium</vt:lpstr>
      <vt:lpstr>SampleSlides</vt:lpstr>
      <vt:lpstr>PowerPoint Presentation</vt:lpstr>
      <vt:lpstr>Goals</vt:lpstr>
      <vt:lpstr>OBJ File Format</vt:lpstr>
      <vt:lpstr>Asynchronously Read a File</vt:lpstr>
      <vt:lpstr>function setupMesh(filename) </vt:lpstr>
      <vt:lpstr>function asyncGetFile(url) in HelloMesh.js</vt:lpstr>
      <vt:lpstr>Function setupMesh in HelloMesh.js</vt:lpstr>
      <vt:lpstr>function draw() in HelloMesh.js</vt:lpstr>
      <vt:lpstr>loadFromOBJ(fileText) in TriMesh.js</vt:lpstr>
      <vt:lpstr>Parsing the OBJ File</vt:lpstr>
      <vt:lpstr>Useful JS functions</vt:lpstr>
      <vt:lpstr>Axis Aligned Bounding Box</vt:lpstr>
      <vt:lpstr>Model Size and Position</vt:lpstr>
      <vt:lpstr>TriMesh.js:  Complete computeAABB() and getAABB(minXYZ,maxXYZ)</vt:lpstr>
      <vt:lpstr>Final Result</vt:lpstr>
    </vt:vector>
  </TitlesOfParts>
  <Company>UIUC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 Schumacher;shaffer1@illinois.edu</dc:creator>
  <cp:lastModifiedBy>Eric Shaffer</cp:lastModifiedBy>
  <cp:revision>106</cp:revision>
  <dcterms:created xsi:type="dcterms:W3CDTF">2017-05-11T14:02:37Z</dcterms:created>
  <dcterms:modified xsi:type="dcterms:W3CDTF">2019-10-19T16:01:59Z</dcterms:modified>
</cp:coreProperties>
</file>