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74"/>
  </p:normalViewPr>
  <p:slideViewPr>
    <p:cSldViewPr snapToGrid="0" snapToObjects="1">
      <p:cViewPr>
        <p:scale>
          <a:sx n="74" d="100"/>
          <a:sy n="74" d="100"/>
        </p:scale>
        <p:origin x="207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 Simple Physics Engine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840" y="1690690"/>
            <a:ext cx="9328062" cy="4702016"/>
          </a:xfrm>
        </p:spPr>
        <p:txBody>
          <a:bodyPr>
            <a:normAutofit fontScale="92500"/>
          </a:bodyPr>
          <a:lstStyle/>
          <a:p>
            <a:r>
              <a:rPr lang="en-US" dirty="0"/>
              <a:t>Surprisingly complex topic</a:t>
            </a:r>
          </a:p>
          <a:p>
            <a:pPr lvl="1"/>
            <a:r>
              <a:rPr lang="en-US" dirty="0"/>
              <a:t>Even a high-quality engine like Unity has issues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discuss how to simulate only two types of collision</a:t>
            </a:r>
          </a:p>
          <a:p>
            <a:pPr lvl="1"/>
            <a:r>
              <a:rPr lang="en-US" dirty="0"/>
              <a:t>Sphere-Wall</a:t>
            </a:r>
          </a:p>
          <a:p>
            <a:pPr lvl="1"/>
            <a:r>
              <a:rPr lang="en-US" dirty="0"/>
              <a:t>Sphere-Sphere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check for a collision when updating position</a:t>
            </a:r>
          </a:p>
          <a:p>
            <a:pPr lvl="1"/>
            <a:r>
              <a:rPr lang="en-US" dirty="0"/>
              <a:t>If a collision occurs the velocity vector is altered</a:t>
            </a:r>
          </a:p>
          <a:p>
            <a:pPr lvl="1"/>
            <a:r>
              <a:rPr lang="en-US" dirty="0"/>
              <a:t>Position is determined by the contact </a:t>
            </a:r>
          </a:p>
          <a:p>
            <a:pPr lvl="1"/>
            <a:r>
              <a:rPr lang="en-US" dirty="0"/>
              <a:t>Position and velocity update are completed with new values</a:t>
            </a:r>
          </a:p>
          <a:p>
            <a:pPr lvl="2"/>
            <a:r>
              <a:rPr lang="en-US" dirty="0"/>
              <a:t>over the remaining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8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Collision </a:t>
            </a:r>
            <a:r>
              <a:rPr lang="en-US" dirty="0" err="1"/>
              <a:t>Detectin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" y="2190313"/>
            <a:ext cx="5513027" cy="3875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2839" y="2681290"/>
            <a:ext cx="6999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collision tests an exhibit </a:t>
            </a:r>
            <a:r>
              <a:rPr lang="en-US" sz="2400" i="1" dirty="0"/>
              <a:t>tunneling </a:t>
            </a:r>
          </a:p>
          <a:p>
            <a:endParaRPr lang="en-US" sz="2400" i="1" dirty="0"/>
          </a:p>
          <a:p>
            <a:r>
              <a:rPr lang="en-US" sz="2400" dirty="0"/>
              <a:t>if only the final positions of the objects are tested (a)</a:t>
            </a:r>
          </a:p>
          <a:p>
            <a:endParaRPr lang="en-US" sz="2400" dirty="0"/>
          </a:p>
          <a:p>
            <a:r>
              <a:rPr lang="en-US" sz="2400" dirty="0"/>
              <a:t>Or even if the paths of the objects are sampled (c)</a:t>
            </a:r>
          </a:p>
          <a:p>
            <a:endParaRPr lang="en-US" sz="2400" dirty="0"/>
          </a:p>
          <a:p>
            <a:r>
              <a:rPr lang="en-US" sz="2400" dirty="0"/>
              <a:t>A sweep test assures detection</a:t>
            </a:r>
          </a:p>
          <a:p>
            <a:r>
              <a:rPr lang="en-US" sz="2400" dirty="0"/>
              <a:t>….may not be computationally feasible.</a:t>
            </a:r>
          </a:p>
        </p:txBody>
      </p:sp>
    </p:spTree>
    <p:extLst>
      <p:ext uri="{BB962C8B-B14F-4D97-AF65-F5344CB8AC3E}">
        <p14:creationId xmlns:p14="http://schemas.microsoft.com/office/powerpoint/2010/main" val="181183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Sphere-Plane Collision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70" y="4318000"/>
            <a:ext cx="4346194" cy="2186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0" y="1751527"/>
            <a:ext cx="10391020" cy="2221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231" y="4717143"/>
            <a:ext cx="551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make it even simpler for the box walls in  MP.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8D096-8A32-411D-BB72-EC3CF8A3540B}"/>
                  </a:ext>
                </a:extLst>
              </p:cNvPr>
              <p:cNvSpPr txBox="1"/>
              <p:nvPr/>
            </p:nvSpPr>
            <p:spPr>
              <a:xfrm>
                <a:off x="1398136" y="3955106"/>
                <a:ext cx="2260242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Why is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8D096-8A32-411D-BB72-EC3CF8A35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6" y="3955106"/>
                <a:ext cx="2260242" cy="369332"/>
              </a:xfrm>
              <a:prstGeom prst="rect">
                <a:avLst/>
              </a:prstGeom>
              <a:blipFill>
                <a:blip r:embed="rId4"/>
                <a:stretch>
                  <a:fillRect l="-1877" t="-6452" b="-258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21513"/>
            <a:ext cx="8913813" cy="914400"/>
          </a:xfrm>
        </p:spPr>
        <p:txBody>
          <a:bodyPr/>
          <a:lstStyle/>
          <a:p>
            <a:r>
              <a:rPr lang="en-US" dirty="0"/>
              <a:t>Sphere-Sphere Collision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96" y="2413001"/>
            <a:ext cx="9003005" cy="4245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95" y="1454057"/>
            <a:ext cx="670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Direction after Collision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3869" y="1893194"/>
                <a:ext cx="9749307" cy="29750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direction to use after a sphere collides with a plane?</a:t>
                </a:r>
              </a:p>
              <a:p>
                <a:r>
                  <a:rPr lang="en-US" dirty="0"/>
                  <a:t>It’s the same as calculating the direction of a reflected ray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−2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diagram below is in 2D…does anything change for 3D?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869" y="1893194"/>
                <a:ext cx="9749307" cy="2975019"/>
              </a:xfrm>
              <a:blipFill>
                <a:blip r:embed="rId2"/>
                <a:stretch>
                  <a:fillRect l="-1126" t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56" y="4306993"/>
            <a:ext cx="2666785" cy="24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After a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97" y="1873876"/>
            <a:ext cx="9491217" cy="4577929"/>
          </a:xfrm>
        </p:spPr>
        <p:txBody>
          <a:bodyPr>
            <a:normAutofit fontScale="92500"/>
          </a:bodyPr>
          <a:lstStyle/>
          <a:p>
            <a:r>
              <a:rPr lang="en-US" dirty="0"/>
              <a:t>First, find closing (aka separating) velocity</a:t>
            </a:r>
          </a:p>
          <a:p>
            <a:pPr lvl="1"/>
            <a:r>
              <a:rPr lang="en-US" dirty="0"/>
              <a:t>Component of velocity of two objects  in direction from one to another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Collisions that preserve momentum are perfectly elastic</a:t>
            </a:r>
          </a:p>
          <a:p>
            <a:r>
              <a:rPr lang="en-US" dirty="0"/>
              <a:t>We will use </a:t>
            </a:r>
            <a:r>
              <a:rPr lang="en-US" dirty="0" err="1"/>
              <a:t>v</a:t>
            </a:r>
            <a:r>
              <a:rPr lang="en-US" baseline="-25000" dirty="0" err="1"/>
              <a:t>s_after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err="1"/>
              <a:t>cv</a:t>
            </a:r>
            <a:r>
              <a:rPr lang="en-US" baseline="-25000" dirty="0" err="1"/>
              <a:t>s</a:t>
            </a:r>
            <a:endParaRPr lang="en-US" baseline="-25000" dirty="0"/>
          </a:p>
          <a:p>
            <a:pPr lvl="1"/>
            <a:r>
              <a:rPr lang="en-US" dirty="0"/>
              <a:t>c is the coefficient of restitution…a material property that you choose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65713" y="2997591"/>
          <a:ext cx="4394268" cy="159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892300" imgH="685800" progId="Equation.3">
                  <p:embed/>
                </p:oleObj>
              </mc:Choice>
              <mc:Fallback>
                <p:oleObj name="Equation" r:id="rId3" imgW="1892300" imgH="685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5713" y="2997591"/>
                        <a:ext cx="4394268" cy="1592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12154-CC5D-4AD0-925E-DCABCBAA5D28}"/>
              </a:ext>
            </a:extLst>
          </p:cNvPr>
          <p:cNvSpPr txBox="1"/>
          <p:nvPr/>
        </p:nvSpPr>
        <p:spPr>
          <a:xfrm>
            <a:off x="9395138" y="5563673"/>
            <a:ext cx="21314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is it –c?</a:t>
            </a:r>
          </a:p>
        </p:txBody>
      </p:sp>
    </p:spTree>
    <p:extLst>
      <p:ext uri="{BB962C8B-B14F-4D97-AF65-F5344CB8AC3E}">
        <p14:creationId xmlns:p14="http://schemas.microsoft.com/office/powerpoint/2010/main" val="41633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animate particles (aka point masses)</a:t>
            </a:r>
          </a:p>
          <a:p>
            <a:r>
              <a:rPr lang="en-US" dirty="0"/>
              <a:t>Position is changed by velocity</a:t>
            </a:r>
          </a:p>
          <a:p>
            <a:r>
              <a:rPr lang="en-US" dirty="0"/>
              <a:t>Velocity is changed by acceleration</a:t>
            </a:r>
          </a:p>
          <a:p>
            <a:r>
              <a:rPr lang="en-US" dirty="0"/>
              <a:t>Forces alter acceleration</a:t>
            </a:r>
          </a:p>
          <a:p>
            <a:endParaRPr lang="en-US" dirty="0"/>
          </a:p>
          <a:p>
            <a:r>
              <a:rPr lang="en-US" dirty="0"/>
              <a:t>Our physics engine will integrate to compute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Velocity</a:t>
            </a:r>
          </a:p>
          <a:p>
            <a:r>
              <a:rPr lang="en-US" dirty="0"/>
              <a:t>We set the acceleration by applying forces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and Mass and Acceleration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update acceleration when force is applied?</a:t>
            </a:r>
          </a:p>
          <a:p>
            <a:r>
              <a:rPr lang="en-US" dirty="0"/>
              <a:t>To find the acceleration due to a force we have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 we need to know the inverse mass of the particle</a:t>
            </a:r>
          </a:p>
          <a:p>
            <a:pPr lvl="1"/>
            <a:r>
              <a:rPr lang="en-US" dirty="0"/>
              <a:t>You can model infinite mass objects by setting this value to 0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the MP, you can use a uniform mass of 1</a:t>
            </a:r>
          </a:p>
          <a:p>
            <a:pPr lvl="1"/>
            <a:r>
              <a:rPr lang="en-US" dirty="0"/>
              <a:t>Or make the masses different if you want…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73821"/>
              </p:ext>
            </p:extLst>
          </p:nvPr>
        </p:nvGraphicFramePr>
        <p:xfrm>
          <a:off x="3723540" y="2839344"/>
          <a:ext cx="1172936" cy="93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95300" imgH="393700" progId="Equation.3">
                  <p:embed/>
                </p:oleObj>
              </mc:Choice>
              <mc:Fallback>
                <p:oleObj name="Equation" r:id="rId3" imgW="495300" imgH="393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3540" y="2839344"/>
                        <a:ext cx="1172936" cy="932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Force: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90" y="1455313"/>
            <a:ext cx="9662912" cy="481101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Law of Universal Gravitation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G is a universal constant</a:t>
            </a:r>
          </a:p>
          <a:p>
            <a:r>
              <a:rPr lang="en-US" sz="3000" dirty="0"/>
              <a:t>m</a:t>
            </a:r>
            <a:r>
              <a:rPr lang="en-US" sz="3000" baseline="-25000" dirty="0"/>
              <a:t>i</a:t>
            </a:r>
            <a:r>
              <a:rPr lang="en-US" sz="3000" dirty="0"/>
              <a:t> is the mass of an object </a:t>
            </a:r>
          </a:p>
          <a:p>
            <a:r>
              <a:rPr lang="en-US" sz="3000" dirty="0"/>
              <a:t>r is the distance between object centers</a:t>
            </a:r>
          </a:p>
          <a:p>
            <a:r>
              <a:rPr lang="en-US" sz="3000" dirty="0"/>
              <a:t>if we care only about gravity of the Earth</a:t>
            </a:r>
          </a:p>
          <a:p>
            <a:pPr lvl="1"/>
            <a:r>
              <a:rPr lang="en-US" sz="1900" dirty="0"/>
              <a:t>m1 and r are constants</a:t>
            </a:r>
          </a:p>
          <a:p>
            <a:pPr lvl="1"/>
            <a:r>
              <a:rPr lang="en-US" sz="1900" dirty="0"/>
              <a:t>r is about 6400 km on Earth</a:t>
            </a:r>
          </a:p>
          <a:p>
            <a:r>
              <a:rPr lang="en-US" sz="3000" dirty="0"/>
              <a:t>We simplify to f = mg</a:t>
            </a:r>
          </a:p>
          <a:p>
            <a:pPr lvl="1"/>
            <a:r>
              <a:rPr lang="en-US" sz="1900" dirty="0"/>
              <a:t>g is about 10ms</a:t>
            </a:r>
            <a:r>
              <a:rPr lang="en-US" sz="1900" baseline="30000" dirty="0"/>
              <a:t>-2</a:t>
            </a:r>
            <a:endParaRPr lang="en-US" sz="1600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87873"/>
              </p:ext>
            </p:extLst>
          </p:nvPr>
        </p:nvGraphicFramePr>
        <p:xfrm>
          <a:off x="2053108" y="2073499"/>
          <a:ext cx="1837213" cy="96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749300" imgH="393700" progId="Equation.3">
                  <p:embed/>
                </p:oleObj>
              </mc:Choice>
              <mc:Fallback>
                <p:oleObj name="Equation" r:id="rId3" imgW="749300" imgH="393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3108" y="2073499"/>
                        <a:ext cx="1837213" cy="96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due to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85" y="1601683"/>
            <a:ext cx="8271329" cy="4052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consider acceleration due to gravity we have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 acceleration due to gravity is independent of mass</a:t>
            </a:r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31302"/>
              </p:ext>
            </p:extLst>
          </p:nvPr>
        </p:nvGraphicFramePr>
        <p:xfrm>
          <a:off x="2569511" y="2274842"/>
          <a:ext cx="22558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952500" imgH="393700" progId="Equation.3">
                  <p:embed/>
                </p:oleObj>
              </mc:Choice>
              <mc:Fallback>
                <p:oleObj name="Equation" r:id="rId3" imgW="952500" imgH="393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511" y="2274842"/>
                        <a:ext cx="2255838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645" y="4443392"/>
            <a:ext cx="3541176" cy="19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due to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58" y="1807745"/>
            <a:ext cx="10528293" cy="4052900"/>
          </a:xfrm>
        </p:spPr>
        <p:txBody>
          <a:bodyPr>
            <a:normAutofit/>
          </a:bodyPr>
          <a:lstStyle/>
          <a:p>
            <a:r>
              <a:rPr lang="en-US" dirty="0"/>
              <a:t>In your MP the magnitude and direction of acceleration would be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gaming, 10ms</a:t>
            </a:r>
            <a:r>
              <a:rPr lang="en-US" baseline="30000" dirty="0"/>
              <a:t>-2 </a:t>
            </a:r>
            <a:r>
              <a:rPr lang="en-US" dirty="0"/>
              <a:t>tends to look boring</a:t>
            </a:r>
          </a:p>
          <a:p>
            <a:pPr lvl="1"/>
            <a:r>
              <a:rPr lang="en-US" dirty="0"/>
              <a:t>Shooters often use 15ms</a:t>
            </a:r>
            <a:r>
              <a:rPr lang="en-US" baseline="30000" dirty="0"/>
              <a:t>-2 </a:t>
            </a:r>
          </a:p>
          <a:p>
            <a:pPr lvl="1"/>
            <a:r>
              <a:rPr lang="en-US" dirty="0"/>
              <a:t>Driving games often use  20ms</a:t>
            </a:r>
            <a:r>
              <a:rPr lang="en-US" baseline="30000" dirty="0"/>
              <a:t>-2 </a:t>
            </a:r>
          </a:p>
          <a:p>
            <a:pPr lvl="1"/>
            <a:r>
              <a:rPr lang="en-US" dirty="0"/>
              <a:t>Some tune g object-by-object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04070"/>
              </p:ext>
            </p:extLst>
          </p:nvPr>
        </p:nvGraphicFramePr>
        <p:xfrm>
          <a:off x="3796727" y="2631203"/>
          <a:ext cx="1895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800100" imgH="241300" progId="Equation.3">
                  <p:embed/>
                </p:oleObj>
              </mc:Choice>
              <mc:Fallback>
                <p:oleObj name="Equation" r:id="rId3" imgW="8001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6727" y="2631203"/>
                        <a:ext cx="18954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0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Force: Drag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9599613" cy="4695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Drag dampens velocity</a:t>
            </a:r>
          </a:p>
          <a:p>
            <a:pPr lvl="1"/>
            <a:r>
              <a:rPr lang="en-US" dirty="0"/>
              <a:t>Caused by friction with the medium the object moves through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 neglecting drag, you need to dampen velocity</a:t>
            </a:r>
          </a:p>
          <a:p>
            <a:pPr lvl="1"/>
            <a:r>
              <a:rPr lang="en-US" dirty="0"/>
              <a:t>Otherwise numerical errors likely drive it higher than it should be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velocity update with drag can be implemented as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important to incorporate time so drag changes if the frame rate varies</a:t>
            </a:r>
          </a:p>
          <a:p>
            <a:pPr lvl="1"/>
            <a:r>
              <a:rPr lang="en-US" dirty="0"/>
              <a:t>for the MP, have all objects have the same drag, calculate once per frame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range should </a:t>
            </a:r>
            <a:r>
              <a:rPr lang="en-US" b="1" i="1" dirty="0"/>
              <a:t>d   </a:t>
            </a:r>
            <a:r>
              <a:rPr lang="en-US" dirty="0"/>
              <a:t>be in?</a:t>
            </a:r>
            <a:endParaRPr lang="en-US" b="1" i="1" dirty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61498"/>
              </p:ext>
            </p:extLst>
          </p:nvPr>
        </p:nvGraphicFramePr>
        <p:xfrm>
          <a:off x="3676919" y="3786198"/>
          <a:ext cx="2095248" cy="77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Microsoft Equation" r:id="rId3" imgW="647700" imgH="241300" progId="">
                  <p:embed/>
                </p:oleObj>
              </mc:Choice>
              <mc:Fallback>
                <p:oleObj name="Microsoft Equation" r:id="rId3" imgW="647700" imgH="241300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919" y="3786198"/>
                        <a:ext cx="2095248" cy="77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58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8048" y="148930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:r>
                  <a:rPr lang="en-US" dirty="0"/>
                  <a:t>The position update can found using Euler’s Method: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  <m:sub>
                        <m:r>
                          <a:rPr lang="en-US" sz="3900" b="1">
                            <a:latin typeface="Cambria Math" charset="0"/>
                          </a:rPr>
                          <m:t>𝐧𝐞𝐰</m:t>
                        </m:r>
                      </m:sub>
                    </m:sSub>
                    <m:r>
                      <a:rPr lang="en-US" sz="3900" b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  <m:sub>
                        <m:r>
                          <a:rPr lang="en-US" sz="3900" b="1">
                            <a:latin typeface="Cambria Math" charset="0"/>
                          </a:rPr>
                          <m:t>𝐨𝐥𝐝</m:t>
                        </m:r>
                      </m:sub>
                    </m:sSub>
                    <m:r>
                      <a:rPr lang="en-US" sz="3900" b="1">
                        <a:latin typeface="Cambria Math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</m:acc>
                    <m:r>
                      <a:rPr lang="en-US" sz="3900" b="1">
                        <a:latin typeface="Cambria Math" charset="0"/>
                      </a:rPr>
                      <m:t>𝐭</m:t>
                    </m:r>
                  </m:oMath>
                </a14:m>
                <a:br>
                  <a:rPr lang="en-US" b="1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This is a pretty inaccurate approximation of analytical integration</a:t>
                </a:r>
              </a:p>
              <a:p>
                <a:pPr lvl="1"/>
                <a:r>
                  <a:rPr lang="en-US" dirty="0"/>
                  <a:t>formula gets more inaccurate as acceleration gets larger</a:t>
                </a:r>
              </a:p>
              <a:p>
                <a:pPr lvl="2"/>
                <a:r>
                  <a:rPr lang="en-US" dirty="0"/>
                  <a:t>why? </a:t>
                </a:r>
              </a:p>
              <a:p>
                <a:pPr lvl="1"/>
                <a:r>
                  <a:rPr lang="en-US" dirty="0"/>
                  <a:t>In general we can characterize Euler method error as O(t) </a:t>
                </a:r>
              </a:p>
              <a:p>
                <a:pPr lvl="1"/>
                <a:r>
                  <a:rPr lang="en-US" dirty="0"/>
                  <a:t>…good enough for the MP</a:t>
                </a:r>
              </a:p>
              <a:p>
                <a:r>
                  <a:rPr lang="en-US" dirty="0"/>
                  <a:t>The velocity update is computed using Euler integration as well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48" y="1489302"/>
                <a:ext cx="10515600" cy="4351338"/>
              </a:xfrm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31980"/>
              </p:ext>
            </p:extLst>
          </p:nvPr>
        </p:nvGraphicFramePr>
        <p:xfrm>
          <a:off x="3111813" y="5555683"/>
          <a:ext cx="2892908" cy="76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914400" imgH="241300" progId="Equation.3">
                  <p:embed/>
                </p:oleObj>
              </mc:Choice>
              <mc:Fallback>
                <p:oleObj name="Equation" r:id="rId4" imgW="9144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813" y="5555683"/>
                        <a:ext cx="2892908" cy="761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ideally use actual time for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or some scaled version of it</a:t>
            </a:r>
          </a:p>
          <a:p>
            <a:r>
              <a:rPr lang="en-US" dirty="0"/>
              <a:t>In JavaScript, </a:t>
            </a:r>
            <a:r>
              <a:rPr lang="en-US" dirty="0" err="1"/>
              <a:t>Date.now</a:t>
            </a:r>
            <a:r>
              <a:rPr lang="en-US" dirty="0"/>
              <a:t>() returns current time in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so keep a previous time variable</a:t>
            </a:r>
          </a:p>
          <a:p>
            <a:pPr lvl="1"/>
            <a:r>
              <a:rPr lang="en-US" dirty="0"/>
              <a:t>each frame find out how much time has </a:t>
            </a:r>
            <a:r>
              <a:rPr lang="en-US" dirty="0" err="1"/>
              <a:t>elapsesd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…or you could use some uniform </a:t>
            </a:r>
            <a:r>
              <a:rPr lang="en-US" dirty="0" err="1"/>
              <a:t>timestep</a:t>
            </a:r>
            <a:r>
              <a:rPr lang="en-US" dirty="0"/>
              <a:t> you like</a:t>
            </a:r>
          </a:p>
        </p:txBody>
      </p:sp>
    </p:spTree>
    <p:extLst>
      <p:ext uri="{BB962C8B-B14F-4D97-AF65-F5344CB8AC3E}">
        <p14:creationId xmlns:p14="http://schemas.microsoft.com/office/powerpoint/2010/main" val="217884560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17474</TotalTime>
  <Words>327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SampleSlides</vt:lpstr>
      <vt:lpstr>Equation</vt:lpstr>
      <vt:lpstr>Microsoft Equation</vt:lpstr>
      <vt:lpstr>PowerPoint Presentation</vt:lpstr>
      <vt:lpstr>Newtonian Physics</vt:lpstr>
      <vt:lpstr>Force and Mass and Acceleration </vt:lpstr>
      <vt:lpstr>Force: Gravity</vt:lpstr>
      <vt:lpstr>Acceleration due to Gravity</vt:lpstr>
      <vt:lpstr>Acceleration due to Gravity</vt:lpstr>
      <vt:lpstr>Force: Drag</vt:lpstr>
      <vt:lpstr>The Integrator</vt:lpstr>
      <vt:lpstr>The Integrator</vt:lpstr>
      <vt:lpstr>Collision Detection</vt:lpstr>
      <vt:lpstr>Dynamic Collision Detectin</vt:lpstr>
      <vt:lpstr>Sphere-Plane Collision</vt:lpstr>
      <vt:lpstr>Sphere-Sphere Collision</vt:lpstr>
      <vt:lpstr>Velocity Direction after Collision</vt:lpstr>
      <vt:lpstr>Speed After a Collision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160</cp:revision>
  <dcterms:created xsi:type="dcterms:W3CDTF">2017-05-11T14:02:37Z</dcterms:created>
  <dcterms:modified xsi:type="dcterms:W3CDTF">2018-04-19T03:59:41Z</dcterms:modified>
</cp:coreProperties>
</file>