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3" autoAdjust="0"/>
    <p:restoredTop sz="94674"/>
  </p:normalViewPr>
  <p:slideViewPr>
    <p:cSldViewPr snapToGrid="0" snapToObjects="1">
      <p:cViewPr>
        <p:scale>
          <a:sx n="74" d="100"/>
          <a:sy n="74" d="100"/>
        </p:scale>
        <p:origin x="246" y="3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DAAA6-4117-4992-859F-BAA0EB4FC72C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6EC46-0A82-4490-B060-7233CBE1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62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14A3D-3C3B-DE49-A718-2FFC0A4B9D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98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14A3D-3C3B-DE49-A718-2FFC0A4B9D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94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0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3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9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9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1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Lato" panose="020F0502020204030203" pitchFamily="34" charset="0"/>
              </a:defRPr>
            </a:lvl1pPr>
            <a:lvl2pPr>
              <a:defRPr sz="2800">
                <a:latin typeface="Lato" panose="020F0502020204030203" pitchFamily="34" charset="0"/>
              </a:defRPr>
            </a:lvl2pPr>
            <a:lvl3pPr>
              <a:defRPr sz="2400">
                <a:latin typeface="Lato" panose="020F0502020204030203" pitchFamily="34" charset="0"/>
              </a:defRPr>
            </a:lvl3pPr>
            <a:lvl4pPr>
              <a:defRPr sz="2000">
                <a:latin typeface="Lato" panose="020F0502020204030203" pitchFamily="34" charset="0"/>
              </a:defRPr>
            </a:lvl4pPr>
            <a:lvl5pPr>
              <a:defRPr sz="2000">
                <a:latin typeface="Lato" panose="020F050202020403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Lato" panose="020F050202020403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6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4A208-0694-964E-93B1-EAF2C4DF2BAD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524000" y="2479431"/>
            <a:ext cx="9144000" cy="8440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592"/>
                </a:solidFill>
                <a:latin typeface="Lato" charset="0"/>
                <a:ea typeface="Lato" charset="0"/>
                <a:cs typeface="Lato" charset="0"/>
              </a:rPr>
              <a:t>Normal Mapping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24000" y="3323491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Lato Medium" charset="0"/>
                <a:ea typeface="Lato Medium" charset="0"/>
                <a:cs typeface="Lato Medium" charset="0"/>
              </a:rPr>
              <a:t>CS 418: Interactive Computer Graphics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3784275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ato Medium" charset="0"/>
                <a:ea typeface="Lato Medium" charset="0"/>
                <a:cs typeface="Lato Medium" charset="0"/>
              </a:rPr>
              <a:t>UNIVERSITY OF ILLINOIS AT URBANA-CHAMPAIGN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  <a:latin typeface="Lato Medium" charset="0"/>
              <a:ea typeface="Lato Medium" charset="0"/>
              <a:cs typeface="Lato Medium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F8BAB2-8017-4A69-9401-14F88601F81E}"/>
              </a:ext>
            </a:extLst>
          </p:cNvPr>
          <p:cNvSpPr txBox="1"/>
          <p:nvPr/>
        </p:nvSpPr>
        <p:spPr>
          <a:xfrm>
            <a:off x="2107096" y="5797952"/>
            <a:ext cx="5262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Eric Shaffer</a:t>
            </a:r>
          </a:p>
        </p:txBody>
      </p:sp>
    </p:spTree>
    <p:extLst>
      <p:ext uri="{BB962C8B-B14F-4D97-AF65-F5344CB8AC3E}">
        <p14:creationId xmlns:p14="http://schemas.microsoft.com/office/powerpoint/2010/main" val="93217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666656"/>
            <a:ext cx="8913813" cy="914400"/>
          </a:xfrm>
        </p:spPr>
        <p:txBody>
          <a:bodyPr/>
          <a:lstStyle/>
          <a:p>
            <a:r>
              <a:rPr lang="en-US" dirty="0"/>
              <a:t>Gram-Schmidt </a:t>
            </a:r>
            <a:r>
              <a:rPr lang="en-US" dirty="0" err="1"/>
              <a:t>Orthogonalization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4250" r="-4250"/>
          <a:stretch>
            <a:fillRect/>
          </a:stretch>
        </p:blipFill>
        <p:spPr>
          <a:xfrm>
            <a:off x="6062663" y="1693348"/>
            <a:ext cx="4375150" cy="211027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087880" y="4203762"/>
                <a:ext cx="6461760" cy="2360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𝑁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 charset="0"/>
                                </a:rPr>
                                <m:t>𝑁</m:t>
                              </m:r>
                              <m:r>
                                <a:rPr lang="en-US" sz="3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∙</m:t>
                              </m:r>
                              <m:r>
                                <a:rPr lang="en-US" sz="3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𝑇</m:t>
                              </m:r>
                            </m:e>
                          </m:d>
                        </m:num>
                        <m:den>
                          <m:r>
                            <a:rPr lang="en-US" sz="3600" i="1">
                              <a:latin typeface="Cambria Math" charset="0"/>
                            </a:rPr>
                            <m:t>(</m:t>
                          </m:r>
                          <m:r>
                            <a:rPr lang="en-US" sz="3600" i="1">
                              <a:latin typeface="Cambria Math" charset="0"/>
                            </a:rPr>
                            <m:t>𝑁</m:t>
                          </m:r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𝑁</m:t>
                          </m:r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sz="3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</m:t>
                      </m:r>
                      <m:r>
                        <a:rPr lang="en-US" sz="3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3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</m:t>
                      </m:r>
                      <m:r>
                        <a:rPr lang="en-US" sz="3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sz="3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𝑁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𝑁</m:t>
                          </m:r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𝑁</m:t>
                          </m:r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𝑁</m:t>
                          </m:r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den>
                      </m:f>
                      <m:r>
                        <a:rPr lang="en-US" sz="3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sz="3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𝑇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br>
                  <a:rPr lang="en-US" sz="3600" dirty="0">
                    <a:ea typeface="Cambria Math" charset="0"/>
                    <a:cs typeface="Cambria Math" charset="0"/>
                  </a:rPr>
                </a:br>
                <a:endParaRPr lang="en-US" sz="3600" dirty="0"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880" y="4203762"/>
                <a:ext cx="6461760" cy="23602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12124" y="1764407"/>
            <a:ext cx="6111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Assume N,T, and B are unit length</a:t>
            </a:r>
          </a:p>
          <a:p>
            <a:endParaRPr lang="en-US" sz="2400" b="1" dirty="0"/>
          </a:p>
          <a:p>
            <a:r>
              <a:rPr lang="en-US" sz="2400" b="1" dirty="0"/>
              <a:t>How could the equations below be simplified? </a:t>
            </a:r>
          </a:p>
        </p:txBody>
      </p:sp>
    </p:spTree>
    <p:extLst>
      <p:ext uri="{BB962C8B-B14F-4D97-AF65-F5344CB8AC3E}">
        <p14:creationId xmlns:p14="http://schemas.microsoft.com/office/powerpoint/2010/main" val="3897830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/>
          </p:nvPr>
        </p:nvSpPr>
        <p:spPr>
          <a:xfrm>
            <a:off x="1981200" y="704850"/>
            <a:ext cx="8229600" cy="1143000"/>
          </a:xfrm>
        </p:spPr>
        <p:txBody>
          <a:bodyPr/>
          <a:lstStyle/>
          <a:p>
            <a:r>
              <a:rPr lang="en-US" altLang="zh-TW">
                <a:latin typeface="Calibri" charset="0"/>
                <a:ea typeface="微軟正黑體" charset="0"/>
                <a:cs typeface="微軟正黑體" charset="0"/>
              </a:rPr>
              <a:t>Coordinate Transformation</a:t>
            </a:r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3279431"/>
              </p:ext>
            </p:extLst>
          </p:nvPr>
        </p:nvGraphicFramePr>
        <p:xfrm>
          <a:off x="2897529" y="2086378"/>
          <a:ext cx="9205496" cy="4114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3" imgW="3352680" imgH="1498320" progId="Equation.3">
                  <p:embed/>
                </p:oleObj>
              </mc:Choice>
              <mc:Fallback>
                <p:oleObj name="Equation" r:id="rId3" imgW="3352680" imgH="1498320" progId="Equation.3">
                  <p:embed/>
                  <p:pic>
                    <p:nvPicPr>
                      <p:cNvPr id="296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529" y="2086378"/>
                        <a:ext cx="9205496" cy="41147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547353" y="2717442"/>
            <a:ext cx="217653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400" dirty="0"/>
              <a:t>Tangent space to world (object) space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547353" y="4749206"/>
            <a:ext cx="204774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400" dirty="0"/>
              <a:t>World (object) space to tangent space</a:t>
            </a:r>
          </a:p>
        </p:txBody>
      </p:sp>
    </p:spTree>
    <p:extLst>
      <p:ext uri="{BB962C8B-B14F-4D97-AF65-F5344CB8AC3E}">
        <p14:creationId xmlns:p14="http://schemas.microsoft.com/office/powerpoint/2010/main" val="608684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Shading in the Tangent Space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623" y="1325185"/>
            <a:ext cx="4859511" cy="331330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7352" y="1506828"/>
            <a:ext cx="62655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only need to convert 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The light direction L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the eye direction V</a:t>
            </a:r>
          </a:p>
          <a:p>
            <a:r>
              <a:rPr lang="en-US" sz="2400" dirty="0"/>
              <a:t>into the tangent space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Multiply each of the above  by</a:t>
            </a:r>
            <a:br>
              <a:rPr lang="en-US" sz="2400" dirty="0"/>
            </a:br>
            <a:r>
              <a:rPr lang="en-US" sz="2400" dirty="0"/>
              <a:t>matrix [TBN] and we can find the vectors V and L and then R or H in the tangent space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We then compute </a:t>
            </a:r>
            <a:r>
              <a:rPr lang="en-US" sz="2400" dirty="0" err="1"/>
              <a:t>Phong</a:t>
            </a:r>
            <a:r>
              <a:rPr lang="en-US" sz="2400" dirty="0"/>
              <a:t>  reflectance model in the tangent space using the normal from the map  to generate a color</a:t>
            </a:r>
          </a:p>
        </p:txBody>
      </p:sp>
    </p:spTree>
    <p:extLst>
      <p:ext uri="{BB962C8B-B14F-4D97-AF65-F5344CB8AC3E}">
        <p14:creationId xmlns:p14="http://schemas.microsoft.com/office/powerpoint/2010/main" val="3395171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2" y="842964"/>
            <a:ext cx="9172576" cy="517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6487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/>
          </p:cNvSpPr>
          <p:nvPr>
            <p:ph type="title"/>
          </p:nvPr>
        </p:nvSpPr>
        <p:spPr>
          <a:xfrm>
            <a:off x="1981200" y="70485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Calibri" charset="0"/>
                <a:ea typeface="微軟正黑體" charset="0"/>
                <a:cs typeface="微軟正黑體" charset="0"/>
              </a:rPr>
              <a:t>Bump Mapping and Normal Mapping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50154" y="1847850"/>
            <a:ext cx="84704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Bump Mapping:</a:t>
            </a:r>
          </a:p>
          <a:p>
            <a:r>
              <a:rPr lang="en-US" dirty="0"/>
              <a:t>Perturbing mesh </a:t>
            </a:r>
            <a:r>
              <a:rPr lang="en-US" dirty="0" err="1"/>
              <a:t>normals</a:t>
            </a:r>
            <a:r>
              <a:rPr lang="en-US" dirty="0"/>
              <a:t> to create the appearance of geometric detail</a:t>
            </a:r>
          </a:p>
          <a:p>
            <a:endParaRPr lang="en-US" dirty="0"/>
          </a:p>
          <a:p>
            <a:r>
              <a:rPr lang="en-US" b="1" dirty="0"/>
              <a:t>Normal Mapping</a:t>
            </a:r>
            <a:r>
              <a:rPr lang="en-US" dirty="0"/>
              <a:t>:</a:t>
            </a:r>
          </a:p>
          <a:p>
            <a:r>
              <a:rPr lang="en-US" dirty="0"/>
              <a:t>A way of implementing bump mapping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879176"/>
            <a:ext cx="8239386" cy="274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400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/>
          </p:cNvSpPr>
          <p:nvPr>
            <p:ph type="title" idx="4294967295"/>
          </p:nvPr>
        </p:nvSpPr>
        <p:spPr>
          <a:xfrm>
            <a:off x="1524001" y="666656"/>
            <a:ext cx="8913813" cy="914400"/>
          </a:xfrm>
        </p:spPr>
        <p:txBody>
          <a:bodyPr/>
          <a:lstStyle/>
          <a:p>
            <a:r>
              <a:rPr lang="en-US" altLang="zh-TW">
                <a:latin typeface="Calibri" charset="0"/>
                <a:ea typeface="微軟正黑體" charset="0"/>
              </a:rPr>
              <a:t>Shading</a:t>
            </a:r>
          </a:p>
        </p:txBody>
      </p:sp>
      <p:pic>
        <p:nvPicPr>
          <p:cNvPr id="28676" name="Picture 10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905000"/>
            <a:ext cx="67056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8677" name="Picture 10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243388"/>
            <a:ext cx="6705600" cy="230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1541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latin typeface="Calibri" charset="0"/>
                <a:ea typeface="微軟正黑體" charset="0"/>
              </a:rPr>
              <a:t>Normal Map</a:t>
            </a:r>
            <a:endParaRPr lang="zh-TW" altLang="en-US">
              <a:latin typeface="Calibri" charset="0"/>
              <a:ea typeface="微軟正黑體" charset="0"/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740535" y="2009105"/>
            <a:ext cx="9508366" cy="4257226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charset="0"/>
              </a:rPr>
              <a:t>Normal vector encoded as </a:t>
            </a:r>
            <a:r>
              <a:rPr lang="en-US" altLang="zh-TW" dirty="0" err="1">
                <a:ea typeface="新細明體" charset="0"/>
              </a:rPr>
              <a:t>rgb</a:t>
            </a:r>
            <a:endParaRPr lang="en-US" altLang="zh-TW" dirty="0">
              <a:ea typeface="新細明體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ea typeface="新細明體" charset="0"/>
              </a:rPr>
              <a:t>[-1,1]</a:t>
            </a:r>
            <a:r>
              <a:rPr lang="en-US" altLang="zh-TW" baseline="30000" dirty="0">
                <a:ea typeface="新細明體" charset="0"/>
              </a:rPr>
              <a:t>3</a:t>
            </a:r>
            <a:r>
              <a:rPr lang="en-US" altLang="zh-TW" dirty="0">
                <a:ea typeface="新細明體" charset="0"/>
              </a:rPr>
              <a:t> </a:t>
            </a:r>
            <a:r>
              <a:rPr lang="en-US" altLang="zh-TW" dirty="0">
                <a:ea typeface="新細明體" charset="0"/>
                <a:sym typeface="Symbol" charset="0"/>
              </a:rPr>
              <a:t>[0,1]</a:t>
            </a:r>
            <a:r>
              <a:rPr lang="en-US" altLang="zh-TW" baseline="30000" dirty="0">
                <a:ea typeface="新細明體" charset="0"/>
                <a:sym typeface="Symbol" charset="0"/>
              </a:rPr>
              <a:t>3</a:t>
            </a:r>
            <a:r>
              <a:rPr lang="en-US" altLang="zh-TW" dirty="0">
                <a:ea typeface="新細明體" charset="0"/>
                <a:sym typeface="Symbol" charset="0"/>
              </a:rPr>
              <a:t>: </a:t>
            </a:r>
            <a:r>
              <a:rPr lang="en-US" altLang="zh-TW" dirty="0" err="1">
                <a:ea typeface="新細明體" charset="0"/>
                <a:sym typeface="Symbol" charset="0"/>
              </a:rPr>
              <a:t>rgb</a:t>
            </a:r>
            <a:r>
              <a:rPr lang="en-US" altLang="zh-TW" dirty="0">
                <a:ea typeface="新細明體" charset="0"/>
                <a:sym typeface="Symbol" charset="0"/>
              </a:rPr>
              <a:t> = n*0.5 + 0.5</a:t>
            </a:r>
            <a:endParaRPr lang="en-US" altLang="zh-TW" dirty="0">
              <a:ea typeface="新細明體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charset="0"/>
              </a:rPr>
              <a:t>RGB decoding in fragment </a:t>
            </a:r>
            <a:r>
              <a:rPr lang="en-US" altLang="zh-TW" dirty="0" err="1">
                <a:ea typeface="新細明體" charset="0"/>
              </a:rPr>
              <a:t>shaders</a:t>
            </a:r>
            <a:endParaRPr lang="en-US" altLang="zh-TW" dirty="0">
              <a:ea typeface="新細明體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charset="0"/>
              </a:rPr>
              <a:t>vec3 n = texture2D(</a:t>
            </a:r>
            <a:r>
              <a:rPr lang="en-US" altLang="zh-TW" sz="2000" dirty="0" err="1">
                <a:ea typeface="新細明體" charset="0"/>
              </a:rPr>
              <a:t>NormalMap</a:t>
            </a:r>
            <a:r>
              <a:rPr lang="en-US" altLang="zh-TW" sz="2000" dirty="0">
                <a:ea typeface="新細明體" charset="0"/>
              </a:rPr>
              <a:t>, </a:t>
            </a:r>
            <a:r>
              <a:rPr lang="en-US" altLang="zh-TW" sz="2000" dirty="0" err="1">
                <a:ea typeface="新細明體" charset="0"/>
              </a:rPr>
              <a:t>texcoord.st</a:t>
            </a:r>
            <a:r>
              <a:rPr lang="en-US" altLang="zh-TW" sz="2000" dirty="0">
                <a:ea typeface="新細明體" charset="0"/>
              </a:rPr>
              <a:t>).xyz * 2.0 – 1.0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charset="0"/>
              </a:rPr>
              <a:t>Normal maps typically map direction out of image to +z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charset="0"/>
              </a:rPr>
              <a:t>Hence RGB color for the straight up normal is (0.5, 0.5, 1.0).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charset="0"/>
              </a:rPr>
              <a:t>This is why normal maps are mostly a light blue color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err="1">
                <a:ea typeface="新細明體" charset="0"/>
              </a:rPr>
              <a:t>Normals</a:t>
            </a:r>
            <a:r>
              <a:rPr lang="en-US" altLang="zh-TW" dirty="0">
                <a:ea typeface="新細明體" charset="0"/>
              </a:rPr>
              <a:t> are then used for shading computation	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ea typeface="新細明體" charset="0"/>
              </a:rPr>
              <a:t>Diffuse: </a:t>
            </a:r>
            <a:r>
              <a:rPr lang="en-US" altLang="zh-TW" dirty="0" err="1">
                <a:ea typeface="新細明體" charset="0"/>
              </a:rPr>
              <a:t>n•l</a:t>
            </a:r>
            <a:endParaRPr lang="en-US" altLang="zh-TW" dirty="0">
              <a:ea typeface="新細明體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ea typeface="新細明體" charset="0"/>
              </a:rPr>
              <a:t>Specular: (</a:t>
            </a:r>
            <a:r>
              <a:rPr lang="en-US" altLang="zh-TW" dirty="0" err="1">
                <a:ea typeface="新細明體" charset="0"/>
              </a:rPr>
              <a:t>n•h</a:t>
            </a:r>
            <a:r>
              <a:rPr lang="en-US" altLang="zh-TW" dirty="0">
                <a:ea typeface="新細明體" charset="0"/>
              </a:rPr>
              <a:t>)</a:t>
            </a:r>
            <a:r>
              <a:rPr lang="en-US" altLang="zh-TW" baseline="30000" dirty="0">
                <a:ea typeface="新細明體" charset="0"/>
              </a:rPr>
              <a:t>shininess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ea typeface="新細明體" charset="0"/>
              </a:rPr>
              <a:t>Computations done in tangent space at each fragment</a:t>
            </a:r>
          </a:p>
        </p:txBody>
      </p:sp>
    </p:spTree>
    <p:extLst>
      <p:ext uri="{BB962C8B-B14F-4D97-AF65-F5344CB8AC3E}">
        <p14:creationId xmlns:p14="http://schemas.microsoft.com/office/powerpoint/2010/main" val="483615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Tangent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4630"/>
            <a:ext cx="11410683" cy="4767759"/>
          </a:xfrm>
        </p:spPr>
        <p:txBody>
          <a:bodyPr>
            <a:normAutofit/>
          </a:bodyPr>
          <a:lstStyle/>
          <a:p>
            <a:r>
              <a:rPr lang="en-US" dirty="0"/>
              <a:t>Why do we need a tangent space?</a:t>
            </a:r>
          </a:p>
          <a:p>
            <a:r>
              <a:rPr lang="en-US" dirty="0"/>
              <a:t>Suppose we just set the per-fragment to a value from the map</a:t>
            </a:r>
          </a:p>
          <a:p>
            <a:pPr lvl="1"/>
            <a:r>
              <a:rPr lang="en-US" dirty="0"/>
              <a:t>Imagine the actual surface normal is (0,0,-1)</a:t>
            </a:r>
          </a:p>
          <a:p>
            <a:pPr lvl="1"/>
            <a:r>
              <a:rPr lang="en-US" dirty="0"/>
              <a:t>And the map normal is (0,0,1)</a:t>
            </a:r>
          </a:p>
          <a:p>
            <a:pPr lvl="1"/>
            <a:r>
              <a:rPr lang="en-US" dirty="0"/>
              <a:t>…we’d invert the normal and get a black spot when shading</a:t>
            </a:r>
          </a:p>
          <a:p>
            <a:pPr lvl="1"/>
            <a:r>
              <a:rPr lang="en-US" b="1" dirty="0"/>
              <a:t>What normal should the mapping process generate?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294" y="4151190"/>
            <a:ext cx="3259773" cy="18336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204" y="4011232"/>
            <a:ext cx="3508587" cy="197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780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內容版面配置區 2"/>
          <p:cNvSpPr>
            <a:spLocks noGrp="1"/>
          </p:cNvSpPr>
          <p:nvPr>
            <p:ph idx="1"/>
          </p:nvPr>
        </p:nvSpPr>
        <p:spPr>
          <a:xfrm>
            <a:off x="0" y="2334471"/>
            <a:ext cx="11436439" cy="4123204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zh-TW" dirty="0">
                <a:ea typeface="新細明體" charset="0"/>
              </a:rPr>
              <a:t>In order to build this Tangent Space, </a:t>
            </a:r>
            <a:br>
              <a:rPr lang="en-US" altLang="zh-TW" dirty="0">
                <a:ea typeface="新細明體" charset="0"/>
              </a:rPr>
            </a:br>
            <a:r>
              <a:rPr lang="en-US" altLang="zh-TW" dirty="0">
                <a:ea typeface="新細明體" charset="0"/>
              </a:rPr>
              <a:t>we need to define an orthonormal (per vertex) basis</a:t>
            </a:r>
            <a:br>
              <a:rPr lang="en-US" altLang="zh-TW" dirty="0">
                <a:ea typeface="新細明體" charset="0"/>
              </a:rPr>
            </a:br>
            <a:endParaRPr lang="en-US" altLang="zh-TW" dirty="0">
              <a:ea typeface="新細明體" charset="0"/>
            </a:endParaRPr>
          </a:p>
          <a:p>
            <a:pPr eaLnBrk="1" hangingPunct="1"/>
            <a:r>
              <a:rPr lang="en-US" altLang="zh-TW" dirty="0">
                <a:ea typeface="新細明體" charset="0"/>
              </a:rPr>
              <a:t>Tangent space is composed of 3 orthogonal vectors (T, B, N)</a:t>
            </a:r>
          </a:p>
          <a:p>
            <a:pPr lvl="1" eaLnBrk="1" hangingPunct="1"/>
            <a:r>
              <a:rPr lang="en-US" altLang="zh-TW" dirty="0">
                <a:ea typeface="新細明體" charset="0"/>
              </a:rPr>
              <a:t>Tangent (S Tangent)</a:t>
            </a:r>
          </a:p>
          <a:p>
            <a:pPr lvl="1" eaLnBrk="1" hangingPunct="1"/>
            <a:r>
              <a:rPr lang="en-US" altLang="zh-TW" dirty="0" err="1">
                <a:ea typeface="新細明體" charset="0"/>
              </a:rPr>
              <a:t>Bitangent</a:t>
            </a:r>
            <a:r>
              <a:rPr lang="en-US" altLang="zh-TW" dirty="0">
                <a:ea typeface="新細明體" charset="0"/>
              </a:rPr>
              <a:t> (T Tangent)</a:t>
            </a:r>
          </a:p>
          <a:p>
            <a:pPr lvl="1" eaLnBrk="1" hangingPunct="1"/>
            <a:r>
              <a:rPr lang="en-US" altLang="zh-TW" dirty="0">
                <a:ea typeface="新細明體" charset="0"/>
              </a:rPr>
              <a:t>Normal</a:t>
            </a:r>
          </a:p>
          <a:p>
            <a:pPr eaLnBrk="1" hangingPunct="1"/>
            <a:r>
              <a:rPr lang="en-US" altLang="zh-TW" dirty="0">
                <a:ea typeface="新細明體" charset="0"/>
              </a:rPr>
              <a:t>One has to calculate a tangent space matrix for every vertex</a:t>
            </a:r>
          </a:p>
          <a:p>
            <a:pPr lvl="1"/>
            <a:r>
              <a:rPr lang="en-US" altLang="zh-TW" dirty="0">
                <a:ea typeface="新細明體" charset="0"/>
              </a:rPr>
              <a:t>This matrix can be used to transform vectors</a:t>
            </a:r>
          </a:p>
          <a:p>
            <a:pPr lvl="1"/>
            <a:r>
              <a:rPr lang="en-US" altLang="zh-TW" dirty="0">
                <a:ea typeface="新細明體" charset="0"/>
              </a:rPr>
              <a:t>From world space coordinates</a:t>
            </a:r>
          </a:p>
          <a:p>
            <a:pPr lvl="1"/>
            <a:r>
              <a:rPr lang="en-US" altLang="zh-TW" dirty="0">
                <a:ea typeface="新細明體" charset="0"/>
              </a:rPr>
              <a:t>To tangent space coordinates</a:t>
            </a:r>
            <a:endParaRPr lang="zh-TW" altLang="en-US" dirty="0">
              <a:ea typeface="新細明體" charset="0"/>
            </a:endParaRPr>
          </a:p>
        </p:txBody>
      </p:sp>
      <p:sp>
        <p:nvSpPr>
          <p:cNvPr id="9220" name="標題 1"/>
          <p:cNvSpPr>
            <a:spLocks noGrp="1"/>
          </p:cNvSpPr>
          <p:nvPr>
            <p:ph type="title"/>
          </p:nvPr>
        </p:nvSpPr>
        <p:spPr>
          <a:xfrm>
            <a:off x="1524001" y="1123856"/>
            <a:ext cx="4436090" cy="914400"/>
          </a:xfrm>
        </p:spPr>
        <p:txBody>
          <a:bodyPr/>
          <a:lstStyle/>
          <a:p>
            <a:pPr eaLnBrk="1" hangingPunct="1"/>
            <a:r>
              <a:rPr lang="en-US" altLang="zh-TW">
                <a:latin typeface="Calibri" charset="0"/>
                <a:ea typeface="微軟正黑體" charset="0"/>
              </a:rPr>
              <a:t>Tangent Space</a:t>
            </a:r>
            <a:endParaRPr lang="zh-TW" altLang="en-US">
              <a:latin typeface="Calibri" charset="0"/>
              <a:ea typeface="微軟正黑體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511" y="2966615"/>
            <a:ext cx="3916322" cy="28589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747" y="212784"/>
            <a:ext cx="3508587" cy="197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56500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 descr="http://jerome.jouvie.free.fr/images/OpenGl/Lessons/Lesson8-AxisSystem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510" y="3037205"/>
            <a:ext cx="7521262" cy="3463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latin typeface="Calibri" charset="0"/>
                <a:ea typeface="微軟正黑體" charset="0"/>
              </a:rPr>
              <a:t>Tangent Space</a:t>
            </a:r>
            <a:endParaRPr lang="zh-TW" altLang="en-US">
              <a:latin typeface="Calibri" charset="0"/>
              <a:ea typeface="微軟正黑體" charset="0"/>
            </a:endParaRPr>
          </a:p>
        </p:txBody>
      </p:sp>
      <p:sp>
        <p:nvSpPr>
          <p:cNvPr id="10244" name="內容版面配置區 2"/>
          <p:cNvSpPr>
            <a:spLocks noGrp="1"/>
          </p:cNvSpPr>
          <p:nvPr>
            <p:ph idx="1"/>
          </p:nvPr>
        </p:nvSpPr>
        <p:spPr>
          <a:xfrm>
            <a:off x="495838" y="1577663"/>
            <a:ext cx="10592872" cy="492315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2400" dirty="0">
                <a:ea typeface="新細明體" charset="0"/>
              </a:rPr>
              <a:t>Suppose we have a vertex p</a:t>
            </a:r>
            <a:r>
              <a:rPr lang="en-US" altLang="zh-TW" sz="2400" baseline="-25000" dirty="0">
                <a:ea typeface="新細明體" charset="0"/>
              </a:rPr>
              <a:t>i</a:t>
            </a:r>
            <a:r>
              <a:rPr lang="en-US" altLang="zh-TW" sz="2400" dirty="0">
                <a:ea typeface="新細明體" charset="0"/>
              </a:rPr>
              <a:t> in world coordinates</a:t>
            </a:r>
          </a:p>
          <a:p>
            <a:pPr lvl="1"/>
            <a:r>
              <a:rPr lang="en-US" altLang="zh-TW" sz="2000" dirty="0">
                <a:ea typeface="新細明體" charset="0"/>
              </a:rPr>
              <a:t>Texture coordinates are (</a:t>
            </a:r>
            <a:r>
              <a:rPr lang="en-US" altLang="zh-TW" sz="2000" dirty="0" err="1">
                <a:ea typeface="新細明體" charset="0"/>
              </a:rPr>
              <a:t>u</a:t>
            </a:r>
            <a:r>
              <a:rPr lang="en-US" altLang="zh-TW" sz="2000" baseline="-25000" dirty="0" err="1">
                <a:ea typeface="新細明體" charset="0"/>
              </a:rPr>
              <a:t>i</a:t>
            </a:r>
            <a:r>
              <a:rPr lang="en-US" altLang="zh-TW" sz="2000" dirty="0">
                <a:ea typeface="新細明體" charset="0"/>
              </a:rPr>
              <a:t>, v</a:t>
            </a:r>
            <a:r>
              <a:rPr lang="en-US" altLang="zh-TW" sz="2000" baseline="-25000" dirty="0">
                <a:ea typeface="新細明體" charset="0"/>
              </a:rPr>
              <a:t>i</a:t>
            </a:r>
            <a:r>
              <a:rPr lang="en-US" altLang="zh-TW" sz="2000" dirty="0">
                <a:ea typeface="新細明體" charset="0"/>
              </a:rPr>
              <a:t>) are in a space </a:t>
            </a:r>
            <a:r>
              <a:rPr lang="en-US" altLang="zh-TW" sz="2000" dirty="0" err="1">
                <a:ea typeface="新細明體" charset="0"/>
              </a:rPr>
              <a:t>tanget</a:t>
            </a:r>
            <a:r>
              <a:rPr lang="en-US" altLang="zh-TW" sz="2000" dirty="0">
                <a:ea typeface="新細明體" charset="0"/>
              </a:rPr>
              <a:t> to p</a:t>
            </a:r>
            <a:r>
              <a:rPr lang="en-US" altLang="zh-TW" sz="2000" baseline="-25000" dirty="0">
                <a:ea typeface="新細明體" charset="0"/>
              </a:rPr>
              <a:t>i</a:t>
            </a:r>
          </a:p>
          <a:p>
            <a:pPr lvl="1"/>
            <a:r>
              <a:rPr lang="en-US" altLang="zh-TW" sz="2000" dirty="0">
                <a:ea typeface="新細明體" charset="0"/>
              </a:rPr>
              <a:t>We can use them</a:t>
            </a:r>
          </a:p>
          <a:p>
            <a:pPr eaLnBrk="1" hangingPunct="1"/>
            <a:r>
              <a:rPr lang="en-US" altLang="zh-TW" sz="2400" dirty="0">
                <a:ea typeface="新細明體" charset="0"/>
              </a:rPr>
              <a:t>The vertices p1, p2 and p3, defining the triangle :</a:t>
            </a:r>
          </a:p>
          <a:p>
            <a:pPr eaLnBrk="1" hangingPunct="1">
              <a:buFont typeface="Wingdings 2" charset="0"/>
              <a:buNone/>
            </a:pPr>
            <a:r>
              <a:rPr lang="en-US" altLang="zh-TW" dirty="0">
                <a:ea typeface="新細明體" charset="0"/>
              </a:rPr>
              <a:t>	p</a:t>
            </a:r>
            <a:r>
              <a:rPr lang="en-US" altLang="zh-TW" baseline="-25000" dirty="0">
                <a:ea typeface="新細明體" charset="0"/>
              </a:rPr>
              <a:t>1</a:t>
            </a:r>
            <a:r>
              <a:rPr lang="en-US" altLang="zh-TW" dirty="0">
                <a:ea typeface="新細明體" charset="0"/>
              </a:rPr>
              <a:t> = u</a:t>
            </a:r>
            <a:r>
              <a:rPr lang="en-US" altLang="zh-TW" baseline="-25000" dirty="0">
                <a:ea typeface="新細明體" charset="0"/>
              </a:rPr>
              <a:t>1</a:t>
            </a:r>
            <a:r>
              <a:rPr lang="en-US" altLang="zh-TW" dirty="0">
                <a:ea typeface="新細明體" charset="0"/>
              </a:rPr>
              <a:t>.T + v</a:t>
            </a:r>
            <a:r>
              <a:rPr lang="en-US" altLang="zh-TW" baseline="-25000" dirty="0">
                <a:ea typeface="新細明體" charset="0"/>
              </a:rPr>
              <a:t>1</a:t>
            </a:r>
            <a:r>
              <a:rPr lang="en-US" altLang="zh-TW" dirty="0">
                <a:ea typeface="新細明體" charset="0"/>
              </a:rPr>
              <a:t>.B </a:t>
            </a:r>
            <a:br>
              <a:rPr lang="en-US" altLang="zh-TW" dirty="0">
                <a:ea typeface="新細明體" charset="0"/>
              </a:rPr>
            </a:br>
            <a:r>
              <a:rPr lang="en-US" altLang="zh-TW" dirty="0">
                <a:ea typeface="新細明體" charset="0"/>
              </a:rPr>
              <a:t>p</a:t>
            </a:r>
            <a:r>
              <a:rPr lang="en-US" altLang="zh-TW" baseline="-25000" dirty="0">
                <a:ea typeface="新細明體" charset="0"/>
              </a:rPr>
              <a:t>2</a:t>
            </a:r>
            <a:r>
              <a:rPr lang="en-US" altLang="zh-TW" dirty="0">
                <a:ea typeface="新細明體" charset="0"/>
              </a:rPr>
              <a:t> = u</a:t>
            </a:r>
            <a:r>
              <a:rPr lang="en-US" altLang="zh-TW" baseline="-25000" dirty="0">
                <a:ea typeface="新細明體" charset="0"/>
              </a:rPr>
              <a:t>2</a:t>
            </a:r>
            <a:r>
              <a:rPr lang="en-US" altLang="zh-TW" dirty="0">
                <a:ea typeface="新細明體" charset="0"/>
              </a:rPr>
              <a:t>.T + v</a:t>
            </a:r>
            <a:r>
              <a:rPr lang="en-US" altLang="zh-TW" baseline="-25000" dirty="0">
                <a:ea typeface="新細明體" charset="0"/>
              </a:rPr>
              <a:t>2</a:t>
            </a:r>
            <a:r>
              <a:rPr lang="en-US" altLang="zh-TW" dirty="0">
                <a:ea typeface="新細明體" charset="0"/>
              </a:rPr>
              <a:t>.B</a:t>
            </a:r>
            <a:br>
              <a:rPr lang="en-US" altLang="zh-TW" dirty="0">
                <a:ea typeface="新細明體" charset="0"/>
              </a:rPr>
            </a:br>
            <a:r>
              <a:rPr lang="en-US" altLang="zh-TW" dirty="0">
                <a:ea typeface="新細明體" charset="0"/>
              </a:rPr>
              <a:t>p</a:t>
            </a:r>
            <a:r>
              <a:rPr lang="en-US" altLang="zh-TW" baseline="-25000" dirty="0">
                <a:ea typeface="新細明體" charset="0"/>
              </a:rPr>
              <a:t>3</a:t>
            </a:r>
            <a:r>
              <a:rPr lang="en-US" altLang="zh-TW" dirty="0">
                <a:ea typeface="新細明體" charset="0"/>
              </a:rPr>
              <a:t> = u</a:t>
            </a:r>
            <a:r>
              <a:rPr lang="en-US" altLang="zh-TW" baseline="-25000" dirty="0">
                <a:ea typeface="新細明體" charset="0"/>
              </a:rPr>
              <a:t>3</a:t>
            </a:r>
            <a:r>
              <a:rPr lang="en-US" altLang="zh-TW" dirty="0">
                <a:ea typeface="新細明體" charset="0"/>
              </a:rPr>
              <a:t>.T + v</a:t>
            </a:r>
            <a:r>
              <a:rPr lang="en-US" altLang="zh-TW" baseline="-25000" dirty="0">
                <a:ea typeface="新細明體" charset="0"/>
              </a:rPr>
              <a:t>3</a:t>
            </a:r>
            <a:r>
              <a:rPr lang="en-US" altLang="zh-TW" dirty="0">
                <a:ea typeface="新細明體" charset="0"/>
              </a:rPr>
              <a:t>.B</a:t>
            </a:r>
          </a:p>
          <a:p>
            <a:pPr eaLnBrk="1" hangingPunct="1"/>
            <a:endParaRPr lang="en-US" altLang="zh-TW" dirty="0">
              <a:latin typeface="Constantia" charset="0"/>
              <a:ea typeface="新細明體" charset="0"/>
            </a:endParaRPr>
          </a:p>
          <a:p>
            <a:pPr eaLnBrk="1" hangingPunct="1"/>
            <a:endParaRPr lang="zh-TW" altLang="en-US" dirty="0">
              <a:latin typeface="Constantia" charset="0"/>
              <a:ea typeface="新細明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173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/>
          <p:cNvSpPr>
            <a:spLocks noGrp="1"/>
          </p:cNvSpPr>
          <p:nvPr>
            <p:ph type="title"/>
          </p:nvPr>
        </p:nvSpPr>
        <p:spPr>
          <a:xfrm>
            <a:off x="1952625" y="35718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>
                <a:latin typeface="Calibri" charset="0"/>
                <a:ea typeface="微軟正黑體" charset="0"/>
              </a:rPr>
              <a:t>Tangent Space</a:t>
            </a:r>
            <a:endParaRPr lang="zh-TW" altLang="en-US">
              <a:latin typeface="Calibri" charset="0"/>
              <a:ea typeface="微軟正黑體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1132" y="1857375"/>
            <a:ext cx="8472518" cy="5043510"/>
          </a:xfrm>
          <a:ln>
            <a:miter lim="800000"/>
            <a:headEnd/>
            <a:tailEnd/>
          </a:ln>
        </p:spPr>
        <p:txBody>
          <a:bodyPr>
            <a:normAutofit fontScale="70000" lnSpcReduction="20000"/>
          </a:bodyPr>
          <a:lstStyle/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pl-PL" altLang="zh-TW" sz="2900" dirty="0"/>
              <a:t>p</a:t>
            </a:r>
            <a:r>
              <a:rPr lang="pl-PL" altLang="zh-TW" sz="2900" baseline="-25000" dirty="0"/>
              <a:t>2</a:t>
            </a:r>
            <a:r>
              <a:rPr lang="pl-PL" altLang="zh-TW" sz="2900" dirty="0"/>
              <a:t> - p</a:t>
            </a:r>
            <a:r>
              <a:rPr lang="pl-PL" altLang="zh-TW" sz="2900" baseline="-25000" dirty="0"/>
              <a:t>1</a:t>
            </a:r>
            <a:r>
              <a:rPr lang="pl-PL" altLang="zh-TW" sz="2900" dirty="0"/>
              <a:t> = </a:t>
            </a:r>
            <a:r>
              <a:rPr lang="pl-PL" altLang="zh-TW" sz="2900" dirty="0">
                <a:solidFill>
                  <a:schemeClr val="accent4">
                    <a:lumMod val="50000"/>
                  </a:schemeClr>
                </a:solidFill>
              </a:rPr>
              <a:t>(u</a:t>
            </a:r>
            <a:r>
              <a:rPr lang="pl-PL" altLang="zh-TW" sz="2900" baseline="-25000" dirty="0">
                <a:solidFill>
                  <a:schemeClr val="accent4">
                    <a:lumMod val="50000"/>
                  </a:schemeClr>
                </a:solidFill>
              </a:rPr>
              <a:t>2</a:t>
            </a:r>
            <a:r>
              <a:rPr lang="pl-PL" altLang="zh-TW" sz="2900" dirty="0">
                <a:solidFill>
                  <a:schemeClr val="accent4">
                    <a:lumMod val="50000"/>
                  </a:schemeClr>
                </a:solidFill>
              </a:rPr>
              <a:t> - u</a:t>
            </a:r>
            <a:r>
              <a:rPr lang="pl-PL" altLang="zh-TW" sz="2900" baseline="-25000" dirty="0">
                <a:solidFill>
                  <a:schemeClr val="accent4">
                    <a:lumMod val="50000"/>
                  </a:schemeClr>
                </a:solidFill>
              </a:rPr>
              <a:t>1</a:t>
            </a:r>
            <a:r>
              <a:rPr lang="pl-PL" altLang="zh-TW" sz="2900" dirty="0">
                <a:solidFill>
                  <a:schemeClr val="accent4">
                    <a:lumMod val="50000"/>
                  </a:schemeClr>
                </a:solidFill>
              </a:rPr>
              <a:t>)</a:t>
            </a:r>
            <a:r>
              <a:rPr lang="pl-PL" altLang="zh-TW" sz="2900" dirty="0"/>
              <a:t>T + </a:t>
            </a:r>
            <a:r>
              <a:rPr lang="pl-PL" altLang="zh-TW" sz="2900" dirty="0">
                <a:solidFill>
                  <a:schemeClr val="accent1"/>
                </a:solidFill>
              </a:rPr>
              <a:t>(v</a:t>
            </a:r>
            <a:r>
              <a:rPr lang="pl-PL" altLang="zh-TW" sz="2900" baseline="-25000" dirty="0">
                <a:solidFill>
                  <a:schemeClr val="accent1"/>
                </a:solidFill>
              </a:rPr>
              <a:t>2</a:t>
            </a:r>
            <a:r>
              <a:rPr lang="pl-PL" altLang="zh-TW" sz="2900" dirty="0">
                <a:solidFill>
                  <a:schemeClr val="accent1"/>
                </a:solidFill>
              </a:rPr>
              <a:t> - v</a:t>
            </a:r>
            <a:r>
              <a:rPr lang="pl-PL" altLang="zh-TW" sz="2900" baseline="-25000" dirty="0">
                <a:solidFill>
                  <a:schemeClr val="accent1"/>
                </a:solidFill>
              </a:rPr>
              <a:t>1</a:t>
            </a:r>
            <a:r>
              <a:rPr lang="pl-PL" altLang="zh-TW" sz="2900" dirty="0">
                <a:solidFill>
                  <a:schemeClr val="accent1"/>
                </a:solidFill>
              </a:rPr>
              <a:t>)</a:t>
            </a:r>
            <a:r>
              <a:rPr lang="pl-PL" altLang="zh-TW" sz="2900" dirty="0"/>
              <a:t>B</a:t>
            </a:r>
            <a:br>
              <a:rPr lang="pl-PL" altLang="zh-TW" sz="2900" dirty="0"/>
            </a:br>
            <a:r>
              <a:rPr lang="pl-PL" altLang="zh-TW" sz="2900" dirty="0"/>
              <a:t>p</a:t>
            </a:r>
            <a:r>
              <a:rPr lang="pl-PL" altLang="zh-TW" sz="2900" baseline="-25000" dirty="0"/>
              <a:t>3</a:t>
            </a:r>
            <a:r>
              <a:rPr lang="pl-PL" altLang="zh-TW" sz="2900" dirty="0"/>
              <a:t> - p</a:t>
            </a:r>
            <a:r>
              <a:rPr lang="pl-PL" altLang="zh-TW" sz="2900" baseline="-25000" dirty="0"/>
              <a:t>1</a:t>
            </a:r>
            <a:r>
              <a:rPr lang="pl-PL" altLang="zh-TW" sz="2900" dirty="0"/>
              <a:t> = </a:t>
            </a:r>
            <a:r>
              <a:rPr lang="pl-PL" altLang="zh-TW" sz="2900" dirty="0">
                <a:solidFill>
                  <a:srgbClr val="FF0000"/>
                </a:solidFill>
              </a:rPr>
              <a:t>(u</a:t>
            </a:r>
            <a:r>
              <a:rPr lang="pl-PL" altLang="zh-TW" sz="2900" baseline="-25000" dirty="0">
                <a:solidFill>
                  <a:srgbClr val="FF0000"/>
                </a:solidFill>
              </a:rPr>
              <a:t>3</a:t>
            </a:r>
            <a:r>
              <a:rPr lang="pl-PL" altLang="zh-TW" sz="2900" dirty="0">
                <a:solidFill>
                  <a:srgbClr val="FF0000"/>
                </a:solidFill>
              </a:rPr>
              <a:t> - u</a:t>
            </a:r>
            <a:r>
              <a:rPr lang="pl-PL" altLang="zh-TW" sz="2900" baseline="-25000" dirty="0">
                <a:solidFill>
                  <a:srgbClr val="FF0000"/>
                </a:solidFill>
              </a:rPr>
              <a:t>1</a:t>
            </a:r>
            <a:r>
              <a:rPr lang="pl-PL" altLang="zh-TW" sz="2900" dirty="0">
                <a:solidFill>
                  <a:srgbClr val="FF0000"/>
                </a:solidFill>
              </a:rPr>
              <a:t>)</a:t>
            </a:r>
            <a:r>
              <a:rPr lang="pl-PL" altLang="zh-TW" sz="2900" dirty="0"/>
              <a:t>T + </a:t>
            </a:r>
            <a:r>
              <a:rPr lang="pl-PL" altLang="zh-TW" sz="2900" dirty="0">
                <a:solidFill>
                  <a:srgbClr val="7030A0"/>
                </a:solidFill>
              </a:rPr>
              <a:t>(v</a:t>
            </a:r>
            <a:r>
              <a:rPr lang="pl-PL" altLang="zh-TW" sz="2900" baseline="-25000" dirty="0">
                <a:solidFill>
                  <a:srgbClr val="7030A0"/>
                </a:solidFill>
              </a:rPr>
              <a:t>3</a:t>
            </a:r>
            <a:r>
              <a:rPr lang="pl-PL" altLang="zh-TW" sz="2900" dirty="0">
                <a:solidFill>
                  <a:srgbClr val="7030A0"/>
                </a:solidFill>
              </a:rPr>
              <a:t> - v</a:t>
            </a:r>
            <a:r>
              <a:rPr lang="pl-PL" altLang="zh-TW" sz="2900" baseline="-25000" dirty="0">
                <a:solidFill>
                  <a:srgbClr val="7030A0"/>
                </a:solidFill>
              </a:rPr>
              <a:t>1</a:t>
            </a:r>
            <a:r>
              <a:rPr lang="pl-PL" altLang="zh-TW" sz="2900" dirty="0">
                <a:solidFill>
                  <a:srgbClr val="7030A0"/>
                </a:solidFill>
              </a:rPr>
              <a:t>)</a:t>
            </a:r>
            <a:r>
              <a:rPr lang="pl-PL" altLang="zh-TW" sz="2900" dirty="0"/>
              <a:t>B</a:t>
            </a:r>
            <a:endParaRPr lang="en-US" altLang="zh-TW" sz="2900" dirty="0"/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pl-PL" altLang="zh-TW" sz="2900" dirty="0"/>
              <a:t> </a:t>
            </a:r>
            <a:endParaRPr lang="en-US" altLang="zh-TW" sz="2900" dirty="0"/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pl-PL" altLang="zh-TW" sz="2900" dirty="0"/>
              <a:t> </a:t>
            </a:r>
            <a:r>
              <a:rPr lang="pl-PL" altLang="zh-TW" sz="2900" dirty="0">
                <a:solidFill>
                  <a:srgbClr val="7030A0"/>
                </a:solidFill>
              </a:rPr>
              <a:t>(v</a:t>
            </a:r>
            <a:r>
              <a:rPr lang="pl-PL" altLang="zh-TW" sz="2900" baseline="-25000" dirty="0">
                <a:solidFill>
                  <a:srgbClr val="7030A0"/>
                </a:solidFill>
              </a:rPr>
              <a:t>3</a:t>
            </a:r>
            <a:r>
              <a:rPr lang="pl-PL" altLang="zh-TW" sz="2900" dirty="0">
                <a:solidFill>
                  <a:srgbClr val="7030A0"/>
                </a:solidFill>
              </a:rPr>
              <a:t> - v</a:t>
            </a:r>
            <a:r>
              <a:rPr lang="pl-PL" altLang="zh-TW" sz="2900" baseline="-25000" dirty="0">
                <a:solidFill>
                  <a:srgbClr val="7030A0"/>
                </a:solidFill>
              </a:rPr>
              <a:t>1</a:t>
            </a:r>
            <a:r>
              <a:rPr lang="pl-PL" altLang="zh-TW" sz="2900" dirty="0">
                <a:solidFill>
                  <a:srgbClr val="7030A0"/>
                </a:solidFill>
              </a:rPr>
              <a:t>)</a:t>
            </a:r>
            <a:r>
              <a:rPr lang="pl-PL" altLang="zh-TW" sz="2900" dirty="0"/>
              <a:t>(p</a:t>
            </a:r>
            <a:r>
              <a:rPr lang="pl-PL" altLang="zh-TW" sz="2900" baseline="-25000" dirty="0"/>
              <a:t>2</a:t>
            </a:r>
            <a:r>
              <a:rPr lang="pl-PL" altLang="zh-TW" sz="2900" dirty="0"/>
              <a:t> - p</a:t>
            </a:r>
            <a:r>
              <a:rPr lang="pl-PL" altLang="zh-TW" sz="2900" baseline="-25000" dirty="0"/>
              <a:t>1</a:t>
            </a:r>
            <a:r>
              <a:rPr lang="pl-PL" altLang="zh-TW" sz="2900" dirty="0"/>
              <a:t>)  =   </a:t>
            </a:r>
            <a:r>
              <a:rPr lang="pl-PL" altLang="zh-TW" sz="2900" dirty="0">
                <a:solidFill>
                  <a:srgbClr val="7030A0"/>
                </a:solidFill>
              </a:rPr>
              <a:t>(v</a:t>
            </a:r>
            <a:r>
              <a:rPr lang="pl-PL" altLang="zh-TW" sz="2900" baseline="-25000" dirty="0">
                <a:solidFill>
                  <a:srgbClr val="7030A0"/>
                </a:solidFill>
              </a:rPr>
              <a:t>3</a:t>
            </a:r>
            <a:r>
              <a:rPr lang="pl-PL" altLang="zh-TW" sz="2900" dirty="0">
                <a:solidFill>
                  <a:srgbClr val="7030A0"/>
                </a:solidFill>
              </a:rPr>
              <a:t> - v</a:t>
            </a:r>
            <a:r>
              <a:rPr lang="pl-PL" altLang="zh-TW" sz="2900" baseline="-25000" dirty="0">
                <a:solidFill>
                  <a:srgbClr val="7030A0"/>
                </a:solidFill>
              </a:rPr>
              <a:t>1</a:t>
            </a:r>
            <a:r>
              <a:rPr lang="pl-PL" altLang="zh-TW" sz="2900" dirty="0">
                <a:solidFill>
                  <a:srgbClr val="7030A0"/>
                </a:solidFill>
              </a:rPr>
              <a:t>)</a:t>
            </a:r>
            <a:r>
              <a:rPr lang="pl-PL" altLang="zh-TW" sz="2900" dirty="0">
                <a:solidFill>
                  <a:schemeClr val="accent4">
                    <a:lumMod val="50000"/>
                  </a:schemeClr>
                </a:solidFill>
              </a:rPr>
              <a:t>(u</a:t>
            </a:r>
            <a:r>
              <a:rPr lang="pl-PL" altLang="zh-TW" sz="2900" baseline="-25000" dirty="0">
                <a:solidFill>
                  <a:schemeClr val="accent4">
                    <a:lumMod val="50000"/>
                  </a:schemeClr>
                </a:solidFill>
              </a:rPr>
              <a:t>2</a:t>
            </a:r>
            <a:r>
              <a:rPr lang="pl-PL" altLang="zh-TW" sz="2900" dirty="0">
                <a:solidFill>
                  <a:schemeClr val="accent4">
                    <a:lumMod val="50000"/>
                  </a:schemeClr>
                </a:solidFill>
              </a:rPr>
              <a:t> - u</a:t>
            </a:r>
            <a:r>
              <a:rPr lang="pl-PL" altLang="zh-TW" sz="2900" baseline="-25000" dirty="0">
                <a:solidFill>
                  <a:schemeClr val="accent4">
                    <a:lumMod val="50000"/>
                  </a:schemeClr>
                </a:solidFill>
              </a:rPr>
              <a:t>1</a:t>
            </a:r>
            <a:r>
              <a:rPr lang="pl-PL" altLang="zh-TW" sz="2900" dirty="0">
                <a:solidFill>
                  <a:schemeClr val="accent4">
                    <a:lumMod val="50000"/>
                  </a:schemeClr>
                </a:solidFill>
              </a:rPr>
              <a:t>)</a:t>
            </a:r>
            <a:r>
              <a:rPr lang="pl-PL" altLang="zh-TW" sz="2900" dirty="0"/>
              <a:t>T </a:t>
            </a:r>
            <a:r>
              <a:rPr lang="pl-PL" altLang="zh-TW" sz="2900" strike="sngStrike" dirty="0"/>
              <a:t>+ </a:t>
            </a:r>
            <a:r>
              <a:rPr lang="pl-PL" altLang="zh-TW" sz="2900" strike="sngStrike" dirty="0">
                <a:solidFill>
                  <a:srgbClr val="7030A0"/>
                </a:solidFill>
              </a:rPr>
              <a:t>(v</a:t>
            </a:r>
            <a:r>
              <a:rPr lang="pl-PL" altLang="zh-TW" sz="2900" strike="sngStrike" baseline="-25000" dirty="0">
                <a:solidFill>
                  <a:srgbClr val="7030A0"/>
                </a:solidFill>
              </a:rPr>
              <a:t>3</a:t>
            </a:r>
            <a:r>
              <a:rPr lang="pl-PL" altLang="zh-TW" sz="2900" strike="sngStrike" dirty="0">
                <a:solidFill>
                  <a:srgbClr val="7030A0"/>
                </a:solidFill>
              </a:rPr>
              <a:t> - v</a:t>
            </a:r>
            <a:r>
              <a:rPr lang="pl-PL" altLang="zh-TW" sz="2900" strike="sngStrike" baseline="-25000" dirty="0">
                <a:solidFill>
                  <a:srgbClr val="7030A0"/>
                </a:solidFill>
              </a:rPr>
              <a:t>1</a:t>
            </a:r>
            <a:r>
              <a:rPr lang="pl-PL" altLang="zh-TW" sz="2900" strike="sngStrike" dirty="0">
                <a:solidFill>
                  <a:srgbClr val="7030A0"/>
                </a:solidFill>
              </a:rPr>
              <a:t>)</a:t>
            </a:r>
            <a:r>
              <a:rPr lang="pl-PL" altLang="zh-TW" sz="2900" strike="sngStrike" dirty="0">
                <a:solidFill>
                  <a:schemeClr val="accent1"/>
                </a:solidFill>
              </a:rPr>
              <a:t>(v</a:t>
            </a:r>
            <a:r>
              <a:rPr lang="pl-PL" altLang="zh-TW" sz="2900" strike="sngStrike" baseline="-25000" dirty="0">
                <a:solidFill>
                  <a:schemeClr val="accent1"/>
                </a:solidFill>
              </a:rPr>
              <a:t>2</a:t>
            </a:r>
            <a:r>
              <a:rPr lang="pl-PL" altLang="zh-TW" sz="2900" strike="sngStrike" dirty="0">
                <a:solidFill>
                  <a:schemeClr val="accent1"/>
                </a:solidFill>
              </a:rPr>
              <a:t> - v</a:t>
            </a:r>
            <a:r>
              <a:rPr lang="pl-PL" altLang="zh-TW" sz="2900" strike="sngStrike" baseline="-25000" dirty="0">
                <a:solidFill>
                  <a:schemeClr val="accent1"/>
                </a:solidFill>
              </a:rPr>
              <a:t>1</a:t>
            </a:r>
            <a:r>
              <a:rPr lang="pl-PL" altLang="zh-TW" sz="2900" strike="sngStrike" dirty="0">
                <a:solidFill>
                  <a:schemeClr val="accent1"/>
                </a:solidFill>
              </a:rPr>
              <a:t>)</a:t>
            </a:r>
            <a:r>
              <a:rPr lang="pl-PL" altLang="zh-TW" sz="2900" strike="sngStrike" dirty="0"/>
              <a:t>B</a:t>
            </a:r>
            <a:br>
              <a:rPr lang="pl-PL" altLang="zh-TW" sz="2900" dirty="0"/>
            </a:br>
            <a:r>
              <a:rPr lang="pl-PL" altLang="zh-TW" sz="2900" dirty="0"/>
              <a:t>- </a:t>
            </a:r>
            <a:r>
              <a:rPr lang="pl-PL" altLang="zh-TW" sz="2900" dirty="0">
                <a:solidFill>
                  <a:schemeClr val="accent1"/>
                </a:solidFill>
              </a:rPr>
              <a:t>(v</a:t>
            </a:r>
            <a:r>
              <a:rPr lang="pl-PL" altLang="zh-TW" sz="2900" baseline="-25000" dirty="0">
                <a:solidFill>
                  <a:schemeClr val="accent1"/>
                </a:solidFill>
              </a:rPr>
              <a:t>2</a:t>
            </a:r>
            <a:r>
              <a:rPr lang="pl-PL" altLang="zh-TW" sz="2900" dirty="0">
                <a:solidFill>
                  <a:schemeClr val="accent1"/>
                </a:solidFill>
              </a:rPr>
              <a:t> - v</a:t>
            </a:r>
            <a:r>
              <a:rPr lang="pl-PL" altLang="zh-TW" sz="2900" baseline="-25000" dirty="0">
                <a:solidFill>
                  <a:schemeClr val="accent1"/>
                </a:solidFill>
              </a:rPr>
              <a:t>1</a:t>
            </a:r>
            <a:r>
              <a:rPr lang="pl-PL" altLang="zh-TW" sz="2900" dirty="0">
                <a:solidFill>
                  <a:schemeClr val="accent1"/>
                </a:solidFill>
              </a:rPr>
              <a:t>)</a:t>
            </a:r>
            <a:r>
              <a:rPr lang="pl-PL" altLang="zh-TW" sz="2900" dirty="0"/>
              <a:t>(p</a:t>
            </a:r>
            <a:r>
              <a:rPr lang="pl-PL" altLang="zh-TW" sz="2900" baseline="-25000" dirty="0"/>
              <a:t>3</a:t>
            </a:r>
            <a:r>
              <a:rPr lang="pl-PL" altLang="zh-TW" sz="2900" dirty="0"/>
              <a:t> - p</a:t>
            </a:r>
            <a:r>
              <a:rPr lang="pl-PL" altLang="zh-TW" sz="2900" baseline="-25000" dirty="0"/>
              <a:t>1</a:t>
            </a:r>
            <a:r>
              <a:rPr lang="pl-PL" altLang="zh-TW" sz="2900" dirty="0"/>
              <a:t>)    - </a:t>
            </a:r>
            <a:r>
              <a:rPr lang="pl-PL" altLang="zh-TW" sz="2900" dirty="0">
                <a:solidFill>
                  <a:schemeClr val="accent1"/>
                </a:solidFill>
              </a:rPr>
              <a:t>(v</a:t>
            </a:r>
            <a:r>
              <a:rPr lang="pl-PL" altLang="zh-TW" sz="2900" baseline="-25000" dirty="0">
                <a:solidFill>
                  <a:schemeClr val="accent1"/>
                </a:solidFill>
              </a:rPr>
              <a:t>2</a:t>
            </a:r>
            <a:r>
              <a:rPr lang="pl-PL" altLang="zh-TW" sz="2900" dirty="0">
                <a:solidFill>
                  <a:schemeClr val="accent1"/>
                </a:solidFill>
              </a:rPr>
              <a:t> - v</a:t>
            </a:r>
            <a:r>
              <a:rPr lang="pl-PL" altLang="zh-TW" sz="2900" baseline="-25000" dirty="0">
                <a:solidFill>
                  <a:schemeClr val="accent1"/>
                </a:solidFill>
              </a:rPr>
              <a:t>1</a:t>
            </a:r>
            <a:r>
              <a:rPr lang="pl-PL" altLang="zh-TW" sz="2900" dirty="0">
                <a:solidFill>
                  <a:schemeClr val="accent1"/>
                </a:solidFill>
              </a:rPr>
              <a:t>)</a:t>
            </a:r>
            <a:r>
              <a:rPr lang="pl-PL" altLang="zh-TW" sz="2900" dirty="0">
                <a:solidFill>
                  <a:srgbClr val="FF0000"/>
                </a:solidFill>
              </a:rPr>
              <a:t>(u</a:t>
            </a:r>
            <a:r>
              <a:rPr lang="pl-PL" altLang="zh-TW" sz="2900" baseline="-25000" dirty="0">
                <a:solidFill>
                  <a:srgbClr val="FF0000"/>
                </a:solidFill>
              </a:rPr>
              <a:t>3</a:t>
            </a:r>
            <a:r>
              <a:rPr lang="pl-PL" altLang="zh-TW" sz="2900" dirty="0">
                <a:solidFill>
                  <a:srgbClr val="FF0000"/>
                </a:solidFill>
              </a:rPr>
              <a:t> - u</a:t>
            </a:r>
            <a:r>
              <a:rPr lang="pl-PL" altLang="zh-TW" sz="2900" baseline="-25000" dirty="0">
                <a:solidFill>
                  <a:srgbClr val="FF0000"/>
                </a:solidFill>
              </a:rPr>
              <a:t>1</a:t>
            </a:r>
            <a:r>
              <a:rPr lang="pl-PL" altLang="zh-TW" sz="2900" dirty="0">
                <a:solidFill>
                  <a:srgbClr val="FF0000"/>
                </a:solidFill>
              </a:rPr>
              <a:t>)</a:t>
            </a:r>
            <a:r>
              <a:rPr lang="pl-PL" altLang="zh-TW" sz="2900" dirty="0"/>
              <a:t>T </a:t>
            </a:r>
            <a:r>
              <a:rPr lang="pl-PL" altLang="zh-TW" sz="2900" strike="sngStrike" dirty="0"/>
              <a:t>- </a:t>
            </a:r>
            <a:r>
              <a:rPr lang="pl-PL" altLang="zh-TW" sz="2900" strike="sngStrike" dirty="0">
                <a:solidFill>
                  <a:schemeClr val="accent1"/>
                </a:solidFill>
              </a:rPr>
              <a:t>(v</a:t>
            </a:r>
            <a:r>
              <a:rPr lang="pl-PL" altLang="zh-TW" sz="2900" strike="sngStrike" baseline="-25000" dirty="0">
                <a:solidFill>
                  <a:schemeClr val="accent1"/>
                </a:solidFill>
              </a:rPr>
              <a:t>2</a:t>
            </a:r>
            <a:r>
              <a:rPr lang="pl-PL" altLang="zh-TW" sz="2900" strike="sngStrike" dirty="0">
                <a:solidFill>
                  <a:schemeClr val="accent1"/>
                </a:solidFill>
              </a:rPr>
              <a:t> - v</a:t>
            </a:r>
            <a:r>
              <a:rPr lang="pl-PL" altLang="zh-TW" sz="2900" strike="sngStrike" baseline="-25000" dirty="0">
                <a:solidFill>
                  <a:schemeClr val="accent1"/>
                </a:solidFill>
              </a:rPr>
              <a:t>1</a:t>
            </a:r>
            <a:r>
              <a:rPr lang="pl-PL" altLang="zh-TW" sz="2900" strike="sngStrike" dirty="0">
                <a:solidFill>
                  <a:schemeClr val="accent1"/>
                </a:solidFill>
              </a:rPr>
              <a:t>)</a:t>
            </a:r>
            <a:r>
              <a:rPr lang="pl-PL" altLang="zh-TW" sz="2900" strike="sngStrike" dirty="0">
                <a:solidFill>
                  <a:srgbClr val="7030A0"/>
                </a:solidFill>
              </a:rPr>
              <a:t>(v</a:t>
            </a:r>
            <a:r>
              <a:rPr lang="pl-PL" altLang="zh-TW" sz="2900" strike="sngStrike" baseline="-25000" dirty="0">
                <a:solidFill>
                  <a:srgbClr val="7030A0"/>
                </a:solidFill>
              </a:rPr>
              <a:t>3</a:t>
            </a:r>
            <a:r>
              <a:rPr lang="pl-PL" altLang="zh-TW" sz="2900" strike="sngStrike" dirty="0">
                <a:solidFill>
                  <a:srgbClr val="7030A0"/>
                </a:solidFill>
              </a:rPr>
              <a:t> - v</a:t>
            </a:r>
            <a:r>
              <a:rPr lang="pl-PL" altLang="zh-TW" sz="2900" strike="sngStrike" baseline="-25000" dirty="0">
                <a:solidFill>
                  <a:srgbClr val="7030A0"/>
                </a:solidFill>
              </a:rPr>
              <a:t>1</a:t>
            </a:r>
            <a:r>
              <a:rPr lang="pl-PL" altLang="zh-TW" sz="2900" strike="sngStrike" dirty="0">
                <a:solidFill>
                  <a:srgbClr val="7030A0"/>
                </a:solidFill>
              </a:rPr>
              <a:t>)</a:t>
            </a:r>
            <a:r>
              <a:rPr lang="pl-PL" altLang="zh-TW" sz="2900" strike="sngStrike" dirty="0"/>
              <a:t>B</a:t>
            </a:r>
            <a:endParaRPr lang="en-US" altLang="zh-TW" sz="2900" strike="sngStrike" dirty="0"/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endParaRPr lang="en-US" altLang="zh-TW" sz="2900" dirty="0"/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pl-PL" altLang="zh-TW" sz="2900" dirty="0"/>
              <a:t>  </a:t>
            </a:r>
            <a:r>
              <a:rPr lang="pl-PL" altLang="zh-TW" sz="2900" dirty="0">
                <a:solidFill>
                  <a:srgbClr val="FF0000"/>
                </a:solidFill>
              </a:rPr>
              <a:t>(u</a:t>
            </a:r>
            <a:r>
              <a:rPr lang="pl-PL" altLang="zh-TW" sz="2900" baseline="-25000" dirty="0">
                <a:solidFill>
                  <a:srgbClr val="FF0000"/>
                </a:solidFill>
              </a:rPr>
              <a:t>3</a:t>
            </a:r>
            <a:r>
              <a:rPr lang="pl-PL" altLang="zh-TW" sz="2900" dirty="0">
                <a:solidFill>
                  <a:srgbClr val="FF0000"/>
                </a:solidFill>
              </a:rPr>
              <a:t> - u</a:t>
            </a:r>
            <a:r>
              <a:rPr lang="pl-PL" altLang="zh-TW" sz="2900" baseline="-25000" dirty="0">
                <a:solidFill>
                  <a:srgbClr val="FF0000"/>
                </a:solidFill>
              </a:rPr>
              <a:t>1</a:t>
            </a:r>
            <a:r>
              <a:rPr lang="pl-PL" altLang="zh-TW" sz="2900" dirty="0">
                <a:solidFill>
                  <a:srgbClr val="FF0000"/>
                </a:solidFill>
              </a:rPr>
              <a:t>)</a:t>
            </a:r>
            <a:r>
              <a:rPr lang="pl-PL" altLang="zh-TW" sz="2900" dirty="0"/>
              <a:t>(p</a:t>
            </a:r>
            <a:r>
              <a:rPr lang="pl-PL" altLang="zh-TW" sz="2900" baseline="-25000" dirty="0"/>
              <a:t>2</a:t>
            </a:r>
            <a:r>
              <a:rPr lang="pl-PL" altLang="zh-TW" sz="2900" dirty="0"/>
              <a:t> - p</a:t>
            </a:r>
            <a:r>
              <a:rPr lang="pl-PL" altLang="zh-TW" sz="2900" baseline="-25000" dirty="0"/>
              <a:t>1</a:t>
            </a:r>
            <a:r>
              <a:rPr lang="pl-PL" altLang="zh-TW" sz="2900" dirty="0"/>
              <a:t>)  =  </a:t>
            </a:r>
            <a:r>
              <a:rPr lang="pl-PL" altLang="zh-TW" sz="2900" strike="sngStrike" dirty="0"/>
              <a:t> </a:t>
            </a:r>
            <a:r>
              <a:rPr lang="pl-PL" altLang="zh-TW" sz="2900" strike="sngStrike" dirty="0">
                <a:solidFill>
                  <a:srgbClr val="FF0000"/>
                </a:solidFill>
              </a:rPr>
              <a:t>(u</a:t>
            </a:r>
            <a:r>
              <a:rPr lang="pl-PL" altLang="zh-TW" sz="2900" strike="sngStrike" baseline="-25000" dirty="0">
                <a:solidFill>
                  <a:srgbClr val="FF0000"/>
                </a:solidFill>
              </a:rPr>
              <a:t>3</a:t>
            </a:r>
            <a:r>
              <a:rPr lang="pl-PL" altLang="zh-TW" sz="2900" strike="sngStrike" dirty="0">
                <a:solidFill>
                  <a:srgbClr val="FF0000"/>
                </a:solidFill>
              </a:rPr>
              <a:t> - u</a:t>
            </a:r>
            <a:r>
              <a:rPr lang="pl-PL" altLang="zh-TW" sz="2900" strike="sngStrike" baseline="-25000" dirty="0">
                <a:solidFill>
                  <a:srgbClr val="FF0000"/>
                </a:solidFill>
              </a:rPr>
              <a:t>1</a:t>
            </a:r>
            <a:r>
              <a:rPr lang="pl-PL" altLang="zh-TW" sz="2900" strike="sngStrike" dirty="0">
                <a:solidFill>
                  <a:srgbClr val="FF0000"/>
                </a:solidFill>
              </a:rPr>
              <a:t>)</a:t>
            </a:r>
            <a:r>
              <a:rPr lang="pl-PL" altLang="zh-TW" sz="2900" strike="sngStrike" dirty="0">
                <a:solidFill>
                  <a:schemeClr val="accent4">
                    <a:lumMod val="50000"/>
                  </a:schemeClr>
                </a:solidFill>
              </a:rPr>
              <a:t>(u</a:t>
            </a:r>
            <a:r>
              <a:rPr lang="pl-PL" altLang="zh-TW" sz="2900" strike="sngStrike" baseline="-25000" dirty="0">
                <a:solidFill>
                  <a:schemeClr val="accent4">
                    <a:lumMod val="50000"/>
                  </a:schemeClr>
                </a:solidFill>
              </a:rPr>
              <a:t>2</a:t>
            </a:r>
            <a:r>
              <a:rPr lang="pl-PL" altLang="zh-TW" sz="2900" strike="sngStrike" dirty="0">
                <a:solidFill>
                  <a:schemeClr val="accent4">
                    <a:lumMod val="50000"/>
                  </a:schemeClr>
                </a:solidFill>
              </a:rPr>
              <a:t> - u</a:t>
            </a:r>
            <a:r>
              <a:rPr lang="pl-PL" altLang="zh-TW" sz="2900" strike="sngStrike" baseline="-25000" dirty="0">
                <a:solidFill>
                  <a:schemeClr val="accent4">
                    <a:lumMod val="50000"/>
                  </a:schemeClr>
                </a:solidFill>
              </a:rPr>
              <a:t>1</a:t>
            </a:r>
            <a:r>
              <a:rPr lang="pl-PL" altLang="zh-TW" sz="2900" strike="sngStrike" dirty="0">
                <a:solidFill>
                  <a:schemeClr val="accent4">
                    <a:lumMod val="50000"/>
                  </a:schemeClr>
                </a:solidFill>
              </a:rPr>
              <a:t>)</a:t>
            </a:r>
            <a:r>
              <a:rPr lang="pl-PL" altLang="zh-TW" sz="2900" strike="sngStrike" dirty="0"/>
              <a:t>T </a:t>
            </a:r>
            <a:r>
              <a:rPr lang="pl-PL" altLang="zh-TW" sz="2900" dirty="0"/>
              <a:t>+ </a:t>
            </a:r>
            <a:r>
              <a:rPr lang="pl-PL" altLang="zh-TW" sz="2900" dirty="0">
                <a:solidFill>
                  <a:srgbClr val="FF0000"/>
                </a:solidFill>
              </a:rPr>
              <a:t>(u</a:t>
            </a:r>
            <a:r>
              <a:rPr lang="pl-PL" altLang="zh-TW" sz="2900" baseline="-25000" dirty="0">
                <a:solidFill>
                  <a:srgbClr val="FF0000"/>
                </a:solidFill>
              </a:rPr>
              <a:t>3</a:t>
            </a:r>
            <a:r>
              <a:rPr lang="pl-PL" altLang="zh-TW" sz="2900" dirty="0">
                <a:solidFill>
                  <a:srgbClr val="FF0000"/>
                </a:solidFill>
              </a:rPr>
              <a:t> - u</a:t>
            </a:r>
            <a:r>
              <a:rPr lang="pl-PL" altLang="zh-TW" sz="2900" baseline="-25000" dirty="0">
                <a:solidFill>
                  <a:srgbClr val="FF0000"/>
                </a:solidFill>
              </a:rPr>
              <a:t>1</a:t>
            </a:r>
            <a:r>
              <a:rPr lang="pl-PL" altLang="zh-TW" sz="2900" dirty="0">
                <a:solidFill>
                  <a:srgbClr val="FF0000"/>
                </a:solidFill>
              </a:rPr>
              <a:t>)</a:t>
            </a:r>
            <a:r>
              <a:rPr lang="pl-PL" altLang="zh-TW" sz="2900" dirty="0">
                <a:solidFill>
                  <a:schemeClr val="accent1"/>
                </a:solidFill>
              </a:rPr>
              <a:t>(v</a:t>
            </a:r>
            <a:r>
              <a:rPr lang="pl-PL" altLang="zh-TW" sz="2900" baseline="-25000" dirty="0">
                <a:solidFill>
                  <a:schemeClr val="accent1"/>
                </a:solidFill>
              </a:rPr>
              <a:t>2</a:t>
            </a:r>
            <a:r>
              <a:rPr lang="pl-PL" altLang="zh-TW" sz="2900" dirty="0">
                <a:solidFill>
                  <a:schemeClr val="accent1"/>
                </a:solidFill>
              </a:rPr>
              <a:t> - v</a:t>
            </a:r>
            <a:r>
              <a:rPr lang="pl-PL" altLang="zh-TW" sz="2900" baseline="-25000" dirty="0">
                <a:solidFill>
                  <a:schemeClr val="accent1"/>
                </a:solidFill>
              </a:rPr>
              <a:t>1</a:t>
            </a:r>
            <a:r>
              <a:rPr lang="pl-PL" altLang="zh-TW" sz="2900" dirty="0">
                <a:solidFill>
                  <a:schemeClr val="accent1"/>
                </a:solidFill>
              </a:rPr>
              <a:t>)</a:t>
            </a:r>
            <a:r>
              <a:rPr lang="pl-PL" altLang="zh-TW" sz="2900" dirty="0"/>
              <a:t>B</a:t>
            </a:r>
            <a:br>
              <a:rPr lang="pl-PL" altLang="zh-TW" sz="2900" dirty="0"/>
            </a:br>
            <a:r>
              <a:rPr lang="pl-PL" altLang="zh-TW" sz="2900" dirty="0"/>
              <a:t>- </a:t>
            </a:r>
            <a:r>
              <a:rPr lang="pl-PL" altLang="zh-TW" sz="2900" dirty="0">
                <a:solidFill>
                  <a:schemeClr val="accent4">
                    <a:lumMod val="50000"/>
                  </a:schemeClr>
                </a:solidFill>
              </a:rPr>
              <a:t>(u</a:t>
            </a:r>
            <a:r>
              <a:rPr lang="pl-PL" altLang="zh-TW" sz="2900" baseline="-25000" dirty="0">
                <a:solidFill>
                  <a:schemeClr val="accent4">
                    <a:lumMod val="50000"/>
                  </a:schemeClr>
                </a:solidFill>
              </a:rPr>
              <a:t>2</a:t>
            </a:r>
            <a:r>
              <a:rPr lang="pl-PL" altLang="zh-TW" sz="2900" dirty="0">
                <a:solidFill>
                  <a:schemeClr val="accent4">
                    <a:lumMod val="50000"/>
                  </a:schemeClr>
                </a:solidFill>
              </a:rPr>
              <a:t> - u</a:t>
            </a:r>
            <a:r>
              <a:rPr lang="pl-PL" altLang="zh-TW" sz="2900" baseline="-25000" dirty="0">
                <a:solidFill>
                  <a:schemeClr val="accent4">
                    <a:lumMod val="50000"/>
                  </a:schemeClr>
                </a:solidFill>
              </a:rPr>
              <a:t>1</a:t>
            </a:r>
            <a:r>
              <a:rPr lang="pl-PL" altLang="zh-TW" sz="2900" dirty="0">
                <a:solidFill>
                  <a:schemeClr val="accent4">
                    <a:lumMod val="50000"/>
                  </a:schemeClr>
                </a:solidFill>
              </a:rPr>
              <a:t>)</a:t>
            </a:r>
            <a:r>
              <a:rPr lang="pl-PL" altLang="zh-TW" sz="2900" dirty="0"/>
              <a:t>(p</a:t>
            </a:r>
            <a:r>
              <a:rPr lang="pl-PL" altLang="zh-TW" sz="2900" baseline="-25000" dirty="0"/>
              <a:t>3</a:t>
            </a:r>
            <a:r>
              <a:rPr lang="pl-PL" altLang="zh-TW" sz="2900" dirty="0"/>
              <a:t> - p</a:t>
            </a:r>
            <a:r>
              <a:rPr lang="pl-PL" altLang="zh-TW" sz="2900" baseline="-25000" dirty="0"/>
              <a:t>1</a:t>
            </a:r>
            <a:r>
              <a:rPr lang="pl-PL" altLang="zh-TW" sz="2900" dirty="0"/>
              <a:t>)    </a:t>
            </a:r>
            <a:r>
              <a:rPr lang="pl-PL" altLang="zh-TW" sz="2900" strike="sngStrike" dirty="0"/>
              <a:t>- </a:t>
            </a:r>
            <a:r>
              <a:rPr lang="pl-PL" altLang="zh-TW" sz="2900" strike="sngStrike" dirty="0">
                <a:solidFill>
                  <a:schemeClr val="accent4">
                    <a:lumMod val="50000"/>
                  </a:schemeClr>
                </a:solidFill>
              </a:rPr>
              <a:t>(u</a:t>
            </a:r>
            <a:r>
              <a:rPr lang="pl-PL" altLang="zh-TW" sz="2900" strike="sngStrike" baseline="-25000" dirty="0">
                <a:solidFill>
                  <a:schemeClr val="accent4">
                    <a:lumMod val="50000"/>
                  </a:schemeClr>
                </a:solidFill>
              </a:rPr>
              <a:t>2</a:t>
            </a:r>
            <a:r>
              <a:rPr lang="pl-PL" altLang="zh-TW" sz="2900" strike="sngStrike" dirty="0">
                <a:solidFill>
                  <a:schemeClr val="accent4">
                    <a:lumMod val="50000"/>
                  </a:schemeClr>
                </a:solidFill>
              </a:rPr>
              <a:t> - u</a:t>
            </a:r>
            <a:r>
              <a:rPr lang="pl-PL" altLang="zh-TW" sz="2900" strike="sngStrike" baseline="-25000" dirty="0">
                <a:solidFill>
                  <a:schemeClr val="accent4">
                    <a:lumMod val="50000"/>
                  </a:schemeClr>
                </a:solidFill>
              </a:rPr>
              <a:t>1</a:t>
            </a:r>
            <a:r>
              <a:rPr lang="pl-PL" altLang="zh-TW" sz="2900" strike="sngStrike" dirty="0">
                <a:solidFill>
                  <a:schemeClr val="accent4">
                    <a:lumMod val="50000"/>
                  </a:schemeClr>
                </a:solidFill>
              </a:rPr>
              <a:t>)</a:t>
            </a:r>
            <a:r>
              <a:rPr lang="pl-PL" altLang="zh-TW" sz="2900" strike="sngStrike" dirty="0">
                <a:solidFill>
                  <a:srgbClr val="FF0000"/>
                </a:solidFill>
              </a:rPr>
              <a:t>(u</a:t>
            </a:r>
            <a:r>
              <a:rPr lang="pl-PL" altLang="zh-TW" sz="2900" strike="sngStrike" baseline="-25000" dirty="0">
                <a:solidFill>
                  <a:srgbClr val="FF0000"/>
                </a:solidFill>
              </a:rPr>
              <a:t>3</a:t>
            </a:r>
            <a:r>
              <a:rPr lang="pl-PL" altLang="zh-TW" sz="2900" strike="sngStrike" dirty="0">
                <a:solidFill>
                  <a:srgbClr val="FF0000"/>
                </a:solidFill>
              </a:rPr>
              <a:t> - u</a:t>
            </a:r>
            <a:r>
              <a:rPr lang="pl-PL" altLang="zh-TW" sz="2900" strike="sngStrike" baseline="-25000" dirty="0">
                <a:solidFill>
                  <a:srgbClr val="FF0000"/>
                </a:solidFill>
              </a:rPr>
              <a:t>1</a:t>
            </a:r>
            <a:r>
              <a:rPr lang="pl-PL" altLang="zh-TW" sz="2900" strike="sngStrike" dirty="0">
                <a:solidFill>
                  <a:srgbClr val="FF0000"/>
                </a:solidFill>
              </a:rPr>
              <a:t>).</a:t>
            </a:r>
            <a:r>
              <a:rPr lang="pl-PL" altLang="zh-TW" sz="2900" strike="sngStrike" dirty="0"/>
              <a:t>T </a:t>
            </a:r>
            <a:r>
              <a:rPr lang="pl-PL" altLang="zh-TW" sz="2900" dirty="0"/>
              <a:t>- </a:t>
            </a:r>
            <a:r>
              <a:rPr lang="pl-PL" altLang="zh-TW" sz="2900" dirty="0">
                <a:solidFill>
                  <a:schemeClr val="accent4">
                    <a:lumMod val="50000"/>
                  </a:schemeClr>
                </a:solidFill>
              </a:rPr>
              <a:t>(u</a:t>
            </a:r>
            <a:r>
              <a:rPr lang="pl-PL" altLang="zh-TW" sz="2900" baseline="-25000" dirty="0">
                <a:solidFill>
                  <a:schemeClr val="accent4">
                    <a:lumMod val="50000"/>
                  </a:schemeClr>
                </a:solidFill>
              </a:rPr>
              <a:t>2</a:t>
            </a:r>
            <a:r>
              <a:rPr lang="pl-PL" altLang="zh-TW" sz="2900" dirty="0">
                <a:solidFill>
                  <a:schemeClr val="accent4">
                    <a:lumMod val="50000"/>
                  </a:schemeClr>
                </a:solidFill>
              </a:rPr>
              <a:t> - u</a:t>
            </a:r>
            <a:r>
              <a:rPr lang="pl-PL" altLang="zh-TW" sz="2900" baseline="-25000" dirty="0">
                <a:solidFill>
                  <a:schemeClr val="accent4">
                    <a:lumMod val="50000"/>
                  </a:schemeClr>
                </a:solidFill>
              </a:rPr>
              <a:t>1</a:t>
            </a:r>
            <a:r>
              <a:rPr lang="pl-PL" altLang="zh-TW" sz="2900" dirty="0">
                <a:solidFill>
                  <a:schemeClr val="accent4">
                    <a:lumMod val="50000"/>
                  </a:schemeClr>
                </a:solidFill>
              </a:rPr>
              <a:t>)</a:t>
            </a:r>
            <a:r>
              <a:rPr lang="pl-PL" altLang="zh-TW" sz="2900" dirty="0">
                <a:solidFill>
                  <a:srgbClr val="7030A0"/>
                </a:solidFill>
              </a:rPr>
              <a:t>(v</a:t>
            </a:r>
            <a:r>
              <a:rPr lang="pl-PL" altLang="zh-TW" sz="2900" baseline="-25000" dirty="0">
                <a:solidFill>
                  <a:srgbClr val="7030A0"/>
                </a:solidFill>
              </a:rPr>
              <a:t>3</a:t>
            </a:r>
            <a:r>
              <a:rPr lang="pl-PL" altLang="zh-TW" sz="2900" dirty="0">
                <a:solidFill>
                  <a:srgbClr val="7030A0"/>
                </a:solidFill>
              </a:rPr>
              <a:t> - v</a:t>
            </a:r>
            <a:r>
              <a:rPr lang="pl-PL" altLang="zh-TW" sz="2900" baseline="-25000" dirty="0">
                <a:solidFill>
                  <a:srgbClr val="7030A0"/>
                </a:solidFill>
              </a:rPr>
              <a:t>1</a:t>
            </a:r>
            <a:r>
              <a:rPr lang="pl-PL" altLang="zh-TW" sz="2900" dirty="0">
                <a:solidFill>
                  <a:srgbClr val="7030A0"/>
                </a:solidFill>
              </a:rPr>
              <a:t>)</a:t>
            </a:r>
            <a:r>
              <a:rPr lang="pl-PL" altLang="zh-TW" sz="2900" dirty="0"/>
              <a:t>B</a:t>
            </a:r>
            <a:endParaRPr lang="en-US" altLang="zh-TW" sz="2900" dirty="0"/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endParaRPr lang="en-US" altLang="zh-TW" sz="2900" dirty="0"/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pl-PL" altLang="zh-TW" sz="2900" dirty="0"/>
              <a:t>    </a:t>
            </a:r>
            <a:r>
              <a:rPr lang="en-US" altLang="zh-TW" sz="2900" dirty="0"/>
              <a:t>   </a:t>
            </a:r>
            <a:r>
              <a:rPr lang="pl-PL" altLang="zh-TW" sz="2900" dirty="0"/>
              <a:t>(v</a:t>
            </a:r>
            <a:r>
              <a:rPr lang="pl-PL" altLang="zh-TW" sz="2900" baseline="-25000" dirty="0"/>
              <a:t>3</a:t>
            </a:r>
            <a:r>
              <a:rPr lang="pl-PL" altLang="zh-TW" sz="2900" dirty="0"/>
              <a:t> - v</a:t>
            </a:r>
            <a:r>
              <a:rPr lang="pl-PL" altLang="zh-TW" sz="2900" baseline="-25000" dirty="0"/>
              <a:t>1</a:t>
            </a:r>
            <a:r>
              <a:rPr lang="pl-PL" altLang="zh-TW" sz="2900" dirty="0"/>
              <a:t>)(p</a:t>
            </a:r>
            <a:r>
              <a:rPr lang="pl-PL" altLang="zh-TW" sz="2900" baseline="-25000" dirty="0"/>
              <a:t>2</a:t>
            </a:r>
            <a:r>
              <a:rPr lang="pl-PL" altLang="zh-TW" sz="2900" dirty="0"/>
              <a:t> - p</a:t>
            </a:r>
            <a:r>
              <a:rPr lang="pl-PL" altLang="zh-TW" sz="2900" baseline="-25000" dirty="0"/>
              <a:t>1</a:t>
            </a:r>
            <a:r>
              <a:rPr lang="pl-PL" altLang="zh-TW" sz="2900" dirty="0"/>
              <a:t>) - (v</a:t>
            </a:r>
            <a:r>
              <a:rPr lang="pl-PL" altLang="zh-TW" sz="2900" baseline="-25000" dirty="0"/>
              <a:t>2</a:t>
            </a:r>
            <a:r>
              <a:rPr lang="pl-PL" altLang="zh-TW" sz="2900" dirty="0"/>
              <a:t> - v</a:t>
            </a:r>
            <a:r>
              <a:rPr lang="pl-PL" altLang="zh-TW" sz="2900" baseline="-25000" dirty="0"/>
              <a:t>1</a:t>
            </a:r>
            <a:r>
              <a:rPr lang="pl-PL" altLang="zh-TW" sz="2900" dirty="0"/>
              <a:t>)(p</a:t>
            </a:r>
            <a:r>
              <a:rPr lang="pl-PL" altLang="zh-TW" sz="2900" baseline="-25000" dirty="0"/>
              <a:t>3</a:t>
            </a:r>
            <a:r>
              <a:rPr lang="pl-PL" altLang="zh-TW" sz="2900" dirty="0"/>
              <a:t> - p</a:t>
            </a:r>
            <a:r>
              <a:rPr lang="pl-PL" altLang="zh-TW" sz="2900" baseline="-25000" dirty="0"/>
              <a:t>1</a:t>
            </a:r>
            <a:r>
              <a:rPr lang="pl-PL" altLang="zh-TW" sz="2900" dirty="0"/>
              <a:t>)</a:t>
            </a:r>
            <a:br>
              <a:rPr lang="pl-PL" altLang="zh-TW" sz="2900" dirty="0"/>
            </a:br>
            <a:r>
              <a:rPr lang="pl-PL" altLang="zh-TW" sz="2900" dirty="0"/>
              <a:t>T = ------------------------------------------------</a:t>
            </a:r>
            <a:br>
              <a:rPr lang="pl-PL" altLang="zh-TW" sz="2900" dirty="0"/>
            </a:br>
            <a:r>
              <a:rPr lang="pl-PL" altLang="zh-TW" sz="2900" dirty="0"/>
              <a:t>   </a:t>
            </a:r>
            <a:r>
              <a:rPr lang="en-US" altLang="zh-TW" sz="2900" dirty="0"/>
              <a:t>   </a:t>
            </a:r>
            <a:r>
              <a:rPr lang="pl-PL" altLang="zh-TW" sz="2900" dirty="0"/>
              <a:t> (u</a:t>
            </a:r>
            <a:r>
              <a:rPr lang="pl-PL" altLang="zh-TW" sz="2900" baseline="-25000" dirty="0"/>
              <a:t>2</a:t>
            </a:r>
            <a:r>
              <a:rPr lang="pl-PL" altLang="zh-TW" sz="2900" dirty="0"/>
              <a:t> - u</a:t>
            </a:r>
            <a:r>
              <a:rPr lang="pl-PL" altLang="zh-TW" sz="2900" baseline="-25000" dirty="0"/>
              <a:t>1</a:t>
            </a:r>
            <a:r>
              <a:rPr lang="pl-PL" altLang="zh-TW" sz="2900" dirty="0"/>
              <a:t>)(v</a:t>
            </a:r>
            <a:r>
              <a:rPr lang="pl-PL" altLang="zh-TW" sz="2900" baseline="-25000" dirty="0"/>
              <a:t>3</a:t>
            </a:r>
            <a:r>
              <a:rPr lang="pl-PL" altLang="zh-TW" sz="2900" dirty="0"/>
              <a:t> - v</a:t>
            </a:r>
            <a:r>
              <a:rPr lang="pl-PL" altLang="zh-TW" sz="2900" baseline="-25000" dirty="0"/>
              <a:t>1</a:t>
            </a:r>
            <a:r>
              <a:rPr lang="pl-PL" altLang="zh-TW" sz="2900" dirty="0"/>
              <a:t>) - (v</a:t>
            </a:r>
            <a:r>
              <a:rPr lang="pl-PL" altLang="zh-TW" sz="2900" baseline="-25000" dirty="0"/>
              <a:t>2</a:t>
            </a:r>
            <a:r>
              <a:rPr lang="pl-PL" altLang="zh-TW" sz="2900" dirty="0"/>
              <a:t> - v</a:t>
            </a:r>
            <a:r>
              <a:rPr lang="pl-PL" altLang="zh-TW" sz="2900" baseline="-25000" dirty="0"/>
              <a:t>1</a:t>
            </a:r>
            <a:r>
              <a:rPr lang="pl-PL" altLang="zh-TW" sz="2900" dirty="0"/>
              <a:t>)(u</a:t>
            </a:r>
            <a:r>
              <a:rPr lang="pl-PL" altLang="zh-TW" sz="2900" baseline="-25000" dirty="0"/>
              <a:t>3</a:t>
            </a:r>
            <a:r>
              <a:rPr lang="pl-PL" altLang="zh-TW" sz="2900" dirty="0"/>
              <a:t> - u</a:t>
            </a:r>
            <a:r>
              <a:rPr lang="pl-PL" altLang="zh-TW" sz="2900" baseline="-25000" dirty="0"/>
              <a:t>1</a:t>
            </a:r>
            <a:r>
              <a:rPr lang="pl-PL" altLang="zh-TW" sz="2900" dirty="0"/>
              <a:t>)</a:t>
            </a:r>
            <a:endParaRPr lang="en-US" altLang="zh-TW" sz="2900" dirty="0"/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endParaRPr lang="en-US" altLang="zh-TW" sz="2900" dirty="0"/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pl-PL" altLang="zh-TW" sz="2900" dirty="0"/>
              <a:t>    </a:t>
            </a:r>
            <a:r>
              <a:rPr lang="en-US" altLang="zh-TW" sz="2900" dirty="0"/>
              <a:t>   </a:t>
            </a:r>
            <a:r>
              <a:rPr lang="pl-PL" altLang="zh-TW" sz="2900" dirty="0"/>
              <a:t>(u</a:t>
            </a:r>
            <a:r>
              <a:rPr lang="pl-PL" altLang="zh-TW" sz="2900" baseline="-25000" dirty="0"/>
              <a:t>3</a:t>
            </a:r>
            <a:r>
              <a:rPr lang="pl-PL" altLang="zh-TW" sz="2900" dirty="0"/>
              <a:t> - u</a:t>
            </a:r>
            <a:r>
              <a:rPr lang="pl-PL" altLang="zh-TW" sz="2900" baseline="-25000" dirty="0"/>
              <a:t>1</a:t>
            </a:r>
            <a:r>
              <a:rPr lang="pl-PL" altLang="zh-TW" sz="2900" dirty="0"/>
              <a:t>)(p</a:t>
            </a:r>
            <a:r>
              <a:rPr lang="pl-PL" altLang="zh-TW" sz="2900" baseline="-25000" dirty="0"/>
              <a:t>2</a:t>
            </a:r>
            <a:r>
              <a:rPr lang="pl-PL" altLang="zh-TW" sz="2900" dirty="0"/>
              <a:t> - p</a:t>
            </a:r>
            <a:r>
              <a:rPr lang="pl-PL" altLang="zh-TW" sz="2900" baseline="-25000" dirty="0"/>
              <a:t>1</a:t>
            </a:r>
            <a:r>
              <a:rPr lang="pl-PL" altLang="zh-TW" sz="2900" dirty="0"/>
              <a:t>) - (u</a:t>
            </a:r>
            <a:r>
              <a:rPr lang="pl-PL" altLang="zh-TW" sz="2900" baseline="-25000" dirty="0"/>
              <a:t>2</a:t>
            </a:r>
            <a:r>
              <a:rPr lang="pl-PL" altLang="zh-TW" sz="2900" dirty="0"/>
              <a:t> - u</a:t>
            </a:r>
            <a:r>
              <a:rPr lang="pl-PL" altLang="zh-TW" sz="2900" baseline="-25000" dirty="0"/>
              <a:t>1</a:t>
            </a:r>
            <a:r>
              <a:rPr lang="pl-PL" altLang="zh-TW" sz="2900" dirty="0"/>
              <a:t>)(p</a:t>
            </a:r>
            <a:r>
              <a:rPr lang="pl-PL" altLang="zh-TW" sz="2900" baseline="-25000" dirty="0"/>
              <a:t>3</a:t>
            </a:r>
            <a:r>
              <a:rPr lang="pl-PL" altLang="zh-TW" sz="2900" dirty="0"/>
              <a:t> - p</a:t>
            </a:r>
            <a:r>
              <a:rPr lang="pl-PL" altLang="zh-TW" sz="2900" baseline="-25000" dirty="0"/>
              <a:t>1</a:t>
            </a:r>
            <a:r>
              <a:rPr lang="pl-PL" altLang="zh-TW" sz="2900" dirty="0"/>
              <a:t>)</a:t>
            </a:r>
            <a:br>
              <a:rPr lang="pl-PL" altLang="zh-TW" sz="2900" dirty="0"/>
            </a:br>
            <a:r>
              <a:rPr lang="pl-PL" altLang="zh-TW" sz="2900" dirty="0"/>
              <a:t>B = ------------------------------------------------</a:t>
            </a:r>
            <a:br>
              <a:rPr lang="pl-PL" altLang="zh-TW" sz="2900" dirty="0"/>
            </a:br>
            <a:r>
              <a:rPr lang="pl-PL" altLang="zh-TW" sz="2900" dirty="0"/>
              <a:t>    </a:t>
            </a:r>
            <a:r>
              <a:rPr lang="en-US" altLang="zh-TW" sz="2900" dirty="0"/>
              <a:t>   </a:t>
            </a:r>
            <a:r>
              <a:rPr lang="pl-PL" altLang="zh-TW" sz="2900" dirty="0"/>
              <a:t>(v</a:t>
            </a:r>
            <a:r>
              <a:rPr lang="pl-PL" altLang="zh-TW" sz="2900" baseline="-25000" dirty="0"/>
              <a:t>2</a:t>
            </a:r>
            <a:r>
              <a:rPr lang="pl-PL" altLang="zh-TW" sz="2900" dirty="0"/>
              <a:t> - v</a:t>
            </a:r>
            <a:r>
              <a:rPr lang="pl-PL" altLang="zh-TW" sz="2900" baseline="-25000" dirty="0"/>
              <a:t>1</a:t>
            </a:r>
            <a:r>
              <a:rPr lang="pl-PL" altLang="zh-TW" sz="2900" dirty="0"/>
              <a:t>)(u</a:t>
            </a:r>
            <a:r>
              <a:rPr lang="pl-PL" altLang="zh-TW" sz="2900" baseline="-25000" dirty="0"/>
              <a:t>3</a:t>
            </a:r>
            <a:r>
              <a:rPr lang="pl-PL" altLang="zh-TW" sz="2900" dirty="0"/>
              <a:t> - u</a:t>
            </a:r>
            <a:r>
              <a:rPr lang="pl-PL" altLang="zh-TW" sz="2900" baseline="-25000" dirty="0"/>
              <a:t>1</a:t>
            </a:r>
            <a:r>
              <a:rPr lang="pl-PL" altLang="zh-TW" sz="2900" dirty="0"/>
              <a:t>) - (u</a:t>
            </a:r>
            <a:r>
              <a:rPr lang="pl-PL" altLang="zh-TW" sz="2900" baseline="-25000" dirty="0"/>
              <a:t>2</a:t>
            </a:r>
            <a:r>
              <a:rPr lang="pl-PL" altLang="zh-TW" sz="2900" dirty="0"/>
              <a:t> - u</a:t>
            </a:r>
            <a:r>
              <a:rPr lang="pl-PL" altLang="zh-TW" sz="2900" baseline="-25000" dirty="0"/>
              <a:t>1</a:t>
            </a:r>
            <a:r>
              <a:rPr lang="pl-PL" altLang="zh-TW" sz="2900" dirty="0"/>
              <a:t>)(v</a:t>
            </a:r>
            <a:r>
              <a:rPr lang="pl-PL" altLang="zh-TW" sz="2900" baseline="-25000" dirty="0"/>
              <a:t>3</a:t>
            </a:r>
            <a:r>
              <a:rPr lang="pl-PL" altLang="zh-TW" sz="2900" dirty="0"/>
              <a:t> - v</a:t>
            </a:r>
            <a:r>
              <a:rPr lang="pl-PL" altLang="zh-TW" sz="2900" baseline="-25000" dirty="0"/>
              <a:t>1</a:t>
            </a:r>
            <a:r>
              <a:rPr lang="pl-PL" altLang="zh-TW" sz="2900" dirty="0"/>
              <a:t>)</a:t>
            </a:r>
            <a:br>
              <a:rPr lang="pl-PL" altLang="zh-TW" sz="2900" dirty="0"/>
            </a:br>
            <a:br>
              <a:rPr lang="pl-PL" altLang="zh-TW" sz="2400" dirty="0"/>
            </a:br>
            <a:endParaRPr lang="zh-TW" altLang="en-US" sz="2400" dirty="0"/>
          </a:p>
        </p:txBody>
      </p:sp>
      <p:pic>
        <p:nvPicPr>
          <p:cNvPr id="11269" name="Picture 4" descr="http://jerome.jouvie.free.fr/images/OpenGl/Lessons/Lesson8-AxisSystem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997" y="4161350"/>
            <a:ext cx="5677436" cy="2613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5782168" y="1500188"/>
            <a:ext cx="4400057" cy="923330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TW" altLang="en-US" dirty="0">
                <a:latin typeface="Comic Sans MS" panose="030F0702030302020204" pitchFamily="66" charset="0"/>
              </a:rPr>
              <a:t>6 </a:t>
            </a:r>
            <a:r>
              <a:rPr lang="en-US" altLang="zh-TW" dirty="0" err="1">
                <a:latin typeface="Comic Sans MS" panose="030F0702030302020204" pitchFamily="66" charset="0"/>
              </a:rPr>
              <a:t>eqns</a:t>
            </a:r>
            <a:r>
              <a:rPr lang="en-US" altLang="zh-TW" dirty="0">
                <a:latin typeface="Comic Sans MS" panose="030F0702030302020204" pitchFamily="66" charset="0"/>
              </a:rPr>
              <a:t>, 6 unknowns</a:t>
            </a:r>
          </a:p>
          <a:p>
            <a:r>
              <a:rPr lang="en-US" altLang="zh-TW" dirty="0">
                <a:latin typeface="Comic Sans MS" panose="030F0702030302020204" pitchFamily="66" charset="0"/>
              </a:rPr>
              <a:t>Why are there 6 equations?</a:t>
            </a:r>
          </a:p>
          <a:p>
            <a:r>
              <a:rPr lang="en-US" altLang="zh-TW" dirty="0">
                <a:latin typeface="Comic Sans MS" panose="030F0702030302020204" pitchFamily="66" charset="0"/>
              </a:rPr>
              <a:t>What are the 6 unknowns</a:t>
            </a:r>
          </a:p>
        </p:txBody>
      </p:sp>
    </p:spTree>
    <p:extLst>
      <p:ext uri="{BB962C8B-B14F-4D97-AF65-F5344CB8AC3E}">
        <p14:creationId xmlns:p14="http://schemas.microsoft.com/office/powerpoint/2010/main" val="3692911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Calibri" charset="0"/>
                <a:ea typeface="微軟正黑體" charset="0"/>
              </a:rPr>
              <a:t>TBN Matrix Per Vertex</a:t>
            </a:r>
          </a:p>
        </p:txBody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>
          <a:xfrm>
            <a:off x="643944" y="1764407"/>
            <a:ext cx="10024057" cy="4501924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 charset="0"/>
              </a:rPr>
              <a:t>For each triangle compute N, T, B</a:t>
            </a:r>
          </a:p>
          <a:p>
            <a:r>
              <a:rPr lang="en-US" altLang="zh-TW" dirty="0">
                <a:ea typeface="新細明體" charset="0"/>
              </a:rPr>
              <a:t>For each vertex:</a:t>
            </a:r>
          </a:p>
          <a:p>
            <a:pPr lvl="1"/>
            <a:r>
              <a:rPr lang="en-US" altLang="zh-TW" dirty="0">
                <a:ea typeface="新細明體" charset="0"/>
              </a:rPr>
              <a:t>Use the averaged face normal as the vertex normal</a:t>
            </a:r>
          </a:p>
          <a:p>
            <a:pPr lvl="1"/>
            <a:r>
              <a:rPr lang="en-US" altLang="zh-TW" dirty="0">
                <a:ea typeface="新細明體" charset="0"/>
              </a:rPr>
              <a:t>Do the same for tangent and </a:t>
            </a:r>
            <a:r>
              <a:rPr lang="en-US" altLang="zh-TW" dirty="0" err="1">
                <a:ea typeface="新細明體" charset="0"/>
              </a:rPr>
              <a:t>bitangent</a:t>
            </a:r>
            <a:r>
              <a:rPr lang="en-US" altLang="zh-TW" dirty="0">
                <a:ea typeface="新細明體" charset="0"/>
              </a:rPr>
              <a:t> vectors</a:t>
            </a:r>
          </a:p>
          <a:p>
            <a:r>
              <a:rPr lang="en-US" altLang="zh-TW" dirty="0">
                <a:ea typeface="新細明體" charset="0"/>
              </a:rPr>
              <a:t>Note that the T, B vectors might not be orthogonal to N vector</a:t>
            </a:r>
          </a:p>
          <a:p>
            <a:pPr lvl="1"/>
            <a:r>
              <a:rPr lang="en-US" altLang="zh-TW" dirty="0">
                <a:ea typeface="新細明體" charset="0"/>
              </a:rPr>
              <a:t>Use Gram-Schmidt to make sure they are orthogonal</a:t>
            </a:r>
          </a:p>
          <a:p>
            <a:pPr lvl="1"/>
            <a:r>
              <a:rPr lang="en-US" altLang="zh-TW" dirty="0">
                <a:ea typeface="新細明體" charset="0"/>
              </a:rPr>
              <a:t>Normalize them</a:t>
            </a:r>
          </a:p>
          <a:p>
            <a:r>
              <a:rPr lang="en-US" altLang="zh-TW" dirty="0">
                <a:ea typeface="新細明體" charset="0"/>
              </a:rPr>
              <a:t>…you now have per vertex NTB which you can use to</a:t>
            </a:r>
          </a:p>
          <a:p>
            <a:pPr lvl="1"/>
            <a:r>
              <a:rPr lang="en-US" altLang="zh-TW" dirty="0">
                <a:ea typeface="新細明體" charset="0"/>
              </a:rPr>
              <a:t>convert world shading calculations to tangent space</a:t>
            </a:r>
          </a:p>
          <a:p>
            <a:pPr lvl="1"/>
            <a:r>
              <a:rPr lang="en-US" altLang="zh-TW" dirty="0">
                <a:ea typeface="新細明體" charset="0"/>
              </a:rPr>
              <a:t>use the bump normal instead of the geometric normal</a:t>
            </a:r>
          </a:p>
        </p:txBody>
      </p:sp>
    </p:spTree>
    <p:extLst>
      <p:ext uri="{BB962C8B-B14F-4D97-AF65-F5344CB8AC3E}">
        <p14:creationId xmlns:p14="http://schemas.microsoft.com/office/powerpoint/2010/main" val="2859197865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SampleSlides</Template>
  <TotalTime>16341</TotalTime>
  <Words>431</Words>
  <Application>Microsoft Office PowerPoint</Application>
  <PresentationFormat>Widescreen</PresentationFormat>
  <Paragraphs>86</Paragraphs>
  <Slides>13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7" baseType="lpstr">
      <vt:lpstr>微軟正黑體</vt:lpstr>
      <vt:lpstr>新細明體</vt:lpstr>
      <vt:lpstr>Arial</vt:lpstr>
      <vt:lpstr>Calibri</vt:lpstr>
      <vt:lpstr>Cambria</vt:lpstr>
      <vt:lpstr>Cambria Math</vt:lpstr>
      <vt:lpstr>Comic Sans MS</vt:lpstr>
      <vt:lpstr>Constantia</vt:lpstr>
      <vt:lpstr>Lato</vt:lpstr>
      <vt:lpstr>Lato Medium</vt:lpstr>
      <vt:lpstr>Symbol</vt:lpstr>
      <vt:lpstr>Wingdings 2</vt:lpstr>
      <vt:lpstr>SampleSlides</vt:lpstr>
      <vt:lpstr>Equation</vt:lpstr>
      <vt:lpstr>PowerPoint Presentation</vt:lpstr>
      <vt:lpstr>Bump Mapping and Normal Mapping</vt:lpstr>
      <vt:lpstr>Shading</vt:lpstr>
      <vt:lpstr>Normal Map</vt:lpstr>
      <vt:lpstr>Tangent Space</vt:lpstr>
      <vt:lpstr>Tangent Space</vt:lpstr>
      <vt:lpstr>Tangent Space</vt:lpstr>
      <vt:lpstr>Tangent Space</vt:lpstr>
      <vt:lpstr>TBN Matrix Per Vertex</vt:lpstr>
      <vt:lpstr>Gram-Schmidt Orthogonalization</vt:lpstr>
      <vt:lpstr>Coordinate Transformation</vt:lpstr>
      <vt:lpstr>Shading in the Tangent Space</vt:lpstr>
      <vt:lpstr>PowerPoint Presentation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Schumacher;shaffer1@illinois.edu</dc:creator>
  <cp:lastModifiedBy>Eric Shaffer</cp:lastModifiedBy>
  <cp:revision>141</cp:revision>
  <dcterms:created xsi:type="dcterms:W3CDTF">2017-05-11T14:02:37Z</dcterms:created>
  <dcterms:modified xsi:type="dcterms:W3CDTF">2018-04-03T03:29:59Z</dcterms:modified>
</cp:coreProperties>
</file>