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68" r:id="rId9"/>
    <p:sldId id="273" r:id="rId10"/>
    <p:sldId id="269" r:id="rId11"/>
    <p:sldId id="270" r:id="rId12"/>
    <p:sldId id="274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Animation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33295-4877-4540-B021-6BB04A374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26" y="1825625"/>
                <a:ext cx="1096617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Probably most common mathematical operation in computer graphics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Affectionately referred to as </a:t>
                </a:r>
                <a:r>
                  <a:rPr lang="en-US" sz="2400" b="1" i="1" dirty="0"/>
                  <a:t>lerp</a:t>
                </a:r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:r>
                  <a:rPr lang="en-US" sz="2400" dirty="0"/>
                  <a:t>Given two points A and B, lerp generates intermediate positions on a straight line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a </a:t>
                </a:r>
                <a:r>
                  <a:rPr lang="en-US" sz="2400" b="1" dirty="0"/>
                  <a:t>parametric equation</a:t>
                </a:r>
                <a:r>
                  <a:rPr lang="en-US" sz="2400" dirty="0"/>
                  <a:t>. The parameter is the variable </a:t>
                </a:r>
                <a:r>
                  <a:rPr lang="en-US" sz="2400" b="1" dirty="0"/>
                  <a:t>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Think of </a:t>
                </a:r>
                <a:r>
                  <a:rPr lang="en-US" sz="2400" b="1" i="1" dirty="0"/>
                  <a:t>t</a:t>
                </a:r>
                <a:r>
                  <a:rPr lang="en-US" sz="2400" dirty="0"/>
                  <a:t> as time. At time 0, where are we? How about at time 1?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33295-4877-4540-B021-6BB04A374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26" y="1825625"/>
                <a:ext cx="10966174" cy="4351338"/>
              </a:xfrm>
              <a:blipFill>
                <a:blip r:embed="rId2"/>
                <a:stretch>
                  <a:fillRect l="-8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295-4877-4540-B021-6BB04A37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wanted to code up lerp for 2D points, how do you do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B8E2-DB4A-4AB6-8193-B0F27726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44" y="2509284"/>
            <a:ext cx="3128630" cy="3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295-4877-4540-B021-6BB04A37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825625"/>
            <a:ext cx="10577623" cy="4814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wanted to code up lerp for 2D points, how do you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3D, just add a line to compute Out[2]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Maybe obvious here…</a:t>
            </a:r>
            <a:br>
              <a:rPr lang="en-US" sz="2000" dirty="0"/>
            </a:br>
            <a:r>
              <a:rPr lang="en-US" sz="2000" dirty="0"/>
              <a:t>but keep in mind that </a:t>
            </a:r>
            <a:r>
              <a:rPr lang="en-US" sz="2000"/>
              <a:t>more complicated </a:t>
            </a:r>
            <a:r>
              <a:rPr lang="en-US" sz="2000" dirty="0"/>
              <a:t>math</a:t>
            </a:r>
            <a:br>
              <a:rPr lang="en-US" sz="2000" dirty="0"/>
            </a:br>
            <a:r>
              <a:rPr lang="en-US" sz="2000" dirty="0"/>
              <a:t>that we will see usually generalizes to 3D similarly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B8E2-DB4A-4AB6-8193-B0F27726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44" y="2509284"/>
            <a:ext cx="3128630" cy="3128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4B186-2DDA-4CDC-A645-362F0FC1CACC}"/>
              </a:ext>
            </a:extLst>
          </p:cNvPr>
          <p:cNvSpPr txBox="1"/>
          <p:nvPr/>
        </p:nvSpPr>
        <p:spPr>
          <a:xfrm>
            <a:off x="329609" y="2668772"/>
            <a:ext cx="669319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lerp(Out, A, B, t){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Out[0] = A[0] + (B[0]-A[0])*t;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Out[1] = A[1] + (B[1]-A[1])*t;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70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CB69-F297-4B8D-9416-FEC3134D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7876-817F-47C4-B9E7-8F792B0B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also be thought of as reconstructing a function from sample points</a:t>
            </a:r>
          </a:p>
          <a:p>
            <a:pPr marL="0" indent="0">
              <a:buNone/>
            </a:pPr>
            <a:r>
              <a:rPr lang="en-US" dirty="0"/>
              <a:t>We will see some other ways of doing this as well…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6576-C1EE-4409-B739-EBC38700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11782"/>
            <a:ext cx="487680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330FB-5EF6-407C-991E-15B4CBDC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23140"/>
            <a:ext cx="4442279" cy="35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AE65-82B8-4198-90A4-5788AA55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Meshes are Linear Interpolants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DEF9A-7100-402E-94E6-24FAC98B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07" y="1810531"/>
            <a:ext cx="4219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Animation with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232" y="2346976"/>
            <a:ext cx="8531668" cy="39193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582546"/>
            <a:ext cx="8724900" cy="367085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Animation means we: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Draw some things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Move the geometry slightly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Draw the things again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Repeat….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Things we will use:</a:t>
            </a:r>
          </a:p>
          <a:p>
            <a:pPr lvl="1"/>
            <a:r>
              <a:rPr lang="en-US" dirty="0" err="1">
                <a:latin typeface="Lato" panose="020F0502020204030203" pitchFamily="34" charset="0"/>
              </a:rPr>
              <a:t>glMatrix</a:t>
            </a:r>
            <a:r>
              <a:rPr lang="en-US" dirty="0">
                <a:latin typeface="Lato" panose="020F0502020204030203" pitchFamily="34" charset="0"/>
              </a:rPr>
              <a:t> library for doing affine transformations of geometry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http://</a:t>
            </a:r>
            <a:r>
              <a:rPr lang="en-US" dirty="0" err="1">
                <a:latin typeface="Lato" panose="020F0502020204030203" pitchFamily="34" charset="0"/>
              </a:rPr>
              <a:t>glmatrix.net</a:t>
            </a:r>
            <a:r>
              <a:rPr lang="en-US" dirty="0">
                <a:latin typeface="Lato" panose="020F0502020204030203" pitchFamily="34" charset="0"/>
              </a:rPr>
              <a:t>/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Code in a file called </a:t>
            </a:r>
            <a:r>
              <a:rPr lang="en-US" dirty="0" err="1">
                <a:latin typeface="Lato" panose="020F0502020204030203" pitchFamily="34" charset="0"/>
              </a:rPr>
              <a:t>webgl-utils.js</a:t>
            </a:r>
            <a:r>
              <a:rPr lang="en-US" dirty="0">
                <a:latin typeface="Lato" panose="020F0502020204030203" pitchFamily="34" charset="0"/>
              </a:rPr>
              <a:t> for some common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A4050-DDFD-4A26-9311-FC465A39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66" y="1515178"/>
            <a:ext cx="3149876" cy="2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3" y="519421"/>
            <a:ext cx="10119762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Transforming Geometry in the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976" y="1828801"/>
            <a:ext cx="5159928" cy="44375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&lt;script id="</a:t>
            </a:r>
            <a:r>
              <a:rPr lang="en-US" sz="1400" dirty="0" err="1"/>
              <a:t>shader-vs</a:t>
            </a:r>
            <a:r>
              <a:rPr lang="en-US" sz="1400" dirty="0"/>
              <a:t>" type="x-</a:t>
            </a:r>
            <a:r>
              <a:rPr lang="en-US" sz="1400" dirty="0" err="1"/>
              <a:t>shader</a:t>
            </a:r>
            <a:r>
              <a:rPr lang="en-US" sz="1400" dirty="0"/>
              <a:t>/x-vertex"&gt;</a:t>
            </a:r>
          </a:p>
          <a:p>
            <a:pPr marL="0" indent="0">
              <a:buNone/>
            </a:pPr>
            <a:r>
              <a:rPr lang="en-US" sz="1400" dirty="0"/>
              <a:t>   attribute vec3 </a:t>
            </a:r>
            <a:r>
              <a:rPr lang="en-US" sz="1400" dirty="0" err="1"/>
              <a:t>aVertexPosition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attribute vec4 </a:t>
            </a:r>
            <a:r>
              <a:rPr lang="en-US" sz="1400" dirty="0" err="1"/>
              <a:t>aVertexColor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uniform mat4 </a:t>
            </a:r>
            <a:r>
              <a:rPr lang="en-US" sz="1400" dirty="0" err="1"/>
              <a:t>uMVMatrix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varying vec4 </a:t>
            </a:r>
            <a:r>
              <a:rPr lang="en-US" sz="1400" dirty="0" err="1"/>
              <a:t>vColor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void main(void)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gl_Position</a:t>
            </a:r>
            <a:r>
              <a:rPr lang="en-US" sz="1400" dirty="0"/>
              <a:t> =</a:t>
            </a:r>
            <a:r>
              <a:rPr lang="en-US" sz="1400" dirty="0" err="1"/>
              <a:t>uMVMatrix</a:t>
            </a:r>
            <a:r>
              <a:rPr lang="en-US" sz="1400" dirty="0"/>
              <a:t>*vec4(</a:t>
            </a:r>
            <a:r>
              <a:rPr lang="en-US" sz="1400" dirty="0" err="1"/>
              <a:t>aVertexPosition</a:t>
            </a:r>
            <a:r>
              <a:rPr lang="en-US" sz="1400" dirty="0"/>
              <a:t>, 1.0);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vColor</a:t>
            </a:r>
            <a:r>
              <a:rPr lang="en-US" sz="1400" dirty="0"/>
              <a:t> = </a:t>
            </a:r>
            <a:r>
              <a:rPr lang="en-US" sz="1400" dirty="0" err="1"/>
              <a:t>aVertexColor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295" y="2092271"/>
            <a:ext cx="3299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3D transformations we’ve learned to alter geometry in the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Uniform variable is one that is the same for all the vertices being processed by the </a:t>
            </a:r>
            <a:r>
              <a:rPr lang="en-US" dirty="0" err="1"/>
              <a:t>shader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code at the left, we use Uniform 4x4 matrix to transform the coordinates of each vertex.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87" y="151673"/>
            <a:ext cx="957311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Transformation to 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72" y="964096"/>
            <a:ext cx="6115906" cy="5997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="gl-matrix-min.js"&gt;&lt;/script&gt;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 </a:t>
            </a:r>
            <a:r>
              <a:rPr lang="en-US" sz="1800" dirty="0" err="1"/>
              <a:t>src</a:t>
            </a:r>
            <a:r>
              <a:rPr lang="en-US" sz="1800" dirty="0"/>
              <a:t>="webgl-utils.js"&gt;&lt;/script&gt;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0455" y="1753717"/>
            <a:ext cx="3337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will use the </a:t>
            </a:r>
            <a:r>
              <a:rPr lang="en-US" sz="1600" dirty="0" err="1"/>
              <a:t>glMatrix</a:t>
            </a:r>
            <a:r>
              <a:rPr lang="en-US" sz="1600" dirty="0"/>
              <a:t> library for vector and matrix math inside JavaScript code.</a:t>
            </a:r>
          </a:p>
          <a:p>
            <a:endParaRPr lang="en-US" sz="1600" dirty="0"/>
          </a:p>
          <a:p>
            <a:r>
              <a:rPr lang="en-US" sz="1600" dirty="0"/>
              <a:t>There are several steps to using the library and to create a matrix to be sent to the </a:t>
            </a:r>
            <a:r>
              <a:rPr lang="en-US" sz="1600" dirty="0" err="1"/>
              <a:t>shader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Include the library in the HTML file using &lt;script&gt;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create a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we initialize the </a:t>
            </a:r>
            <a:r>
              <a:rPr lang="en-US" sz="1600" dirty="0" err="1"/>
              <a:t>shader</a:t>
            </a:r>
            <a:r>
              <a:rPr lang="en-US" sz="1600" dirty="0"/>
              <a:t>, we get a handle for the Uniform matrix in the </a:t>
            </a:r>
            <a:r>
              <a:rPr lang="en-US" sz="1600" dirty="0" err="1"/>
              <a:t>shader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the draw() function, we create a transformation and use the handle to send it to the </a:t>
            </a:r>
            <a:r>
              <a:rPr lang="en-US" sz="1600" dirty="0" err="1"/>
              <a:t>shader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272" y="1753716"/>
            <a:ext cx="6115906" cy="4642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lnSpcReduction="1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mvMatrix</a:t>
            </a:r>
            <a:r>
              <a:rPr lang="en-US" sz="1400" dirty="0"/>
              <a:t> = glMatrix.mat4.create();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setupShaders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…</a:t>
            </a:r>
          </a:p>
          <a:p>
            <a:pPr marL="0" indent="0">
              <a:buNone/>
            </a:pPr>
            <a:r>
              <a:rPr lang="en-US" sz="1400" dirty="0" err="1"/>
              <a:t>shaderProgram.mvMatrixUniform</a:t>
            </a:r>
            <a:r>
              <a:rPr lang="en-US" sz="1400" dirty="0"/>
              <a:t> =    </a:t>
            </a:r>
            <a:br>
              <a:rPr lang="en-US" sz="1400" dirty="0"/>
            </a:br>
            <a:r>
              <a:rPr lang="en-US" sz="1400" dirty="0"/>
              <a:t>                          </a:t>
            </a:r>
            <a:r>
              <a:rPr lang="en-US" sz="1400" dirty="0" err="1"/>
              <a:t>gl.getUniformLocation</a:t>
            </a:r>
            <a:r>
              <a:rPr lang="en-US" sz="1400" dirty="0"/>
              <a:t>(</a:t>
            </a:r>
            <a:r>
              <a:rPr lang="en-US" sz="1400" dirty="0" err="1"/>
              <a:t>shaderProgram</a:t>
            </a:r>
            <a:r>
              <a:rPr lang="en-US" sz="1400" dirty="0"/>
              <a:t>, "</a:t>
            </a:r>
            <a:r>
              <a:rPr lang="en-US" sz="1400" dirty="0" err="1"/>
              <a:t>uMVMatrix</a:t>
            </a:r>
            <a:r>
              <a:rPr lang="en-US" sz="1400" dirty="0"/>
              <a:t>");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draw() { </a:t>
            </a:r>
          </a:p>
          <a:p>
            <a:pPr marL="0" indent="0">
              <a:buNone/>
            </a:pPr>
            <a:r>
              <a:rPr lang="en-US" sz="1400" dirty="0"/>
              <a:t>…  </a:t>
            </a:r>
          </a:p>
          <a:p>
            <a:pPr marL="0" indent="0">
              <a:buNone/>
            </a:pPr>
            <a:r>
              <a:rPr lang="en-US" sz="1400" dirty="0"/>
              <a:t>  glMatrix.mat4.identity(</a:t>
            </a:r>
            <a:r>
              <a:rPr lang="en-US" sz="1400" dirty="0" err="1"/>
              <a:t>mvMatrix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glMatrix.mat4.rotateX(</a:t>
            </a:r>
            <a:r>
              <a:rPr lang="en-US" sz="1400" dirty="0" err="1"/>
              <a:t>mvMatrix</a:t>
            </a:r>
            <a:r>
              <a:rPr lang="en-US" sz="1400" dirty="0"/>
              <a:t>, </a:t>
            </a:r>
            <a:r>
              <a:rPr lang="en-US" sz="1400" dirty="0" err="1"/>
              <a:t>mvMatrix</a:t>
            </a:r>
            <a:r>
              <a:rPr lang="en-US" sz="1400" dirty="0"/>
              <a:t>, </a:t>
            </a:r>
            <a:r>
              <a:rPr lang="en-US" sz="1400" dirty="0" err="1"/>
              <a:t>degToRad</a:t>
            </a:r>
            <a:r>
              <a:rPr lang="en-US" sz="1400" dirty="0"/>
              <a:t>(</a:t>
            </a:r>
            <a:r>
              <a:rPr lang="en-US" sz="1400" dirty="0" err="1"/>
              <a:t>rotAngle</a:t>
            </a:r>
            <a:r>
              <a:rPr lang="en-US" sz="1400" dirty="0"/>
              <a:t>)); </a:t>
            </a:r>
          </a:p>
          <a:p>
            <a:pPr marL="0" indent="0">
              <a:buNone/>
            </a:pPr>
            <a:r>
              <a:rPr lang="en-US" sz="1400" dirty="0"/>
              <a:t>  gl.uniformMatrix4fv(</a:t>
            </a:r>
            <a:r>
              <a:rPr lang="en-US" sz="1400" dirty="0" err="1"/>
              <a:t>shaderProgram.mvMatrixUniform</a:t>
            </a:r>
            <a:r>
              <a:rPr lang="en-US" sz="1400" dirty="0"/>
              <a:t>, false, </a:t>
            </a:r>
            <a:r>
              <a:rPr lang="en-US" sz="1400" dirty="0" err="1"/>
              <a:t>mvMatrix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gl.drawArrays</a:t>
            </a:r>
            <a:r>
              <a:rPr lang="en-US" sz="1400" dirty="0"/>
              <a:t>(</a:t>
            </a:r>
            <a:r>
              <a:rPr lang="en-US" sz="1400" dirty="0" err="1"/>
              <a:t>gl.TRIANGLES</a:t>
            </a:r>
            <a:r>
              <a:rPr lang="en-US" sz="1400" dirty="0"/>
              <a:t>, 0, </a:t>
            </a:r>
            <a:r>
              <a:rPr lang="en-US" sz="1400" dirty="0" err="1"/>
              <a:t>vertexPositionBuffer.numberOfItems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5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17" y="124241"/>
            <a:ext cx="10515600" cy="1457120"/>
          </a:xfrm>
        </p:spPr>
        <p:txBody>
          <a:bodyPr/>
          <a:lstStyle/>
          <a:p>
            <a:r>
              <a:rPr lang="en-US" dirty="0"/>
              <a:t>Requesting an Animation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181" y="2203161"/>
            <a:ext cx="4319716" cy="3670768"/>
          </a:xfrm>
        </p:spPr>
        <p:txBody>
          <a:bodyPr>
            <a:normAutofit fontScale="92500"/>
          </a:bodyPr>
          <a:lstStyle/>
          <a:p>
            <a:pPr marL="349224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requestAnimationFrame</a:t>
            </a:r>
            <a:br>
              <a:rPr lang="en-US" dirty="0"/>
            </a:br>
            <a:r>
              <a:rPr lang="en-US" dirty="0"/>
              <a:t>is a function that tells the </a:t>
            </a:r>
            <a:r>
              <a:rPr lang="en-US" dirty="0" err="1"/>
              <a:t>broswer</a:t>
            </a:r>
            <a:r>
              <a:rPr lang="en-US" dirty="0"/>
              <a:t> you want to animate and gives it a function to call before the the next repaint.</a:t>
            </a:r>
          </a:p>
          <a:p>
            <a:pPr marL="349224" lvl="1" indent="0">
              <a:buNone/>
            </a:pPr>
            <a:endParaRPr lang="en-US" dirty="0"/>
          </a:p>
          <a:p>
            <a:pPr marL="349224" lvl="1" indent="0">
              <a:buNone/>
            </a:pPr>
            <a:r>
              <a:rPr lang="en-US" dirty="0"/>
              <a:t>The number of callbacks is usually 60 times per second, but will generally match the display refresh rate.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413" y="1690690"/>
            <a:ext cx="6562587" cy="4874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9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function startup() {</a:t>
            </a:r>
          </a:p>
          <a:p>
            <a:pPr marL="0" indent="0">
              <a:buNone/>
            </a:pPr>
            <a:r>
              <a:rPr lang="en-US" sz="1800" dirty="0"/>
              <a:t>  canvas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myGLCanvas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</a:t>
            </a:r>
            <a:r>
              <a:rPr lang="en-US" sz="1800" dirty="0"/>
              <a:t> = </a:t>
            </a:r>
            <a:r>
              <a:rPr lang="en-US" sz="1800" dirty="0" err="1"/>
              <a:t>createGLContext</a:t>
            </a:r>
            <a:r>
              <a:rPr lang="en-US" sz="1800" dirty="0"/>
              <a:t>(canvas);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setupShaders</a:t>
            </a:r>
            <a:r>
              <a:rPr lang="en-US" sz="1800" dirty="0"/>
              <a:t>();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setupBuffers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gl.clearColor</a:t>
            </a:r>
            <a:r>
              <a:rPr lang="en-US" sz="1800" dirty="0"/>
              <a:t>(0.0, 0.0, 0.0, 1.0);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gl.enable</a:t>
            </a:r>
            <a:r>
              <a:rPr lang="en-US" sz="1800" dirty="0"/>
              <a:t>(</a:t>
            </a:r>
            <a:r>
              <a:rPr lang="en-US" sz="1800" dirty="0" err="1"/>
              <a:t>gl.DEPTH_TEST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tick();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tick()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requestAnimationFrame</a:t>
            </a:r>
            <a:r>
              <a:rPr lang="en-US" sz="1800" dirty="0"/>
              <a:t>(tick);</a:t>
            </a:r>
          </a:p>
          <a:p>
            <a:pPr marL="0" indent="0">
              <a:buNone/>
            </a:pPr>
            <a:r>
              <a:rPr lang="en-US" sz="1800" dirty="0"/>
              <a:t>    draw();</a:t>
            </a:r>
          </a:p>
          <a:p>
            <a:pPr marL="0" indent="0">
              <a:buNone/>
            </a:pPr>
            <a:r>
              <a:rPr lang="en-US" sz="1800" dirty="0"/>
              <a:t>    animate();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7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466" y="1818861"/>
            <a:ext cx="4651120" cy="4055068"/>
          </a:xfrm>
        </p:spPr>
        <p:txBody>
          <a:bodyPr>
            <a:normAutofit/>
          </a:bodyPr>
          <a:lstStyle/>
          <a:p>
            <a:pPr marL="349224" lvl="1" indent="0">
              <a:buNone/>
            </a:pPr>
            <a:r>
              <a:rPr lang="en-US" dirty="0"/>
              <a:t>With each frame, we update a global variable that is used to set the rotation matrix sent to the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pPr marL="349224" lvl="1" indent="0">
              <a:buNone/>
            </a:pPr>
            <a:endParaRPr lang="en-US" dirty="0"/>
          </a:p>
          <a:p>
            <a:pPr marL="349224" lvl="1" indent="0">
              <a:buNone/>
            </a:pPr>
            <a:r>
              <a:rPr lang="en-US" dirty="0"/>
              <a:t>The time information isn’t used here, but you may find it useful for your work.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4096" y="1764196"/>
            <a:ext cx="4229100" cy="3304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function animate()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timeNow</a:t>
            </a:r>
            <a:r>
              <a:rPr lang="en-US" sz="1800" dirty="0"/>
              <a:t> = new Date().</a:t>
            </a:r>
            <a:r>
              <a:rPr lang="en-US" sz="1800" dirty="0" err="1"/>
              <a:t>getTime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lastTime</a:t>
            </a:r>
            <a:r>
              <a:rPr lang="en-US" sz="1800" dirty="0"/>
              <a:t> != 0)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elapsedTime</a:t>
            </a:r>
            <a:r>
              <a:rPr lang="en-US" sz="1800" dirty="0"/>
              <a:t> = </a:t>
            </a:r>
            <a:r>
              <a:rPr lang="en-US" sz="1800" dirty="0" err="1"/>
              <a:t>timeNow</a:t>
            </a:r>
            <a:r>
              <a:rPr lang="en-US" sz="1800" dirty="0"/>
              <a:t> - </a:t>
            </a:r>
            <a:r>
              <a:rPr lang="en-US" sz="1800" dirty="0" err="1"/>
              <a:t>lastTime</a:t>
            </a:r>
            <a:r>
              <a:rPr lang="en-US" sz="1800" dirty="0"/>
              <a:t>;  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rotAngle</a:t>
            </a:r>
            <a:r>
              <a:rPr lang="en-US" sz="1800" dirty="0"/>
              <a:t>= (rotAngle+1.0) % 360;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lastTime</a:t>
            </a:r>
            <a:r>
              <a:rPr lang="en-US" sz="1800" dirty="0"/>
              <a:t> = </a:t>
            </a:r>
            <a:r>
              <a:rPr lang="en-US" sz="1800" dirty="0" err="1"/>
              <a:t>timeNow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138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Wall Clock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35" y="4112451"/>
            <a:ext cx="8000857" cy="2032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can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/>
              <a:t> variable be useful?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E09-3189-422A-97DF-8812C4DF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590054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6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Wall Clock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" y="3644432"/>
            <a:ext cx="11623813" cy="36707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 can the </a:t>
            </a:r>
            <a:r>
              <a:rPr lang="en-US" sz="2400" dirty="0" err="1"/>
              <a:t>elapsedTime</a:t>
            </a:r>
            <a:r>
              <a:rPr lang="en-US" sz="2400" dirty="0"/>
              <a:t> variable be useful?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base your transformations off of </a:t>
            </a:r>
            <a:r>
              <a:rPr lang="en-US" sz="2400" dirty="0" err="1"/>
              <a:t>elapsedTime</a:t>
            </a:r>
            <a:r>
              <a:rPr lang="en-US" sz="2400" dirty="0"/>
              <a:t> instead of frame count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Framerates can vary…for things like game physics time can provide a better experience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E09-3189-422A-97DF-8812C4DF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24" y="1321697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482-C0D7-49D8-8F8A-99ECDCC7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Key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4747-0372-44FE-9696-86DC29C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3615183"/>
            <a:ext cx="10926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animation a </a:t>
            </a:r>
            <a:r>
              <a:rPr lang="en-US" b="1" dirty="0"/>
              <a:t>key frame </a:t>
            </a:r>
            <a:r>
              <a:rPr lang="en-US" dirty="0"/>
              <a:t>is a typically an artist generated geometry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Intermediate frames can be calculated using interpolation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10D2E-DE46-4BC2-982B-3919E38B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24" y="1321697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590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5698</TotalTime>
  <Words>576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Courier New</vt:lpstr>
      <vt:lpstr>Lato</vt:lpstr>
      <vt:lpstr>Lato Medium</vt:lpstr>
      <vt:lpstr>Wingdings 2</vt:lpstr>
      <vt:lpstr>SampleSlides</vt:lpstr>
      <vt:lpstr>PowerPoint Presentation</vt:lpstr>
      <vt:lpstr>Simple Animation with WebGL</vt:lpstr>
      <vt:lpstr>Transforming Geometry in the Vertex Shader</vt:lpstr>
      <vt:lpstr>Getting the Transformation to the Shader</vt:lpstr>
      <vt:lpstr>Requesting an Animation Frame</vt:lpstr>
      <vt:lpstr>Animation</vt:lpstr>
      <vt:lpstr>Using Wall Clock Time</vt:lpstr>
      <vt:lpstr>Using Wall Clock Time</vt:lpstr>
      <vt:lpstr>Interpolation and Key Frames</vt:lpstr>
      <vt:lpstr>Linear Interpolation</vt:lpstr>
      <vt:lpstr>Linear Interpolation</vt:lpstr>
      <vt:lpstr>Linear Interpolation</vt:lpstr>
      <vt:lpstr>Linear Interpolation</vt:lpstr>
      <vt:lpstr>Triangle Meshes are Linear Interpolants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65</cp:revision>
  <dcterms:created xsi:type="dcterms:W3CDTF">2017-05-11T14:02:37Z</dcterms:created>
  <dcterms:modified xsi:type="dcterms:W3CDTF">2020-02-04T06:49:53Z</dcterms:modified>
</cp:coreProperties>
</file>