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5" r:id="rId14"/>
    <p:sldId id="376" r:id="rId15"/>
    <p:sldId id="373" r:id="rId16"/>
    <p:sldId id="3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Introduction to </a:t>
            </a:r>
            <a:r>
              <a:rPr lang="en-US" b="1" dirty="0" err="1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WebGL</a:t>
            </a:r>
            <a:endParaRPr lang="en-US" b="1" dirty="0">
              <a:solidFill>
                <a:srgbClr val="00759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705" y="354008"/>
            <a:ext cx="1051560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 the Program </a:t>
            </a:r>
            <a:r>
              <a:rPr spc="-5" dirty="0"/>
              <a:t>Object </a:t>
            </a:r>
            <a:br>
              <a:rPr lang="en-US" spc="-5" dirty="0"/>
            </a:br>
            <a:r>
              <a:rPr dirty="0"/>
              <a:t>Linking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Shaders</a:t>
            </a:r>
          </a:p>
        </p:txBody>
      </p:sp>
      <p:sp>
        <p:nvSpPr>
          <p:cNvPr id="3" name="object 3"/>
          <p:cNvSpPr/>
          <p:nvPr/>
        </p:nvSpPr>
        <p:spPr>
          <a:xfrm>
            <a:off x="1741170" y="1829562"/>
            <a:ext cx="4577080" cy="4741545"/>
          </a:xfrm>
          <a:custGeom>
            <a:avLst/>
            <a:gdLst/>
            <a:ahLst/>
            <a:cxnLst/>
            <a:rect l="l" t="t" r="r" b="b"/>
            <a:pathLst>
              <a:path w="4577080" h="4741545">
                <a:moveTo>
                  <a:pt x="0" y="4741164"/>
                </a:moveTo>
                <a:lnTo>
                  <a:pt x="4576572" y="4741164"/>
                </a:lnTo>
                <a:lnTo>
                  <a:pt x="4576572" y="0"/>
                </a:lnTo>
                <a:lnTo>
                  <a:pt x="0" y="0"/>
                </a:lnTo>
                <a:lnTo>
                  <a:pt x="0" y="4741164"/>
                </a:lnTo>
                <a:close/>
              </a:path>
            </a:pathLst>
          </a:custGeom>
          <a:ln w="25908">
            <a:solidFill>
              <a:srgbClr val="DF76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9758" y="1819097"/>
            <a:ext cx="4208145" cy="42337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5" dirty="0">
                <a:latin typeface="Century Gothic"/>
                <a:cs typeface="Century Gothic"/>
              </a:rPr>
              <a:t>function </a:t>
            </a:r>
            <a:r>
              <a:rPr sz="1300" spc="-10" dirty="0">
                <a:latin typeface="Century Gothic"/>
                <a:cs typeface="Century Gothic"/>
              </a:rPr>
              <a:t>setupShaders()</a:t>
            </a:r>
            <a:r>
              <a:rPr sz="1300" spc="5" dirty="0">
                <a:latin typeface="Century Gothic"/>
                <a:cs typeface="Century Gothic"/>
              </a:rPr>
              <a:t> </a:t>
            </a:r>
            <a:r>
              <a:rPr sz="1300" spc="-5" dirty="0">
                <a:latin typeface="Century Gothic"/>
                <a:cs typeface="Century Gothic"/>
              </a:rPr>
              <a:t>{</a:t>
            </a:r>
            <a:endParaRPr sz="1300" dirty="0">
              <a:latin typeface="Century Gothic"/>
              <a:cs typeface="Century Gothic"/>
            </a:endParaRPr>
          </a:p>
          <a:p>
            <a:pPr marL="104139">
              <a:spcBef>
                <a:spcPts val="940"/>
              </a:spcBef>
            </a:pPr>
            <a:r>
              <a:rPr sz="1300" spc="-5" dirty="0">
                <a:latin typeface="Century Gothic"/>
                <a:cs typeface="Century Gothic"/>
              </a:rPr>
              <a:t>…</a:t>
            </a:r>
            <a:endParaRPr sz="1300" dirty="0">
              <a:latin typeface="Century Gothic"/>
              <a:cs typeface="Century Gothic"/>
            </a:endParaRPr>
          </a:p>
          <a:p>
            <a:pPr marL="104139">
              <a:spcBef>
                <a:spcPts val="685"/>
              </a:spcBef>
            </a:pPr>
            <a:r>
              <a:rPr sz="1300" spc="-10" dirty="0">
                <a:latin typeface="Century Gothic"/>
                <a:cs typeface="Century Gothic"/>
              </a:rPr>
              <a:t>shaderProgram </a:t>
            </a:r>
            <a:r>
              <a:rPr sz="1300" spc="-5" dirty="0">
                <a:latin typeface="Century Gothic"/>
                <a:cs typeface="Century Gothic"/>
              </a:rPr>
              <a:t>=</a:t>
            </a:r>
            <a:r>
              <a:rPr sz="1300" spc="50" dirty="0">
                <a:latin typeface="Century Gothic"/>
                <a:cs typeface="Century Gothic"/>
              </a:rPr>
              <a:t> </a:t>
            </a:r>
            <a:r>
              <a:rPr sz="1300" spc="-10" dirty="0">
                <a:latin typeface="Century Gothic"/>
                <a:cs typeface="Century Gothic"/>
              </a:rPr>
              <a:t>gl.createProgram();</a:t>
            </a:r>
            <a:endParaRPr sz="1300" dirty="0">
              <a:latin typeface="Century Gothic"/>
              <a:cs typeface="Century Gothic"/>
            </a:endParaRPr>
          </a:p>
          <a:p>
            <a:pPr marL="104139" marR="5080">
              <a:lnSpc>
                <a:spcPct val="143800"/>
              </a:lnSpc>
              <a:spcBef>
                <a:spcPts val="15"/>
              </a:spcBef>
            </a:pPr>
            <a:r>
              <a:rPr sz="1300" spc="-10" dirty="0">
                <a:latin typeface="Century Gothic"/>
                <a:cs typeface="Century Gothic"/>
              </a:rPr>
              <a:t>gl.attachShader(shaderProgram, vertexShader);  gl.attachShader(shaderProgram, fragmentShader);  </a:t>
            </a:r>
            <a:r>
              <a:rPr sz="1300" spc="-5" dirty="0">
                <a:latin typeface="Century Gothic"/>
                <a:cs typeface="Century Gothic"/>
              </a:rPr>
              <a:t>gl.linkProgram(shaderProgram);</a:t>
            </a:r>
            <a:endParaRPr sz="13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334010" marR="524510" indent="-230504">
              <a:lnSpc>
                <a:spcPct val="80000"/>
              </a:lnSpc>
              <a:spcBef>
                <a:spcPts val="1410"/>
              </a:spcBef>
            </a:pPr>
            <a:r>
              <a:rPr sz="1300" dirty="0">
                <a:latin typeface="Century Gothic"/>
                <a:cs typeface="Century Gothic"/>
              </a:rPr>
              <a:t>if </a:t>
            </a:r>
            <a:r>
              <a:rPr sz="1300" spc="-5" dirty="0">
                <a:latin typeface="Century Gothic"/>
                <a:cs typeface="Century Gothic"/>
              </a:rPr>
              <a:t>(!gl.getProgramParameter(shaderProgram,  </a:t>
            </a:r>
            <a:r>
              <a:rPr sz="1300" spc="-10" dirty="0">
                <a:latin typeface="Century Gothic"/>
                <a:cs typeface="Century Gothic"/>
              </a:rPr>
              <a:t>gl.LINK_STATUS))</a:t>
            </a:r>
            <a:r>
              <a:rPr sz="1300" spc="30" dirty="0">
                <a:latin typeface="Century Gothic"/>
                <a:cs typeface="Century Gothic"/>
              </a:rPr>
              <a:t> </a:t>
            </a:r>
            <a:r>
              <a:rPr sz="1300" spc="-5" dirty="0">
                <a:latin typeface="Century Gothic"/>
                <a:cs typeface="Century Gothic"/>
              </a:rPr>
              <a:t>{</a:t>
            </a:r>
            <a:endParaRPr sz="1300" dirty="0">
              <a:latin typeface="Century Gothic"/>
              <a:cs typeface="Century Gothic"/>
            </a:endParaRPr>
          </a:p>
          <a:p>
            <a:pPr marL="334010">
              <a:lnSpc>
                <a:spcPts val="1090"/>
              </a:lnSpc>
            </a:pPr>
            <a:r>
              <a:rPr sz="1300" spc="-5" dirty="0">
                <a:latin typeface="Century Gothic"/>
                <a:cs typeface="Century Gothic"/>
              </a:rPr>
              <a:t>alert("Failed </a:t>
            </a:r>
            <a:r>
              <a:rPr sz="1300" spc="-10" dirty="0">
                <a:latin typeface="Century Gothic"/>
                <a:cs typeface="Century Gothic"/>
              </a:rPr>
              <a:t>to </a:t>
            </a:r>
            <a:r>
              <a:rPr sz="1300" spc="-5" dirty="0">
                <a:latin typeface="Century Gothic"/>
                <a:cs typeface="Century Gothic"/>
              </a:rPr>
              <a:t>setup</a:t>
            </a:r>
            <a:r>
              <a:rPr sz="1300" spc="50" dirty="0">
                <a:latin typeface="Century Gothic"/>
                <a:cs typeface="Century Gothic"/>
              </a:rPr>
              <a:t> </a:t>
            </a:r>
            <a:r>
              <a:rPr sz="1300" spc="-10" dirty="0">
                <a:latin typeface="Century Gothic"/>
                <a:cs typeface="Century Gothic"/>
              </a:rPr>
              <a:t>shaders");</a:t>
            </a:r>
            <a:endParaRPr sz="1300" dirty="0">
              <a:latin typeface="Century Gothic"/>
              <a:cs typeface="Century Gothic"/>
            </a:endParaRPr>
          </a:p>
          <a:p>
            <a:pPr marL="151130">
              <a:lnSpc>
                <a:spcPts val="1405"/>
              </a:lnSpc>
            </a:pPr>
            <a:r>
              <a:rPr sz="1300" spc="-5" dirty="0">
                <a:latin typeface="Century Gothic"/>
                <a:cs typeface="Century Gothic"/>
              </a:rPr>
              <a:t>}</a:t>
            </a:r>
            <a:endParaRPr sz="1300" dirty="0">
              <a:latin typeface="Century Gothic"/>
              <a:cs typeface="Century Gothic"/>
            </a:endParaRPr>
          </a:p>
          <a:p>
            <a:pPr marL="104139">
              <a:spcBef>
                <a:spcPts val="685"/>
              </a:spcBef>
            </a:pPr>
            <a:r>
              <a:rPr sz="1300" spc="-10" dirty="0">
                <a:latin typeface="Century Gothic"/>
                <a:cs typeface="Century Gothic"/>
              </a:rPr>
              <a:t>gl.useProgram(shaderProgram);</a:t>
            </a:r>
            <a:endParaRPr sz="13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96850" marR="888365" indent="-93345">
              <a:lnSpc>
                <a:spcPct val="80000"/>
              </a:lnSpc>
              <a:spcBef>
                <a:spcPts val="1415"/>
              </a:spcBef>
            </a:pPr>
            <a:r>
              <a:rPr sz="1300" spc="-5" dirty="0">
                <a:latin typeface="Century Gothic"/>
                <a:cs typeface="Century Gothic"/>
              </a:rPr>
              <a:t>shaderProgram.vertexPositionAttribute =  gl.getAttribLocation(shaderProgram,  "aVertexPosition");</a:t>
            </a:r>
            <a:endParaRPr sz="1300" dirty="0">
              <a:latin typeface="Century Gothic"/>
              <a:cs typeface="Century Gothic"/>
            </a:endParaRPr>
          </a:p>
          <a:p>
            <a:pPr marL="12700">
              <a:spcBef>
                <a:spcPts val="685"/>
              </a:spcBef>
            </a:pPr>
            <a:r>
              <a:rPr sz="1300" spc="-5" dirty="0">
                <a:latin typeface="Century Gothic"/>
                <a:cs typeface="Century Gothic"/>
              </a:rPr>
              <a:t>}</a:t>
            </a:r>
            <a:endParaRPr sz="13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0741" y="1953007"/>
            <a:ext cx="3567429" cy="39145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4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create a program object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and</a:t>
            </a:r>
            <a:r>
              <a:rPr sz="1400" spc="-9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attach  the compiled shaders and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link. At this 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point,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we have a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complete shader 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program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that WebGL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can</a:t>
            </a:r>
            <a:r>
              <a:rPr sz="14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use.</a:t>
            </a:r>
            <a:endParaRPr sz="14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0"/>
              </a:spcBef>
            </a:pPr>
            <a:endParaRPr sz="1450" dirty="0">
              <a:latin typeface="Lato" panose="020F0502020204030203" pitchFamily="34" charset="0"/>
              <a:cs typeface="Times New Roman"/>
            </a:endParaRPr>
          </a:p>
          <a:p>
            <a:pPr marL="12700" marR="61594"/>
            <a:r>
              <a:rPr sz="1400" b="1" i="1" spc="-5" dirty="0">
                <a:latin typeface="Lato" panose="020F0502020204030203" pitchFamily="34" charset="0"/>
                <a:cs typeface="Century Gothic"/>
              </a:rPr>
              <a:t>attributes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are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user-defined variables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that 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contain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data specific 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</a:t>
            </a:r>
            <a:r>
              <a:rPr sz="1400" spc="-7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vertex.</a:t>
            </a:r>
            <a:endParaRPr sz="14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5"/>
              </a:spcBef>
            </a:pPr>
            <a:endParaRPr sz="1450" dirty="0">
              <a:latin typeface="Lato" panose="020F0502020204030203" pitchFamily="34" charset="0"/>
              <a:cs typeface="Times New Roman"/>
            </a:endParaRPr>
          </a:p>
          <a:p>
            <a:pPr marL="12700" marR="33655"/>
            <a:r>
              <a:rPr sz="140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400" b="1" i="1" spc="-5" dirty="0">
                <a:latin typeface="Lato" panose="020F0502020204030203" pitchFamily="34" charset="0"/>
                <a:cs typeface="Century Gothic"/>
              </a:rPr>
              <a:t>attributes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used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vertex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shader  are bound 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an index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(basically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  number given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slot). Our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code  needs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know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index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associated</a:t>
            </a:r>
            <a:r>
              <a:rPr sz="1400" spc="-8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with 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attributes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shader so  that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our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draw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function can feed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 data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correctly.</a:t>
            </a:r>
            <a:endParaRPr sz="14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5"/>
              </a:spcBef>
            </a:pPr>
            <a:endParaRPr sz="1450" dirty="0">
              <a:latin typeface="Lato" panose="020F0502020204030203" pitchFamily="34" charset="0"/>
              <a:cs typeface="Times New Roman"/>
            </a:endParaRPr>
          </a:p>
          <a:p>
            <a:pPr marL="12700" marR="170180"/>
            <a:r>
              <a:rPr sz="1400" spc="-5" dirty="0">
                <a:latin typeface="Lato" panose="020F0502020204030203" pitchFamily="34" charset="0"/>
                <a:cs typeface="Century Gothic"/>
              </a:rPr>
              <a:t>vertexPositionAttribute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is a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user-defined  property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which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we remember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index</a:t>
            </a:r>
            <a:r>
              <a:rPr sz="14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87940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640" y="558566"/>
            <a:ext cx="7154629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Setting </a:t>
            </a:r>
            <a:r>
              <a:rPr sz="3600" dirty="0"/>
              <a:t>up the</a:t>
            </a:r>
            <a:r>
              <a:rPr sz="3600" spc="-65" dirty="0"/>
              <a:t> </a:t>
            </a:r>
            <a:r>
              <a:rPr lang="en-US" sz="3600" spc="-65" dirty="0"/>
              <a:t>Vertex </a:t>
            </a:r>
            <a:r>
              <a:rPr sz="3600" spc="-5" dirty="0"/>
              <a:t>Buffers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050402" y="1735140"/>
            <a:ext cx="4170045" cy="3825021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spcBef>
                <a:spcPts val="335"/>
              </a:spcBef>
            </a:pPr>
            <a:r>
              <a:rPr sz="1100" dirty="0">
                <a:latin typeface="Century Gothic"/>
                <a:cs typeface="Century Gothic"/>
              </a:rPr>
              <a:t>function </a:t>
            </a:r>
            <a:r>
              <a:rPr sz="1100" spc="-5" dirty="0">
                <a:latin typeface="Century Gothic"/>
                <a:cs typeface="Century Gothic"/>
              </a:rPr>
              <a:t>setupBuffers()</a:t>
            </a:r>
            <a:r>
              <a:rPr sz="1100" spc="-4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{</a:t>
            </a:r>
            <a:endParaRPr sz="1100">
              <a:latin typeface="Century Gothic"/>
              <a:cs typeface="Century Gothic"/>
            </a:endParaRPr>
          </a:p>
          <a:p>
            <a:pPr marL="167005" marR="967740">
              <a:lnSpc>
                <a:spcPct val="175500"/>
              </a:lnSpc>
            </a:pPr>
            <a:r>
              <a:rPr sz="1100" dirty="0">
                <a:latin typeface="Century Gothic"/>
                <a:cs typeface="Century Gothic"/>
              </a:rPr>
              <a:t>vertexBuffer = </a:t>
            </a:r>
            <a:r>
              <a:rPr sz="1100" spc="-5" dirty="0">
                <a:latin typeface="Century Gothic"/>
                <a:cs typeface="Century Gothic"/>
              </a:rPr>
              <a:t>gl.createBuffer();  gl.bindBuffer(gl.ARRAY_BUFFER,</a:t>
            </a:r>
            <a:r>
              <a:rPr sz="1100" spc="1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vertexBuffer);</a:t>
            </a:r>
            <a:endParaRPr sz="1100">
              <a:latin typeface="Century Gothic"/>
              <a:cs typeface="Century Gothic"/>
            </a:endParaRPr>
          </a:p>
          <a:p>
            <a:pPr marL="433705" marR="2480310" indent="-266700">
              <a:lnSpc>
                <a:spcPct val="175500"/>
              </a:lnSpc>
              <a:spcBef>
                <a:spcPts val="15"/>
              </a:spcBef>
            </a:pPr>
            <a:r>
              <a:rPr sz="1100" dirty="0">
                <a:latin typeface="Century Gothic"/>
                <a:cs typeface="Century Gothic"/>
              </a:rPr>
              <a:t>var </a:t>
            </a:r>
            <a:r>
              <a:rPr sz="1100" spc="-5" dirty="0">
                <a:latin typeface="Century Gothic"/>
                <a:cs typeface="Century Gothic"/>
              </a:rPr>
              <a:t>triangleVertices </a:t>
            </a:r>
            <a:r>
              <a:rPr sz="1100" dirty="0">
                <a:latin typeface="Century Gothic"/>
                <a:cs typeface="Century Gothic"/>
              </a:rPr>
              <a:t>=</a:t>
            </a:r>
            <a:r>
              <a:rPr sz="1100" spc="-8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[  </a:t>
            </a:r>
            <a:r>
              <a:rPr sz="1100" spc="-5" dirty="0">
                <a:latin typeface="Century Gothic"/>
                <a:cs typeface="Century Gothic"/>
              </a:rPr>
              <a:t>0.0, 0.5,</a:t>
            </a:r>
            <a:r>
              <a:rPr sz="1100" spc="254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0.0,</a:t>
            </a:r>
            <a:endParaRPr sz="1100">
              <a:latin typeface="Century Gothic"/>
              <a:cs typeface="Century Gothic"/>
            </a:endParaRPr>
          </a:p>
          <a:p>
            <a:pPr marL="395605">
              <a:spcBef>
                <a:spcPts val="994"/>
              </a:spcBef>
            </a:pPr>
            <a:r>
              <a:rPr sz="1100" spc="-5" dirty="0">
                <a:latin typeface="Century Gothic"/>
                <a:cs typeface="Century Gothic"/>
              </a:rPr>
              <a:t>-0.5, -0.5,</a:t>
            </a:r>
            <a:r>
              <a:rPr sz="1100" spc="20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0.0,</a:t>
            </a:r>
            <a:endParaRPr sz="1100">
              <a:latin typeface="Century Gothic"/>
              <a:cs typeface="Century Gothic"/>
            </a:endParaRPr>
          </a:p>
          <a:p>
            <a:pPr marR="2476500" algn="ctr">
              <a:spcBef>
                <a:spcPts val="1010"/>
              </a:spcBef>
            </a:pPr>
            <a:r>
              <a:rPr sz="1100" spc="-5" dirty="0">
                <a:latin typeface="Century Gothic"/>
                <a:cs typeface="Century Gothic"/>
              </a:rPr>
              <a:t>0.5, -0.5,</a:t>
            </a:r>
            <a:r>
              <a:rPr sz="1100" spc="25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0.0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994"/>
              </a:spcBef>
            </a:pPr>
            <a:r>
              <a:rPr sz="1100" dirty="0">
                <a:latin typeface="Century Gothic"/>
                <a:cs typeface="Century Gothic"/>
              </a:rPr>
              <a:t>];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994"/>
              </a:spcBef>
            </a:pPr>
            <a:r>
              <a:rPr sz="1100" spc="-5" dirty="0">
                <a:latin typeface="Century Gothic"/>
                <a:cs typeface="Century Gothic"/>
              </a:rPr>
              <a:t>gl.bufferData(gl.ARRAY_BUFFER,</a:t>
            </a:r>
            <a:endParaRPr sz="1100">
              <a:latin typeface="Century Gothic"/>
              <a:cs typeface="Century Gothic"/>
            </a:endParaRPr>
          </a:p>
          <a:p>
            <a:pPr marL="357505" marR="1432560"/>
            <a:r>
              <a:rPr sz="1100" dirty="0">
                <a:latin typeface="Century Gothic"/>
                <a:cs typeface="Century Gothic"/>
              </a:rPr>
              <a:t>new </a:t>
            </a:r>
            <a:r>
              <a:rPr sz="1100" spc="-5" dirty="0">
                <a:latin typeface="Century Gothic"/>
                <a:cs typeface="Century Gothic"/>
              </a:rPr>
              <a:t>Float32Array(triangleVertices),  </a:t>
            </a:r>
            <a:r>
              <a:rPr sz="1100" spc="-10" dirty="0">
                <a:latin typeface="Century Gothic"/>
                <a:cs typeface="Century Gothic"/>
              </a:rPr>
              <a:t>gl.STATIC_DRAW);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1010"/>
              </a:spcBef>
            </a:pPr>
            <a:r>
              <a:rPr sz="1100" spc="-5" dirty="0">
                <a:latin typeface="Century Gothic"/>
                <a:cs typeface="Century Gothic"/>
              </a:rPr>
              <a:t>vertexBuffer.itemSize </a:t>
            </a:r>
            <a:r>
              <a:rPr sz="1100" dirty="0">
                <a:latin typeface="Century Gothic"/>
                <a:cs typeface="Century Gothic"/>
              </a:rPr>
              <a:t>=</a:t>
            </a:r>
            <a:r>
              <a:rPr sz="1100" spc="-5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3;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1000"/>
              </a:spcBef>
            </a:pPr>
            <a:r>
              <a:rPr sz="1100" spc="-5" dirty="0">
                <a:latin typeface="Century Gothic"/>
                <a:cs typeface="Century Gothic"/>
              </a:rPr>
              <a:t>vertexBuffer.numberOfItems </a:t>
            </a:r>
            <a:r>
              <a:rPr sz="1100" dirty="0">
                <a:latin typeface="Century Gothic"/>
                <a:cs typeface="Century Gothic"/>
              </a:rPr>
              <a:t>=</a:t>
            </a:r>
            <a:r>
              <a:rPr sz="1100" spc="-45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3;</a:t>
            </a:r>
            <a:endParaRPr sz="1100">
              <a:latin typeface="Century Gothic"/>
              <a:cs typeface="Century Gothic"/>
            </a:endParaRPr>
          </a:p>
          <a:p>
            <a:pPr marL="90805">
              <a:spcBef>
                <a:spcPts val="994"/>
              </a:spcBef>
            </a:pPr>
            <a:r>
              <a:rPr sz="1100" dirty="0">
                <a:latin typeface="Century Gothic"/>
                <a:cs typeface="Century Gothic"/>
              </a:rPr>
              <a:t>}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4553" y="1627124"/>
            <a:ext cx="4048125" cy="44749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next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need to create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 buffer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that will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hold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data…this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geometric data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of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shapes </a:t>
            </a:r>
            <a:r>
              <a:rPr sz="1600" spc="-2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wish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render.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200025"/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create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WebGL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buffer object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and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bind it so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that WebGL knows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it is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current buffer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work</a:t>
            </a:r>
            <a:r>
              <a:rPr sz="1600" spc="5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with.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616585"/>
            <a:r>
              <a:rPr sz="1600" spc="-10" dirty="0">
                <a:latin typeface="Lato" panose="020F0502020204030203" pitchFamily="34" charset="0"/>
                <a:cs typeface="Century Gothic"/>
              </a:rPr>
              <a:t>triangleVertices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is a user-defined  JavaScript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array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containing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3D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coordinates of a single</a:t>
            </a:r>
            <a:r>
              <a:rPr sz="1600" spc="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triangle.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182880"/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call </a:t>
            </a:r>
            <a:r>
              <a:rPr lang="en-US" sz="1600" spc="-5" dirty="0" err="1">
                <a:latin typeface="Lato" panose="020F0502020204030203" pitchFamily="34" charset="0"/>
                <a:cs typeface="Century Gothic"/>
              </a:rPr>
              <a:t>gl.bufferData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copy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 positions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into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current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WebGL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buffer.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132715" algn="just"/>
            <a:r>
              <a:rPr sz="1600" spc="-25" dirty="0">
                <a:latin typeface="Lato" panose="020F0502020204030203" pitchFamily="34" charset="0"/>
                <a:cs typeface="Century Gothic"/>
              </a:rPr>
              <a:t>Two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user-defined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properties are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used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remember how many vertices </a:t>
            </a:r>
            <a:r>
              <a:rPr sz="16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have 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and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how many coordinates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per</a:t>
            </a:r>
            <a:r>
              <a:rPr sz="1600" spc="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vertex.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8153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19" y="679196"/>
            <a:ext cx="425704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Drawing </a:t>
            </a:r>
            <a:r>
              <a:rPr sz="3600" dirty="0"/>
              <a:t>the</a:t>
            </a:r>
            <a:r>
              <a:rPr sz="3600" spc="-65" dirty="0"/>
              <a:t> </a:t>
            </a:r>
            <a:r>
              <a:rPr sz="3600" spc="-5" dirty="0"/>
              <a:t>Scene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4663" y="1943861"/>
            <a:ext cx="5092065" cy="3369384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spcBef>
                <a:spcPts val="335"/>
              </a:spcBef>
            </a:pPr>
            <a:r>
              <a:rPr sz="1100" dirty="0">
                <a:latin typeface="Century Gothic"/>
                <a:cs typeface="Century Gothic"/>
              </a:rPr>
              <a:t>function </a:t>
            </a:r>
            <a:r>
              <a:rPr sz="1100" spc="-5" dirty="0">
                <a:latin typeface="Century Gothic"/>
                <a:cs typeface="Century Gothic"/>
              </a:rPr>
              <a:t>draw()</a:t>
            </a:r>
            <a:r>
              <a:rPr sz="1100" spc="-4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{</a:t>
            </a:r>
          </a:p>
          <a:p>
            <a:pPr marL="167005">
              <a:spcBef>
                <a:spcPts val="1000"/>
              </a:spcBef>
            </a:pPr>
            <a:r>
              <a:rPr sz="1100" spc="-5" dirty="0">
                <a:latin typeface="Century Gothic"/>
                <a:cs typeface="Century Gothic"/>
              </a:rPr>
              <a:t>gl.viewport(0, 0, gl.viewportWidth,</a:t>
            </a:r>
            <a:r>
              <a:rPr sz="1100" spc="-65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gl.viewportHeight);</a:t>
            </a:r>
            <a:endParaRPr sz="11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67005">
              <a:spcBef>
                <a:spcPts val="819"/>
              </a:spcBef>
            </a:pPr>
            <a:r>
              <a:rPr sz="1100" spc="-5" dirty="0">
                <a:latin typeface="Century Gothic"/>
                <a:cs typeface="Century Gothic"/>
              </a:rPr>
              <a:t>gl.clear(gl.COLOR_BUFFER_BIT);</a:t>
            </a:r>
            <a:endParaRPr sz="11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043940" marR="826135" indent="-876935">
              <a:lnSpc>
                <a:spcPct val="175600"/>
              </a:lnSpc>
              <a:spcBef>
                <a:spcPts val="830"/>
              </a:spcBef>
            </a:pPr>
            <a:r>
              <a:rPr sz="1100" spc="-5" dirty="0">
                <a:latin typeface="Century Gothic"/>
                <a:cs typeface="Century Gothic"/>
              </a:rPr>
              <a:t>gl.vertexAttribPointer(shaderProgram.vertexPositionAttribute,  vertexBuffer.itemSize, gl.FLOAT, </a:t>
            </a:r>
            <a:r>
              <a:rPr sz="1100" dirty="0">
                <a:latin typeface="Century Gothic"/>
                <a:cs typeface="Century Gothic"/>
              </a:rPr>
              <a:t>false, </a:t>
            </a:r>
            <a:r>
              <a:rPr sz="1100" spc="-5" dirty="0">
                <a:latin typeface="Century Gothic"/>
                <a:cs typeface="Century Gothic"/>
              </a:rPr>
              <a:t>0,</a:t>
            </a:r>
            <a:r>
              <a:rPr sz="1100" spc="-80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0);</a:t>
            </a:r>
            <a:endParaRPr sz="1100" dirty="0">
              <a:latin typeface="Century Gothic"/>
              <a:cs typeface="Century Gothic"/>
            </a:endParaRPr>
          </a:p>
          <a:p>
            <a:pPr marL="167005" marR="382270">
              <a:lnSpc>
                <a:spcPct val="351800"/>
              </a:lnSpc>
            </a:pPr>
            <a:r>
              <a:rPr sz="1100" spc="-5" dirty="0">
                <a:latin typeface="Century Gothic"/>
                <a:cs typeface="Century Gothic"/>
              </a:rPr>
              <a:t>gl.enableVertexAttribArray(shaderProgram.vertexPositionAttribute);  gl.drawArrays(gl.TRIANGLES, 0,</a:t>
            </a:r>
            <a:r>
              <a:rPr sz="1100" spc="-4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vertexBuffer.numberOfItems);</a:t>
            </a:r>
            <a:endParaRPr sz="1100" dirty="0">
              <a:latin typeface="Century Gothic"/>
              <a:cs typeface="Century Gothic"/>
            </a:endParaRPr>
          </a:p>
          <a:p>
            <a:pPr marL="90805">
              <a:spcBef>
                <a:spcPts val="1000"/>
              </a:spcBef>
            </a:pPr>
            <a:r>
              <a:rPr sz="1100" dirty="0">
                <a:latin typeface="Century Gothic"/>
                <a:cs typeface="Century Gothic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369EB-2426-4DDE-A19E-F938756165D6}"/>
              </a:ext>
            </a:extLst>
          </p:cNvPr>
          <p:cNvSpPr txBox="1"/>
          <p:nvPr/>
        </p:nvSpPr>
        <p:spPr>
          <a:xfrm>
            <a:off x="5774635" y="1818861"/>
            <a:ext cx="61672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latin typeface="Lato" panose="020F0502020204030203" pitchFamily="34" charset="0"/>
              </a:rPr>
              <a:t>The </a:t>
            </a:r>
            <a:r>
              <a:rPr lang="en-US" b="1" i="1" dirty="0">
                <a:latin typeface="Lato" panose="020F0502020204030203" pitchFamily="34" charset="0"/>
              </a:rPr>
              <a:t>viewport </a:t>
            </a:r>
            <a:r>
              <a:rPr lang="en-US" dirty="0">
                <a:latin typeface="Lato" panose="020F0502020204030203" pitchFamily="34" charset="0"/>
              </a:rPr>
              <a:t>method lets us tell WebGL how to convert from </a:t>
            </a:r>
            <a:r>
              <a:rPr lang="en-US" i="1" dirty="0" err="1">
                <a:latin typeface="Lato" panose="020F0502020204030203" pitchFamily="34" charset="0"/>
              </a:rPr>
              <a:t>clipspace</a:t>
            </a:r>
            <a:r>
              <a:rPr lang="en-US" i="1" dirty="0">
                <a:latin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</a:rPr>
              <a:t>in which coordinates range from -1 to 1  into pixel coordinates. </a:t>
            </a:r>
            <a:br>
              <a:rPr lang="en-US" dirty="0">
                <a:latin typeface="Lato" panose="020F0502020204030203" pitchFamily="34" charset="0"/>
              </a:rPr>
            </a:b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Here we use our two user-defined properties to set it to the full size of the canvas.</a:t>
            </a:r>
            <a:br>
              <a:rPr lang="en-US" dirty="0">
                <a:latin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</a:endParaRPr>
          </a:p>
          <a:p>
            <a:r>
              <a:rPr lang="en-US" b="1" i="1" dirty="0">
                <a:latin typeface="Lato" panose="020F0502020204030203" pitchFamily="34" charset="0"/>
              </a:rPr>
              <a:t>clear  </a:t>
            </a:r>
            <a:r>
              <a:rPr lang="en-US" dirty="0">
                <a:latin typeface="Lato" panose="020F0502020204030203" pitchFamily="34" charset="0"/>
              </a:rPr>
              <a:t>initializes the color buffer to the color set with </a:t>
            </a:r>
            <a:r>
              <a:rPr lang="en-US" b="1" i="1" dirty="0" err="1">
                <a:latin typeface="Lato" panose="020F0502020204030203" pitchFamily="34" charset="0"/>
              </a:rPr>
              <a:t>clearColor</a:t>
            </a:r>
            <a:r>
              <a:rPr lang="en-US" dirty="0">
                <a:latin typeface="Lato" panose="020F0502020204030203" pitchFamily="34" charset="0"/>
              </a:rPr>
              <a:t>.</a:t>
            </a:r>
            <a:br>
              <a:rPr lang="en-US" dirty="0">
                <a:latin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</a:rPr>
              <a:t>We then tell </a:t>
            </a:r>
            <a:r>
              <a:rPr lang="en-US" dirty="0" err="1">
                <a:latin typeface="Lato" panose="020F0502020204030203" pitchFamily="34" charset="0"/>
              </a:rPr>
              <a:t>WebGLto</a:t>
            </a:r>
            <a:r>
              <a:rPr lang="en-US" dirty="0">
                <a:latin typeface="Lato" panose="020F0502020204030203" pitchFamily="34" charset="0"/>
              </a:rPr>
              <a:t> take values for </a:t>
            </a:r>
            <a:r>
              <a:rPr lang="en-US" dirty="0" err="1">
                <a:latin typeface="Lato" panose="020F0502020204030203" pitchFamily="34" charset="0"/>
              </a:rPr>
              <a:t>aVertexPosition</a:t>
            </a:r>
            <a:r>
              <a:rPr lang="en-US" dirty="0">
                <a:latin typeface="Lato" panose="020F0502020204030203" pitchFamily="34" charset="0"/>
              </a:rPr>
              <a:t> from the buffer currently bound to </a:t>
            </a:r>
            <a:r>
              <a:rPr lang="en-US" dirty="0" err="1">
                <a:latin typeface="Lato" panose="020F0502020204030203" pitchFamily="34" charset="0"/>
              </a:rPr>
              <a:t>gl.ARRAY_BUFFER</a:t>
            </a:r>
            <a:r>
              <a:rPr lang="en-US" dirty="0">
                <a:latin typeface="Lato" panose="020F0502020204030203" pitchFamily="34" charset="0"/>
              </a:rPr>
              <a:t>….</a:t>
            </a:r>
          </a:p>
          <a:p>
            <a:endParaRPr lang="en-US" dirty="0">
              <a:latin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</a:rPr>
              <a:t>And then we draw….meaning the data from buffers bound to shader attributes will sent to the GPU to be processed and we’ll see the pixel values they produce.</a:t>
            </a:r>
          </a:p>
        </p:txBody>
      </p:sp>
    </p:spTree>
    <p:extLst>
      <p:ext uri="{BB962C8B-B14F-4D97-AF65-F5344CB8AC3E}">
        <p14:creationId xmlns:p14="http://schemas.microsoft.com/office/powerpoint/2010/main" val="149623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0DCA-A39C-493D-9DF3-B4CB56A3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 little more about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3742-F113-4458-99F6-EA2D0C17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753" y="1825625"/>
            <a:ext cx="5181600" cy="732304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gl.getAttribLocation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"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aVertexPosition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E139-9BB1-42B1-9838-2F4E11D9F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5682" y="1840379"/>
            <a:ext cx="5181600" cy="4351338"/>
          </a:xfrm>
        </p:spPr>
        <p:txBody>
          <a:bodyPr/>
          <a:lstStyle/>
          <a:p>
            <a:r>
              <a:rPr lang="en-US" dirty="0"/>
              <a:t>What is happening here?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is happening here?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And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334BA5-88EF-4896-94E7-BE331C8F5452}"/>
              </a:ext>
            </a:extLst>
          </p:cNvPr>
          <p:cNvSpPr txBox="1">
            <a:spLocks/>
          </p:cNvSpPr>
          <p:nvPr/>
        </p:nvSpPr>
        <p:spPr>
          <a:xfrm>
            <a:off x="443753" y="3032764"/>
            <a:ext cx="5181600" cy="7323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gl.vertexAttribPointer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vertexBuffer.itemSize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gl.FLOAT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false, 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BA443-8026-4784-8C8E-CE7AE2766B2D}"/>
              </a:ext>
            </a:extLst>
          </p:cNvPr>
          <p:cNvSpPr txBox="1"/>
          <p:nvPr/>
        </p:nvSpPr>
        <p:spPr>
          <a:xfrm>
            <a:off x="92635" y="4410635"/>
            <a:ext cx="553271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gl.enableVertexAttribArray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1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0DCA-A39C-493D-9DF3-B4CB56A3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 little more about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3742-F113-4458-99F6-EA2D0C17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753" y="1517512"/>
            <a:ext cx="5181600" cy="732304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gl.getAttribLocation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"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aVertexPosition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E139-9BB1-42B1-9838-2F4E11D9F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5681" y="1360442"/>
            <a:ext cx="6276789" cy="4351338"/>
          </a:xfrm>
        </p:spPr>
        <p:txBody>
          <a:bodyPr>
            <a:normAutofit/>
          </a:bodyPr>
          <a:lstStyle/>
          <a:p>
            <a:r>
              <a:rPr lang="en-US" dirty="0"/>
              <a:t>Get an index for a variable from the </a:t>
            </a:r>
            <a:r>
              <a:rPr lang="en-US" dirty="0" err="1"/>
              <a:t>shader</a:t>
            </a:r>
            <a:r>
              <a:rPr lang="en-US" dirty="0"/>
              <a:t> program and remember it in a property tied to the </a:t>
            </a:r>
            <a:r>
              <a:rPr lang="en-US" dirty="0" err="1"/>
              <a:t>shader</a:t>
            </a:r>
            <a:r>
              <a:rPr lang="en-US" dirty="0"/>
              <a:t> program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 size, type, </a:t>
            </a:r>
            <a:r>
              <a:rPr lang="en-US" dirty="0" err="1"/>
              <a:t>etc</a:t>
            </a:r>
            <a:r>
              <a:rPr lang="en-US" dirty="0"/>
              <a:t>, of data for the attribute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feeding the attribute from the data in the array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334BA5-88EF-4896-94E7-BE331C8F5452}"/>
              </a:ext>
            </a:extLst>
          </p:cNvPr>
          <p:cNvSpPr txBox="1">
            <a:spLocks/>
          </p:cNvSpPr>
          <p:nvPr/>
        </p:nvSpPr>
        <p:spPr>
          <a:xfrm>
            <a:off x="443753" y="3398916"/>
            <a:ext cx="5181600" cy="7323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gl.vertexAttribPointer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vertexBuffer.itemSize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gl.FLOAT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false, 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BA443-8026-4784-8C8E-CE7AE2766B2D}"/>
              </a:ext>
            </a:extLst>
          </p:cNvPr>
          <p:cNvSpPr txBox="1"/>
          <p:nvPr/>
        </p:nvSpPr>
        <p:spPr>
          <a:xfrm>
            <a:off x="92635" y="4733800"/>
            <a:ext cx="553271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gl.enableVertexAttribArray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1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20" y="1283285"/>
            <a:ext cx="17608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Result…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005073" y="2388107"/>
            <a:ext cx="3421379" cy="3422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87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8034" y="602455"/>
            <a:ext cx="221043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Can</a:t>
            </a:r>
            <a:r>
              <a:rPr sz="3600" spc="-70" dirty="0"/>
              <a:t> </a:t>
            </a:r>
            <a:r>
              <a:rPr lang="en-US" sz="3600" spc="-5" dirty="0"/>
              <a:t>Y</a:t>
            </a:r>
            <a:r>
              <a:rPr sz="3600" spc="-5" dirty="0"/>
              <a:t>ou?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96787" y="1592056"/>
            <a:ext cx="10515600" cy="4660891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49250" indent="0">
              <a:lnSpc>
                <a:spcPct val="100000"/>
              </a:lnSpc>
              <a:spcBef>
                <a:spcPts val="1105"/>
              </a:spcBef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dirty="0"/>
              <a:t> </a:t>
            </a:r>
            <a:r>
              <a:rPr dirty="0"/>
              <a:t>Change the triangle</a:t>
            </a:r>
            <a:r>
              <a:rPr spc="-50" dirty="0"/>
              <a:t> </a:t>
            </a:r>
            <a:r>
              <a:rPr dirty="0"/>
              <a:t>color?</a:t>
            </a:r>
          </a:p>
          <a:p>
            <a:pPr marL="349250" indent="0">
              <a:lnSpc>
                <a:spcPct val="100000"/>
              </a:lnSpc>
              <a:spcBef>
                <a:spcPts val="1010"/>
              </a:spcBef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dirty="0"/>
              <a:t> </a:t>
            </a:r>
            <a:r>
              <a:rPr dirty="0"/>
              <a:t>Change the </a:t>
            </a:r>
            <a:r>
              <a:rPr spc="-5" dirty="0"/>
              <a:t>background</a:t>
            </a:r>
            <a:r>
              <a:rPr spc="-30" dirty="0"/>
              <a:t> </a:t>
            </a:r>
            <a:r>
              <a:rPr dirty="0"/>
              <a:t>color?</a:t>
            </a:r>
          </a:p>
          <a:p>
            <a:pPr marL="349250" indent="0">
              <a:lnSpc>
                <a:spcPct val="100000"/>
              </a:lnSpc>
              <a:spcBef>
                <a:spcPts val="994"/>
              </a:spcBef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dirty="0"/>
              <a:t> </a:t>
            </a:r>
            <a:r>
              <a:rPr dirty="0"/>
              <a:t>Change the triangle</a:t>
            </a:r>
            <a:r>
              <a:rPr spc="-50" dirty="0"/>
              <a:t> </a:t>
            </a:r>
            <a:r>
              <a:rPr spc="-5" dirty="0"/>
              <a:t>shape?</a:t>
            </a:r>
          </a:p>
          <a:p>
            <a:pPr marL="349250" indent="0">
              <a:lnSpc>
                <a:spcPct val="100000"/>
              </a:lnSpc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spc="-5" dirty="0"/>
              <a:t> </a:t>
            </a:r>
            <a:r>
              <a:rPr spc="-5" dirty="0"/>
              <a:t>Draw multiple</a:t>
            </a:r>
            <a:r>
              <a:rPr spc="10" dirty="0"/>
              <a:t> </a:t>
            </a:r>
            <a:r>
              <a:rPr dirty="0"/>
              <a:t>triangles?</a:t>
            </a:r>
            <a:endParaRPr lang="en-US" dirty="0"/>
          </a:p>
          <a:p>
            <a:pPr marL="349250" indent="0">
              <a:lnSpc>
                <a:spcPct val="100000"/>
              </a:lnSpc>
              <a:buClr>
                <a:srgbClr val="DF7601"/>
              </a:buClr>
              <a:buNone/>
              <a:tabLst>
                <a:tab pos="693420" algn="l"/>
              </a:tabLst>
            </a:pPr>
            <a:endParaRPr lang="en-US" dirty="0"/>
          </a:p>
          <a:p>
            <a:pPr marL="349250" indent="0">
              <a:lnSpc>
                <a:spcPct val="100000"/>
              </a:lnSpc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dirty="0"/>
              <a:t>Figure out what the coordinate system of the canvas is?</a:t>
            </a:r>
            <a:br>
              <a:rPr lang="en-US" dirty="0"/>
            </a:br>
            <a:r>
              <a:rPr lang="en-US" dirty="0"/>
              <a:t>Where is the origin?</a:t>
            </a:r>
            <a:br>
              <a:rPr lang="en-US" dirty="0"/>
            </a:br>
            <a:r>
              <a:rPr lang="en-US" dirty="0"/>
              <a:t>What are the coordinates of the bottom left corner?</a:t>
            </a:r>
            <a:br>
              <a:rPr lang="en-US" dirty="0"/>
            </a:br>
            <a:r>
              <a:rPr lang="en-US" dirty="0"/>
              <a:t>What are the coordinates of the top </a:t>
            </a:r>
            <a:r>
              <a:rPr lang="en-US"/>
              <a:t>right corner?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5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946" y="547789"/>
            <a:ext cx="500570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You </a:t>
            </a:r>
            <a:r>
              <a:rPr lang="en-US" sz="3600" dirty="0"/>
              <a:t>N</a:t>
            </a:r>
            <a:r>
              <a:rPr sz="3600" dirty="0"/>
              <a:t>eed a </a:t>
            </a:r>
            <a:r>
              <a:rPr lang="en-US" sz="3600" dirty="0"/>
              <a:t>T</a:t>
            </a:r>
            <a:r>
              <a:rPr sz="3600" dirty="0"/>
              <a:t>ext</a:t>
            </a:r>
            <a:r>
              <a:rPr sz="3600" spc="-50" dirty="0"/>
              <a:t> </a:t>
            </a:r>
            <a:r>
              <a:rPr lang="en-US" sz="3600" spc="-5" dirty="0"/>
              <a:t>E</a:t>
            </a:r>
            <a:r>
              <a:rPr sz="3600" spc="-5" dirty="0"/>
              <a:t>ditor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1602740" y="1522114"/>
            <a:ext cx="8258175" cy="917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5080" indent="-373380">
              <a:lnSpc>
                <a:spcPct val="140000"/>
              </a:lnSpc>
              <a:spcBef>
                <a:spcPts val="100"/>
              </a:spcBef>
            </a:pP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Brackets is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good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choice…but whatever works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for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yo</a:t>
            </a:r>
            <a:r>
              <a:rPr lang="en-US"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u is fine </a:t>
            </a:r>
            <a:br>
              <a:rPr lang="en-US" sz="2100" spc="-93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</a:br>
            <a:r>
              <a:rPr sz="21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  <a:hlinkClick r:id="rId2"/>
              </a:rPr>
              <a:t>http://brackets.io/</a:t>
            </a:r>
            <a:endParaRPr sz="21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0292" y="2796738"/>
            <a:ext cx="6736080" cy="2354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88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5597" y="657120"/>
            <a:ext cx="5407660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Time to </a:t>
            </a:r>
            <a:r>
              <a:rPr lang="en-US" sz="3600" spc="-5" dirty="0"/>
              <a:t>W</a:t>
            </a:r>
            <a:r>
              <a:rPr sz="3600" spc="-5" dirty="0"/>
              <a:t>rite </a:t>
            </a:r>
            <a:r>
              <a:rPr lang="en-US" sz="3600" spc="-5" dirty="0"/>
              <a:t>S</a:t>
            </a:r>
            <a:r>
              <a:rPr sz="3600" spc="-5" dirty="0"/>
              <a:t>ome</a:t>
            </a:r>
            <a:r>
              <a:rPr sz="3600" spc="-40" dirty="0"/>
              <a:t> </a:t>
            </a:r>
            <a:r>
              <a:rPr sz="3600" spc="-5" dirty="0"/>
              <a:t>HTML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899491" y="1550504"/>
            <a:ext cx="9407651" cy="29815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1460">
              <a:spcBef>
                <a:spcPts val="530"/>
              </a:spcBef>
              <a:buClr>
                <a:srgbClr val="DF7602"/>
              </a:buClr>
              <a:tabLst>
                <a:tab pos="594995" algn="l"/>
              </a:tabLst>
            </a:pP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few notes</a:t>
            </a:r>
            <a:endParaRPr lang="en-US" sz="2100" dirty="0">
              <a:latin typeface="Lato" panose="020F0502020204030203" pitchFamily="34" charset="0"/>
              <a:cs typeface="Century Gothic"/>
            </a:endParaRPr>
          </a:p>
          <a:p>
            <a:pPr marL="594360" indent="-342900">
              <a:spcBef>
                <a:spcPts val="530"/>
              </a:spcBef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594995" algn="l"/>
              </a:tabLst>
            </a:pP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will keep everything </a:t>
            </a:r>
            <a:r>
              <a:rPr sz="19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in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single HTML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file for </a:t>
            </a:r>
            <a:r>
              <a:rPr sz="19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this</a:t>
            </a:r>
            <a:r>
              <a:rPr sz="1900" spc="6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example</a:t>
            </a:r>
            <a:endParaRPr lang="en-US" sz="1900" dirty="0">
              <a:latin typeface="Lato" panose="020F0502020204030203" pitchFamily="34" charset="0"/>
              <a:cs typeface="Century Gothic"/>
            </a:endParaRPr>
          </a:p>
          <a:p>
            <a:pPr marL="594360" indent="-342900">
              <a:spcBef>
                <a:spcPts val="530"/>
              </a:spcBef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594995" algn="l"/>
              </a:tabLst>
            </a:pP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…for larger programs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separate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the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HTML and</a:t>
            </a:r>
            <a:r>
              <a:rPr sz="1900" spc="18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JavaScript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 marL="251460">
              <a:buClr>
                <a:srgbClr val="DF7602"/>
              </a:buClr>
              <a:tabLst>
                <a:tab pos="669290" algn="l"/>
                <a:tab pos="669925" algn="l"/>
              </a:tabLst>
            </a:pPr>
            <a:endParaRPr lang="en-US" sz="2400" dirty="0">
              <a:latin typeface="Lato" panose="020F0502020204030203" pitchFamily="34" charset="0"/>
              <a:cs typeface="Times New Roman"/>
            </a:endParaRPr>
          </a:p>
          <a:p>
            <a:pPr marL="251460">
              <a:buClr>
                <a:srgbClr val="DF7602"/>
              </a:buClr>
              <a:tabLst>
                <a:tab pos="669290" algn="l"/>
                <a:tab pos="669925" algn="l"/>
              </a:tabLst>
            </a:pP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Using </a:t>
            </a:r>
            <a:r>
              <a:rPr sz="21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WebGL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entails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writing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bunch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of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startup</a:t>
            </a:r>
            <a:r>
              <a:rPr sz="2100" spc="6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code</a:t>
            </a:r>
            <a:endParaRPr lang="en-US" sz="2100" dirty="0">
              <a:latin typeface="Lato" panose="020F0502020204030203" pitchFamily="34" charset="0"/>
              <a:cs typeface="Century Gothic"/>
            </a:endParaRPr>
          </a:p>
          <a:p>
            <a:pPr marL="1051560" lvl="1" indent="-342900"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669290" algn="l"/>
                <a:tab pos="669925" algn="l"/>
              </a:tabLst>
            </a:pP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Complexity comes from the flexibility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of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1900" spc="8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API</a:t>
            </a:r>
            <a:endParaRPr lang="en-US" sz="1900" dirty="0">
              <a:latin typeface="Lato" panose="020F0502020204030203" pitchFamily="34" charset="0"/>
              <a:cs typeface="Century Gothic"/>
            </a:endParaRPr>
          </a:p>
          <a:p>
            <a:pPr marL="1508760" lvl="2" indent="-342900"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669290" algn="l"/>
                <a:tab pos="669925" algn="l"/>
              </a:tabLst>
            </a:pPr>
            <a:r>
              <a:rPr sz="1900" spc="114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enable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you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to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do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really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sophisticated stuff later</a:t>
            </a:r>
            <a:r>
              <a:rPr sz="1900" spc="2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on….</a:t>
            </a:r>
            <a:endParaRPr lang="en-US" sz="1900" dirty="0">
              <a:latin typeface="Lato" panose="020F0502020204030203" pitchFamily="34" charset="0"/>
              <a:cs typeface="Century Gothic"/>
            </a:endParaRPr>
          </a:p>
          <a:p>
            <a:pPr marL="1051560" lvl="1" indent="-342900"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669290" algn="l"/>
                <a:tab pos="669925" algn="l"/>
              </a:tabLst>
            </a:pPr>
            <a:r>
              <a:rPr sz="1900" spc="5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Eventually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we’ll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use a helper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library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for the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startup</a:t>
            </a:r>
            <a:r>
              <a:rPr sz="1900" spc="3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code…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 marL="251460">
              <a:lnSpc>
                <a:spcPts val="2370"/>
              </a:lnSpc>
              <a:buClr>
                <a:srgbClr val="DF7602"/>
              </a:buClr>
              <a:tabLst>
                <a:tab pos="594995" algn="l"/>
              </a:tabLst>
            </a:pPr>
            <a:endParaRPr lang="en-US" sz="2400" dirty="0">
              <a:latin typeface="Lato" panose="020F0502020204030203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421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746" y="444266"/>
            <a:ext cx="5484854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lang="en-US" sz="3600" spc="-55" dirty="0"/>
              <a:t> </a:t>
            </a:r>
            <a:r>
              <a:rPr sz="3600" spc="-5" dirty="0"/>
              <a:t>HTML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09331" y="1113184"/>
            <a:ext cx="4949716" cy="4473148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90805"/>
            <a:r>
              <a:rPr spc="-5" dirty="0">
                <a:latin typeface="Century Gothic"/>
                <a:cs typeface="Century Gothic"/>
              </a:rPr>
              <a:t>&lt;!DOCTYPE</a:t>
            </a:r>
            <a:r>
              <a:rPr spc="-40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HTML&gt;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&lt;html</a:t>
            </a:r>
            <a:r>
              <a:rPr spc="10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lang="en"&gt;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75"/>
              </a:spcBef>
            </a:pPr>
            <a:r>
              <a:rPr spc="-10" dirty="0">
                <a:latin typeface="Century Gothic"/>
                <a:cs typeface="Century Gothic"/>
              </a:rPr>
              <a:t>&lt;head&gt;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&lt;title&gt;Hello</a:t>
            </a:r>
            <a:r>
              <a:rPr spc="-15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Triangle&lt;/title&gt;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&lt;meta</a:t>
            </a:r>
            <a:r>
              <a:rPr dirty="0">
                <a:latin typeface="Century Gothic"/>
                <a:cs typeface="Century Gothic"/>
              </a:rPr>
              <a:t> </a:t>
            </a:r>
            <a:r>
              <a:rPr spc="-10" dirty="0">
                <a:latin typeface="Century Gothic"/>
                <a:cs typeface="Century Gothic"/>
              </a:rPr>
              <a:t>charset="utf-8"&gt;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75"/>
              </a:spcBef>
            </a:pPr>
            <a:r>
              <a:rPr spc="-5" dirty="0">
                <a:latin typeface="Century Gothic"/>
                <a:cs typeface="Century Gothic"/>
              </a:rPr>
              <a:t>&lt;/head&gt;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80"/>
              </a:spcBef>
            </a:pPr>
            <a:r>
              <a:rPr b="1" spc="-5" dirty="0">
                <a:latin typeface="Century Gothic"/>
                <a:cs typeface="Century Gothic"/>
              </a:rPr>
              <a:t>&lt;body</a:t>
            </a:r>
            <a:r>
              <a:rPr b="1" spc="-30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onload="startup();"&gt;</a:t>
            </a:r>
            <a:endParaRPr dirty="0">
              <a:latin typeface="Century Gothic"/>
              <a:cs typeface="Century Gothic"/>
            </a:endParaRPr>
          </a:p>
          <a:p>
            <a:pPr marL="90805" marR="210820">
              <a:lnSpc>
                <a:spcPct val="80000"/>
              </a:lnSpc>
              <a:spcBef>
                <a:spcPts val="994"/>
              </a:spcBef>
            </a:pPr>
            <a:r>
              <a:rPr b="1" spc="-5" dirty="0">
                <a:latin typeface="Century Gothic"/>
                <a:cs typeface="Century Gothic"/>
              </a:rPr>
              <a:t>&lt;canvas id="myGLCanvas"  width="500“</a:t>
            </a:r>
            <a:r>
              <a:rPr b="1" spc="-20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height="500"&gt;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1285"/>
              </a:spcBef>
            </a:pPr>
            <a:r>
              <a:rPr spc="-5" dirty="0">
                <a:latin typeface="Century Gothic"/>
                <a:cs typeface="Century Gothic"/>
              </a:rPr>
              <a:t>&lt;/canvas&gt;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75"/>
              </a:spcBef>
            </a:pPr>
            <a:r>
              <a:rPr spc="-5" dirty="0">
                <a:latin typeface="Century Gothic"/>
                <a:cs typeface="Century Gothic"/>
              </a:rPr>
              <a:t>&lt;/body&gt;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&lt;/html&gt;</a:t>
            </a:r>
            <a:endParaRPr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3239" y="1639105"/>
            <a:ext cx="5955239" cy="3543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create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an HTML</a:t>
            </a:r>
            <a:r>
              <a:rPr sz="1900" spc="5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page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35"/>
              </a:spcBef>
            </a:pPr>
            <a:endParaRPr sz="1950" dirty="0">
              <a:latin typeface="Lato" panose="020F0502020204030203" pitchFamily="34" charset="0"/>
              <a:cs typeface="Times New Roman"/>
            </a:endParaRPr>
          </a:p>
          <a:p>
            <a:pPr marL="12700"/>
            <a:r>
              <a:rPr sz="1900" spc="-5" dirty="0">
                <a:latin typeface="Lato" panose="020F0502020204030203" pitchFamily="34" charset="0"/>
                <a:cs typeface="Century Gothic"/>
              </a:rPr>
              <a:t>Notice: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 marL="12700" marR="299085" algn="just">
              <a:spcBef>
                <a:spcPts val="5"/>
              </a:spcBef>
            </a:pP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create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an HTML5 </a:t>
            </a:r>
            <a:r>
              <a:rPr sz="1900" b="1" spc="-10" dirty="0">
                <a:latin typeface="Lato" panose="020F0502020204030203" pitchFamily="34" charset="0"/>
                <a:cs typeface="Century Gothic"/>
              </a:rPr>
              <a:t>&lt;canvas&gt; 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That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is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500 x 500 pixels which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we 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draw</a:t>
            </a:r>
            <a:r>
              <a:rPr sz="19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into.</a:t>
            </a:r>
          </a:p>
          <a:p>
            <a:pPr>
              <a:spcBef>
                <a:spcPts val="35"/>
              </a:spcBef>
            </a:pPr>
            <a:endParaRPr sz="1950" dirty="0">
              <a:latin typeface="Lato" panose="020F0502020204030203" pitchFamily="34" charset="0"/>
              <a:cs typeface="Times New Roman"/>
            </a:endParaRPr>
          </a:p>
          <a:p>
            <a:pPr marL="12700" marR="5080">
              <a:spcBef>
                <a:spcPts val="5"/>
              </a:spcBef>
            </a:pP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give it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an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id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so we can refer to 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it in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the javascript that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will  write.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35"/>
              </a:spcBef>
            </a:pPr>
            <a:endParaRPr sz="1950" dirty="0">
              <a:latin typeface="Lato" panose="020F0502020204030203" pitchFamily="34" charset="0"/>
              <a:cs typeface="Times New Roman"/>
            </a:endParaRPr>
          </a:p>
          <a:p>
            <a:pPr marL="12700" marR="37465">
              <a:spcBef>
                <a:spcPts val="5"/>
              </a:spcBef>
            </a:pPr>
            <a:r>
              <a:rPr sz="1900" b="1" spc="-10" dirty="0">
                <a:latin typeface="Lato" panose="020F0502020204030203" pitchFamily="34" charset="0"/>
                <a:cs typeface="Century Gothic"/>
              </a:rPr>
              <a:t>onload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specifies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an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entry point  into the JavaScript we will  write…a function named </a:t>
            </a:r>
            <a:r>
              <a:rPr sz="1900" b="1" spc="-5" dirty="0">
                <a:latin typeface="Lato" panose="020F0502020204030203" pitchFamily="34" charset="0"/>
                <a:cs typeface="Century Gothic"/>
              </a:rPr>
              <a:t>startup() 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be called on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page</a:t>
            </a:r>
            <a:r>
              <a:rPr sz="1900" spc="40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load</a:t>
            </a:r>
            <a:endParaRPr sz="1900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50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32" y="266722"/>
            <a:ext cx="41148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Adding</a:t>
            </a:r>
            <a:r>
              <a:rPr sz="3600" spc="-65" dirty="0"/>
              <a:t> </a:t>
            </a:r>
            <a:r>
              <a:rPr sz="3600" dirty="0"/>
              <a:t>JavaScript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020294" y="1505779"/>
            <a:ext cx="5112071" cy="3482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JavaScript is included inside</a:t>
            </a:r>
            <a:r>
              <a:rPr sz="1600" spc="3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b="1" spc="-10" dirty="0">
                <a:latin typeface="Lato" panose="020F0502020204030203" pitchFamily="34" charset="0"/>
                <a:cs typeface="Century Gothic"/>
              </a:rPr>
              <a:t>&lt;script&gt;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12700">
              <a:lnSpc>
                <a:spcPts val="1914"/>
              </a:lnSpc>
            </a:pPr>
            <a:r>
              <a:rPr sz="1600" spc="-10" dirty="0">
                <a:latin typeface="Lato" panose="020F0502020204030203" pitchFamily="34" charset="0"/>
                <a:cs typeface="Century Gothic"/>
              </a:rPr>
              <a:t>tags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/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have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some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global</a:t>
            </a:r>
            <a:r>
              <a:rPr sz="1600" spc="3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variables…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12700" marR="466725"/>
            <a:r>
              <a:rPr sz="1600" spc="-5" dirty="0">
                <a:latin typeface="Lato" panose="020F0502020204030203" pitchFamily="34" charset="0"/>
                <a:cs typeface="Century Gothic"/>
              </a:rPr>
              <a:t>…and our initial function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calls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some  other</a:t>
            </a:r>
            <a:r>
              <a:rPr sz="1600" spc="1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functions.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3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>
              <a:lnSpc>
                <a:spcPts val="1914"/>
              </a:lnSpc>
            </a:pPr>
            <a:r>
              <a:rPr sz="1600" b="1" spc="-10" dirty="0">
                <a:latin typeface="Lato" panose="020F0502020204030203" pitchFamily="34" charset="0"/>
                <a:cs typeface="Century Gothic"/>
              </a:rPr>
              <a:t>Bolded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are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ones </a:t>
            </a:r>
            <a:r>
              <a:rPr sz="1600" spc="-25" dirty="0">
                <a:latin typeface="Lato" panose="020F0502020204030203" pitchFamily="34" charset="0"/>
                <a:cs typeface="Century Gothic"/>
              </a:rPr>
              <a:t>we</a:t>
            </a:r>
            <a:r>
              <a:rPr sz="1600" spc="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will</a:t>
            </a:r>
            <a:r>
              <a:rPr lang="en-US" sz="16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write.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5080"/>
            <a:r>
              <a:rPr sz="1600" spc="-5" dirty="0">
                <a:latin typeface="Lato" panose="020F0502020204030203" pitchFamily="34" charset="0"/>
                <a:cs typeface="Century Gothic"/>
              </a:rPr>
              <a:t>clearColor is a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WebGL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that sets 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initial color of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pixels in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</a:t>
            </a:r>
            <a:r>
              <a:rPr sz="1600" spc="7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raster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95250"/>
            <a:r>
              <a:rPr sz="1600" spc="-10" dirty="0">
                <a:latin typeface="Lato" panose="020F0502020204030203" pitchFamily="34" charset="0"/>
                <a:cs typeface="Century Gothic"/>
              </a:rPr>
              <a:t>getElementByID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is a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Document Object  Model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(DOM)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 that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gets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 a  reference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the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canvas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created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HTML</a:t>
            </a:r>
            <a:r>
              <a:rPr sz="1600" spc="1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document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360F6-EC05-4848-AE92-53EACA5FD7D9}"/>
              </a:ext>
            </a:extLst>
          </p:cNvPr>
          <p:cNvSpPr txBox="1"/>
          <p:nvPr/>
        </p:nvSpPr>
        <p:spPr>
          <a:xfrm>
            <a:off x="213692" y="1167848"/>
            <a:ext cx="6480312" cy="44012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&lt;script type="text/</a:t>
            </a:r>
            <a:r>
              <a:rPr lang="en-US" sz="2000" dirty="0" err="1">
                <a:latin typeface="Lato" panose="020F0502020204030203" pitchFamily="34" charset="0"/>
              </a:rPr>
              <a:t>javascript</a:t>
            </a:r>
            <a:r>
              <a:rPr lang="en-US" sz="2000" dirty="0">
                <a:latin typeface="Lato" panose="020F0502020204030203" pitchFamily="34" charset="0"/>
              </a:rPr>
              <a:t>"&gt;  </a:t>
            </a:r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</a:rPr>
              <a:t>gl</a:t>
            </a:r>
            <a:r>
              <a:rPr lang="en-US" sz="2000" dirty="0">
                <a:latin typeface="Lato" panose="020F0502020204030203" pitchFamily="34" charset="0"/>
              </a:rPr>
              <a:t>;</a:t>
            </a:r>
          </a:p>
          <a:p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canvas;</a:t>
            </a:r>
          </a:p>
          <a:p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</a:rPr>
              <a:t>shaderProgram</a:t>
            </a:r>
            <a:r>
              <a:rPr lang="en-US" sz="2000" dirty="0">
                <a:latin typeface="Lato" panose="020F0502020204030203" pitchFamily="34" charset="0"/>
              </a:rPr>
              <a:t>;</a:t>
            </a:r>
          </a:p>
          <a:p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</a:rPr>
              <a:t>vertexBuffer</a:t>
            </a:r>
            <a:r>
              <a:rPr lang="en-US" sz="2000" dirty="0">
                <a:latin typeface="Lato" panose="020F0502020204030203" pitchFamily="34" charset="0"/>
              </a:rPr>
              <a:t>;</a:t>
            </a:r>
          </a:p>
          <a:p>
            <a:endParaRPr lang="en-US" sz="2000" dirty="0">
              <a:latin typeface="Lato" panose="020F0502020204030203" pitchFamily="34" charset="0"/>
            </a:endParaRPr>
          </a:p>
          <a:p>
            <a:r>
              <a:rPr lang="en-US" sz="2000" dirty="0">
                <a:latin typeface="Lato" panose="020F0502020204030203" pitchFamily="34" charset="0"/>
              </a:rPr>
              <a:t>function startup(){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canvas=</a:t>
            </a:r>
            <a:r>
              <a:rPr lang="en-US" sz="2000" dirty="0" err="1">
                <a:latin typeface="Lato" panose="020F0502020204030203" pitchFamily="34" charset="0"/>
              </a:rPr>
              <a:t>document.getElementById</a:t>
            </a:r>
            <a:r>
              <a:rPr lang="en-US" sz="2000" dirty="0">
                <a:latin typeface="Lato" panose="020F0502020204030203" pitchFamily="34" charset="0"/>
              </a:rPr>
              <a:t>("</a:t>
            </a:r>
            <a:r>
              <a:rPr lang="en-US" sz="2000" dirty="0" err="1">
                <a:latin typeface="Lato" panose="020F0502020204030203" pitchFamily="34" charset="0"/>
              </a:rPr>
              <a:t>myGLCanvas</a:t>
            </a:r>
            <a:r>
              <a:rPr lang="en-US" sz="2000" dirty="0">
                <a:latin typeface="Lato" panose="020F0502020204030203" pitchFamily="34" charset="0"/>
              </a:rPr>
              <a:t>");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 </a:t>
            </a:r>
            <a:r>
              <a:rPr lang="en-US" sz="2000" dirty="0" err="1">
                <a:latin typeface="Lato" panose="020F0502020204030203" pitchFamily="34" charset="0"/>
              </a:rPr>
              <a:t>gl</a:t>
            </a:r>
            <a:r>
              <a:rPr lang="en-US" sz="2000" dirty="0">
                <a:latin typeface="Lato" panose="020F0502020204030203" pitchFamily="34" charset="0"/>
              </a:rPr>
              <a:t>=</a:t>
            </a:r>
            <a:r>
              <a:rPr lang="en-US" sz="2000" b="1" dirty="0" err="1">
                <a:latin typeface="Lato" panose="020F0502020204030203" pitchFamily="34" charset="0"/>
              </a:rPr>
              <a:t>createGLContext</a:t>
            </a:r>
            <a:r>
              <a:rPr lang="en-US" sz="2000" b="1" dirty="0">
                <a:latin typeface="Lato" panose="020F0502020204030203" pitchFamily="34" charset="0"/>
              </a:rPr>
              <a:t>(canvas);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b="1" dirty="0">
                <a:latin typeface="Lato" panose="020F0502020204030203" pitchFamily="34" charset="0"/>
              </a:rPr>
              <a:t>          </a:t>
            </a:r>
            <a:r>
              <a:rPr lang="en-US" sz="2000" b="1" dirty="0" err="1">
                <a:latin typeface="Lato" panose="020F0502020204030203" pitchFamily="34" charset="0"/>
              </a:rPr>
              <a:t>setupShaders</a:t>
            </a:r>
            <a:r>
              <a:rPr lang="en-US" sz="2000" b="1" dirty="0">
                <a:latin typeface="Lato" panose="020F0502020204030203" pitchFamily="34" charset="0"/>
              </a:rPr>
              <a:t>();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 </a:t>
            </a:r>
            <a:r>
              <a:rPr lang="en-US" sz="2000" b="1" dirty="0" err="1">
                <a:latin typeface="Lato" panose="020F0502020204030203" pitchFamily="34" charset="0"/>
              </a:rPr>
              <a:t>setupBuffers</a:t>
            </a:r>
            <a:r>
              <a:rPr lang="en-US" sz="2000" b="1" dirty="0">
                <a:latin typeface="Lato" panose="020F0502020204030203" pitchFamily="34" charset="0"/>
              </a:rPr>
              <a:t>();  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</a:t>
            </a:r>
            <a:r>
              <a:rPr lang="en-US" sz="2000" dirty="0" err="1">
                <a:latin typeface="Lato" panose="020F0502020204030203" pitchFamily="34" charset="0"/>
              </a:rPr>
              <a:t>gl.clearColor</a:t>
            </a:r>
            <a:r>
              <a:rPr lang="en-US" sz="2000" dirty="0">
                <a:latin typeface="Lato" panose="020F0502020204030203" pitchFamily="34" charset="0"/>
              </a:rPr>
              <a:t>(0.0, 0.0, 0.0, 1.0);  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b="1" dirty="0">
                <a:latin typeface="Lato" panose="020F0502020204030203" pitchFamily="34" charset="0"/>
              </a:rPr>
              <a:t>         draw();</a:t>
            </a:r>
          </a:p>
          <a:p>
            <a:r>
              <a:rPr lang="en-US" sz="2000" dirty="0">
                <a:latin typeface="Lato" panose="020F0502020204030203" pitchFamily="34" charset="0"/>
              </a:rPr>
              <a:t>}</a:t>
            </a:r>
          </a:p>
          <a:p>
            <a:r>
              <a:rPr lang="en-US" sz="2000" dirty="0">
                <a:latin typeface="Lato" panose="020F0502020204030203" pitchFamily="34" charset="0"/>
              </a:rPr>
              <a:t>&lt;/script&gt;</a:t>
            </a:r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3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20" y="679196"/>
            <a:ext cx="583882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Getting </a:t>
            </a:r>
            <a:r>
              <a:rPr sz="3600" dirty="0"/>
              <a:t>a WebGL</a:t>
            </a:r>
            <a:r>
              <a:rPr sz="3600" spc="-60" dirty="0"/>
              <a:t> </a:t>
            </a:r>
            <a:r>
              <a:rPr sz="3600" dirty="0"/>
              <a:t>Context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3996" y="1461815"/>
            <a:ext cx="5565913" cy="4903394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0805">
              <a:spcBef>
                <a:spcPts val="10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function createGLContext(canvas)</a:t>
            </a:r>
            <a:r>
              <a:rPr sz="1200" spc="50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 marR="1226185">
              <a:lnSpc>
                <a:spcPct val="163000"/>
              </a:lnSpc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var names = ["webgl", "experimental-webgl"];  var context =</a:t>
            </a:r>
            <a:r>
              <a:rPr sz="1200" spc="-15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null;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marR="1896745" indent="-70485">
              <a:lnSpc>
                <a:spcPct val="163000"/>
              </a:lnSpc>
              <a:spcBef>
                <a:spcPts val="1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for </a:t>
            </a:r>
            <a:r>
              <a:rPr sz="1200" spc="-10" dirty="0">
                <a:latin typeface="Lato" panose="020F0502020204030203" pitchFamily="34" charset="0"/>
                <a:cs typeface="Century Gothic"/>
              </a:rPr>
              <a:t>(var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i=0; i &lt; names.length; </a:t>
            </a:r>
            <a:r>
              <a:rPr sz="1200" dirty="0">
                <a:latin typeface="Lato" panose="020F0502020204030203" pitchFamily="34" charset="0"/>
                <a:cs typeface="Century Gothic"/>
              </a:rPr>
              <a:t>i++)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  </a:t>
            </a:r>
            <a:endParaRPr lang="en-US" sz="1200" spc="-5" dirty="0">
              <a:latin typeface="Lato" panose="020F0502020204030203" pitchFamily="34" charset="0"/>
              <a:cs typeface="Century Gothic"/>
            </a:endParaRPr>
          </a:p>
          <a:p>
            <a:pPr marL="231140" marR="1896745" indent="-70485">
              <a:lnSpc>
                <a:spcPct val="163000"/>
              </a:lnSpc>
              <a:spcBef>
                <a:spcPts val="1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try</a:t>
            </a:r>
            <a:r>
              <a:rPr sz="12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9972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context = canvas.getContext(names[i]);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marR="3179445" algn="just">
              <a:lnSpc>
                <a:spcPct val="163100"/>
              </a:lnSpc>
              <a:spcBef>
                <a:spcPts val="1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 </a:t>
            </a:r>
            <a:endParaRPr lang="en-US" sz="1200" spc="-5" dirty="0">
              <a:latin typeface="Lato" panose="020F0502020204030203" pitchFamily="34" charset="0"/>
              <a:cs typeface="Century Gothic"/>
            </a:endParaRPr>
          </a:p>
          <a:p>
            <a:pPr marL="231140" marR="3179445" algn="just">
              <a:lnSpc>
                <a:spcPct val="163100"/>
              </a:lnSpc>
              <a:spcBef>
                <a:spcPts val="10"/>
              </a:spcBef>
            </a:pPr>
            <a:r>
              <a:rPr sz="1200" spc="-10" dirty="0">
                <a:latin typeface="Lato" panose="020F0502020204030203" pitchFamily="34" charset="0"/>
                <a:cs typeface="Century Gothic"/>
              </a:rPr>
              <a:t>catch(e) {}  </a:t>
            </a:r>
            <a:endParaRPr lang="en-US" sz="1200" spc="-10" dirty="0">
              <a:latin typeface="Lato" panose="020F0502020204030203" pitchFamily="34" charset="0"/>
              <a:cs typeface="Century Gothic"/>
            </a:endParaRPr>
          </a:p>
          <a:p>
            <a:pPr marL="231140" marR="3179445" algn="just">
              <a:lnSpc>
                <a:spcPct val="163100"/>
              </a:lnSpc>
              <a:spcBef>
                <a:spcPts val="1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if (context) {  break;}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if (context) 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marR="1428750">
              <a:lnSpc>
                <a:spcPct val="163200"/>
              </a:lnSpc>
              <a:spcBef>
                <a:spcPts val="1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context.viewportWidth = canvas.width;  context.viewportHeight =</a:t>
            </a:r>
            <a:r>
              <a:rPr sz="1200" spc="-15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canvas.height;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 else</a:t>
            </a:r>
            <a:r>
              <a:rPr sz="1200" spc="-10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algn="just">
              <a:spcBef>
                <a:spcPts val="77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alert("Failed to create WebGL</a:t>
            </a:r>
            <a:r>
              <a:rPr sz="1200" spc="40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context!");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return context;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90805">
              <a:spcBef>
                <a:spcPts val="77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</a:t>
            </a:r>
            <a:endParaRPr sz="9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7479" y="1686166"/>
            <a:ext cx="5686882" cy="3061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0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need to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make sure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2000" spc="-15" dirty="0">
                <a:latin typeface="Lato" panose="020F0502020204030203" pitchFamily="34" charset="0"/>
                <a:cs typeface="Century Gothic"/>
              </a:rPr>
              <a:t>browser 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supports WebGL…so 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try to get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  reference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2000" spc="-15" dirty="0">
                <a:latin typeface="Lato" panose="020F0502020204030203" pitchFamily="34" charset="0"/>
                <a:cs typeface="Century Gothic"/>
              </a:rPr>
              <a:t>WebGL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context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using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2000" spc="-20" dirty="0">
                <a:latin typeface="Lato" panose="020F0502020204030203" pitchFamily="34" charset="0"/>
                <a:cs typeface="Century Gothic"/>
              </a:rPr>
              <a:t>two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names under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which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it might</a:t>
            </a:r>
            <a:r>
              <a:rPr sz="2000" spc="6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exist</a:t>
            </a:r>
            <a:endParaRPr sz="2000" dirty="0">
              <a:latin typeface="Lato" panose="020F0502020204030203" pitchFamily="34" charset="0"/>
              <a:cs typeface="Century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Lato" panose="020F0502020204030203" pitchFamily="34" charset="0"/>
              <a:cs typeface="Times New Roman"/>
            </a:endParaRPr>
          </a:p>
          <a:p>
            <a:pPr marL="12700" marR="73025" algn="just">
              <a:spcBef>
                <a:spcPts val="1660"/>
              </a:spcBef>
            </a:pPr>
            <a:r>
              <a:rPr sz="2000" dirty="0">
                <a:latin typeface="Lato" panose="020F0502020204030203" pitchFamily="34" charset="0"/>
                <a:cs typeface="Century Gothic"/>
              </a:rPr>
              <a:t>If 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get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context, 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set the viewport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dimensions of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 context to match the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size of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 canvas.</a:t>
            </a:r>
            <a:endParaRPr sz="20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sz="2000" dirty="0">
              <a:latin typeface="Lato" panose="020F0502020204030203" pitchFamily="34" charset="0"/>
              <a:cs typeface="Times New Roman"/>
            </a:endParaRPr>
          </a:p>
          <a:p>
            <a:pPr marL="12700" marR="101600"/>
            <a:r>
              <a:rPr sz="2000" spc="-5" dirty="0">
                <a:latin typeface="Lato" panose="020F0502020204030203" pitchFamily="34" charset="0"/>
                <a:cs typeface="Century Gothic"/>
              </a:rPr>
              <a:t>You can choose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use less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than the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full  canvas.</a:t>
            </a:r>
          </a:p>
        </p:txBody>
      </p:sp>
    </p:spTree>
    <p:extLst>
      <p:ext uri="{BB962C8B-B14F-4D97-AF65-F5344CB8AC3E}">
        <p14:creationId xmlns:p14="http://schemas.microsoft.com/office/powerpoint/2010/main" val="53406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20" y="679196"/>
            <a:ext cx="522795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Creating </a:t>
            </a:r>
            <a:r>
              <a:rPr sz="3600" spc="-5" dirty="0"/>
              <a:t>Vertex</a:t>
            </a:r>
            <a:r>
              <a:rPr sz="3600" spc="-65" dirty="0"/>
              <a:t> </a:t>
            </a:r>
            <a:r>
              <a:rPr sz="3600" spc="-5" dirty="0"/>
              <a:t>Shader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030" y="1815415"/>
            <a:ext cx="6642487" cy="2199577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spcBef>
                <a:spcPts val="320"/>
              </a:spcBef>
            </a:pPr>
            <a:r>
              <a:rPr sz="2000" dirty="0">
                <a:latin typeface="Lato" panose="020F0502020204030203" pitchFamily="34" charset="0"/>
                <a:cs typeface="Century Gothic"/>
              </a:rPr>
              <a:t>var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vertexShaderSource</a:t>
            </a:r>
            <a:r>
              <a:rPr sz="2000" spc="-3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=</a:t>
            </a:r>
          </a:p>
          <a:p>
            <a:pPr marL="287655">
              <a:spcBef>
                <a:spcPts val="1000"/>
              </a:spcBef>
              <a:tabLst>
                <a:tab pos="4060190" algn="l"/>
              </a:tabLst>
            </a:pPr>
            <a:r>
              <a:rPr sz="2000" spc="-5" dirty="0">
                <a:latin typeface="Lato" panose="020F0502020204030203" pitchFamily="34" charset="0"/>
                <a:cs typeface="Century Gothic"/>
              </a:rPr>
              <a:t>"attribute</a:t>
            </a:r>
            <a:r>
              <a:rPr sz="2000" spc="1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vec3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aVertexPosition;	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\n"</a:t>
            </a:r>
            <a:r>
              <a:rPr sz="2000" spc="-9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+</a:t>
            </a:r>
          </a:p>
          <a:p>
            <a:pPr marL="287655">
              <a:spcBef>
                <a:spcPts val="1010"/>
              </a:spcBef>
              <a:tabLst>
                <a:tab pos="4046220" algn="l"/>
              </a:tabLst>
            </a:pPr>
            <a:r>
              <a:rPr sz="2000" dirty="0">
                <a:latin typeface="Lato" panose="020F0502020204030203" pitchFamily="34" charset="0"/>
                <a:cs typeface="Century Gothic"/>
              </a:rPr>
              <a:t>"void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main()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{	\n"</a:t>
            </a:r>
            <a:r>
              <a:rPr sz="2000" spc="-11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+</a:t>
            </a:r>
          </a:p>
          <a:p>
            <a:pPr marL="287655" marR="558800">
              <a:lnSpc>
                <a:spcPct val="159300"/>
              </a:lnSpc>
              <a:tabLst>
                <a:tab pos="4048125" algn="l"/>
              </a:tabLst>
            </a:pPr>
            <a:r>
              <a:rPr sz="2000" dirty="0">
                <a:latin typeface="Lato" panose="020F0502020204030203" pitchFamily="34" charset="0"/>
                <a:cs typeface="Century Gothic"/>
              </a:rPr>
              <a:t>"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gl_Position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=</a:t>
            </a:r>
            <a:r>
              <a:rPr sz="2000" spc="3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vec4(aVertexPosition,</a:t>
            </a:r>
            <a:r>
              <a:rPr sz="2000" spc="-3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1.0);	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\n"</a:t>
            </a:r>
            <a:r>
              <a:rPr sz="2000" spc="-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+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"}	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\n"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66571" y="1490020"/>
            <a:ext cx="4680872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0">
              <a:spcBef>
                <a:spcPts val="10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We’ll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talk more about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shaders</a:t>
            </a:r>
            <a:r>
              <a:rPr sz="1600" spc="-9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later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but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for now you should</a:t>
            </a:r>
            <a:r>
              <a:rPr sz="1600" spc="-114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know:</a:t>
            </a:r>
          </a:p>
          <a:p>
            <a:pPr>
              <a:spcBef>
                <a:spcPts val="10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/>
            <a:r>
              <a:rPr sz="1600" spc="-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need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to create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a vertex</a:t>
            </a:r>
            <a:r>
              <a:rPr sz="16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12700">
              <a:spcBef>
                <a:spcPts val="5"/>
              </a:spcBef>
            </a:pPr>
            <a:r>
              <a:rPr sz="1600" dirty="0">
                <a:latin typeface="Lato" panose="020F0502020204030203" pitchFamily="34" charset="0"/>
                <a:cs typeface="Century Gothic"/>
              </a:rPr>
              <a:t>program written in</a:t>
            </a:r>
            <a:r>
              <a:rPr sz="1600" spc="-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GLSL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5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6985">
              <a:lnSpc>
                <a:spcPct val="100200"/>
              </a:lnSpc>
            </a:pPr>
            <a:r>
              <a:rPr sz="16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will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JavaScript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string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to 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hold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source code for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the</a:t>
            </a:r>
            <a:r>
              <a:rPr sz="1600" spc="-13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vertex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shader. </a:t>
            </a:r>
            <a:r>
              <a:rPr sz="1600" b="1" dirty="0">
                <a:latin typeface="Lato" panose="020F0502020204030203" pitchFamily="34" charset="0"/>
                <a:cs typeface="Century Gothic"/>
              </a:rPr>
              <a:t>We’ll </a:t>
            </a:r>
            <a:r>
              <a:rPr sz="1600" b="1" spc="-5" dirty="0">
                <a:latin typeface="Lato" panose="020F0502020204030203" pitchFamily="34" charset="0"/>
                <a:cs typeface="Century Gothic"/>
              </a:rPr>
              <a:t>see </a:t>
            </a:r>
            <a:r>
              <a:rPr sz="1600" b="1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b="1" spc="-5" dirty="0">
                <a:latin typeface="Lato" panose="020F0502020204030203" pitchFamily="34" charset="0"/>
                <a:cs typeface="Century Gothic"/>
              </a:rPr>
              <a:t>better </a:t>
            </a:r>
            <a:r>
              <a:rPr sz="1600" b="1" dirty="0">
                <a:latin typeface="Lato" panose="020F0502020204030203" pitchFamily="34" charset="0"/>
                <a:cs typeface="Century Gothic"/>
              </a:rPr>
              <a:t>way to  do this</a:t>
            </a:r>
            <a:r>
              <a:rPr sz="1600" b="1" spc="-2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b="1" spc="-5" dirty="0">
                <a:latin typeface="Lato" panose="020F0502020204030203" pitchFamily="34" charset="0"/>
                <a:cs typeface="Century Gothic"/>
              </a:rPr>
              <a:t>later.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5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163830"/>
            <a:r>
              <a:rPr sz="160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must assign a value</a:t>
            </a:r>
            <a:r>
              <a:rPr sz="1600" spc="-13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to  gl_Position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0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60960">
              <a:spcBef>
                <a:spcPts val="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Our shader basically just takes the  position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of an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incoming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vertex</a:t>
            </a:r>
            <a:r>
              <a:rPr sz="1600" spc="-12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and 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assigns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that position to</a:t>
            </a:r>
            <a:r>
              <a:rPr sz="1600" spc="-9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gl_Position.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0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244475">
              <a:spcBef>
                <a:spcPts val="5"/>
              </a:spcBef>
            </a:pPr>
            <a:r>
              <a:rPr sz="1600" dirty="0">
                <a:latin typeface="Lato" panose="020F0502020204030203" pitchFamily="34" charset="0"/>
                <a:cs typeface="Century Gothic"/>
              </a:rPr>
              <a:t>It actually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does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one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thing to the  incoming position…do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you</a:t>
            </a:r>
            <a:r>
              <a:rPr sz="1600" spc="-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know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what that</a:t>
            </a:r>
            <a:r>
              <a:rPr sz="1600" spc="-2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is?</a:t>
            </a:r>
          </a:p>
        </p:txBody>
      </p:sp>
    </p:spTree>
    <p:extLst>
      <p:ext uri="{BB962C8B-B14F-4D97-AF65-F5344CB8AC3E}">
        <p14:creationId xmlns:p14="http://schemas.microsoft.com/office/powerpoint/2010/main" val="201474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20" y="679196"/>
            <a:ext cx="594296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Creating Fragment</a:t>
            </a:r>
            <a:r>
              <a:rPr sz="3600" spc="-55" dirty="0"/>
              <a:t> </a:t>
            </a:r>
            <a:r>
              <a:rPr sz="3600" spc="-5" dirty="0"/>
              <a:t>Shader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762507" y="1672591"/>
            <a:ext cx="4933315" cy="2029736"/>
          </a:xfrm>
          <a:custGeom>
            <a:avLst/>
            <a:gdLst/>
            <a:ahLst/>
            <a:cxnLst/>
            <a:rect l="l" t="t" r="r" b="b"/>
            <a:pathLst>
              <a:path w="4933315" h="4741545">
                <a:moveTo>
                  <a:pt x="0" y="4741164"/>
                </a:moveTo>
                <a:lnTo>
                  <a:pt x="4933188" y="4741164"/>
                </a:lnTo>
                <a:lnTo>
                  <a:pt x="4933188" y="0"/>
                </a:lnTo>
                <a:lnTo>
                  <a:pt x="0" y="0"/>
                </a:lnTo>
                <a:lnTo>
                  <a:pt x="0" y="4741164"/>
                </a:lnTo>
                <a:close/>
              </a:path>
            </a:pathLst>
          </a:custGeom>
          <a:ln w="25908">
            <a:solidFill>
              <a:srgbClr val="DF76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3926" y="1944522"/>
            <a:ext cx="474345" cy="7670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9845">
              <a:spcBef>
                <a:spcPts val="1095"/>
              </a:spcBef>
            </a:pPr>
            <a:r>
              <a:rPr sz="1600" spc="-10" dirty="0">
                <a:latin typeface="Century Gothic"/>
                <a:cs typeface="Century Gothic"/>
              </a:rPr>
              <a:t>\n"+</a:t>
            </a:r>
            <a:endParaRPr sz="1600">
              <a:latin typeface="Century Gothic"/>
              <a:cs typeface="Century Gothic"/>
            </a:endParaRPr>
          </a:p>
          <a:p>
            <a:pPr>
              <a:spcBef>
                <a:spcPts val="1000"/>
              </a:spcBef>
            </a:pPr>
            <a:r>
              <a:rPr sz="1600" spc="-10" dirty="0">
                <a:latin typeface="Century Gothic"/>
                <a:cs typeface="Century Gothic"/>
              </a:rPr>
              <a:t>\n"+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3488" y="1571397"/>
            <a:ext cx="4643120" cy="19185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6860" marR="1792605" indent="-277495" algn="just">
              <a:lnSpc>
                <a:spcPct val="152200"/>
              </a:lnSpc>
              <a:spcBef>
                <a:spcPts val="105"/>
              </a:spcBef>
            </a:pPr>
            <a:r>
              <a:rPr sz="1600" dirty="0">
                <a:latin typeface="Lato" panose="020F0502020204030203" pitchFamily="34" charset="0"/>
                <a:cs typeface="Century Gothic"/>
              </a:rPr>
              <a:t>var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fragmentShaderSource =  "precision mediump float; 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"void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main()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{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276860" marR="5080">
              <a:lnSpc>
                <a:spcPts val="2930"/>
              </a:lnSpc>
              <a:spcBef>
                <a:spcPts val="250"/>
              </a:spcBef>
              <a:tabLst>
                <a:tab pos="4246245" algn="l"/>
              </a:tabLst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" gl_FragColor =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vec4(1.0, 1.0, 1.0, 1.0); \n"+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"}	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\n";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5954" y="1700023"/>
            <a:ext cx="3133090" cy="4221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Like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shader program, 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fragment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shader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code is 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written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GLSL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and held in a  string.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60960"/>
            <a:r>
              <a:rPr sz="1600" spc="-5" dirty="0">
                <a:latin typeface="Lato" panose="020F0502020204030203" pitchFamily="34" charset="0"/>
                <a:cs typeface="Century Gothic"/>
              </a:rPr>
              <a:t>You can think of fragments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as  being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almost pixels…they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are  produced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by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20" dirty="0">
                <a:latin typeface="Lato" panose="020F0502020204030203" pitchFamily="34" charset="0"/>
                <a:cs typeface="Century Gothic"/>
              </a:rPr>
              <a:t>WebGL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rasterizer and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have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screen  space position and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some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other  data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related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</a:t>
            </a:r>
            <a:r>
              <a:rPr sz="1600" spc="1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them.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51435"/>
            <a:r>
              <a:rPr sz="1600" spc="-5" dirty="0">
                <a:latin typeface="Lato" panose="020F0502020204030203" pitchFamily="34" charset="0"/>
                <a:cs typeface="Century Gothic"/>
              </a:rPr>
              <a:t>Our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shader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simply assigns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each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fragment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same color.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323215"/>
            <a:r>
              <a:rPr sz="1600" spc="-5" dirty="0">
                <a:latin typeface="Lato" panose="020F0502020204030203" pitchFamily="34" charset="0"/>
                <a:cs typeface="Century Gothic"/>
              </a:rPr>
              <a:t>Again,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we’ll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talk more about 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what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shaders do</a:t>
            </a:r>
            <a:r>
              <a:rPr sz="1600" spc="6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later…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42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19" y="679196"/>
            <a:ext cx="503301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Compiling the</a:t>
            </a:r>
            <a:r>
              <a:rPr sz="3600" spc="-45" dirty="0"/>
              <a:t> </a:t>
            </a:r>
            <a:r>
              <a:rPr sz="3600" spc="-5" dirty="0"/>
              <a:t>Shaders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2912" y="1487932"/>
            <a:ext cx="4170045" cy="2429510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spcBef>
                <a:spcPts val="335"/>
              </a:spcBef>
            </a:pPr>
            <a:r>
              <a:rPr sz="900" spc="-5" dirty="0">
                <a:latin typeface="Century Gothic"/>
                <a:cs typeface="Century Gothic"/>
              </a:rPr>
              <a:t>function </a:t>
            </a:r>
            <a:r>
              <a:rPr sz="900" spc="-10" dirty="0">
                <a:latin typeface="Century Gothic"/>
                <a:cs typeface="Century Gothic"/>
              </a:rPr>
              <a:t>setupShaders()</a:t>
            </a:r>
            <a:r>
              <a:rPr sz="900" spc="25" dirty="0">
                <a:latin typeface="Century Gothic"/>
                <a:cs typeface="Century Gothic"/>
              </a:rPr>
              <a:t> </a:t>
            </a:r>
            <a:r>
              <a:rPr sz="900" dirty="0">
                <a:latin typeface="Century Gothic"/>
                <a:cs typeface="Century Gothic"/>
              </a:rPr>
              <a:t>{</a:t>
            </a:r>
            <a:endParaRPr sz="900">
              <a:latin typeface="Century Gothic"/>
              <a:cs typeface="Century Gothic"/>
            </a:endParaRPr>
          </a:p>
          <a:p>
            <a:pPr marL="185420" marR="2226310" indent="-30480">
              <a:lnSpc>
                <a:spcPct val="192200"/>
              </a:lnSpc>
              <a:spcBef>
                <a:spcPts val="15"/>
              </a:spcBef>
            </a:pPr>
            <a:r>
              <a:rPr sz="900" spc="-5" dirty="0">
                <a:latin typeface="Century Gothic"/>
                <a:cs typeface="Century Gothic"/>
              </a:rPr>
              <a:t>var vertexShaderSource </a:t>
            </a:r>
            <a:r>
              <a:rPr sz="900" dirty="0">
                <a:latin typeface="Century Gothic"/>
                <a:cs typeface="Century Gothic"/>
              </a:rPr>
              <a:t>= …  </a:t>
            </a:r>
            <a:r>
              <a:rPr sz="900" spc="-5" dirty="0">
                <a:latin typeface="Century Gothic"/>
                <a:cs typeface="Century Gothic"/>
              </a:rPr>
              <a:t>var fragmentShaderSource </a:t>
            </a:r>
            <a:r>
              <a:rPr sz="900" dirty="0">
                <a:latin typeface="Century Gothic"/>
                <a:cs typeface="Century Gothic"/>
              </a:rPr>
              <a:t>= …</a:t>
            </a:r>
            <a:endParaRPr sz="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90805" marR="1264285"/>
            <a:r>
              <a:rPr sz="900" spc="-5" dirty="0">
                <a:latin typeface="Century Gothic"/>
                <a:cs typeface="Century Gothic"/>
              </a:rPr>
              <a:t>var vertexShader </a:t>
            </a:r>
            <a:r>
              <a:rPr sz="900" dirty="0">
                <a:latin typeface="Century Gothic"/>
                <a:cs typeface="Century Gothic"/>
              </a:rPr>
              <a:t>= </a:t>
            </a:r>
            <a:r>
              <a:rPr sz="900" spc="-5" dirty="0">
                <a:latin typeface="Century Gothic"/>
                <a:cs typeface="Century Gothic"/>
              </a:rPr>
              <a:t>loadShader(gl.VERTEX_SHADER,  vertexShaderSource);</a:t>
            </a:r>
            <a:endParaRPr sz="900">
              <a:latin typeface="Century Gothic"/>
              <a:cs typeface="Century Gothic"/>
            </a:endParaRPr>
          </a:p>
          <a:p>
            <a:pPr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90805" marR="874394"/>
            <a:r>
              <a:rPr sz="900" spc="-5" dirty="0">
                <a:latin typeface="Century Gothic"/>
                <a:cs typeface="Century Gothic"/>
              </a:rPr>
              <a:t>var fragmentShader </a:t>
            </a:r>
            <a:r>
              <a:rPr sz="900" dirty="0">
                <a:latin typeface="Century Gothic"/>
                <a:cs typeface="Century Gothic"/>
              </a:rPr>
              <a:t>= </a:t>
            </a:r>
            <a:r>
              <a:rPr sz="900" spc="-5" dirty="0">
                <a:latin typeface="Century Gothic"/>
                <a:cs typeface="Century Gothic"/>
              </a:rPr>
              <a:t>loadShader(gl.FRAGMENT_SHADER,  fragmentShaderSource);</a:t>
            </a:r>
            <a:endParaRPr sz="900">
              <a:latin typeface="Century Gothic"/>
              <a:cs typeface="Century Gothic"/>
            </a:endParaRPr>
          </a:p>
          <a:p>
            <a:pPr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90805"/>
            <a:r>
              <a:rPr sz="900" dirty="0">
                <a:latin typeface="Century Gothic"/>
                <a:cs typeface="Century Gothic"/>
              </a:rPr>
              <a:t>…</a:t>
            </a:r>
            <a:endParaRPr sz="900">
              <a:latin typeface="Century Gothic"/>
              <a:cs typeface="Century Gothic"/>
            </a:endParaRPr>
          </a:p>
          <a:p>
            <a:pPr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90805"/>
            <a:r>
              <a:rPr sz="900" dirty="0">
                <a:latin typeface="Century Gothic"/>
                <a:cs typeface="Century Gothic"/>
              </a:rPr>
              <a:t>}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9576" y="1745130"/>
            <a:ext cx="7222533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885" algn="just">
              <a:spcBef>
                <a:spcPts val="95"/>
              </a:spcBef>
            </a:pPr>
            <a:r>
              <a:rPr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dirty="0">
                <a:latin typeface="Lato" panose="020F0502020204030203" pitchFamily="34" charset="0"/>
                <a:cs typeface="Century Gothic"/>
              </a:rPr>
              <a:t>have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a homemade helper function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that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compiles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the shader and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checks if 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there </a:t>
            </a:r>
            <a:r>
              <a:rPr spc="-15" dirty="0">
                <a:latin typeface="Lato" panose="020F0502020204030203" pitchFamily="34" charset="0"/>
                <a:cs typeface="Century Gothic"/>
              </a:rPr>
              <a:t>were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compilation</a:t>
            </a:r>
            <a:r>
              <a:rPr spc="55" dirty="0">
                <a:latin typeface="Lato" panose="020F0502020204030203" pitchFamily="34" charset="0"/>
                <a:cs typeface="Century Gothic"/>
              </a:rPr>
              <a:t>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errors.</a:t>
            </a:r>
            <a:endParaRPr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dirty="0">
              <a:latin typeface="Lato" panose="020F0502020204030203" pitchFamily="34" charset="0"/>
              <a:cs typeface="Times New Roman"/>
            </a:endParaRPr>
          </a:p>
          <a:p>
            <a:pPr marL="12700" marR="5080"/>
            <a:r>
              <a:rPr dirty="0">
                <a:latin typeface="Lato" panose="020F0502020204030203" pitchFamily="34" charset="0"/>
                <a:cs typeface="Century Gothic"/>
              </a:rPr>
              <a:t>If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there </a:t>
            </a:r>
            <a:r>
              <a:rPr spc="-20" dirty="0">
                <a:latin typeface="Lato" panose="020F0502020204030203" pitchFamily="34" charset="0"/>
                <a:cs typeface="Century Gothic"/>
              </a:rPr>
              <a:t>was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an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error, a JavaScript alert is  issued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and the shader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object</a:t>
            </a:r>
            <a:r>
              <a:rPr spc="60" dirty="0"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deleted.</a:t>
            </a:r>
            <a:endParaRPr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dirty="0">
              <a:latin typeface="Lato" panose="020F0502020204030203" pitchFamily="34" charset="0"/>
              <a:cs typeface="Times New Roman"/>
            </a:endParaRPr>
          </a:p>
          <a:p>
            <a:pPr marL="12700" algn="just">
              <a:spcBef>
                <a:spcPts val="5"/>
              </a:spcBef>
            </a:pPr>
            <a:r>
              <a:rPr spc="-10" dirty="0">
                <a:latin typeface="Lato" panose="020F0502020204030203" pitchFamily="34" charset="0"/>
                <a:cs typeface="Century Gothic"/>
              </a:rPr>
              <a:t>Otherwise the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compiled </a:t>
            </a:r>
            <a:r>
              <a:rPr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spc="100" dirty="0">
                <a:latin typeface="Lato" panose="020F0502020204030203" pitchFamily="34" charset="0"/>
                <a:cs typeface="Century Gothic"/>
              </a:rPr>
              <a:t>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is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returned.</a:t>
            </a: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12700" algn="just">
              <a:spcBef>
                <a:spcPts val="5"/>
              </a:spcBef>
            </a:pP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12700">
              <a:spcBef>
                <a:spcPts val="5"/>
              </a:spcBef>
            </a:pPr>
            <a:r>
              <a:rPr lang="en-US" b="1" spc="-10" dirty="0">
                <a:latin typeface="Lato" panose="020F0502020204030203" pitchFamily="34" charset="0"/>
                <a:cs typeface="Century Gothic"/>
              </a:rPr>
              <a:t>Important: </a:t>
            </a: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You can create multiple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programs</a:t>
            </a:r>
            <a:br>
              <a:rPr lang="en-US" spc="-10" dirty="0">
                <a:latin typeface="Lato" panose="020F0502020204030203" pitchFamily="34" charset="0"/>
                <a:cs typeface="Century Gothic"/>
              </a:rPr>
            </a:b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You can switch which one you use while drawing a single frame</a:t>
            </a:r>
          </a:p>
          <a:p>
            <a:pPr marL="755650" lvl="1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…just use the </a:t>
            </a:r>
            <a:r>
              <a:rPr lang="en-US" b="1" spc="-10" dirty="0" err="1">
                <a:latin typeface="Lato" panose="020F0502020204030203" pitchFamily="34" charset="0"/>
                <a:cs typeface="Century Gothic"/>
              </a:rPr>
              <a:t>useProgram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function in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WebGL</a:t>
            </a:r>
            <a:br>
              <a:rPr lang="en-US" spc="-10" dirty="0">
                <a:latin typeface="Lato" panose="020F0502020204030203" pitchFamily="34" charset="0"/>
                <a:cs typeface="Century Gothic"/>
              </a:rPr>
            </a:b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Each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program needs a vertex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and fragment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br>
              <a:rPr lang="en-US" spc="-10" dirty="0">
                <a:latin typeface="Lato" panose="020F0502020204030203" pitchFamily="34" charset="0"/>
                <a:cs typeface="Century Gothic"/>
              </a:rPr>
            </a:br>
            <a:endParaRPr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911" y="4152138"/>
            <a:ext cx="4170045" cy="2285882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spcBef>
                <a:spcPts val="345"/>
              </a:spcBef>
            </a:pPr>
            <a:r>
              <a:rPr sz="1050" dirty="0">
                <a:latin typeface="Century Gothic"/>
                <a:cs typeface="Century Gothic"/>
              </a:rPr>
              <a:t>function </a:t>
            </a:r>
            <a:r>
              <a:rPr sz="1050" spc="-5" dirty="0">
                <a:latin typeface="Century Gothic"/>
                <a:cs typeface="Century Gothic"/>
              </a:rPr>
              <a:t>loadShader(type, shaderSource)</a:t>
            </a:r>
            <a:r>
              <a:rPr sz="1050" spc="-85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{</a:t>
            </a:r>
            <a:endParaRPr sz="1050">
              <a:latin typeface="Century Gothic"/>
              <a:cs typeface="Century Gothic"/>
            </a:endParaRPr>
          </a:p>
          <a:p>
            <a:pPr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635" marR="1448435"/>
            <a:r>
              <a:rPr sz="1050" dirty="0">
                <a:latin typeface="Century Gothic"/>
                <a:cs typeface="Century Gothic"/>
              </a:rPr>
              <a:t>var </a:t>
            </a:r>
            <a:r>
              <a:rPr sz="1050" spc="-5" dirty="0">
                <a:latin typeface="Century Gothic"/>
                <a:cs typeface="Century Gothic"/>
              </a:rPr>
              <a:t>shader </a:t>
            </a:r>
            <a:r>
              <a:rPr sz="1050" dirty="0">
                <a:latin typeface="Century Gothic"/>
                <a:cs typeface="Century Gothic"/>
              </a:rPr>
              <a:t>= </a:t>
            </a:r>
            <a:r>
              <a:rPr sz="1050" spc="-5" dirty="0">
                <a:latin typeface="Century Gothic"/>
                <a:cs typeface="Century Gothic"/>
              </a:rPr>
              <a:t>gl.createShader(type);  gl.shaderSource(shader, shaderSource);  gl.compileShader(shader);</a:t>
            </a:r>
            <a:endParaRPr sz="1050">
              <a:latin typeface="Century Gothic"/>
              <a:cs typeface="Century Gothic"/>
            </a:endParaRPr>
          </a:p>
          <a:p>
            <a:pPr marL="420370" marR="258445" indent="-219710">
              <a:spcBef>
                <a:spcPts val="1000"/>
              </a:spcBef>
            </a:pPr>
            <a:r>
              <a:rPr sz="1050" dirty="0">
                <a:latin typeface="Century Gothic"/>
                <a:cs typeface="Century Gothic"/>
              </a:rPr>
              <a:t>if </a:t>
            </a:r>
            <a:r>
              <a:rPr sz="1050" spc="-5" dirty="0">
                <a:latin typeface="Century Gothic"/>
                <a:cs typeface="Century Gothic"/>
              </a:rPr>
              <a:t>(!gl.getShaderParameter(shader, gl.COMPILE_STATUS)) </a:t>
            </a:r>
            <a:r>
              <a:rPr sz="1050" dirty="0">
                <a:latin typeface="Century Gothic"/>
                <a:cs typeface="Century Gothic"/>
              </a:rPr>
              <a:t>{  </a:t>
            </a:r>
            <a:r>
              <a:rPr sz="1050" spc="-5" dirty="0">
                <a:latin typeface="Century Gothic"/>
                <a:cs typeface="Century Gothic"/>
              </a:rPr>
              <a:t>alert("Error </a:t>
            </a:r>
            <a:r>
              <a:rPr sz="1050" dirty="0">
                <a:latin typeface="Century Gothic"/>
                <a:cs typeface="Century Gothic"/>
              </a:rPr>
              <a:t>compiling </a:t>
            </a:r>
            <a:r>
              <a:rPr sz="1050" spc="-5" dirty="0">
                <a:latin typeface="Century Gothic"/>
                <a:cs typeface="Century Gothic"/>
              </a:rPr>
              <a:t>shader"</a:t>
            </a:r>
            <a:r>
              <a:rPr sz="1050" spc="-70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+</a:t>
            </a:r>
            <a:endParaRPr sz="1050">
              <a:latin typeface="Century Gothic"/>
              <a:cs typeface="Century Gothic"/>
            </a:endParaRPr>
          </a:p>
          <a:p>
            <a:pPr marL="420370" marR="1440180" indent="363855"/>
            <a:r>
              <a:rPr sz="1050" spc="-5" dirty="0">
                <a:latin typeface="Century Gothic"/>
                <a:cs typeface="Century Gothic"/>
              </a:rPr>
              <a:t>gl.getShaderInfoLog(shader));  gl.deleteShader(shader);</a:t>
            </a:r>
            <a:endParaRPr sz="1050">
              <a:latin typeface="Century Gothic"/>
              <a:cs typeface="Century Gothic"/>
            </a:endParaRPr>
          </a:p>
          <a:p>
            <a:pPr marL="420370"/>
            <a:r>
              <a:rPr sz="1050" spc="-5" dirty="0">
                <a:latin typeface="Century Gothic"/>
                <a:cs typeface="Century Gothic"/>
              </a:rPr>
              <a:t>return</a:t>
            </a:r>
            <a:r>
              <a:rPr sz="1050" spc="-20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null;</a:t>
            </a:r>
            <a:endParaRPr sz="1050">
              <a:latin typeface="Century Gothic"/>
              <a:cs typeface="Century Gothic"/>
            </a:endParaRPr>
          </a:p>
          <a:p>
            <a:pPr marL="200660"/>
            <a:r>
              <a:rPr sz="1050" dirty="0">
                <a:latin typeface="Century Gothic"/>
                <a:cs typeface="Century Gothic"/>
              </a:rPr>
              <a:t>}</a:t>
            </a:r>
            <a:endParaRPr sz="1050">
              <a:latin typeface="Century Gothic"/>
              <a:cs typeface="Century Gothic"/>
            </a:endParaRPr>
          </a:p>
          <a:p>
            <a:pPr marL="163830"/>
            <a:r>
              <a:rPr sz="1050" spc="-5" dirty="0">
                <a:latin typeface="Century Gothic"/>
                <a:cs typeface="Century Gothic"/>
              </a:rPr>
              <a:t>return shader;</a:t>
            </a:r>
            <a:endParaRPr sz="1050">
              <a:latin typeface="Century Gothic"/>
              <a:cs typeface="Century Gothic"/>
            </a:endParaRPr>
          </a:p>
          <a:p>
            <a:pPr marL="90805"/>
            <a:r>
              <a:rPr sz="1050" dirty="0">
                <a:latin typeface="Century Gothic"/>
                <a:cs typeface="Century Gothic"/>
              </a:rPr>
              <a:t>}</a:t>
            </a:r>
            <a:endParaRPr sz="105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242393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5784</TotalTime>
  <Words>1480</Words>
  <Application>Microsoft Office PowerPoint</Application>
  <PresentationFormat>Widescreen</PresentationFormat>
  <Paragraphs>217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</vt:lpstr>
      <vt:lpstr>Century Gothic</vt:lpstr>
      <vt:lpstr>Courier New</vt:lpstr>
      <vt:lpstr>Lato</vt:lpstr>
      <vt:lpstr>Lato Medium</vt:lpstr>
      <vt:lpstr>Times New Roman</vt:lpstr>
      <vt:lpstr>SampleSlides</vt:lpstr>
      <vt:lpstr>PowerPoint Presentation</vt:lpstr>
      <vt:lpstr>You Need a Text Editor</vt:lpstr>
      <vt:lpstr>Time to Write Some HTML</vt:lpstr>
      <vt:lpstr>The HTML</vt:lpstr>
      <vt:lpstr>Adding JavaScript</vt:lpstr>
      <vt:lpstr>Getting a WebGL Context</vt:lpstr>
      <vt:lpstr>Creating Vertex Shader</vt:lpstr>
      <vt:lpstr>Creating Fragment Shader</vt:lpstr>
      <vt:lpstr>Compiling the Shaders</vt:lpstr>
      <vt:lpstr>Creating the Program Object  Linking the Shaders</vt:lpstr>
      <vt:lpstr>Setting up the Vertex Buffers</vt:lpstr>
      <vt:lpstr>Drawing the Scene</vt:lpstr>
      <vt:lpstr>…a little more about attributes</vt:lpstr>
      <vt:lpstr>…a little more about attributes</vt:lpstr>
      <vt:lpstr>Result…</vt:lpstr>
      <vt:lpstr>Can You?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53</cp:revision>
  <dcterms:created xsi:type="dcterms:W3CDTF">2017-05-11T14:02:37Z</dcterms:created>
  <dcterms:modified xsi:type="dcterms:W3CDTF">2020-01-23T03:22:01Z</dcterms:modified>
</cp:coreProperties>
</file>