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74"/>
  </p:normalViewPr>
  <p:slideViewPr>
    <p:cSldViewPr snapToGrid="0" snapToObjects="1">
      <p:cViewPr varScale="1">
        <p:scale>
          <a:sx n="101" d="100"/>
          <a:sy n="101" d="100"/>
        </p:scale>
        <p:origin x="150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AAA6-4117-4992-859F-BAA0EB4FC72C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EC46-0A82-4490-B060-7233CBE14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6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2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0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3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2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7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A208-0694-964E-93B1-EAF2C4DF2BA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>
                <a:latin typeface="Lato" panose="020F0502020204030203" pitchFamily="34" charset="0"/>
              </a:defRPr>
            </a:lvl1pPr>
            <a:lvl2pPr>
              <a:defRPr sz="2800">
                <a:latin typeface="Lato" panose="020F0502020204030203" pitchFamily="34" charset="0"/>
              </a:defRPr>
            </a:lvl2pPr>
            <a:lvl3pPr>
              <a:defRPr sz="2400">
                <a:latin typeface="Lato" panose="020F0502020204030203" pitchFamily="34" charset="0"/>
              </a:defRPr>
            </a:lvl3pPr>
            <a:lvl4pPr>
              <a:defRPr sz="2000">
                <a:latin typeface="Lato" panose="020F0502020204030203" pitchFamily="34" charset="0"/>
              </a:defRPr>
            </a:lvl4pPr>
            <a:lvl5pPr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1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CF64A208-0694-964E-93B1-EAF2C4DF2BAD}" type="datetimeFigureOut">
              <a:rPr lang="en-US" smtClean="0"/>
              <a:pPr/>
              <a:t>10/27/2019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fld id="{1A7D4241-18B8-5046-A9FC-AB90B7CAF4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6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4A208-0694-964E-93B1-EAF2C4DF2BA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4241-18B8-5046-A9FC-AB90B7CA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1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0" y="2479431"/>
            <a:ext cx="9144000" cy="8440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592"/>
                </a:solidFill>
                <a:latin typeface="Lato" charset="0"/>
                <a:ea typeface="Lato" charset="0"/>
                <a:cs typeface="Lato" charset="0"/>
              </a:rPr>
              <a:t>Environment Mapping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323491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Lato Medium" charset="0"/>
                <a:ea typeface="Lato Medium" charset="0"/>
                <a:cs typeface="Lato Medium" charset="0"/>
              </a:rPr>
              <a:t>CS 418: Interactive Computer Graphics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784275"/>
            <a:ext cx="9144000" cy="492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Lato Medium" charset="0"/>
                <a:ea typeface="Lato Medium" charset="0"/>
                <a:cs typeface="Lato Medium" charset="0"/>
              </a:rPr>
              <a:t>UNIVERSITY OF ILLINOIS AT URBANA-CHAMPAIGN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8BAB2-8017-4A69-9401-14F88601F81E}"/>
              </a:ext>
            </a:extLst>
          </p:cNvPr>
          <p:cNvSpPr txBox="1"/>
          <p:nvPr/>
        </p:nvSpPr>
        <p:spPr>
          <a:xfrm>
            <a:off x="2107096" y="5797952"/>
            <a:ext cx="5262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Eric Shaffer</a:t>
            </a:r>
          </a:p>
        </p:txBody>
      </p:sp>
    </p:spTree>
    <p:extLst>
      <p:ext uri="{BB962C8B-B14F-4D97-AF65-F5344CB8AC3E}">
        <p14:creationId xmlns:p14="http://schemas.microsoft.com/office/powerpoint/2010/main" val="9321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Forming a Cube Map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418"/>
          <a:stretch/>
        </p:blipFill>
        <p:spPr>
          <a:xfrm>
            <a:off x="337530" y="2337094"/>
            <a:ext cx="9712302" cy="45209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2E5F2B-86A4-42C7-AB34-19331017AAB7}"/>
              </a:ext>
            </a:extLst>
          </p:cNvPr>
          <p:cNvSpPr txBox="1"/>
          <p:nvPr/>
        </p:nvSpPr>
        <p:spPr>
          <a:xfrm>
            <a:off x="1123055" y="1472859"/>
            <a:ext cx="9966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cube map requires 6 images</a:t>
            </a:r>
          </a:p>
          <a:p>
            <a:r>
              <a:rPr lang="en-US" sz="2800" dirty="0"/>
              <a:t>Each covers a 90 degree angle from the center of the cube</a:t>
            </a:r>
          </a:p>
        </p:txBody>
      </p:sp>
    </p:spTree>
    <p:extLst>
      <p:ext uri="{BB962C8B-B14F-4D97-AF65-F5344CB8AC3E}">
        <p14:creationId xmlns:p14="http://schemas.microsoft.com/office/powerpoint/2010/main" val="324489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using the Reflection 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507"/>
          <a:stretch/>
        </p:blipFill>
        <p:spPr>
          <a:xfrm>
            <a:off x="549082" y="1690690"/>
            <a:ext cx="10300979" cy="458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14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1602378" y="403412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How Does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Index into Cube Map?</a:t>
            </a:r>
          </a:p>
        </p:txBody>
      </p:sp>
      <p:grpSp>
        <p:nvGrpSpPr>
          <p:cNvPr id="26628" name="Group 9"/>
          <p:cNvGrpSpPr>
            <a:grpSpLocks/>
          </p:cNvGrpSpPr>
          <p:nvPr/>
        </p:nvGrpSpPr>
        <p:grpSpPr bwMode="auto">
          <a:xfrm>
            <a:off x="7772400" y="2667000"/>
            <a:ext cx="2133600" cy="1752600"/>
            <a:chOff x="2592" y="1680"/>
            <a:chExt cx="1008" cy="816"/>
          </a:xfrm>
        </p:grpSpPr>
        <p:sp>
          <p:nvSpPr>
            <p:cNvPr id="242690" name="Cloud"/>
            <p:cNvSpPr>
              <a:spLocks noChangeAspect="1" noEditPoints="1" noChangeArrowheads="1"/>
            </p:cNvSpPr>
            <p:nvPr/>
          </p:nvSpPr>
          <p:spPr bwMode="auto">
            <a:xfrm>
              <a:off x="2880" y="2256"/>
              <a:ext cx="230" cy="1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49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4" name="Line 5"/>
            <p:cNvSpPr>
              <a:spLocks noChangeShapeType="1"/>
            </p:cNvSpPr>
            <p:nvPr/>
          </p:nvSpPr>
          <p:spPr bwMode="auto">
            <a:xfrm flipV="1">
              <a:off x="2976" y="1920"/>
              <a:ext cx="237" cy="4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635" name="AutoShape 6"/>
            <p:cNvSpPr>
              <a:spLocks noChangeArrowheads="1"/>
            </p:cNvSpPr>
            <p:nvPr/>
          </p:nvSpPr>
          <p:spPr bwMode="auto">
            <a:xfrm>
              <a:off x="2688" y="1680"/>
              <a:ext cx="912" cy="816"/>
            </a:xfrm>
            <a:prstGeom prst="cube">
              <a:avLst>
                <a:gd name="adj" fmla="val 25000"/>
              </a:avLst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695" name="Cloud"/>
            <p:cNvSpPr>
              <a:spLocks noChangeAspect="1" noEditPoints="1" noChangeArrowheads="1"/>
            </p:cNvSpPr>
            <p:nvPr/>
          </p:nvSpPr>
          <p:spPr bwMode="auto">
            <a:xfrm>
              <a:off x="3120" y="1728"/>
              <a:ext cx="230" cy="15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49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7" name="Line 8"/>
            <p:cNvSpPr>
              <a:spLocks noChangeShapeType="1"/>
            </p:cNvSpPr>
            <p:nvPr/>
          </p:nvSpPr>
          <p:spPr bwMode="auto">
            <a:xfrm flipH="1" flipV="1">
              <a:off x="2592" y="1872"/>
              <a:ext cx="36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26629" name="Text Box 10"/>
          <p:cNvSpPr txBox="1">
            <a:spLocks noChangeArrowheads="1"/>
          </p:cNvSpPr>
          <p:nvPr/>
        </p:nvSpPr>
        <p:spPr bwMode="auto">
          <a:xfrm>
            <a:off x="7467601" y="3200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V</a:t>
            </a:r>
          </a:p>
        </p:txBody>
      </p:sp>
      <p:sp>
        <p:nvSpPr>
          <p:cNvPr id="26630" name="Text Box 11"/>
          <p:cNvSpPr txBox="1">
            <a:spLocks noChangeArrowheads="1"/>
          </p:cNvSpPr>
          <p:nvPr/>
        </p:nvSpPr>
        <p:spPr bwMode="auto">
          <a:xfrm>
            <a:off x="8915401" y="3429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b="1"/>
              <a:t>R</a:t>
            </a:r>
          </a:p>
        </p:txBody>
      </p:sp>
      <p:sp>
        <p:nvSpPr>
          <p:cNvPr id="26631" name="Text Box 12"/>
          <p:cNvSpPr txBox="1">
            <a:spLocks noChangeArrowheads="1"/>
          </p:cNvSpPr>
          <p:nvPr/>
        </p:nvSpPr>
        <p:spPr bwMode="auto">
          <a:xfrm>
            <a:off x="-1055549" y="1571050"/>
            <a:ext cx="12985707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buFontTx/>
              <a:buChar char="•"/>
            </a:pPr>
            <a:r>
              <a:rPr lang="en-US" dirty="0">
                <a:latin typeface="+mn-lt"/>
              </a:rPr>
              <a:t>To access the cube map you compute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 </a:t>
            </a:r>
            <a:r>
              <a:rPr lang="en-US" b="1" dirty="0">
                <a:latin typeface="+mn-lt"/>
              </a:rPr>
              <a:t>R</a:t>
            </a:r>
            <a:r>
              <a:rPr lang="en-US" dirty="0">
                <a:latin typeface="+mn-lt"/>
              </a:rPr>
              <a:t> = 2(</a:t>
            </a:r>
            <a:r>
              <a:rPr lang="en-US" b="1" dirty="0">
                <a:latin typeface="+mn-lt"/>
              </a:rPr>
              <a:t>N</a:t>
            </a:r>
            <a:r>
              <a:rPr lang="en-US" b="1" dirty="0">
                <a:latin typeface="+mn-lt"/>
                <a:cs typeface="Times New Roman" charset="0"/>
              </a:rPr>
              <a:t>·</a:t>
            </a:r>
            <a:r>
              <a:rPr lang="en-US" b="1" dirty="0">
                <a:latin typeface="+mn-lt"/>
                <a:ea typeface="Times New Roman" charset="0"/>
                <a:cs typeface="Times New Roman" charset="0"/>
              </a:rPr>
              <a:t>V</a:t>
            </a:r>
            <a:r>
              <a:rPr lang="en-US" dirty="0">
                <a:latin typeface="+mn-lt"/>
                <a:ea typeface="Times New Roman" charset="0"/>
                <a:cs typeface="Times New Roman" charset="0"/>
              </a:rPr>
              <a:t>)</a:t>
            </a:r>
            <a:r>
              <a:rPr lang="en-US" b="1" dirty="0">
                <a:latin typeface="+mn-lt"/>
                <a:ea typeface="Times New Roman" charset="0"/>
                <a:cs typeface="Times New Roman" charset="0"/>
              </a:rPr>
              <a:t>N</a:t>
            </a:r>
            <a:r>
              <a:rPr lang="en-US" dirty="0">
                <a:latin typeface="+mn-lt"/>
                <a:ea typeface="Times New Roman" charset="0"/>
                <a:cs typeface="Times New Roman" charset="0"/>
              </a:rPr>
              <a:t>-</a:t>
            </a:r>
            <a:r>
              <a:rPr lang="en-US" b="1" dirty="0">
                <a:latin typeface="+mn-lt"/>
                <a:ea typeface="Times New Roman" charset="0"/>
                <a:cs typeface="Times New Roman" charset="0"/>
              </a:rPr>
              <a:t>V</a:t>
            </a:r>
            <a:br>
              <a:rPr lang="en-US" b="1" dirty="0">
                <a:latin typeface="+mn-lt"/>
                <a:ea typeface="Times New Roman" charset="0"/>
                <a:cs typeface="Times New Roman" charset="0"/>
              </a:rPr>
            </a:br>
            <a:endParaRPr lang="en-US" b="1" dirty="0">
              <a:latin typeface="+mn-lt"/>
              <a:ea typeface="Times New Roman" charset="0"/>
              <a:cs typeface="Times New Roman" charset="0"/>
            </a:endParaRPr>
          </a:p>
          <a:p>
            <a:pPr>
              <a:buFontTx/>
              <a:buChar char="•"/>
            </a:pPr>
            <a:r>
              <a:rPr lang="en-US" sz="2000" dirty="0">
                <a:latin typeface="+mn-lt"/>
                <a:ea typeface="Times New Roman" charset="0"/>
                <a:cs typeface="Times New Roman" charset="0"/>
              </a:rPr>
              <a:t>Then, in your </a:t>
            </a:r>
            <a:r>
              <a:rPr lang="en-US" sz="2000" dirty="0" err="1">
                <a:latin typeface="+mn-lt"/>
                <a:ea typeface="Times New Roman" charset="0"/>
                <a:cs typeface="Times New Roman" charset="0"/>
              </a:rPr>
              <a:t>shader</a:t>
            </a:r>
            <a:br>
              <a:rPr lang="en-US" sz="2000" dirty="0">
                <a:latin typeface="+mn-lt"/>
                <a:ea typeface="Times New Roman" charset="0"/>
                <a:cs typeface="Times New Roman" charset="0"/>
              </a:rPr>
            </a:br>
            <a:br>
              <a:rPr lang="en-US" sz="2000" dirty="0">
                <a:latin typeface="+mn-lt"/>
                <a:ea typeface="Times New Roman" charset="0"/>
                <a:cs typeface="Times New Roman" charset="0"/>
              </a:rPr>
            </a:br>
            <a:br>
              <a:rPr lang="en-US" sz="2000" dirty="0">
                <a:latin typeface="+mn-lt"/>
                <a:ea typeface="Times New Roman" charset="0"/>
                <a:cs typeface="Times New Roman" charset="0"/>
              </a:rPr>
            </a:br>
            <a:endParaRPr lang="en-US" sz="2000" dirty="0">
              <a:latin typeface="+mn-lt"/>
              <a:ea typeface="Times New Roman" charset="0"/>
              <a:cs typeface="Times New Roman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+mn-lt"/>
                <a:ea typeface="Times New Roman" charset="0"/>
                <a:cs typeface="Times New Roman" charset="0"/>
              </a:rPr>
              <a:t>How does </a:t>
            </a:r>
            <a:r>
              <a:rPr lang="en-US" dirty="0" err="1">
                <a:latin typeface="+mn-lt"/>
                <a:ea typeface="Times New Roman" charset="0"/>
                <a:cs typeface="Times New Roman" charset="0"/>
              </a:rPr>
              <a:t>WebGL</a:t>
            </a:r>
            <a:r>
              <a:rPr lang="en-US" dirty="0">
                <a:latin typeface="+mn-lt"/>
                <a:ea typeface="Times New Roman" charset="0"/>
                <a:cs typeface="Times New Roman" charset="0"/>
              </a:rPr>
              <a:t> compute the index?</a:t>
            </a:r>
            <a:br>
              <a:rPr lang="en-US" dirty="0">
                <a:latin typeface="+mn-lt"/>
                <a:ea typeface="Times New Roman" charset="0"/>
                <a:cs typeface="Times New Roman" charset="0"/>
              </a:rPr>
            </a:br>
            <a:endParaRPr lang="en-US" dirty="0">
              <a:latin typeface="+mn-lt"/>
              <a:ea typeface="Times New Roman" charset="0"/>
              <a:cs typeface="Times New Roman" charset="0"/>
            </a:endParaRPr>
          </a:p>
          <a:p>
            <a:pPr>
              <a:buFontTx/>
              <a:buChar char="•"/>
            </a:pPr>
            <a:r>
              <a:rPr lang="en-US" dirty="0">
                <a:latin typeface="+mn-lt"/>
                <a:ea typeface="Times New Roman" charset="0"/>
                <a:cs typeface="Times New Roman" charset="0"/>
              </a:rPr>
              <a:t>Assume object at origin</a:t>
            </a:r>
          </a:p>
          <a:p>
            <a:pPr>
              <a:buFontTx/>
              <a:buChar char="•"/>
            </a:pPr>
            <a:r>
              <a:rPr lang="en-US" dirty="0">
                <a:latin typeface="+mn-lt"/>
                <a:ea typeface="Times New Roman" charset="0"/>
                <a:cs typeface="Times New Roman" charset="0"/>
              </a:rPr>
              <a:t>Largest magnitude component of R  determines face of cube</a:t>
            </a:r>
          </a:p>
          <a:p>
            <a:pPr>
              <a:buFontTx/>
              <a:buChar char="•"/>
            </a:pPr>
            <a:r>
              <a:rPr lang="en-US" dirty="0">
                <a:latin typeface="+mn-lt"/>
                <a:ea typeface="Times New Roman" charset="0"/>
                <a:cs typeface="Times New Roman" charset="0"/>
              </a:rPr>
              <a:t>Other two components give texture coordinates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CDE62B-9439-40F8-90AF-55E5E09A58C5}"/>
              </a:ext>
            </a:extLst>
          </p:cNvPr>
          <p:cNvSpPr txBox="1"/>
          <p:nvPr/>
        </p:nvSpPr>
        <p:spPr>
          <a:xfrm>
            <a:off x="1652452" y="3179155"/>
            <a:ext cx="61199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textureCube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R);</a:t>
            </a:r>
          </a:p>
        </p:txBody>
      </p:sp>
    </p:spTree>
    <p:extLst>
      <p:ext uri="{BB962C8B-B14F-4D97-AF65-F5344CB8AC3E}">
        <p14:creationId xmlns:p14="http://schemas.microsoft.com/office/powerpoint/2010/main" val="361523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8913813" cy="914400"/>
          </a:xfrm>
        </p:spPr>
        <p:txBody>
          <a:bodyPr/>
          <a:lstStyle/>
          <a:p>
            <a:r>
              <a:rPr lang="en-US" dirty="0"/>
              <a:t>Indexing into a Cube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EC253-576A-4C89-BA76-D8ABFE2C67B9}"/>
              </a:ext>
            </a:extLst>
          </p:cNvPr>
          <p:cNvSpPr txBox="1"/>
          <p:nvPr/>
        </p:nvSpPr>
        <p:spPr>
          <a:xfrm>
            <a:off x="1615440" y="914400"/>
            <a:ext cx="76782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void </a:t>
            </a:r>
            <a:r>
              <a:rPr lang="en-US" sz="1400" dirty="0" err="1"/>
              <a:t>convert_xyz_to_cube_uv</a:t>
            </a:r>
            <a:r>
              <a:rPr lang="en-US" sz="1400" dirty="0"/>
              <a:t>(float x, float y, float z, </a:t>
            </a:r>
            <a:r>
              <a:rPr lang="en-US" sz="1400" dirty="0" err="1"/>
              <a:t>int</a:t>
            </a:r>
            <a:r>
              <a:rPr lang="en-US" sz="1400" dirty="0"/>
              <a:t> *index, float *u, float *v)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float </a:t>
            </a:r>
            <a:r>
              <a:rPr lang="en-US" sz="1400" dirty="0" err="1"/>
              <a:t>absX</a:t>
            </a:r>
            <a:r>
              <a:rPr lang="en-US" sz="1400" dirty="0"/>
              <a:t> = fabs(x);</a:t>
            </a:r>
          </a:p>
          <a:p>
            <a:r>
              <a:rPr lang="en-US" sz="1400" dirty="0"/>
              <a:t>  float </a:t>
            </a:r>
            <a:r>
              <a:rPr lang="en-US" sz="1400" dirty="0" err="1"/>
              <a:t>absY</a:t>
            </a:r>
            <a:r>
              <a:rPr lang="en-US" sz="1400" dirty="0"/>
              <a:t> = fabs(y);</a:t>
            </a:r>
          </a:p>
          <a:p>
            <a:r>
              <a:rPr lang="en-US" sz="1400" dirty="0"/>
              <a:t>  float </a:t>
            </a:r>
            <a:r>
              <a:rPr lang="en-US" sz="1400" dirty="0" err="1"/>
              <a:t>absZ</a:t>
            </a:r>
            <a:r>
              <a:rPr lang="en-US" sz="1400" dirty="0"/>
              <a:t> = fabs(z);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isXPositive</a:t>
            </a:r>
            <a:r>
              <a:rPr lang="en-US" sz="1400" dirty="0"/>
              <a:t> = x &gt; 0 ? 1 : 0;</a:t>
            </a:r>
          </a:p>
          <a:p>
            <a:r>
              <a:rPr lang="en-US" sz="1400" dirty="0"/>
              <a:t>  …</a:t>
            </a:r>
          </a:p>
          <a:p>
            <a:r>
              <a:rPr lang="en-US" sz="1400" dirty="0"/>
              <a:t>  float </a:t>
            </a:r>
            <a:r>
              <a:rPr lang="en-US" sz="1400" dirty="0" err="1"/>
              <a:t>maxAxis</a:t>
            </a:r>
            <a:r>
              <a:rPr lang="en-US" sz="1400" dirty="0"/>
              <a:t>, </a:t>
            </a:r>
            <a:r>
              <a:rPr lang="en-US" sz="1400" dirty="0" err="1"/>
              <a:t>uc</a:t>
            </a:r>
            <a:r>
              <a:rPr lang="en-US" sz="1400" dirty="0"/>
              <a:t>, </a:t>
            </a:r>
            <a:r>
              <a:rPr lang="en-US" sz="1400" dirty="0" err="1"/>
              <a:t>vc</a:t>
            </a:r>
            <a:r>
              <a:rPr lang="en-US" sz="1400" dirty="0"/>
              <a:t>;</a:t>
            </a:r>
          </a:p>
          <a:p>
            <a:r>
              <a:rPr lang="en-US" sz="1400" dirty="0"/>
              <a:t>  </a:t>
            </a:r>
          </a:p>
          <a:p>
            <a:r>
              <a:rPr lang="en-US" sz="1400" dirty="0"/>
              <a:t>  // POSITIVE X</a:t>
            </a:r>
          </a:p>
          <a:p>
            <a:r>
              <a:rPr lang="en-US" sz="1400" dirty="0"/>
              <a:t>  if (</a:t>
            </a:r>
            <a:r>
              <a:rPr lang="en-US" sz="1400" dirty="0" err="1"/>
              <a:t>isXPositive</a:t>
            </a:r>
            <a:r>
              <a:rPr lang="en-US" sz="1400" dirty="0"/>
              <a:t> &amp;&amp; </a:t>
            </a:r>
            <a:r>
              <a:rPr lang="en-US" sz="1400" dirty="0" err="1"/>
              <a:t>absX</a:t>
            </a:r>
            <a:r>
              <a:rPr lang="en-US" sz="1400" dirty="0"/>
              <a:t> &gt;= </a:t>
            </a:r>
            <a:r>
              <a:rPr lang="en-US" sz="1400" dirty="0" err="1"/>
              <a:t>absY</a:t>
            </a:r>
            <a:r>
              <a:rPr lang="en-US" sz="1400" dirty="0"/>
              <a:t> &amp;&amp; </a:t>
            </a:r>
            <a:r>
              <a:rPr lang="en-US" sz="1400" dirty="0" err="1"/>
              <a:t>absX</a:t>
            </a:r>
            <a:r>
              <a:rPr lang="en-US" sz="1400" dirty="0"/>
              <a:t> &gt;= </a:t>
            </a:r>
            <a:r>
              <a:rPr lang="en-US" sz="1400" dirty="0" err="1"/>
              <a:t>absZ</a:t>
            </a:r>
            <a:r>
              <a:rPr lang="en-US" sz="1400" dirty="0"/>
              <a:t>) {</a:t>
            </a:r>
          </a:p>
          <a:p>
            <a:r>
              <a:rPr lang="en-US" sz="1400" dirty="0"/>
              <a:t>    // u (0 to 1) goes from +z to -z</a:t>
            </a:r>
          </a:p>
          <a:p>
            <a:r>
              <a:rPr lang="en-US" sz="1400" dirty="0"/>
              <a:t>    // v (0 to 1) goes from -y to +y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maxAxis</a:t>
            </a:r>
            <a:r>
              <a:rPr lang="en-US" sz="1400" dirty="0"/>
              <a:t> = </a:t>
            </a:r>
            <a:r>
              <a:rPr lang="en-US" sz="1400" dirty="0" err="1"/>
              <a:t>absX</a:t>
            </a:r>
            <a:r>
              <a:rPr lang="en-US" sz="1400" dirty="0"/>
              <a:t>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uc</a:t>
            </a:r>
            <a:r>
              <a:rPr lang="en-US" sz="1400" dirty="0"/>
              <a:t> = -z;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vc</a:t>
            </a:r>
            <a:r>
              <a:rPr lang="en-US" sz="1400" dirty="0"/>
              <a:t> = y;</a:t>
            </a:r>
          </a:p>
          <a:p>
            <a:r>
              <a:rPr lang="en-US" sz="1400" dirty="0"/>
              <a:t>    *index = 0;</a:t>
            </a:r>
          </a:p>
          <a:p>
            <a:r>
              <a:rPr lang="en-US" sz="1400" dirty="0"/>
              <a:t>  }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…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// Convert range from -1 to 1 to 0 to 1</a:t>
            </a:r>
          </a:p>
          <a:p>
            <a:r>
              <a:rPr lang="en-US" sz="1400" dirty="0"/>
              <a:t>  *u = 0.5f * (</a:t>
            </a:r>
            <a:r>
              <a:rPr lang="en-US" sz="1400" dirty="0" err="1"/>
              <a:t>uc</a:t>
            </a:r>
            <a:r>
              <a:rPr lang="en-US" sz="1400" dirty="0"/>
              <a:t> / </a:t>
            </a:r>
            <a:r>
              <a:rPr lang="en-US" sz="1400" dirty="0" err="1"/>
              <a:t>maxAxis</a:t>
            </a:r>
            <a:r>
              <a:rPr lang="en-US" sz="1400" dirty="0"/>
              <a:t> + 1.0f);</a:t>
            </a:r>
          </a:p>
          <a:p>
            <a:r>
              <a:rPr lang="en-US" sz="1400" dirty="0"/>
              <a:t>  *v = 0.5f * (</a:t>
            </a:r>
            <a:r>
              <a:rPr lang="en-US" sz="1400" dirty="0" err="1"/>
              <a:t>vc</a:t>
            </a:r>
            <a:r>
              <a:rPr lang="en-US" sz="1400" dirty="0"/>
              <a:t> / </a:t>
            </a:r>
            <a:r>
              <a:rPr lang="en-US" sz="1400" dirty="0" err="1"/>
              <a:t>maxAxis</a:t>
            </a:r>
            <a:r>
              <a:rPr lang="en-US" sz="1400" dirty="0"/>
              <a:t> + 1.0f);</a:t>
            </a:r>
          </a:p>
          <a:p>
            <a:r>
              <a:rPr lang="en-US" sz="14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3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R= (-4,3,-1)</a:t>
            </a:r>
          </a:p>
          <a:p>
            <a:r>
              <a:rPr lang="en-US" dirty="0"/>
              <a:t>Normalize so max value has magnitude of 1</a:t>
            </a:r>
            <a:br>
              <a:rPr lang="en-US" dirty="0"/>
            </a:br>
            <a:r>
              <a:rPr lang="en-US" dirty="0"/>
              <a:t>R=(-1, ¾ , - ¼ )</a:t>
            </a:r>
          </a:p>
          <a:p>
            <a:pPr lvl="1"/>
            <a:r>
              <a:rPr lang="en-US" dirty="0"/>
              <a:t>Remap texture coordinates…</a:t>
            </a:r>
            <a:r>
              <a:rPr lang="en-US" dirty="0" err="1"/>
              <a:t>x,y,z</a:t>
            </a:r>
            <a:r>
              <a:rPr lang="en-US" dirty="0"/>
              <a:t> are in [-1,1]</a:t>
            </a:r>
          </a:p>
          <a:p>
            <a:pPr lvl="1"/>
            <a:r>
              <a:rPr lang="en-US" dirty="0"/>
              <a:t>Need them on [0,1]</a:t>
            </a:r>
          </a:p>
          <a:p>
            <a:pPr lvl="2"/>
            <a:r>
              <a:rPr lang="en-US" dirty="0"/>
              <a:t>v = ½ + ½ x ¾  = 0.875</a:t>
            </a:r>
          </a:p>
          <a:p>
            <a:pPr lvl="2"/>
            <a:r>
              <a:rPr lang="en-US" dirty="0"/>
              <a:t>u = ½ + ½ x -¼ = 0.375  </a:t>
            </a:r>
          </a:p>
          <a:p>
            <a:r>
              <a:rPr lang="en-US" dirty="0"/>
              <a:t>Use face x = -1</a:t>
            </a:r>
          </a:p>
          <a:p>
            <a:r>
              <a:rPr lang="en-US" dirty="0"/>
              <a:t>Texture coordinates of (</a:t>
            </a:r>
            <a:r>
              <a:rPr lang="en-US" dirty="0" err="1"/>
              <a:t>u,v</a:t>
            </a:r>
            <a:r>
              <a:rPr lang="en-US" dirty="0"/>
              <a:t>) = (0.375, 0.875)</a:t>
            </a:r>
          </a:p>
        </p:txBody>
      </p:sp>
    </p:spTree>
    <p:extLst>
      <p:ext uri="{BB962C8B-B14F-4D97-AF65-F5344CB8AC3E}">
        <p14:creationId xmlns:p14="http://schemas.microsoft.com/office/powerpoint/2010/main" val="8895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7CB8869C-3246-CA4D-AE6A-A73659B60E74}" type="slidenum">
              <a:rPr lang="es-ES" sz="1000">
                <a:latin typeface="Arial" charset="0"/>
              </a:rPr>
              <a:pPr lvl="1"/>
              <a:t>15</a:t>
            </a:fld>
            <a:endParaRPr lang="es-ES" sz="1000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ea typeface="ＭＳ Ｐゴシック" charset="0"/>
                <a:cs typeface="ＭＳ Ｐゴシック" charset="0"/>
              </a:rPr>
              <a:t> Implementation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566" y="2225489"/>
            <a:ext cx="8106335" cy="4040841"/>
          </a:xfrm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WebGL</a:t>
            </a:r>
            <a:r>
              <a:rPr lang="en-US" dirty="0">
                <a:ea typeface="ＭＳ Ｐゴシック" charset="0"/>
                <a:cs typeface="ＭＳ Ｐゴシック" charset="0"/>
              </a:rPr>
              <a:t> supports only cube maps</a:t>
            </a:r>
          </a:p>
          <a:p>
            <a:pPr lvl="1"/>
            <a:r>
              <a:rPr lang="en-US" dirty="0">
                <a:ea typeface="ＭＳ Ｐゴシック" charset="0"/>
              </a:rPr>
              <a:t>vec4 </a:t>
            </a:r>
            <a:r>
              <a:rPr lang="en-US" dirty="0" err="1">
                <a:ea typeface="ＭＳ Ｐゴシック" charset="0"/>
              </a:rPr>
              <a:t>texColor</a:t>
            </a:r>
            <a:r>
              <a:rPr lang="en-US" dirty="0">
                <a:ea typeface="ＭＳ Ｐゴシック" charset="0"/>
              </a:rPr>
              <a:t> = </a:t>
            </a:r>
            <a:r>
              <a:rPr lang="en-US" dirty="0" err="1">
                <a:ea typeface="ＭＳ Ｐゴシック" charset="0"/>
              </a:rPr>
              <a:t>textureCube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dirty="0" err="1">
                <a:ea typeface="ＭＳ Ｐゴシック" charset="0"/>
              </a:rPr>
              <a:t>mycube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dirty="0" err="1">
                <a:ea typeface="ＭＳ Ｐゴシック" charset="0"/>
              </a:rPr>
              <a:t>texcoord</a:t>
            </a:r>
            <a:r>
              <a:rPr lang="en-US" dirty="0">
                <a:ea typeface="ＭＳ Ｐゴシック" charset="0"/>
              </a:rPr>
              <a:t>);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desktop OpenGL also supports sphere maps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First must form map </a:t>
            </a:r>
          </a:p>
          <a:p>
            <a:pPr lvl="1"/>
            <a:r>
              <a:rPr lang="en-US" dirty="0">
                <a:ea typeface="ＭＳ Ｐゴシック" charset="0"/>
              </a:rPr>
              <a:t>Use images from a real camera</a:t>
            </a:r>
          </a:p>
          <a:p>
            <a:pPr lvl="1"/>
            <a:r>
              <a:rPr lang="en-US" dirty="0">
                <a:ea typeface="ＭＳ Ｐゴシック" charset="0"/>
              </a:rPr>
              <a:t>Form images with </a:t>
            </a:r>
            <a:r>
              <a:rPr lang="en-US" dirty="0" err="1">
                <a:ea typeface="ＭＳ Ｐゴシック" charset="0"/>
              </a:rPr>
              <a:t>WebGL</a:t>
            </a:r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Texture map it to object</a:t>
            </a:r>
          </a:p>
        </p:txBody>
      </p:sp>
    </p:spTree>
    <p:extLst>
      <p:ext uri="{BB962C8B-B14F-4D97-AF65-F5344CB8AC3E}">
        <p14:creationId xmlns:p14="http://schemas.microsoft.com/office/powerpoint/2010/main" val="357510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524001" y="646019"/>
            <a:ext cx="8913813" cy="91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Vertex Shader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FF4D465-476E-B54B-BB4C-A29171AFE497}" type="slidenum">
              <a:rPr lang="es-ES" sz="1000">
                <a:latin typeface="Arial" charset="0"/>
              </a:rPr>
              <a:pPr lvl="1"/>
              <a:t>16</a:t>
            </a:fld>
            <a:endParaRPr lang="es-ES" sz="1000">
              <a:latin typeface="Arial" charset="0"/>
            </a:endParaRPr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2133600" y="1595439"/>
            <a:ext cx="66596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varying vec3 R;</a:t>
            </a:r>
          </a:p>
          <a:p>
            <a:r>
              <a:rPr lang="en-US" sz="2000" dirty="0">
                <a:latin typeface="+mn-lt"/>
              </a:rPr>
              <a:t>attribute vec4 </a:t>
            </a:r>
            <a:r>
              <a:rPr lang="en-US" sz="2000" dirty="0" err="1">
                <a:latin typeface="+mn-lt"/>
              </a:rPr>
              <a:t>vPosition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attribute vec4 </a:t>
            </a:r>
            <a:r>
              <a:rPr lang="en-US" sz="2000" dirty="0" err="1">
                <a:latin typeface="+mn-lt"/>
              </a:rPr>
              <a:t>vNormal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uniform mat4 </a:t>
            </a:r>
            <a:r>
              <a:rPr lang="en-US" sz="2000" dirty="0" err="1">
                <a:latin typeface="+mn-lt"/>
              </a:rPr>
              <a:t>modelViewMatrix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uniform mat4 </a:t>
            </a:r>
            <a:r>
              <a:rPr lang="en-US" sz="2000" dirty="0" err="1">
                <a:latin typeface="+mn-lt"/>
              </a:rPr>
              <a:t>projectionMatrix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void main(){</a:t>
            </a:r>
          </a:p>
          <a:p>
            <a:r>
              <a:rPr lang="en-US" sz="2000" dirty="0">
                <a:latin typeface="+mn-lt"/>
              </a:rPr>
              <a:t>   //…other code</a:t>
            </a:r>
          </a:p>
          <a:p>
            <a:r>
              <a:rPr lang="en-US" sz="2000" dirty="0">
                <a:latin typeface="+mn-lt"/>
              </a:rPr>
              <a:t>   </a:t>
            </a:r>
            <a:r>
              <a:rPr lang="en-US" sz="2000" dirty="0" err="1">
                <a:latin typeface="+mn-lt"/>
              </a:rPr>
              <a:t>gl_Position</a:t>
            </a:r>
            <a:r>
              <a:rPr lang="en-US" sz="2000" dirty="0">
                <a:latin typeface="+mn-lt"/>
              </a:rPr>
              <a:t> = </a:t>
            </a:r>
            <a:r>
              <a:rPr lang="en-US" sz="2000" dirty="0" err="1">
                <a:latin typeface="+mn-lt"/>
              </a:rPr>
              <a:t>projectionMatrix</a:t>
            </a:r>
            <a:r>
              <a:rPr lang="en-US" sz="2000" dirty="0">
                <a:latin typeface="+mn-lt"/>
              </a:rPr>
              <a:t>*</a:t>
            </a:r>
            <a:r>
              <a:rPr lang="en-US" sz="2000" dirty="0" err="1">
                <a:latin typeface="+mn-lt"/>
              </a:rPr>
              <a:t>ModelViewMatrix</a:t>
            </a:r>
            <a:r>
              <a:rPr lang="en-US" sz="2000" dirty="0">
                <a:latin typeface="+mn-lt"/>
              </a:rPr>
              <a:t>*</a:t>
            </a:r>
            <a:r>
              <a:rPr lang="en-US" sz="2000" dirty="0" err="1">
                <a:latin typeface="+mn-lt"/>
              </a:rPr>
              <a:t>vPosition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   vec4 </a:t>
            </a:r>
            <a:r>
              <a:rPr lang="en-US" sz="2000" dirty="0" err="1">
                <a:latin typeface="+mn-lt"/>
              </a:rPr>
              <a:t>eyePos</a:t>
            </a:r>
            <a:r>
              <a:rPr lang="en-US" sz="2000" dirty="0">
                <a:latin typeface="+mn-lt"/>
              </a:rPr>
              <a:t>  = </a:t>
            </a:r>
            <a:r>
              <a:rPr lang="en-US" sz="2000" dirty="0" err="1">
                <a:latin typeface="+mn-lt"/>
              </a:rPr>
              <a:t>ModelViewMatrix</a:t>
            </a:r>
            <a:r>
              <a:rPr lang="en-US" sz="2000" dirty="0">
                <a:latin typeface="+mn-lt"/>
              </a:rPr>
              <a:t>*</a:t>
            </a:r>
            <a:r>
              <a:rPr lang="en-US" sz="2000" dirty="0" err="1">
                <a:latin typeface="+mn-lt"/>
              </a:rPr>
              <a:t>vPosition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   vec4 N = </a:t>
            </a:r>
            <a:r>
              <a:rPr lang="en-US" sz="2000" dirty="0" err="1">
                <a:latin typeface="+mn-lt"/>
              </a:rPr>
              <a:t>ModelViewMatrix</a:t>
            </a:r>
            <a:r>
              <a:rPr lang="en-US" sz="2000" dirty="0">
                <a:latin typeface="+mn-lt"/>
              </a:rPr>
              <a:t>*</a:t>
            </a:r>
            <a:r>
              <a:rPr lang="en-US" sz="2000" dirty="0" err="1">
                <a:latin typeface="+mn-lt"/>
              </a:rPr>
              <a:t>vNormal</a:t>
            </a:r>
            <a:r>
              <a:rPr lang="en-US" sz="2000" dirty="0">
                <a:latin typeface="+mn-lt"/>
              </a:rPr>
              <a:t>;</a:t>
            </a:r>
          </a:p>
          <a:p>
            <a:r>
              <a:rPr lang="en-US" sz="2000" dirty="0">
                <a:latin typeface="+mn-lt"/>
              </a:rPr>
              <a:t>    R = reflect(</a:t>
            </a:r>
            <a:r>
              <a:rPr lang="en-US" sz="2000" dirty="0" err="1">
                <a:latin typeface="+mn-lt"/>
              </a:rPr>
              <a:t>eyePos.xyz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N.xyz</a:t>
            </a:r>
            <a:r>
              <a:rPr lang="en-US" sz="2000" dirty="0">
                <a:latin typeface="+mn-lt"/>
              </a:rPr>
              <a:t>);   } </a:t>
            </a:r>
          </a:p>
        </p:txBody>
      </p:sp>
    </p:spTree>
    <p:extLst>
      <p:ext uri="{BB962C8B-B14F-4D97-AF65-F5344CB8AC3E}">
        <p14:creationId xmlns:p14="http://schemas.microsoft.com/office/powerpoint/2010/main" val="323340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524001" y="666656"/>
            <a:ext cx="8913813" cy="91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Fragment Shader</a:t>
            </a:r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083195EC-3F17-AD42-A265-A9A2A8F0B59F}" type="slidenum">
              <a:rPr lang="es-ES" sz="1000">
                <a:latin typeface="Arial" charset="0"/>
              </a:rPr>
              <a:pPr lvl="1"/>
              <a:t>17</a:t>
            </a:fld>
            <a:endParaRPr lang="es-ES" sz="1000">
              <a:latin typeface="Arial" charset="0"/>
            </a:endParaRPr>
          </a:p>
        </p:txBody>
      </p:sp>
      <p:sp>
        <p:nvSpPr>
          <p:cNvPr id="37892" name="TextBox 5"/>
          <p:cNvSpPr txBox="1">
            <a:spLocks noChangeArrowheads="1"/>
          </p:cNvSpPr>
          <p:nvPr/>
        </p:nvSpPr>
        <p:spPr bwMode="auto">
          <a:xfrm>
            <a:off x="2057400" y="1828800"/>
            <a:ext cx="552292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</a:rPr>
              <a:t>precision </a:t>
            </a:r>
            <a:r>
              <a:rPr lang="en-US" dirty="0" err="1">
                <a:latin typeface="+mn-lt"/>
              </a:rPr>
              <a:t>mediump</a:t>
            </a:r>
            <a:r>
              <a:rPr lang="en-US" dirty="0">
                <a:latin typeface="+mn-lt"/>
              </a:rPr>
              <a:t> float;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varying vec3 R;</a:t>
            </a:r>
          </a:p>
          <a:p>
            <a:r>
              <a:rPr lang="en-US" dirty="0">
                <a:latin typeface="+mn-lt"/>
              </a:rPr>
              <a:t>uniform </a:t>
            </a:r>
            <a:r>
              <a:rPr lang="en-US" dirty="0" err="1">
                <a:latin typeface="+mn-lt"/>
              </a:rPr>
              <a:t>samplerCube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texMap</a:t>
            </a:r>
            <a:r>
              <a:rPr lang="en-US" dirty="0">
                <a:latin typeface="+mn-lt"/>
              </a:rPr>
              <a:t>;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void main()</a:t>
            </a:r>
          </a:p>
          <a:p>
            <a:r>
              <a:rPr lang="en-US" dirty="0">
                <a:latin typeface="+mn-lt"/>
              </a:rPr>
              <a:t>{</a:t>
            </a:r>
          </a:p>
          <a:p>
            <a:r>
              <a:rPr lang="en-US" dirty="0">
                <a:latin typeface="+mn-lt"/>
              </a:rPr>
              <a:t>    vec4 </a:t>
            </a:r>
            <a:r>
              <a:rPr lang="en-US" dirty="0" err="1">
                <a:latin typeface="+mn-lt"/>
              </a:rPr>
              <a:t>texColor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textureCube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texMap</a:t>
            </a:r>
            <a:r>
              <a:rPr lang="en-US" dirty="0">
                <a:latin typeface="+mn-lt"/>
              </a:rPr>
              <a:t>, R);</a:t>
            </a:r>
          </a:p>
          <a:p>
            <a:r>
              <a:rPr lang="en-US" dirty="0">
                <a:latin typeface="+mn-lt"/>
              </a:rPr>
              <a:t>    </a:t>
            </a:r>
            <a:r>
              <a:rPr lang="en-US" dirty="0" err="1">
                <a:latin typeface="+mn-lt"/>
              </a:rPr>
              <a:t>gl_FragColor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texColor</a:t>
            </a:r>
            <a:r>
              <a:rPr lang="en-US" dirty="0">
                <a:latin typeface="+mn-lt"/>
              </a:rPr>
              <a:t>;</a:t>
            </a:r>
          </a:p>
          <a:p>
            <a:r>
              <a:rPr lang="en-US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5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E1C2-2D9F-45DC-A7F7-7F396D2C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6C03-C2E9-49AC-B7DC-096238F3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700"/>
            <a:ext cx="7610476" cy="3670767"/>
          </a:xfrm>
        </p:spPr>
        <p:txBody>
          <a:bodyPr/>
          <a:lstStyle/>
          <a:p>
            <a:r>
              <a:rPr lang="en-US" dirty="0"/>
              <a:t>What do you not see here that you should?</a:t>
            </a:r>
          </a:p>
        </p:txBody>
      </p:sp>
      <p:pic>
        <p:nvPicPr>
          <p:cNvPr id="3074" name="Picture 2" descr="Image result for sphere mapping">
            <a:extLst>
              <a:ext uri="{FF2B5EF4-FFF2-40B4-BE49-F238E27FC236}">
                <a16:creationId xmlns:a16="http://schemas.microsoft.com/office/drawing/2014/main" id="{464AECC7-B8BE-494A-9DC4-BCFE1E20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88" y="2179328"/>
            <a:ext cx="5916525" cy="443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282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617D9A26-7B7C-F249-93E2-95B48AD773FD}" type="slidenum">
              <a:rPr lang="es-ES" sz="1000">
                <a:latin typeface="Arial" charset="0"/>
              </a:rPr>
              <a:pPr lvl="1"/>
              <a:t>19</a:t>
            </a:fld>
            <a:endParaRPr lang="es-ES" sz="1000">
              <a:latin typeface="Arial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Issues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595" y="1933129"/>
            <a:ext cx="10199549" cy="4333202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Assumes environment is very far from object 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(equivalent to the difference between near and distant lights)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Object cannot be concave (no self reflections possible)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 reflections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22103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0681-D66B-4FC0-98B7-F22F1A98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C58D-C656-4EF9-8B8B-4AABD47A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28" y="1690339"/>
            <a:ext cx="11218533" cy="3670767"/>
          </a:xfrm>
        </p:spPr>
        <p:txBody>
          <a:bodyPr/>
          <a:lstStyle/>
          <a:p>
            <a:r>
              <a:rPr lang="en-US" dirty="0"/>
              <a:t>How can we render reflections with a rasterization engine?</a:t>
            </a:r>
          </a:p>
          <a:p>
            <a:pPr lvl="1"/>
            <a:r>
              <a:rPr lang="en-US" dirty="0"/>
              <a:t>When shading a fragment, usually don’t know other scene geometry</a:t>
            </a:r>
          </a:p>
          <a:p>
            <a:pPr lvl="1"/>
            <a:r>
              <a:rPr lang="en-US" dirty="0"/>
              <a:t>Answer: use texture mapping….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a texture of the environment</a:t>
            </a:r>
          </a:p>
          <a:p>
            <a:pPr lvl="1"/>
            <a:r>
              <a:rPr lang="en-US" dirty="0"/>
              <a:t>Map it onto mirror object surface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Any suggestions how generate (</a:t>
            </a:r>
            <a:r>
              <a:rPr lang="en-US" dirty="0" err="1"/>
              <a:t>u,v</a:t>
            </a:r>
            <a:r>
              <a:rPr lang="en-US" dirty="0"/>
              <a:t>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A4761-BF9B-46A9-B4D1-D6AA9A67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68" y="2629996"/>
            <a:ext cx="5293134" cy="40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5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9" y="2097654"/>
            <a:ext cx="8437135" cy="476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2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388" y="666656"/>
            <a:ext cx="8913813" cy="914400"/>
          </a:xfrm>
        </p:spPr>
        <p:txBody>
          <a:bodyPr/>
          <a:lstStyle/>
          <a:p>
            <a:r>
              <a:rPr lang="en-US" dirty="0"/>
              <a:t>Refraction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917700"/>
            <a:ext cx="8801100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9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Compute Refraction Vector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2232760"/>
            <a:ext cx="6001295" cy="423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6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Snell’s Law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824" y="2038256"/>
            <a:ext cx="6883437" cy="40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1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is Important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68375"/>
          <a:stretch/>
        </p:blipFill>
        <p:spPr>
          <a:xfrm>
            <a:off x="335166" y="1406551"/>
            <a:ext cx="6591262" cy="14795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24800" y="121029"/>
            <a:ext cx="4114799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GLSL,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refract</a:t>
            </a:r>
            <a:r>
              <a:rPr lang="en-US" dirty="0"/>
              <a:t> function expects the index of refraction to be specified as c1/c2 where:</a:t>
            </a:r>
          </a:p>
          <a:p>
            <a:endParaRPr lang="en-US" dirty="0"/>
          </a:p>
          <a:p>
            <a:r>
              <a:rPr lang="en-US" dirty="0"/>
              <a:t>C1 is the index of the outside medium</a:t>
            </a:r>
          </a:p>
          <a:p>
            <a:r>
              <a:rPr lang="en-US" dirty="0"/>
              <a:t>C2 is the index of the inside medium</a:t>
            </a:r>
          </a:p>
          <a:p>
            <a:endParaRPr lang="en-US" dirty="0"/>
          </a:p>
          <a:p>
            <a:r>
              <a:rPr lang="en-US" dirty="0"/>
              <a:t>So, to go from air to water you would call: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T=refract(V,N, 1.00/1.33)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411B8-ACCE-453D-9EB1-3675DD87C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4" y="3337377"/>
            <a:ext cx="2724150" cy="2809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F0B723-46CB-484B-B625-D556B00E7B21}"/>
                  </a:ext>
                </a:extLst>
              </p:cNvPr>
              <p:cNvSpPr txBox="1"/>
              <p:nvPr/>
            </p:nvSpPr>
            <p:spPr>
              <a:xfrm>
                <a:off x="4340506" y="3429000"/>
                <a:ext cx="4004841" cy="300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refractive index of a material is the ratio of the speed of in a vacuum to the speed of light in the medium.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For example, the speed of light through water is about ¾ the speed of light in  vacuum so we have: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F0B723-46CB-484B-B625-D556B00E7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506" y="3429000"/>
                <a:ext cx="4004841" cy="3004349"/>
              </a:xfrm>
              <a:prstGeom prst="rect">
                <a:avLst/>
              </a:prstGeom>
              <a:blipFill>
                <a:blip r:embed="rId4"/>
                <a:stretch>
                  <a:fillRect l="-1218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990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Refraction Vertex </a:t>
            </a:r>
            <a:r>
              <a:rPr lang="en-US" dirty="0" err="1"/>
              <a:t>Shader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4146"/>
          <a:stretch/>
        </p:blipFill>
        <p:spPr>
          <a:xfrm>
            <a:off x="1934201" y="2255521"/>
            <a:ext cx="6868177" cy="28585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9360" y="5114115"/>
            <a:ext cx="687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is a varying….</a:t>
            </a:r>
          </a:p>
          <a:p>
            <a:endParaRPr lang="en-US" dirty="0"/>
          </a:p>
          <a:p>
            <a:r>
              <a:rPr lang="en-US" dirty="0"/>
              <a:t>Also </a:t>
            </a:r>
            <a:r>
              <a:rPr lang="en-US" dirty="0" err="1"/>
              <a:t>eyePos.xyz</a:t>
            </a:r>
            <a:r>
              <a:rPr lang="en-US" dirty="0"/>
              <a:t> needs to be the normalized view direction</a:t>
            </a:r>
          </a:p>
        </p:txBody>
      </p:sp>
    </p:spTree>
    <p:extLst>
      <p:ext uri="{BB962C8B-B14F-4D97-AF65-F5344CB8AC3E}">
        <p14:creationId xmlns:p14="http://schemas.microsoft.com/office/powerpoint/2010/main" val="1521804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Refraction Fragment </a:t>
            </a:r>
            <a:r>
              <a:rPr lang="en-US" dirty="0" err="1"/>
              <a:t>Shader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1985"/>
          <a:stretch/>
        </p:blipFill>
        <p:spPr>
          <a:xfrm>
            <a:off x="1645920" y="2189902"/>
            <a:ext cx="9144000" cy="2772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9360" y="5114115"/>
            <a:ext cx="6873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is a varying….</a:t>
            </a:r>
          </a:p>
          <a:p>
            <a:r>
              <a:rPr lang="en-US" dirty="0" err="1"/>
              <a:t>RefMap</a:t>
            </a:r>
            <a:r>
              <a:rPr lang="en-US" dirty="0"/>
              <a:t> is a uniform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7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377096"/>
            <a:ext cx="8913813" cy="914400"/>
          </a:xfrm>
        </p:spPr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542" y="1558719"/>
            <a:ext cx="9817474" cy="711518"/>
          </a:xfrm>
        </p:spPr>
        <p:txBody>
          <a:bodyPr>
            <a:normAutofit fontScale="92500"/>
          </a:bodyPr>
          <a:lstStyle/>
          <a:p>
            <a:r>
              <a:rPr lang="en-US" dirty="0"/>
              <a:t>From an actual published book…which has some good stuff in it: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6"/>
          <a:stretch/>
        </p:blipFill>
        <p:spPr>
          <a:xfrm>
            <a:off x="795484" y="2381124"/>
            <a:ext cx="11396516" cy="38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Environment Maps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90"/>
            <a:ext cx="11191437" cy="43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5BAD-8164-41DC-B3D5-B8F2D5A7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13" y="377544"/>
            <a:ext cx="8913813" cy="914400"/>
          </a:xfrm>
        </p:spPr>
        <p:txBody>
          <a:bodyPr/>
          <a:lstStyle/>
          <a:p>
            <a:r>
              <a:rPr lang="en-US" dirty="0"/>
              <a:t>Sphere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8E93A-178A-48F1-96EA-1FEA450E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24" y="1291944"/>
            <a:ext cx="9002285" cy="3865003"/>
          </a:xfrm>
        </p:spPr>
        <p:txBody>
          <a:bodyPr/>
          <a:lstStyle/>
          <a:p>
            <a:r>
              <a:rPr lang="en-US" dirty="0"/>
              <a:t>Classic technique…</a:t>
            </a:r>
          </a:p>
          <a:p>
            <a:r>
              <a:rPr lang="en-US" dirty="0"/>
              <a:t>Not supported by </a:t>
            </a:r>
            <a:r>
              <a:rPr lang="en-US" dirty="0" err="1"/>
              <a:t>WebGL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FF897F-3F62-4760-A911-3B592F425283}"/>
              </a:ext>
            </a:extLst>
          </p:cNvPr>
          <p:cNvSpPr txBox="1">
            <a:spLocks noChangeArrowheads="1"/>
          </p:cNvSpPr>
          <p:nvPr/>
        </p:nvSpPr>
        <p:spPr>
          <a:xfrm>
            <a:off x="1064048" y="4551440"/>
            <a:ext cx="7055087" cy="4091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OpenGL supports sphere mapping  </a:t>
            </a:r>
            <a:b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Lato" panose="020F0502020204030203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Requires a “circular” texture map </a:t>
            </a:r>
            <a:b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</a:br>
            <a:endParaRPr lang="en-US" dirty="0">
              <a:latin typeface="Lato" panose="020F0502020204030203" pitchFamily="34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Lato" panose="020F0502020204030203" pitchFamily="34" charset="0"/>
                <a:ea typeface="ＭＳ Ｐゴシック" charset="0"/>
                <a:cs typeface="ＭＳ Ｐゴシック" charset="0"/>
              </a:rPr>
              <a:t>Equivalent to an image taken with a fisheye lens</a:t>
            </a:r>
          </a:p>
        </p:txBody>
      </p:sp>
      <p:pic>
        <p:nvPicPr>
          <p:cNvPr id="4" name="Picture 2" descr="The Squirrels 0048.jpg">
            <a:extLst>
              <a:ext uri="{FF2B5EF4-FFF2-40B4-BE49-F238E27FC236}">
                <a16:creationId xmlns:a16="http://schemas.microsoft.com/office/drawing/2014/main" id="{5C7EDF51-66DD-411F-9A37-BC4E3210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670" y="1227382"/>
            <a:ext cx="6641663" cy="441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18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Rectangle 71">
            <a:extLst>
              <a:ext uri="{FF2B5EF4-FFF2-40B4-BE49-F238E27FC236}">
                <a16:creationId xmlns:a16="http://schemas.microsoft.com/office/drawing/2014/main" id="{823AC064-BC96-4F32-8AE1-B2FD3875482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919" name="Straight Connector 73">
            <a:extLst>
              <a:ext uri="{FF2B5EF4-FFF2-40B4-BE49-F238E27FC236}">
                <a16:creationId xmlns:a16="http://schemas.microsoft.com/office/drawing/2014/main" id="{7E7C77BC-7138-40B1-A15B-20F57A494629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146403-F3D6-484B-B2ED-97F9565D037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and with Reflecting Sphere.jpg">
            <a:extLst>
              <a:ext uri="{FF2B5EF4-FFF2-40B4-BE49-F238E27FC236}">
                <a16:creationId xmlns:a16="http://schemas.microsoft.com/office/drawing/2014/main" id="{31EB9950-9094-48DC-A060-66EC72C1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787" y="307731"/>
            <a:ext cx="2668422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86" y="737420"/>
            <a:ext cx="6006514" cy="3228501"/>
          </a:xfrm>
          <a:prstGeom prst="rect">
            <a:avLst/>
          </a:prstGeom>
        </p:spPr>
      </p:pic>
      <p:sp>
        <p:nvSpPr>
          <p:cNvPr id="389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522430"/>
            <a:ext cx="2743200" cy="3474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0" lvl="1" algn="r">
              <a:spcAft>
                <a:spcPts val="600"/>
              </a:spcAft>
            </a:pPr>
            <a:fld id="{5F97942D-D9F5-7F46-872D-AEE03B9AD746}" type="slidenum">
              <a:rPr 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marL="0" lvl="1" algn="r"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+mj-lt"/>
              </a:rPr>
              <a:t>Sphere Mapping Example</a:t>
            </a:r>
          </a:p>
        </p:txBody>
      </p:sp>
    </p:spTree>
    <p:extLst>
      <p:ext uri="{BB962C8B-B14F-4D97-AF65-F5344CB8AC3E}">
        <p14:creationId xmlns:p14="http://schemas.microsoft.com/office/powerpoint/2010/main" val="188429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5466-747B-4039-AFCE-3E160397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Sphere Mapping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BC80-0C76-4C86-B392-544EA0E4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61" y="2338163"/>
            <a:ext cx="6523697" cy="4261860"/>
          </a:xfrm>
        </p:spPr>
        <p:txBody>
          <a:bodyPr/>
          <a:lstStyle/>
          <a:p>
            <a:r>
              <a:rPr lang="en-US" dirty="0"/>
              <a:t>Visual artifacts are common</a:t>
            </a:r>
          </a:p>
          <a:p>
            <a:r>
              <a:rPr lang="en-US" dirty="0"/>
              <a:t>Sphere mapping is view dependent</a:t>
            </a:r>
          </a:p>
          <a:p>
            <a:r>
              <a:rPr lang="en-US" dirty="0"/>
              <a:t>Acquisition of images non-trivial</a:t>
            </a:r>
          </a:p>
          <a:p>
            <a:pPr lvl="1"/>
            <a:r>
              <a:rPr lang="en-US" dirty="0"/>
              <a:t>Need fisheye lens</a:t>
            </a:r>
          </a:p>
          <a:p>
            <a:pPr lvl="2"/>
            <a:r>
              <a:rPr lang="en-US" dirty="0"/>
              <a:t>Or render from fisheye lens</a:t>
            </a:r>
          </a:p>
          <a:p>
            <a:pPr lvl="1"/>
            <a:r>
              <a:rPr lang="en-US" dirty="0"/>
              <a:t>Cube maps are easier to acquire</a:t>
            </a:r>
          </a:p>
          <a:p>
            <a:pPr marL="914400" lvl="2" indent="0">
              <a:buNone/>
            </a:pPr>
            <a:endParaRPr lang="en-US" dirty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4098" name="Picture 2" descr="http://www.nvidia.com/docs/IO/1101/speckle.png">
            <a:extLst>
              <a:ext uri="{FF2B5EF4-FFF2-40B4-BE49-F238E27FC236}">
                <a16:creationId xmlns:a16="http://schemas.microsoft.com/office/drawing/2014/main" id="{7B55E014-5F52-40E5-A991-C6FEEA53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90"/>
            <a:ext cx="5766495" cy="44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4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BC7A-FF6A-4540-B5ED-39D47730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Sphere Map….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91783-5A53-4D15-AFA5-10092448F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47" y="1521954"/>
            <a:ext cx="10911431" cy="1469566"/>
          </a:xfrm>
        </p:spPr>
        <p:txBody>
          <a:bodyPr>
            <a:normAutofit/>
          </a:bodyPr>
          <a:lstStyle/>
          <a:p>
            <a:r>
              <a:rPr lang="en-US" dirty="0"/>
              <a:t>Take a picture of a shiny sphere in a real environment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Or render the environment into a texture (see next slide)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32756-FAF8-499A-8E19-4F2AA689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977" y="3092823"/>
            <a:ext cx="3216088" cy="32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1E7C-63BE-40B8-AE4C-493F68B9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130" y="451503"/>
            <a:ext cx="8913813" cy="914400"/>
          </a:xfrm>
        </p:spPr>
        <p:txBody>
          <a:bodyPr/>
          <a:lstStyle/>
          <a:p>
            <a:r>
              <a:rPr lang="en-US" dirty="0"/>
              <a:t>Why View Dependent?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2D1B7-084B-4AF7-B174-D2F9F31B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12" y="1626282"/>
            <a:ext cx="8266422" cy="4525747"/>
          </a:xfrm>
        </p:spPr>
        <p:txBody>
          <a:bodyPr>
            <a:normAutofit/>
          </a:bodyPr>
          <a:lstStyle/>
          <a:p>
            <a:r>
              <a:rPr lang="en-US" dirty="0"/>
              <a:t>Conceptually a sphere map is generated</a:t>
            </a:r>
            <a:br>
              <a:rPr lang="en-US" dirty="0"/>
            </a:br>
            <a:r>
              <a:rPr lang="en-US" dirty="0"/>
              <a:t>like ray-tracing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Records reflection under orthographic projection </a:t>
            </a:r>
          </a:p>
          <a:p>
            <a:pPr lvl="1"/>
            <a:r>
              <a:rPr lang="en-US" dirty="0"/>
              <a:t>From a given view direction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What is a drawback of this?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CCE1F-7B46-47E6-AAC3-E3ECE0DF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434" y="1455056"/>
            <a:ext cx="3470033" cy="4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601200" y="6324600"/>
            <a:ext cx="381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lvl="1"/>
            <a:fld id="{3D683403-4224-8D45-A6F1-CF4A737896A7}" type="slidenum">
              <a:rPr lang="es-ES" sz="1000">
                <a:latin typeface="Arial" charset="0"/>
              </a:rPr>
              <a:pPr lvl="1"/>
              <a:t>9</a:t>
            </a:fld>
            <a:endParaRPr lang="es-ES" sz="1000">
              <a:latin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639094" y="209456"/>
            <a:ext cx="8913813" cy="9144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Cube Map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30" y="2557448"/>
            <a:ext cx="7563971" cy="3957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EF7EB-2C1A-4303-B483-C6D26B0C8566}"/>
              </a:ext>
            </a:extLst>
          </p:cNvPr>
          <p:cNvSpPr txBox="1"/>
          <p:nvPr/>
        </p:nvSpPr>
        <p:spPr>
          <a:xfrm>
            <a:off x="306846" y="1123856"/>
            <a:ext cx="12157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Cube mapping takes a different approach….</a:t>
            </a:r>
          </a:p>
          <a:p>
            <a:r>
              <a:rPr lang="en-US" sz="2800" dirty="0"/>
              <a:t>Imagine an object is in a box…and you can see the environment through that box</a:t>
            </a:r>
          </a:p>
        </p:txBody>
      </p:sp>
    </p:spTree>
    <p:extLst>
      <p:ext uri="{BB962C8B-B14F-4D97-AF65-F5344CB8AC3E}">
        <p14:creationId xmlns:p14="http://schemas.microsoft.com/office/powerpoint/2010/main" val="3967777259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SampleSlides</Template>
  <TotalTime>16030</TotalTime>
  <Words>720</Words>
  <Application>Microsoft Office PowerPoint</Application>
  <PresentationFormat>Widescreen</PresentationFormat>
  <Paragraphs>154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</vt:lpstr>
      <vt:lpstr>Cambria Math</vt:lpstr>
      <vt:lpstr>Courier New</vt:lpstr>
      <vt:lpstr>Lato</vt:lpstr>
      <vt:lpstr>Lato Medium</vt:lpstr>
      <vt:lpstr>Times New Roman</vt:lpstr>
      <vt:lpstr>Wingdings 2</vt:lpstr>
      <vt:lpstr>SampleSlides</vt:lpstr>
      <vt:lpstr>PowerPoint Presentation</vt:lpstr>
      <vt:lpstr>Environment Mapping</vt:lpstr>
      <vt:lpstr>Types of Environment Maps</vt:lpstr>
      <vt:lpstr>Sphere Mapping</vt:lpstr>
      <vt:lpstr>Sphere Mapping Example</vt:lpstr>
      <vt:lpstr>Sphere Mapping Limitations</vt:lpstr>
      <vt:lpstr>Acquiring a Sphere Map….</vt:lpstr>
      <vt:lpstr>Why View Dependent?</vt:lpstr>
      <vt:lpstr>Cube Map</vt:lpstr>
      <vt:lpstr>Forming a Cube Map </vt:lpstr>
      <vt:lpstr>Index using the Reflection Vector</vt:lpstr>
      <vt:lpstr>How Does WebGL Index into Cube Map?</vt:lpstr>
      <vt:lpstr>Indexing into a Cube Map</vt:lpstr>
      <vt:lpstr>Example</vt:lpstr>
      <vt:lpstr>WebGL Implementation</vt:lpstr>
      <vt:lpstr>Vertex Shader</vt:lpstr>
      <vt:lpstr>Fragment Shader</vt:lpstr>
      <vt:lpstr>Limitations</vt:lpstr>
      <vt:lpstr>Issues</vt:lpstr>
      <vt:lpstr>Refraction</vt:lpstr>
      <vt:lpstr>Refraction</vt:lpstr>
      <vt:lpstr>Need to Compute Refraction Vector</vt:lpstr>
      <vt:lpstr>Snell’s Law</vt:lpstr>
      <vt:lpstr>Medium is Important</vt:lpstr>
      <vt:lpstr>Refraction Vertex Shader</vt:lpstr>
      <vt:lpstr>Refraction Fragment Shader</vt:lpstr>
      <vt:lpstr>What’s Wrong with this Code?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Schumacher;shaffer1@illinois.edu</dc:creator>
  <cp:lastModifiedBy>Eric Shaffer</cp:lastModifiedBy>
  <cp:revision>140</cp:revision>
  <dcterms:created xsi:type="dcterms:W3CDTF">2017-05-11T14:02:37Z</dcterms:created>
  <dcterms:modified xsi:type="dcterms:W3CDTF">2019-10-27T22:48:03Z</dcterms:modified>
</cp:coreProperties>
</file>