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13" r:id="rId15"/>
    <p:sldId id="315" r:id="rId16"/>
    <p:sldId id="273" r:id="rId17"/>
    <p:sldId id="316" r:id="rId18"/>
    <p:sldId id="274" r:id="rId19"/>
    <p:sldId id="304" r:id="rId20"/>
    <p:sldId id="305" r:id="rId21"/>
    <p:sldId id="310" r:id="rId22"/>
    <p:sldId id="31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 Simple Physics Engine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840" y="1690690"/>
            <a:ext cx="9328062" cy="4702016"/>
          </a:xfrm>
        </p:spPr>
        <p:txBody>
          <a:bodyPr>
            <a:normAutofit fontScale="92500"/>
          </a:bodyPr>
          <a:lstStyle/>
          <a:p>
            <a:r>
              <a:rPr lang="en-US" dirty="0"/>
              <a:t>Surprisingly complex topic</a:t>
            </a:r>
          </a:p>
          <a:p>
            <a:pPr lvl="1"/>
            <a:r>
              <a:rPr lang="en-US" dirty="0"/>
              <a:t>Even a high-quality engine like Unity has issues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discuss how to simulate only two types of collision</a:t>
            </a:r>
          </a:p>
          <a:p>
            <a:pPr lvl="1"/>
            <a:r>
              <a:rPr lang="en-US" dirty="0"/>
              <a:t>Sphere-Wall</a:t>
            </a:r>
          </a:p>
          <a:p>
            <a:pPr lvl="1"/>
            <a:r>
              <a:rPr lang="en-US" dirty="0"/>
              <a:t>Sphere-Sphere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check for a collision when updating position</a:t>
            </a:r>
          </a:p>
          <a:p>
            <a:pPr lvl="1"/>
            <a:r>
              <a:rPr lang="en-US" dirty="0"/>
              <a:t>If a collision occurs the velocity vector is altered</a:t>
            </a:r>
          </a:p>
          <a:p>
            <a:pPr lvl="1"/>
            <a:r>
              <a:rPr lang="en-US" dirty="0"/>
              <a:t>Position is determined by the contact </a:t>
            </a:r>
          </a:p>
          <a:p>
            <a:pPr lvl="1"/>
            <a:r>
              <a:rPr lang="en-US" dirty="0"/>
              <a:t>Position and velocity update are completed with new values</a:t>
            </a:r>
          </a:p>
          <a:p>
            <a:pPr lvl="2"/>
            <a:r>
              <a:rPr lang="en-US" dirty="0"/>
              <a:t>over the remaining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8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Collision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" y="2190313"/>
            <a:ext cx="5513027" cy="3875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2839" y="2681290"/>
            <a:ext cx="6999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collision tests an exhibit </a:t>
            </a:r>
            <a:r>
              <a:rPr lang="en-US" sz="2400" i="1" dirty="0"/>
              <a:t>tunneling </a:t>
            </a:r>
          </a:p>
          <a:p>
            <a:endParaRPr lang="en-US" sz="2400" i="1" dirty="0"/>
          </a:p>
          <a:p>
            <a:r>
              <a:rPr lang="en-US" sz="2400" dirty="0"/>
              <a:t>if only the final positions of the objects are tested (a)</a:t>
            </a:r>
          </a:p>
          <a:p>
            <a:endParaRPr lang="en-US" sz="2400" dirty="0"/>
          </a:p>
          <a:p>
            <a:r>
              <a:rPr lang="en-US" sz="2400" dirty="0"/>
              <a:t>Or even if the paths of the objects are sampled (c)</a:t>
            </a:r>
          </a:p>
          <a:p>
            <a:endParaRPr lang="en-US" sz="2400" dirty="0"/>
          </a:p>
          <a:p>
            <a:r>
              <a:rPr lang="en-US" sz="2400" dirty="0"/>
              <a:t>A sweep test assures detection</a:t>
            </a:r>
          </a:p>
          <a:p>
            <a:r>
              <a:rPr lang="en-US" sz="2400" dirty="0"/>
              <a:t>….may not be computationally feasible.</a:t>
            </a:r>
          </a:p>
        </p:txBody>
      </p:sp>
    </p:spTree>
    <p:extLst>
      <p:ext uri="{BB962C8B-B14F-4D97-AF65-F5344CB8AC3E}">
        <p14:creationId xmlns:p14="http://schemas.microsoft.com/office/powerpoint/2010/main" val="181183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Sphere-Plane Collision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70" y="4318000"/>
            <a:ext cx="4346194" cy="2186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0" y="1751527"/>
            <a:ext cx="10391020" cy="2221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231" y="4717143"/>
            <a:ext cx="551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make it even simpler for the box walls in  MP.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8D096-8A32-411D-BB72-EC3CF8A3540B}"/>
                  </a:ext>
                </a:extLst>
              </p:cNvPr>
              <p:cNvSpPr txBox="1"/>
              <p:nvPr/>
            </p:nvSpPr>
            <p:spPr>
              <a:xfrm>
                <a:off x="1398136" y="3955106"/>
                <a:ext cx="2260242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Why is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8D096-8A32-411D-BB72-EC3CF8A35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6" y="3955106"/>
                <a:ext cx="2260242" cy="369332"/>
              </a:xfrm>
              <a:prstGeom prst="rect">
                <a:avLst/>
              </a:prstGeom>
              <a:blipFill>
                <a:blip r:embed="rId4"/>
                <a:stretch>
                  <a:fillRect l="-1877" t="-6452" b="-258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21513"/>
            <a:ext cx="8913813" cy="914400"/>
          </a:xfrm>
        </p:spPr>
        <p:txBody>
          <a:bodyPr/>
          <a:lstStyle/>
          <a:p>
            <a:r>
              <a:rPr lang="en-US" dirty="0"/>
              <a:t>Sphere-Sphere Collision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96" y="2413001"/>
            <a:ext cx="9003005" cy="4245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95" y="1454057"/>
            <a:ext cx="670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1860-9494-4769-AF1F-C4AEF4ED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5" y="18255"/>
            <a:ext cx="10515600" cy="1325563"/>
          </a:xfrm>
        </p:spPr>
        <p:txBody>
          <a:bodyPr/>
          <a:lstStyle/>
          <a:p>
            <a:r>
              <a:rPr lang="en-US" dirty="0"/>
              <a:t>Resolving Particle-Particle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51EB-E2AF-4088-8FFB-8EE04691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137647"/>
            <a:ext cx="11223171" cy="5585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Simplest model of dynamic collision uses particles</a:t>
            </a:r>
          </a:p>
          <a:p>
            <a:pPr marL="0" indent="0">
              <a:buNone/>
            </a:pPr>
            <a:r>
              <a:rPr lang="en-US" sz="2400" dirty="0"/>
              <a:t>	particle </a:t>
            </a:r>
            <a:r>
              <a:rPr lang="en-US" sz="2400" dirty="0">
                <a:sym typeface="Wingdings" panose="05000000000000000000" pitchFamily="2" charset="2"/>
              </a:rPr>
              <a:t>is a</a:t>
            </a:r>
            <a:r>
              <a:rPr lang="en-US" sz="2400" dirty="0"/>
              <a:t> mass located at a point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need to compute an </a:t>
            </a:r>
            <a:r>
              <a:rPr lang="en-US" sz="2400" i="1" dirty="0"/>
              <a:t>impulse</a:t>
            </a:r>
            <a:r>
              <a:rPr lang="en-US" sz="2400" dirty="0"/>
              <a:t> that will be applied to both particles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impulse is a change in momentum…we will use it to change velocity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V’</a:t>
            </a:r>
            <a:r>
              <a:rPr lang="en-US" sz="2400" dirty="0"/>
              <a:t>   is the velocity of a particle after collision</a:t>
            </a:r>
          </a:p>
          <a:p>
            <a:r>
              <a:rPr lang="en-US" sz="2400" i="1" dirty="0"/>
              <a:t>j</a:t>
            </a:r>
            <a:r>
              <a:rPr lang="en-US" sz="2400" dirty="0"/>
              <a:t>   is the scalar magnitude of the impulse</a:t>
            </a:r>
          </a:p>
          <a:p>
            <a:r>
              <a:rPr lang="en-US" sz="2400" i="1" dirty="0"/>
              <a:t>n</a:t>
            </a:r>
            <a:r>
              <a:rPr lang="en-US" sz="2400" dirty="0"/>
              <a:t> is a unit vector expressing the direction of the impulse…the contact normal</a:t>
            </a:r>
          </a:p>
          <a:p>
            <a:r>
              <a:rPr lang="en-US" sz="2400" i="1" dirty="0"/>
              <a:t>mass</a:t>
            </a:r>
            <a:r>
              <a:rPr lang="en-US" sz="2400" dirty="0"/>
              <a:t> is the mass of the particle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60FB1-18A8-46D0-96B1-A6AE338D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15" y="3641000"/>
            <a:ext cx="5676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9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615-DAFF-47A5-81AF-83D3E987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Contact (or Collision)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4B0F-561E-4541-9BE7-DC065716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contact normal between two particles a and b is given 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unit length vector derived from the difference in positions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be the direction of the separating velocity for Particle a</a:t>
            </a:r>
          </a:p>
          <a:p>
            <a:pPr marL="0" indent="0">
              <a:buNone/>
            </a:pPr>
            <a:r>
              <a:rPr lang="en-US" dirty="0"/>
              <a:t>The separating velocity changes the velocity of Particle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0983-8A8A-44D4-8D2C-90F63E3A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32" y="2518461"/>
            <a:ext cx="2628900" cy="8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1" y="79921"/>
            <a:ext cx="10515600" cy="1325563"/>
          </a:xfrm>
        </p:spPr>
        <p:txBody>
          <a:bodyPr/>
          <a:lstStyle/>
          <a:p>
            <a:r>
              <a:rPr lang="en-US" dirty="0"/>
              <a:t>Separating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43" y="1267086"/>
            <a:ext cx="11182857" cy="5510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to compute the magnitude of the separating velocity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Collisions that preserve momentum are perfectly elastic</a:t>
            </a:r>
          </a:p>
          <a:p>
            <a:r>
              <a:rPr lang="en-US" dirty="0"/>
              <a:t>We will use </a:t>
            </a:r>
            <a:r>
              <a:rPr lang="en-US" dirty="0" err="1"/>
              <a:t>v</a:t>
            </a:r>
            <a:r>
              <a:rPr lang="en-US" baseline="-25000" dirty="0" err="1"/>
              <a:t>s_after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err="1"/>
              <a:t>cv</a:t>
            </a:r>
            <a:r>
              <a:rPr lang="en-US" baseline="-25000" dirty="0" err="1"/>
              <a:t>s</a:t>
            </a:r>
            <a:endParaRPr lang="en-US" baseline="-25000" dirty="0"/>
          </a:p>
          <a:p>
            <a:pPr lvl="1"/>
            <a:r>
              <a:rPr lang="en-US" dirty="0"/>
              <a:t>C in [0,1] is the coefficient of restitution…a material property that you choose</a:t>
            </a:r>
          </a:p>
          <a:p>
            <a:pPr lvl="1"/>
            <a:r>
              <a:rPr lang="en-US" dirty="0"/>
              <a:t>The negative sign is a result of the collision flipping the direction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12612"/>
              </p:ext>
            </p:extLst>
          </p:nvPr>
        </p:nvGraphicFramePr>
        <p:xfrm>
          <a:off x="838200" y="1836447"/>
          <a:ext cx="4394268" cy="159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892300" imgH="685800" progId="Equation.3">
                  <p:embed/>
                </p:oleObj>
              </mc:Choice>
              <mc:Fallback>
                <p:oleObj name="Equation" r:id="rId3" imgW="1892300" imgH="685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47"/>
                        <a:ext cx="4394268" cy="1592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FA325B-FAC8-4D26-9C9E-AD72E776A400}"/>
              </a:ext>
            </a:extLst>
          </p:cNvPr>
          <p:cNvSpPr txBox="1"/>
          <p:nvPr/>
        </p:nvSpPr>
        <p:spPr>
          <a:xfrm>
            <a:off x="653141" y="3836258"/>
            <a:ext cx="100409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 is the closing velocity before collision…positive for objects closing in on each other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s</a:t>
            </a:r>
            <a:r>
              <a:rPr lang="en-US" dirty="0"/>
              <a:t> is the separating velocity before collision…negative for objects closing in on each other</a:t>
            </a:r>
          </a:p>
        </p:txBody>
      </p:sp>
    </p:spTree>
    <p:extLst>
      <p:ext uri="{BB962C8B-B14F-4D97-AF65-F5344CB8AC3E}">
        <p14:creationId xmlns:p14="http://schemas.microsoft.com/office/powerpoint/2010/main" val="416338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1C31-138D-4BD5-87BF-920F53F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77E1E-2BB7-4403-AF05-A9970C725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966" y="1825625"/>
                <a:ext cx="11678194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Still need to find the magnitude of the impulse for each particle…</a:t>
                </a:r>
              </a:p>
              <a:p>
                <a:pPr marL="0" indent="0">
                  <a:buNone/>
                </a:pPr>
                <a:r>
                  <a:rPr lang="en-US" dirty="0"/>
                  <a:t>Can solve for 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…without going into details we can find the value j for the velocity updates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𝑗𝑛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𝑗𝑛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𝑚𝑎𝑠𝑠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𝑚𝑎𝑠𝑠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77E1E-2BB7-4403-AF05-A9970C725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66" y="1825625"/>
                <a:ext cx="11678194" cy="4351338"/>
              </a:xfrm>
              <a:blipFill>
                <a:blip r:embed="rId2"/>
                <a:stretch>
                  <a:fillRect l="-41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8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Particle-Wall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3869" y="1893194"/>
                <a:ext cx="9749307" cy="29750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direction to use after a sphere collides with a plane?</a:t>
                </a:r>
              </a:p>
              <a:p>
                <a:r>
                  <a:rPr lang="en-US" dirty="0"/>
                  <a:t>It’s the same as calculating the direction of a reflected ray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−2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diagram below is in 2D…does anything change for 3D?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869" y="1893194"/>
                <a:ext cx="9749307" cy="2975019"/>
              </a:xfrm>
              <a:blipFill>
                <a:blip r:embed="rId2"/>
                <a:stretch>
                  <a:fillRect l="-1126" t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56" y="4306993"/>
            <a:ext cx="2666785" cy="24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0E1E-5A35-463B-8E8C-6A880660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5FDF-363C-4ECD-A03F-3690E9AC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requires use of bounding volumes or spatial data structures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Broad Phase: </a:t>
            </a:r>
            <a:r>
              <a:rPr lang="en-US" dirty="0"/>
              <a:t>Uses bounding volumes to quickly determine which objects need to be checked closely for collision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Narrow Phase: </a:t>
            </a:r>
            <a:r>
              <a:rPr lang="en-US" dirty="0"/>
              <a:t>Perform careful, expensive collision checks, such as triangle-triangle intersection for meshes  </a:t>
            </a:r>
          </a:p>
        </p:txBody>
      </p:sp>
    </p:spTree>
    <p:extLst>
      <p:ext uri="{BB962C8B-B14F-4D97-AF65-F5344CB8AC3E}">
        <p14:creationId xmlns:p14="http://schemas.microsoft.com/office/powerpoint/2010/main" val="25024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animate particles (aka point masses)</a:t>
            </a:r>
          </a:p>
          <a:p>
            <a:r>
              <a:rPr lang="en-US" dirty="0"/>
              <a:t>Position is changed by velocity</a:t>
            </a:r>
          </a:p>
          <a:p>
            <a:r>
              <a:rPr lang="en-US" dirty="0"/>
              <a:t>Velocity is changed by acceleration</a:t>
            </a:r>
          </a:p>
          <a:p>
            <a:r>
              <a:rPr lang="en-US" dirty="0"/>
              <a:t>Forces alter acceleration</a:t>
            </a:r>
          </a:p>
          <a:p>
            <a:endParaRPr lang="en-US" dirty="0"/>
          </a:p>
          <a:p>
            <a:r>
              <a:rPr lang="en-US" dirty="0"/>
              <a:t>Our physics engine will integrate to compute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Velocity</a:t>
            </a:r>
          </a:p>
          <a:p>
            <a:r>
              <a:rPr lang="en-US" dirty="0"/>
              <a:t>We set the acceleration by applying forces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96A-D044-4AFB-8D75-8348298F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30E3-B07A-4402-A1F5-9C640C04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159597"/>
            <a:ext cx="10515600" cy="2303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Sphere    AABB     OOBB   Convex Hull  Hierarchical (BVH)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AABB=Axis Aligned Bounding Box</a:t>
            </a:r>
          </a:p>
          <a:p>
            <a:pPr marL="0" indent="0">
              <a:buNone/>
            </a:pPr>
            <a:r>
              <a:rPr lang="en-US" dirty="0"/>
              <a:t>OOBB = Object-Oriented Bounding Box</a:t>
            </a:r>
          </a:p>
          <a:p>
            <a:pPr marL="0" indent="0">
              <a:buNone/>
            </a:pPr>
            <a:r>
              <a:rPr lang="en-US" dirty="0"/>
              <a:t>BVH  = Bounding Volume Hierarchy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3573F-BF05-4C59-9754-A8627B8A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3"/>
          <a:stretch/>
        </p:blipFill>
        <p:spPr>
          <a:xfrm>
            <a:off x="838200" y="1698627"/>
            <a:ext cx="5410200" cy="116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B60C8-17CA-467F-B5DF-C45FF492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87" y="1487548"/>
            <a:ext cx="1671922" cy="15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D012-F2ED-4850-BDD6-8D43FC67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10A9-2189-42D7-95DE-E4B9DB82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06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constructed top down: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bounding volume enclosing all of the geometry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the geometry into two or more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bounding volume for each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Leaf nodes will enclose only one geometric primitive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9E4B8-09B1-4CE5-9B26-6724491E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20" y="65882"/>
            <a:ext cx="3970167" cy="2935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A87BC-2EEA-431E-A206-6FB5D41AB6DC}"/>
              </a:ext>
            </a:extLst>
          </p:cNvPr>
          <p:cNvSpPr txBox="1"/>
          <p:nvPr/>
        </p:nvSpPr>
        <p:spPr>
          <a:xfrm>
            <a:off x="9864187" y="4005120"/>
            <a:ext cx="1879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Can also be built by bottom up merging which offers better parallelism</a:t>
            </a:r>
          </a:p>
        </p:txBody>
      </p:sp>
    </p:spTree>
    <p:extLst>
      <p:ext uri="{BB962C8B-B14F-4D97-AF65-F5344CB8AC3E}">
        <p14:creationId xmlns:p14="http://schemas.microsoft.com/office/powerpoint/2010/main" val="93343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5819-588F-45A2-B37B-629986C5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BVH: How to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23F0-27BE-4E81-9193-88DD2BE3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3316801"/>
            <a:ext cx="10515600" cy="4351338"/>
          </a:xfrm>
        </p:spPr>
        <p:txBody>
          <a:bodyPr/>
          <a:lstStyle/>
          <a:p>
            <a:r>
              <a:rPr lang="en-US" dirty="0"/>
              <a:t>Can compute a centroid for each geometric primitive</a:t>
            </a:r>
          </a:p>
          <a:p>
            <a:pPr lvl="1"/>
            <a:r>
              <a:rPr lang="en-US" dirty="0"/>
              <a:t>Split  on median centroid, along longest axis</a:t>
            </a:r>
          </a:p>
          <a:p>
            <a:pPr lvl="1"/>
            <a:r>
              <a:rPr lang="en-US" dirty="0"/>
              <a:t>Split on average centroid, along longest axis</a:t>
            </a:r>
          </a:p>
          <a:p>
            <a:r>
              <a:rPr lang="en-US" dirty="0"/>
              <a:t>More sophisticated splitting criteria can be used </a:t>
            </a:r>
          </a:p>
          <a:p>
            <a:pPr lvl="1"/>
            <a:r>
              <a:rPr lang="en-US" dirty="0"/>
              <a:t>E.g. Surface Area Heuristic used on BVHs for ray-tracing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EE6A5-E3EB-4CEC-A037-04C67773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46" y="365127"/>
            <a:ext cx="5389466" cy="28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C482-32D8-4755-B18F-8C695A49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BVH: How to Collide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4B63-5893-4076-81C2-F5D8A32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0515600" cy="4351338"/>
          </a:xfrm>
        </p:spPr>
        <p:txBody>
          <a:bodyPr/>
          <a:lstStyle/>
          <a:p>
            <a:r>
              <a:rPr lang="en-US" dirty="0"/>
              <a:t>In a single BVH for scene</a:t>
            </a:r>
          </a:p>
          <a:p>
            <a:pPr lvl="1"/>
            <a:r>
              <a:rPr lang="en-US" dirty="0"/>
              <a:t>Two geometric primitives can overlap only if their volumes overlap</a:t>
            </a:r>
          </a:p>
          <a:p>
            <a:r>
              <a:rPr lang="en-US" dirty="0"/>
              <a:t>Or, BVHs can be used for each composite object (e.g. mesh)</a:t>
            </a:r>
          </a:p>
          <a:p>
            <a:pPr lvl="1"/>
            <a:r>
              <a:rPr lang="en-US" dirty="0"/>
              <a:t>A search tree is constructed that records descent into each BVH</a:t>
            </a:r>
          </a:p>
          <a:p>
            <a:pPr lvl="1"/>
            <a:r>
              <a:rPr lang="en-US" dirty="0"/>
              <a:t>Determines if any cells overlap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31718-AF8A-47D2-9714-98FF9067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9273"/>
            <a:ext cx="295275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55B74-E8C1-400A-9758-6C736199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97310"/>
            <a:ext cx="3609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and Mass and Acceleration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update acceleration when force is applied?</a:t>
            </a:r>
          </a:p>
          <a:p>
            <a:r>
              <a:rPr lang="en-US" dirty="0"/>
              <a:t>To find the acceleration due to a force we have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 we need to know the inverse mass of the particle</a:t>
            </a:r>
          </a:p>
          <a:p>
            <a:pPr lvl="1"/>
            <a:r>
              <a:rPr lang="en-US" dirty="0"/>
              <a:t>You can model infinite mass objects by setting this value to 0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the MP, you can use a uniform mass of 1</a:t>
            </a:r>
          </a:p>
          <a:p>
            <a:pPr lvl="1"/>
            <a:r>
              <a:rPr lang="en-US" dirty="0"/>
              <a:t>Or make the masses different if you want…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73821"/>
              </p:ext>
            </p:extLst>
          </p:nvPr>
        </p:nvGraphicFramePr>
        <p:xfrm>
          <a:off x="3723540" y="2839344"/>
          <a:ext cx="1172936" cy="93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495300" imgH="393700" progId="Equation.3">
                  <p:embed/>
                </p:oleObj>
              </mc:Choice>
              <mc:Fallback>
                <p:oleObj name="Equation" r:id="rId3" imgW="495300" imgH="393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3540" y="2839344"/>
                        <a:ext cx="1172936" cy="932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Force: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90" y="1455313"/>
            <a:ext cx="9662912" cy="481101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Law of Universal Gravitation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G is a universal constant</a:t>
            </a:r>
          </a:p>
          <a:p>
            <a:r>
              <a:rPr lang="en-US" sz="3000" dirty="0"/>
              <a:t>m</a:t>
            </a:r>
            <a:r>
              <a:rPr lang="en-US" sz="3000" baseline="-25000" dirty="0"/>
              <a:t>i</a:t>
            </a:r>
            <a:r>
              <a:rPr lang="en-US" sz="3000" dirty="0"/>
              <a:t> is the mass of an object </a:t>
            </a:r>
          </a:p>
          <a:p>
            <a:r>
              <a:rPr lang="en-US" sz="3000" dirty="0"/>
              <a:t>r is the distance between object centers</a:t>
            </a:r>
          </a:p>
          <a:p>
            <a:r>
              <a:rPr lang="en-US" sz="3000" dirty="0"/>
              <a:t>if we care only about gravity of the Earth</a:t>
            </a:r>
          </a:p>
          <a:p>
            <a:pPr lvl="1"/>
            <a:r>
              <a:rPr lang="en-US" sz="1900" dirty="0"/>
              <a:t>m1 and r are constants</a:t>
            </a:r>
          </a:p>
          <a:p>
            <a:pPr lvl="1"/>
            <a:r>
              <a:rPr lang="en-US" sz="1900" dirty="0"/>
              <a:t>r is about 6400 km on Earth</a:t>
            </a:r>
          </a:p>
          <a:p>
            <a:r>
              <a:rPr lang="en-US" sz="3000" dirty="0"/>
              <a:t>We simplify to f = mg</a:t>
            </a:r>
          </a:p>
          <a:p>
            <a:pPr lvl="1"/>
            <a:r>
              <a:rPr lang="en-US" sz="1900" dirty="0"/>
              <a:t>g is about 10ms</a:t>
            </a:r>
            <a:r>
              <a:rPr lang="en-US" sz="1900" baseline="30000" dirty="0"/>
              <a:t>-2</a:t>
            </a:r>
            <a:endParaRPr lang="en-US" sz="1600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87873"/>
              </p:ext>
            </p:extLst>
          </p:nvPr>
        </p:nvGraphicFramePr>
        <p:xfrm>
          <a:off x="2053108" y="2073499"/>
          <a:ext cx="1837213" cy="96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749300" imgH="393700" progId="Equation.3">
                  <p:embed/>
                </p:oleObj>
              </mc:Choice>
              <mc:Fallback>
                <p:oleObj name="Equation" r:id="rId3" imgW="749300" imgH="393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3108" y="2073499"/>
                        <a:ext cx="1837213" cy="96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due to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85" y="1601683"/>
            <a:ext cx="8271329" cy="4052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consider acceleration due to gravity we have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 acceleration due to gravity is independent of mass</a:t>
            </a:r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31302"/>
              </p:ext>
            </p:extLst>
          </p:nvPr>
        </p:nvGraphicFramePr>
        <p:xfrm>
          <a:off x="2569511" y="2274842"/>
          <a:ext cx="22558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952500" imgH="393700" progId="Equation.3">
                  <p:embed/>
                </p:oleObj>
              </mc:Choice>
              <mc:Fallback>
                <p:oleObj name="Equation" r:id="rId3" imgW="952500" imgH="393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511" y="2274842"/>
                        <a:ext cx="2255838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645" y="4443392"/>
            <a:ext cx="3541176" cy="19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due to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58" y="1807745"/>
            <a:ext cx="10528293" cy="4052900"/>
          </a:xfrm>
        </p:spPr>
        <p:txBody>
          <a:bodyPr>
            <a:normAutofit/>
          </a:bodyPr>
          <a:lstStyle/>
          <a:p>
            <a:r>
              <a:rPr lang="en-US" dirty="0"/>
              <a:t>In your MP the magnitude and direction of acceleration would be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gaming, 10ms</a:t>
            </a:r>
            <a:r>
              <a:rPr lang="en-US" baseline="30000" dirty="0"/>
              <a:t>-2 </a:t>
            </a:r>
            <a:r>
              <a:rPr lang="en-US" dirty="0"/>
              <a:t>tends to look boring</a:t>
            </a:r>
          </a:p>
          <a:p>
            <a:pPr lvl="1"/>
            <a:r>
              <a:rPr lang="en-US" dirty="0"/>
              <a:t>Shooters often use 15ms</a:t>
            </a:r>
            <a:r>
              <a:rPr lang="en-US" baseline="30000" dirty="0"/>
              <a:t>-2 </a:t>
            </a:r>
          </a:p>
          <a:p>
            <a:pPr lvl="1"/>
            <a:r>
              <a:rPr lang="en-US" dirty="0"/>
              <a:t>Driving games often use  20ms</a:t>
            </a:r>
            <a:r>
              <a:rPr lang="en-US" baseline="30000" dirty="0"/>
              <a:t>-2 </a:t>
            </a:r>
          </a:p>
          <a:p>
            <a:pPr lvl="1"/>
            <a:r>
              <a:rPr lang="en-US" dirty="0"/>
              <a:t>Some tune g object-by-object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04070"/>
              </p:ext>
            </p:extLst>
          </p:nvPr>
        </p:nvGraphicFramePr>
        <p:xfrm>
          <a:off x="3796727" y="2631203"/>
          <a:ext cx="18954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800100" imgH="241300" progId="Equation.3">
                  <p:embed/>
                </p:oleObj>
              </mc:Choice>
              <mc:Fallback>
                <p:oleObj name="Equation" r:id="rId3" imgW="8001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6727" y="2631203"/>
                        <a:ext cx="18954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0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Force: Drag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3"/>
            <a:ext cx="9599613" cy="4695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Drag dampens velocity</a:t>
            </a:r>
          </a:p>
          <a:p>
            <a:pPr lvl="1"/>
            <a:r>
              <a:rPr lang="en-US" dirty="0"/>
              <a:t>Caused by friction with the medium the object moves through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 neglecting drag, you need to dampen velocity</a:t>
            </a:r>
          </a:p>
          <a:p>
            <a:pPr lvl="1"/>
            <a:r>
              <a:rPr lang="en-US" dirty="0"/>
              <a:t>Otherwise numerical errors likely drive it higher than it should be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velocity update with drag can be implemented as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important to incorporate time so drag changes if the frame rate varies</a:t>
            </a:r>
          </a:p>
          <a:p>
            <a:pPr lvl="1"/>
            <a:r>
              <a:rPr lang="en-US" dirty="0"/>
              <a:t>for the MP, have all objects have the same drag, calculate once per frame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range should </a:t>
            </a:r>
            <a:r>
              <a:rPr lang="en-US" b="1" i="1" dirty="0"/>
              <a:t>d   </a:t>
            </a:r>
            <a:r>
              <a:rPr lang="en-US" dirty="0"/>
              <a:t>be in?</a:t>
            </a:r>
            <a:endParaRPr lang="en-US" b="1" i="1" dirty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61498"/>
              </p:ext>
            </p:extLst>
          </p:nvPr>
        </p:nvGraphicFramePr>
        <p:xfrm>
          <a:off x="3676919" y="3786198"/>
          <a:ext cx="2095248" cy="77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Microsoft Equation" r:id="rId3" imgW="647700" imgH="241300" progId="">
                  <p:embed/>
                </p:oleObj>
              </mc:Choice>
              <mc:Fallback>
                <p:oleObj name="Microsoft Equation" r:id="rId3" imgW="647700" imgH="241300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919" y="3786198"/>
                        <a:ext cx="2095248" cy="77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58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8048" y="148930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position update can found using Euler’s Method: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  <m:sub>
                        <m:r>
                          <a:rPr lang="en-US" sz="3900" b="1">
                            <a:latin typeface="Cambria Math" charset="0"/>
                          </a:rPr>
                          <m:t>𝐧𝐞𝐰</m:t>
                        </m:r>
                      </m:sub>
                    </m:sSub>
                    <m:r>
                      <a:rPr lang="en-US" sz="3900" b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  <m:sub>
                        <m:r>
                          <a:rPr lang="en-US" sz="3900" b="1">
                            <a:latin typeface="Cambria Math" charset="0"/>
                          </a:rPr>
                          <m:t>𝐨𝐥𝐝</m:t>
                        </m:r>
                      </m:sub>
                    </m:sSub>
                    <m:r>
                      <a:rPr lang="en-US" sz="3900" b="1">
                        <a:latin typeface="Cambria Math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3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900" b="1">
                            <a:latin typeface="Cambria Math" charset="0"/>
                          </a:rPr>
                          <m:t>𝐏</m:t>
                        </m:r>
                      </m:e>
                    </m:acc>
                    <m:r>
                      <a:rPr lang="en-US" sz="3900" b="1">
                        <a:latin typeface="Cambria Math" charset="0"/>
                      </a:rPr>
                      <m:t>𝐭</m:t>
                    </m:r>
                  </m:oMath>
                </a14:m>
                <a:br>
                  <a:rPr lang="en-US" b="1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This is a pretty inaccurate approximation of analytical integration</a:t>
                </a:r>
              </a:p>
              <a:p>
                <a:pPr lvl="1"/>
                <a:r>
                  <a:rPr lang="en-US" dirty="0"/>
                  <a:t>formula gets more inaccurate as acceleration gets larger</a:t>
                </a:r>
              </a:p>
              <a:p>
                <a:pPr lvl="2"/>
                <a:r>
                  <a:rPr lang="en-US" dirty="0"/>
                  <a:t>why? </a:t>
                </a:r>
              </a:p>
              <a:p>
                <a:pPr lvl="1"/>
                <a:r>
                  <a:rPr lang="en-US" dirty="0"/>
                  <a:t>In general we can characterize Euler method error as O(t) </a:t>
                </a:r>
              </a:p>
              <a:p>
                <a:pPr lvl="1"/>
                <a:r>
                  <a:rPr lang="en-US" dirty="0"/>
                  <a:t>…good enough for the MP</a:t>
                </a:r>
              </a:p>
              <a:p>
                <a:r>
                  <a:rPr lang="en-US" dirty="0"/>
                  <a:t>The velocity update is computed using Euler integration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48" y="1489302"/>
                <a:ext cx="10515600" cy="4351338"/>
              </a:xfrm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31980"/>
              </p:ext>
            </p:extLst>
          </p:nvPr>
        </p:nvGraphicFramePr>
        <p:xfrm>
          <a:off x="3111813" y="5555683"/>
          <a:ext cx="2892908" cy="76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914400" imgH="241300" progId="Equation.3">
                  <p:embed/>
                </p:oleObj>
              </mc:Choice>
              <mc:Fallback>
                <p:oleObj name="Equation" r:id="rId4" imgW="9144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813" y="5555683"/>
                        <a:ext cx="2892908" cy="761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ideally use actual time for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or some scaled version of it</a:t>
            </a:r>
          </a:p>
          <a:p>
            <a:r>
              <a:rPr lang="en-US" dirty="0"/>
              <a:t>In JavaScript, </a:t>
            </a:r>
            <a:r>
              <a:rPr lang="en-US" dirty="0" err="1"/>
              <a:t>Date.now</a:t>
            </a:r>
            <a:r>
              <a:rPr lang="en-US" dirty="0"/>
              <a:t>() returns current time in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so keep a previous time variable</a:t>
            </a:r>
          </a:p>
          <a:p>
            <a:pPr lvl="1"/>
            <a:r>
              <a:rPr lang="en-US" dirty="0"/>
              <a:t>each frame find out how much time has </a:t>
            </a:r>
            <a:r>
              <a:rPr lang="en-US" dirty="0" err="1"/>
              <a:t>elapsesd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…or you could use some uniform </a:t>
            </a:r>
            <a:r>
              <a:rPr lang="en-US" dirty="0" err="1"/>
              <a:t>timestep</a:t>
            </a:r>
            <a:r>
              <a:rPr lang="en-US" dirty="0"/>
              <a:t> you like</a:t>
            </a:r>
          </a:p>
        </p:txBody>
      </p:sp>
    </p:spTree>
    <p:extLst>
      <p:ext uri="{BB962C8B-B14F-4D97-AF65-F5344CB8AC3E}">
        <p14:creationId xmlns:p14="http://schemas.microsoft.com/office/powerpoint/2010/main" val="217884560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18980</TotalTime>
  <Words>641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SampleSlides</vt:lpstr>
      <vt:lpstr>Equation</vt:lpstr>
      <vt:lpstr>Microsoft Equation</vt:lpstr>
      <vt:lpstr>PowerPoint Presentation</vt:lpstr>
      <vt:lpstr>Newtonian Physics</vt:lpstr>
      <vt:lpstr>Force and Mass and Acceleration </vt:lpstr>
      <vt:lpstr>Force: Gravity</vt:lpstr>
      <vt:lpstr>Acceleration due to Gravity</vt:lpstr>
      <vt:lpstr>Acceleration due to Gravity</vt:lpstr>
      <vt:lpstr>Force: Drag</vt:lpstr>
      <vt:lpstr>The Integrator</vt:lpstr>
      <vt:lpstr>The Integrator</vt:lpstr>
      <vt:lpstr>Collision Detection</vt:lpstr>
      <vt:lpstr>Dynamic Collision Detection</vt:lpstr>
      <vt:lpstr>Sphere-Plane Collision</vt:lpstr>
      <vt:lpstr>Sphere-Sphere Collision</vt:lpstr>
      <vt:lpstr>Resolving Particle-Particle Collisions</vt:lpstr>
      <vt:lpstr>The Contact (or Collision) Normal</vt:lpstr>
      <vt:lpstr>Separating Velocity</vt:lpstr>
      <vt:lpstr>Separating Velocity</vt:lpstr>
      <vt:lpstr>Resolving Particle-Wall Collisions</vt:lpstr>
      <vt:lpstr>General Collision Detection</vt:lpstr>
      <vt:lpstr>Bounding Volumes</vt:lpstr>
      <vt:lpstr>BVH Construction</vt:lpstr>
      <vt:lpstr>BVH: How to Split</vt:lpstr>
      <vt:lpstr>BVH: How to Collide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176</cp:revision>
  <dcterms:created xsi:type="dcterms:W3CDTF">2017-05-11T14:02:37Z</dcterms:created>
  <dcterms:modified xsi:type="dcterms:W3CDTF">2019-12-01T23:14:19Z</dcterms:modified>
</cp:coreProperties>
</file>