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261" r:id="rId3"/>
    <p:sldId id="262" r:id="rId4"/>
    <p:sldId id="263" r:id="rId5"/>
    <p:sldId id="272" r:id="rId6"/>
    <p:sldId id="264" r:id="rId7"/>
    <p:sldId id="265" r:id="rId8"/>
    <p:sldId id="266" r:id="rId9"/>
    <p:sldId id="268" r:id="rId10"/>
    <p:sldId id="269" r:id="rId11"/>
    <p:sldId id="275" r:id="rId12"/>
    <p:sldId id="274" r:id="rId13"/>
    <p:sldId id="267" r:id="rId14"/>
    <p:sldId id="273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101" d="100"/>
          <a:sy n="101" d="100"/>
        </p:scale>
        <p:origin x="120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Lab 4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2157-A602-4DB4-B9B4-05FEDE65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Normal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B7CE-808D-46CA-9977-C1CF71008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9" y="1614668"/>
            <a:ext cx="8840274" cy="51225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shading you need per vertex normal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Vertex buffer contains N vertices with </a:t>
            </a:r>
            <a:r>
              <a:rPr lang="en-US" dirty="0" err="1"/>
              <a:t>x,y,z</a:t>
            </a:r>
            <a:r>
              <a:rPr lang="en-US" dirty="0"/>
              <a:t> coordinates</a:t>
            </a:r>
          </a:p>
          <a:p>
            <a:pPr marL="0" indent="0">
              <a:buNone/>
            </a:pPr>
            <a:r>
              <a:rPr lang="en-US" dirty="0"/>
              <a:t>	So 3N floating point numbers</a:t>
            </a:r>
          </a:p>
          <a:p>
            <a:pPr marL="0" indent="0">
              <a:buNone/>
            </a:pPr>
            <a:r>
              <a:rPr lang="en-US" dirty="0"/>
              <a:t>Normal buffer will contain N </a:t>
            </a:r>
            <a:r>
              <a:rPr lang="en-US" dirty="0" err="1"/>
              <a:t>normals</a:t>
            </a:r>
            <a:r>
              <a:rPr lang="en-US" dirty="0"/>
              <a:t> with </a:t>
            </a:r>
            <a:r>
              <a:rPr lang="en-US" dirty="0" err="1"/>
              <a:t>x,y,z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So 3N floating point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Kth vertex will start at location 3(K-1) in the buffer</a:t>
            </a:r>
            <a:br>
              <a:rPr lang="en-US" dirty="0"/>
            </a:br>
            <a:r>
              <a:rPr lang="en-US" dirty="0"/>
              <a:t>The normal for vertex K will start at location 3(K-1)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are the normal vectors for the terrain in this lab?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How would you compute them in general?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ADB2E-11B6-4AFC-916F-1F0D220FD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239" y="1873876"/>
            <a:ext cx="4158854" cy="349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5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2157-A602-4DB4-B9B4-05FEDE65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Normal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B7CE-808D-46CA-9977-C1CF71008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9" y="1614668"/>
            <a:ext cx="8840274" cy="51225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are the normal vectors for the terrain in this lab?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For the flat terrain, they all would start as (0,0,1)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ADB2E-11B6-4AFC-916F-1F0D220FD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975" y="2550253"/>
            <a:ext cx="2824337" cy="23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8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2157-A602-4DB4-B9B4-05FEDE65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Normal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B7CE-808D-46CA-9977-C1CF71008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9" y="1614668"/>
            <a:ext cx="11774376" cy="5122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How would you compute them in general?</a:t>
            </a:r>
          </a:p>
          <a:p>
            <a:pPr marL="0" indent="0">
              <a:buNone/>
            </a:pPr>
            <a:r>
              <a:rPr lang="en-US" b="1" dirty="0"/>
              <a:t>Write a function </a:t>
            </a:r>
            <a:r>
              <a:rPr lang="en-US" b="1" dirty="0" err="1"/>
              <a:t>generateNormals</a:t>
            </a:r>
            <a:r>
              <a:rPr lang="en-US" b="1" dirty="0"/>
              <a:t>()  that does the following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9A8697-0748-4A5E-BAF9-56DE8BEFA28F}"/>
              </a:ext>
            </a:extLst>
          </p:cNvPr>
          <p:cNvGrpSpPr/>
          <p:nvPr/>
        </p:nvGrpSpPr>
        <p:grpSpPr>
          <a:xfrm>
            <a:off x="8047038" y="538378"/>
            <a:ext cx="3306762" cy="1419226"/>
            <a:chOff x="1858962" y="4296645"/>
            <a:chExt cx="3306762" cy="1419226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D1F4EA79-1A70-455C-881A-67361E9B8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962" y="5242796"/>
              <a:ext cx="1839912" cy="319087"/>
            </a:xfrm>
            <a:custGeom>
              <a:avLst/>
              <a:gdLst>
                <a:gd name="T0" fmla="*/ 0 w 1839074"/>
                <a:gd name="T1" fmla="*/ 92467 h 318499"/>
                <a:gd name="T2" fmla="*/ 380144 w 1839074"/>
                <a:gd name="T3" fmla="*/ 318499 h 318499"/>
                <a:gd name="T4" fmla="*/ 1500027 w 1839074"/>
                <a:gd name="T5" fmla="*/ 318499 h 318499"/>
                <a:gd name="T6" fmla="*/ 1839074 w 1839074"/>
                <a:gd name="T7" fmla="*/ 113016 h 318499"/>
                <a:gd name="T8" fmla="*/ 1592494 w 1839074"/>
                <a:gd name="T9" fmla="*/ 20548 h 318499"/>
                <a:gd name="T10" fmla="*/ 277402 w 1839074"/>
                <a:gd name="T11" fmla="*/ 0 h 318499"/>
                <a:gd name="T12" fmla="*/ 0 w 1839074"/>
                <a:gd name="T13" fmla="*/ 92467 h 318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39074"/>
                <a:gd name="T22" fmla="*/ 0 h 318499"/>
                <a:gd name="T23" fmla="*/ 1839074 w 1839074"/>
                <a:gd name="T24" fmla="*/ 318499 h 318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39074" h="318499">
                  <a:moveTo>
                    <a:pt x="0" y="92467"/>
                  </a:moveTo>
                  <a:lnTo>
                    <a:pt x="380144" y="318499"/>
                  </a:lnTo>
                  <a:lnTo>
                    <a:pt x="1500027" y="318499"/>
                  </a:lnTo>
                  <a:lnTo>
                    <a:pt x="1839074" y="113016"/>
                  </a:lnTo>
                  <a:lnTo>
                    <a:pt x="1592494" y="20548"/>
                  </a:lnTo>
                  <a:lnTo>
                    <a:pt x="277402" y="0"/>
                  </a:lnTo>
                  <a:lnTo>
                    <a:pt x="0" y="92467"/>
                  </a:lnTo>
                  <a:close/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7" name="Straight Connector 27">
              <a:extLst>
                <a:ext uri="{FF2B5EF4-FFF2-40B4-BE49-F238E27FC236}">
                  <a16:creationId xmlns:a16="http://schemas.microsoft.com/office/drawing/2014/main" id="{01043A67-54DE-444C-A8B7-320568A9D787}"/>
                </a:ext>
              </a:extLst>
            </p:cNvPr>
            <p:cNvCxnSpPr>
              <a:cxnSpLocks noChangeShapeType="1"/>
              <a:stCxn id="6" idx="0"/>
            </p:cNvCxnSpPr>
            <p:nvPr/>
          </p:nvCxnSpPr>
          <p:spPr bwMode="auto">
            <a:xfrm flipV="1">
              <a:off x="1858962" y="4677645"/>
              <a:ext cx="868362" cy="6588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" name="Straight Connector 29">
              <a:extLst>
                <a:ext uri="{FF2B5EF4-FFF2-40B4-BE49-F238E27FC236}">
                  <a16:creationId xmlns:a16="http://schemas.microsoft.com/office/drawing/2014/main" id="{97118252-3F0F-4178-86B3-0DB11853D15C}"/>
                </a:ext>
              </a:extLst>
            </p:cNvPr>
            <p:cNvCxnSpPr>
              <a:cxnSpLocks noChangeShapeType="1"/>
              <a:stCxn id="6" idx="5"/>
            </p:cNvCxnSpPr>
            <p:nvPr/>
          </p:nvCxnSpPr>
          <p:spPr bwMode="auto">
            <a:xfrm flipV="1">
              <a:off x="2136774" y="4677645"/>
              <a:ext cx="590550" cy="5651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" name="Straight Connector 31">
              <a:extLst>
                <a:ext uri="{FF2B5EF4-FFF2-40B4-BE49-F238E27FC236}">
                  <a16:creationId xmlns:a16="http://schemas.microsoft.com/office/drawing/2014/main" id="{A0BA380F-9BE1-44F1-BC2A-F349A55CDECB}"/>
                </a:ext>
              </a:extLst>
            </p:cNvPr>
            <p:cNvCxnSpPr>
              <a:cxnSpLocks noChangeShapeType="1"/>
              <a:stCxn id="6" idx="4"/>
            </p:cNvCxnSpPr>
            <p:nvPr/>
          </p:nvCxnSpPr>
          <p:spPr bwMode="auto">
            <a:xfrm flipH="1" flipV="1">
              <a:off x="2727324" y="4677646"/>
              <a:ext cx="723900" cy="5857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" name="Straight Connector 34">
              <a:extLst>
                <a:ext uri="{FF2B5EF4-FFF2-40B4-BE49-F238E27FC236}">
                  <a16:creationId xmlns:a16="http://schemas.microsoft.com/office/drawing/2014/main" id="{0C53D9C0-4BEE-4A80-973A-478170CCD99D}"/>
                </a:ext>
              </a:extLst>
            </p:cNvPr>
            <p:cNvCxnSpPr>
              <a:cxnSpLocks noChangeShapeType="1"/>
              <a:stCxn id="6" idx="3"/>
            </p:cNvCxnSpPr>
            <p:nvPr/>
          </p:nvCxnSpPr>
          <p:spPr bwMode="auto">
            <a:xfrm flipH="1" flipV="1">
              <a:off x="2727324" y="4677645"/>
              <a:ext cx="971550" cy="679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" name="Straight Connector 36">
              <a:extLst>
                <a:ext uri="{FF2B5EF4-FFF2-40B4-BE49-F238E27FC236}">
                  <a16:creationId xmlns:a16="http://schemas.microsoft.com/office/drawing/2014/main" id="{B0CF2073-2DBD-4AA3-925E-45927494CBEC}"/>
                </a:ext>
              </a:extLst>
            </p:cNvPr>
            <p:cNvCxnSpPr>
              <a:cxnSpLocks noChangeShapeType="1"/>
              <a:stCxn id="6" idx="1"/>
            </p:cNvCxnSpPr>
            <p:nvPr/>
          </p:nvCxnSpPr>
          <p:spPr bwMode="auto">
            <a:xfrm flipV="1">
              <a:off x="2239962" y="4677646"/>
              <a:ext cx="487362" cy="8842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" name="Straight Connector 38">
              <a:extLst>
                <a:ext uri="{FF2B5EF4-FFF2-40B4-BE49-F238E27FC236}">
                  <a16:creationId xmlns:a16="http://schemas.microsoft.com/office/drawing/2014/main" id="{43C36FCA-9B55-46C5-86AC-A8A0DC626C94}"/>
                </a:ext>
              </a:extLst>
            </p:cNvPr>
            <p:cNvCxnSpPr>
              <a:cxnSpLocks noChangeShapeType="1"/>
              <a:stCxn id="6" idx="2"/>
            </p:cNvCxnSpPr>
            <p:nvPr/>
          </p:nvCxnSpPr>
          <p:spPr bwMode="auto">
            <a:xfrm flipH="1" flipV="1">
              <a:off x="2727325" y="4677646"/>
              <a:ext cx="631825" cy="8842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" name="Straight Arrow Connector 40">
              <a:extLst>
                <a:ext uri="{FF2B5EF4-FFF2-40B4-BE49-F238E27FC236}">
                  <a16:creationId xmlns:a16="http://schemas.microsoft.com/office/drawing/2014/main" id="{EA46287F-547E-429D-94BC-D9D2A7D3A1B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650331" y="5057852"/>
              <a:ext cx="1524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4" name="Straight Arrow Connector 45">
              <a:extLst>
                <a:ext uri="{FF2B5EF4-FFF2-40B4-BE49-F238E27FC236}">
                  <a16:creationId xmlns:a16="http://schemas.microsoft.com/office/drawing/2014/main" id="{8F7919D5-9331-489E-AE0F-23C755E00D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2155824" y="4812582"/>
              <a:ext cx="2286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5" name="Straight Arrow Connector 49">
              <a:extLst>
                <a:ext uri="{FF2B5EF4-FFF2-40B4-BE49-F238E27FC236}">
                  <a16:creationId xmlns:a16="http://schemas.microsoft.com/office/drawing/2014/main" id="{DFF54487-4476-43CA-B609-183C4B2352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4524" y="4799882"/>
              <a:ext cx="228600" cy="2174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6" name="Straight Arrow Connector 50">
              <a:extLst>
                <a:ext uri="{FF2B5EF4-FFF2-40B4-BE49-F238E27FC236}">
                  <a16:creationId xmlns:a16="http://schemas.microsoft.com/office/drawing/2014/main" id="{B9252B91-8494-4DEF-BB30-16BC7B4C11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4524" y="4915771"/>
              <a:ext cx="381000" cy="230187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 type="arrow" w="med" len="med"/>
            </a:ln>
          </p:spPr>
        </p:cxnSp>
        <p:cxnSp>
          <p:nvCxnSpPr>
            <p:cNvPr id="17" name="Straight Arrow Connector 47">
              <a:extLst>
                <a:ext uri="{FF2B5EF4-FFF2-40B4-BE49-F238E27FC236}">
                  <a16:creationId xmlns:a16="http://schemas.microsoft.com/office/drawing/2014/main" id="{D602B7DD-7DE3-411D-A4C7-AC34579A53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17861" y="4939582"/>
              <a:ext cx="38100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8" name="Straight Arrow Connector 51">
              <a:extLst>
                <a:ext uri="{FF2B5EF4-FFF2-40B4-BE49-F238E27FC236}">
                  <a16:creationId xmlns:a16="http://schemas.microsoft.com/office/drawing/2014/main" id="{A0FA0591-C8A7-4E21-AA41-C1FFE04FE3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889124" y="4906245"/>
              <a:ext cx="457200" cy="22860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 type="arrow" w="med" len="med"/>
            </a:ln>
          </p:spPr>
        </p:cxnSp>
        <p:cxnSp>
          <p:nvCxnSpPr>
            <p:cNvPr id="19" name="Straight Arrow Connector 43">
              <a:extLst>
                <a:ext uri="{FF2B5EF4-FFF2-40B4-BE49-F238E27FC236}">
                  <a16:creationId xmlns:a16="http://schemas.microsoft.com/office/drawing/2014/main" id="{7DFDBDFE-8CF3-46A8-A05E-DCFC0E2EDC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889124" y="4906245"/>
              <a:ext cx="45720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" name="Straight Arrow Connector 52">
              <a:extLst>
                <a:ext uri="{FF2B5EF4-FFF2-40B4-BE49-F238E27FC236}">
                  <a16:creationId xmlns:a16="http://schemas.microsoft.com/office/drawing/2014/main" id="{9CE4B893-E59A-423A-9419-68CE135A64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547143" y="4486351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1" name="Oval 54">
              <a:extLst>
                <a:ext uri="{FF2B5EF4-FFF2-40B4-BE49-F238E27FC236}">
                  <a16:creationId xmlns:a16="http://schemas.microsoft.com/office/drawing/2014/main" id="{F45D892B-A16F-47D9-AC9A-E8C5A1424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399" y="465700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A8AB0-3E8C-4E2B-B9A9-467DB88F51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4556124" y="5334870"/>
              <a:ext cx="45720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3" name="Straight Arrow Connector 56">
              <a:extLst>
                <a:ext uri="{FF2B5EF4-FFF2-40B4-BE49-F238E27FC236}">
                  <a16:creationId xmlns:a16="http://schemas.microsoft.com/office/drawing/2014/main" id="{CBFC0643-FD2B-4AE6-9F63-FE7E7880B6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4365624" y="5144370"/>
              <a:ext cx="2286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4" name="Straight Arrow Connector 57">
              <a:extLst>
                <a:ext uri="{FF2B5EF4-FFF2-40B4-BE49-F238E27FC236}">
                  <a16:creationId xmlns:a16="http://schemas.microsoft.com/office/drawing/2014/main" id="{E20747D7-92AE-4B53-9D2A-BD0D55EE6B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03724" y="4723682"/>
              <a:ext cx="381000" cy="2301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5" name="Straight Arrow Connector 60">
              <a:extLst>
                <a:ext uri="{FF2B5EF4-FFF2-40B4-BE49-F238E27FC236}">
                  <a16:creationId xmlns:a16="http://schemas.microsoft.com/office/drawing/2014/main" id="{AC03C7D0-DB8E-481A-98C5-84EEC695CB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784724" y="4495082"/>
              <a:ext cx="228600" cy="2174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6" name="Straight Arrow Connector 61">
              <a:extLst>
                <a:ext uri="{FF2B5EF4-FFF2-40B4-BE49-F238E27FC236}">
                  <a16:creationId xmlns:a16="http://schemas.microsoft.com/office/drawing/2014/main" id="{9F613357-5A80-4679-8CEC-E2CB305762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937918" y="5638876"/>
              <a:ext cx="152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7" name="Straight Arrow Connector 62">
              <a:extLst>
                <a:ext uri="{FF2B5EF4-FFF2-40B4-BE49-F238E27FC236}">
                  <a16:creationId xmlns:a16="http://schemas.microsoft.com/office/drawing/2014/main" id="{13BA8514-D73A-40DF-AE50-27C6A3CD14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337049" y="5025307"/>
              <a:ext cx="1524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8" name="Straight Arrow Connector 64">
              <a:extLst>
                <a:ext uri="{FF2B5EF4-FFF2-40B4-BE49-F238E27FC236}">
                  <a16:creationId xmlns:a16="http://schemas.microsoft.com/office/drawing/2014/main" id="{9A95AC57-B6E2-4D36-9A8E-3B1C45B06D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554537" y="5104683"/>
              <a:ext cx="1220788" cy="158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595C067-F36F-41C7-8654-47BB97F5B508}"/>
              </a:ext>
            </a:extLst>
          </p:cNvPr>
          <p:cNvSpPr txBox="1">
            <a:spLocks/>
          </p:cNvSpPr>
          <p:nvPr/>
        </p:nvSpPr>
        <p:spPr>
          <a:xfrm>
            <a:off x="798140" y="2851692"/>
            <a:ext cx="8749086" cy="384984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/>
              <a:t>To compute per-vertex normal on a mesh with M vertices</a:t>
            </a:r>
          </a:p>
          <a:p>
            <a:r>
              <a:rPr lang="en-US" sz="2400"/>
              <a:t>Initialize an array NArray containing M normals</a:t>
            </a:r>
          </a:p>
          <a:p>
            <a:pPr lvl="1"/>
            <a:r>
              <a:rPr lang="en-US" sz="2000"/>
              <a:t>Each normal starts as [0,0,0]</a:t>
            </a:r>
          </a:p>
          <a:p>
            <a:r>
              <a:rPr lang="en-US" sz="2400"/>
              <a:t>Iterate over all triangles T=[v1,v2,v3] with vi in CCW order</a:t>
            </a:r>
          </a:p>
          <a:p>
            <a:pPr lvl="1"/>
            <a:r>
              <a:rPr lang="en-US" sz="2000"/>
              <a:t>Compute normal N for T using N = (v2-v1)X(v3-v1) </a:t>
            </a:r>
          </a:p>
          <a:p>
            <a:pPr lvl="2"/>
            <a:r>
              <a:rPr lang="en-US" sz="1800"/>
              <a:t>NArray[v1]+=(Narray[v1]+N)</a:t>
            </a:r>
          </a:p>
          <a:p>
            <a:pPr lvl="2"/>
            <a:r>
              <a:rPr lang="en-US" sz="1800"/>
              <a:t>NArray[v2]+=(Narray[v2]+N)</a:t>
            </a:r>
          </a:p>
          <a:p>
            <a:pPr lvl="2"/>
            <a:r>
              <a:rPr lang="en-US" sz="1800"/>
              <a:t>NArray[v3]+=(Narray[v3]+N)</a:t>
            </a:r>
          </a:p>
          <a:p>
            <a:r>
              <a:rPr lang="en-US" sz="2400"/>
              <a:t>Normalize each normal in Narray to unit length</a:t>
            </a:r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3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0BE4-25E1-4CAF-9A5E-317174F4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526E-A25B-48C7-AC8A-02B76EA5B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77" y="1690690"/>
            <a:ext cx="11096223" cy="44862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shader</a:t>
            </a:r>
            <a:r>
              <a:rPr lang="en-US" dirty="0"/>
              <a:t> code you have been given implements</a:t>
            </a:r>
          </a:p>
          <a:p>
            <a:r>
              <a:rPr lang="en-US" dirty="0"/>
              <a:t> </a:t>
            </a:r>
            <a:r>
              <a:rPr lang="en-US" b="1" i="1" dirty="0" err="1"/>
              <a:t>Phong</a:t>
            </a:r>
            <a:r>
              <a:rPr lang="en-US" b="1" i="1" dirty="0"/>
              <a:t> reflection </a:t>
            </a:r>
            <a:r>
              <a:rPr lang="en-US" dirty="0"/>
              <a:t>model</a:t>
            </a:r>
          </a:p>
          <a:p>
            <a:r>
              <a:rPr lang="en-US" dirty="0"/>
              <a:t> </a:t>
            </a:r>
            <a:r>
              <a:rPr lang="en-US" b="1" i="1" dirty="0" err="1"/>
              <a:t>Gouraud</a:t>
            </a:r>
            <a:r>
              <a:rPr lang="en-US" b="1" i="1" dirty="0"/>
              <a:t> shading</a:t>
            </a:r>
          </a:p>
          <a:p>
            <a:pPr lvl="1"/>
            <a:r>
              <a:rPr lang="en-US" dirty="0"/>
              <a:t>This generates a color per-vertex in the vertex </a:t>
            </a:r>
            <a:r>
              <a:rPr lang="en-US" dirty="0" err="1"/>
              <a:t>shader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 does </a:t>
            </a:r>
            <a:r>
              <a:rPr lang="en-US" b="1" dirty="0"/>
              <a:t>not </a:t>
            </a:r>
            <a:r>
              <a:rPr lang="en-US" dirty="0"/>
              <a:t>implement </a:t>
            </a:r>
            <a:r>
              <a:rPr lang="en-US" b="1" i="1" dirty="0" err="1"/>
              <a:t>Phong</a:t>
            </a:r>
            <a:r>
              <a:rPr lang="en-US" b="1" i="1" dirty="0"/>
              <a:t> shading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08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9E0D-27B4-4B0F-B3D9-25296677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things for MP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04BB-C313-4955-AB61-F72B7DE4C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You’ll need to implement…..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…which we won’t do in this Lab exercise….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4A0CC-F8A5-41EE-A836-BE325DD33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5078"/>
            <a:ext cx="10267950" cy="20114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418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77E8-030C-459C-A80E-B918CBC1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1E8A-BD84-4552-824E-9E26B1CC4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06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possible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0DFB3-8291-4AE4-9495-7E030A655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5" y="3646398"/>
            <a:ext cx="5916165" cy="3024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D2E3E5-C72A-4FAF-B19E-86D8FD015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501" y="313395"/>
            <a:ext cx="7007231" cy="302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3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D67850-3ED6-4F44-AD7F-B8519FCC1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972" y="0"/>
            <a:ext cx="573602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734AA-EBCF-4870-B373-E9FE0992B9AC}"/>
              </a:ext>
            </a:extLst>
          </p:cNvPr>
          <p:cNvSpPr txBox="1"/>
          <p:nvPr/>
        </p:nvSpPr>
        <p:spPr>
          <a:xfrm>
            <a:off x="706295" y="2528789"/>
            <a:ext cx="4653981" cy="813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F1DA44-135F-40C2-ADDF-A41977DB7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72" y="3018440"/>
            <a:ext cx="50006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8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362E-67F0-42B6-8E25-8BF1320F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Terrain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658D-4065-4A85-A19D-D0B9A32BA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Today, we will generate a flat triangulated mesh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can be the start of your code for MP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634D3-AB52-4986-92BB-05CB7F580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790" b="12980"/>
          <a:stretch/>
        </p:blipFill>
        <p:spPr>
          <a:xfrm>
            <a:off x="2216239" y="2390574"/>
            <a:ext cx="6858000" cy="289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6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1973-5810-4058-A568-44A8F3F5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85" y="365127"/>
            <a:ext cx="10515600" cy="1325563"/>
          </a:xfrm>
        </p:spPr>
        <p:txBody>
          <a:bodyPr/>
          <a:lstStyle/>
          <a:p>
            <a:r>
              <a:rPr lang="en-US" dirty="0"/>
              <a:t>Creating a Terrain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0DDD-F683-4EBA-A51D-3E6C4A87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create a JavaScript class for our terrain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will be rendered 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drawElements</a:t>
            </a:r>
            <a:r>
              <a:rPr lang="en-US" dirty="0"/>
              <a:t> method</a:t>
            </a:r>
          </a:p>
          <a:p>
            <a:pPr marL="0" indent="0">
              <a:buNone/>
            </a:pPr>
            <a:r>
              <a:rPr lang="en-US" dirty="0"/>
              <a:t>We will need to generate three buffers</a:t>
            </a:r>
          </a:p>
          <a:p>
            <a:r>
              <a:rPr lang="en-US" dirty="0"/>
              <a:t>A buffer of the vertex positions</a:t>
            </a:r>
          </a:p>
          <a:p>
            <a:r>
              <a:rPr lang="en-US" dirty="0"/>
              <a:t>A buffer of the triangles, specified by vertex indices</a:t>
            </a:r>
          </a:p>
          <a:p>
            <a:r>
              <a:rPr lang="en-US" dirty="0"/>
              <a:t>A buffer of normal vectors</a:t>
            </a:r>
          </a:p>
          <a:p>
            <a:pPr lvl="1"/>
            <a:r>
              <a:rPr lang="en-US" dirty="0"/>
              <a:t>Each vertex will have a normal vector associated with it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7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477C-175F-409F-8015-4FB9B44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drawElements</a:t>
            </a:r>
            <a:r>
              <a:rPr lang="en-US" dirty="0"/>
              <a:t> in </a:t>
            </a:r>
            <a:r>
              <a:rPr lang="en-US" dirty="0" err="1"/>
              <a:t>WebGL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944F6-8ACD-46CD-ACEA-E605E02A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99" y="2028423"/>
            <a:ext cx="9286525" cy="38891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4A89A4-1828-4550-8496-A276ECDC8A31}"/>
              </a:ext>
            </a:extLst>
          </p:cNvPr>
          <p:cNvSpPr txBox="1"/>
          <p:nvPr/>
        </p:nvSpPr>
        <p:spPr>
          <a:xfrm>
            <a:off x="7910818" y="654341"/>
            <a:ext cx="39176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Any guesses as why the array buffer shows 6 numbers for each vertex?</a:t>
            </a:r>
          </a:p>
        </p:txBody>
      </p:sp>
    </p:spTree>
    <p:extLst>
      <p:ext uri="{BB962C8B-B14F-4D97-AF65-F5344CB8AC3E}">
        <p14:creationId xmlns:p14="http://schemas.microsoft.com/office/powerpoint/2010/main" val="294986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477C-175F-409F-8015-4FB9B44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drawElements</a:t>
            </a:r>
            <a:r>
              <a:rPr lang="en-US" dirty="0"/>
              <a:t> in </a:t>
            </a:r>
            <a:r>
              <a:rPr lang="en-US" dirty="0" err="1"/>
              <a:t>WebGL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944F6-8ACD-46CD-ACEA-E605E02A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572"/>
            <a:ext cx="7539724" cy="31576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4A89A4-1828-4550-8496-A276ECDC8A31}"/>
              </a:ext>
            </a:extLst>
          </p:cNvPr>
          <p:cNvSpPr txBox="1"/>
          <p:nvPr/>
        </p:nvSpPr>
        <p:spPr>
          <a:xfrm>
            <a:off x="7877262" y="2278717"/>
            <a:ext cx="391765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Any guesses as why the array buffer shows 6 numbers for each vertex?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It’s storing a position and color together and sending both down to something like:</a:t>
            </a:r>
            <a:br>
              <a:rPr lang="en-US" dirty="0">
                <a:latin typeface="Comic Sans MS" panose="030F0702030302020204" pitchFamily="66" charset="0"/>
              </a:rPr>
            </a:b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/>
              <a:t>attribute vec3 </a:t>
            </a:r>
            <a:r>
              <a:rPr lang="en-US" dirty="0" err="1"/>
              <a:t>posAndColor</a:t>
            </a:r>
            <a:r>
              <a:rPr lang="en-US" dirty="0"/>
              <a:t>[2];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9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FBE3-9967-4329-AC0C-019A4D51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Terrain 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D78C6-AE7E-4A65-8B58-C8CBC6034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696" y="169069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will create a set of triangles in the z=0 plane</a:t>
                </a:r>
              </a:p>
              <a:p>
                <a:r>
                  <a:rPr lang="en-US" dirty="0"/>
                  <a:t>Each vertex will have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parameters for the triangle set will be: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div </a:t>
                </a:r>
                <a:r>
                  <a:rPr lang="en-US" dirty="0">
                    <a:cs typeface="Courier New" panose="02070309020205020404" pitchFamily="49" charset="0"/>
                  </a:rPr>
                  <a:t>the number of triangles along each axis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minX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maxX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cs typeface="Courier New" panose="02070309020205020404" pitchFamily="49" charset="0"/>
                  </a:rPr>
                  <a:t>the extent of the terrain along the x axis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minY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maxY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cs typeface="Courier New" panose="02070309020205020404" pitchFamily="49" charset="0"/>
                  </a:rPr>
                  <a:t>the extent of the terrain along the y axis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D78C6-AE7E-4A65-8B58-C8CBC6034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696" y="169069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8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F2A4-02F4-45A4-AE2A-858FB167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Terrain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315CB-87E9-4207-8699-C681DF18D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4805"/>
            <a:ext cx="10515600" cy="1212157"/>
          </a:xfrm>
        </p:spPr>
        <p:txBody>
          <a:bodyPr/>
          <a:lstStyle/>
          <a:p>
            <a:r>
              <a:rPr lang="en-US" dirty="0"/>
              <a:t>How many total vertices?</a:t>
            </a:r>
          </a:p>
          <a:p>
            <a:r>
              <a:rPr lang="en-US" dirty="0"/>
              <a:t>How many total triangles?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7F67DA-EAFF-4412-91C9-B295DEA90972}"/>
              </a:ext>
            </a:extLst>
          </p:cNvPr>
          <p:cNvSpPr txBox="1">
            <a:spLocks/>
          </p:cNvSpPr>
          <p:nvPr/>
        </p:nvSpPr>
        <p:spPr>
          <a:xfrm>
            <a:off x="5642020" y="235377"/>
            <a:ext cx="10515600" cy="17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sz="2000" dirty="0">
                <a:cs typeface="Courier New" panose="02070309020205020404" pitchFamily="49" charset="0"/>
              </a:rPr>
              <a:t>the number of triangles along each axis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the extent of the terrain along the x axis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the extent of the terrain along the y axis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073C25-8F2C-42B9-9405-5550BB5C0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55" b="15117"/>
          <a:stretch/>
        </p:blipFill>
        <p:spPr>
          <a:xfrm>
            <a:off x="220014" y="1820441"/>
            <a:ext cx="5765691" cy="192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D4F8A9-EAD4-4EF4-9887-3F3D8B77E7A1}"/>
              </a:ext>
            </a:extLst>
          </p:cNvPr>
          <p:cNvSpPr txBox="1"/>
          <p:nvPr/>
        </p:nvSpPr>
        <p:spPr>
          <a:xfrm>
            <a:off x="6329966" y="2195848"/>
            <a:ext cx="5215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(</a:t>
            </a:r>
            <a:r>
              <a:rPr lang="en-US" dirty="0" err="1"/>
              <a:t>i,j</a:t>
            </a:r>
            <a:r>
              <a:rPr lang="en-US" dirty="0"/>
              <a:t>) is in the </a:t>
            </a:r>
            <a:r>
              <a:rPr lang="en-US" dirty="0" err="1"/>
              <a:t>ith</a:t>
            </a:r>
            <a:r>
              <a:rPr lang="en-US" dirty="0"/>
              <a:t> row and </a:t>
            </a:r>
            <a:r>
              <a:rPr lang="en-US" dirty="0" err="1"/>
              <a:t>jth</a:t>
            </a:r>
            <a:r>
              <a:rPr lang="en-US" dirty="0"/>
              <a:t> column</a:t>
            </a:r>
          </a:p>
          <a:p>
            <a:r>
              <a:rPr lang="en-US" dirty="0"/>
              <a:t>with </a:t>
            </a:r>
            <a:r>
              <a:rPr lang="en-US" dirty="0" err="1"/>
              <a:t>i,j</a:t>
            </a:r>
            <a:r>
              <a:rPr lang="en-US" dirty="0"/>
              <a:t> in the range [0,div]</a:t>
            </a:r>
          </a:p>
          <a:p>
            <a:endParaRPr lang="en-US" dirty="0"/>
          </a:p>
          <a:p>
            <a:r>
              <a:rPr lang="en-US" dirty="0"/>
              <a:t>Generate it so that (0,0) is the first vertex</a:t>
            </a:r>
            <a:br>
              <a:rPr lang="en-US" dirty="0"/>
            </a:br>
            <a:r>
              <a:rPr lang="en-US" dirty="0"/>
              <a:t>with coordinates (minx,minY,0)</a:t>
            </a:r>
          </a:p>
          <a:p>
            <a:endParaRPr lang="en-US" dirty="0"/>
          </a:p>
          <a:p>
            <a:r>
              <a:rPr lang="en-US" dirty="0"/>
              <a:t>What are the indices of the faces?</a:t>
            </a:r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3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70BF-2CF7-4AA9-B93F-F701A226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5779C-708F-4C13-8E2E-2CEF64B0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this lab write the following functions in the terrain.js file </a:t>
            </a:r>
          </a:p>
          <a:p>
            <a:r>
              <a:rPr lang="en-US" dirty="0" err="1"/>
              <a:t>getVertex</a:t>
            </a:r>
            <a:endParaRPr lang="en-US" dirty="0"/>
          </a:p>
          <a:p>
            <a:r>
              <a:rPr lang="en-US" dirty="0" err="1"/>
              <a:t>setVertex</a:t>
            </a:r>
            <a:endParaRPr lang="en-US" dirty="0"/>
          </a:p>
          <a:p>
            <a:r>
              <a:rPr lang="en-US" dirty="0" err="1"/>
              <a:t>generateTriangles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6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4467-EA06-496B-A00B-C9EE63FF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82"/>
            <a:ext cx="10515600" cy="1325563"/>
          </a:xfrm>
        </p:spPr>
        <p:txBody>
          <a:bodyPr/>
          <a:lstStyle/>
          <a:p>
            <a:r>
              <a:rPr lang="en-US" dirty="0"/>
              <a:t>Indexing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drawElements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ACCB-4E18-499E-8B78-F28C9876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22" y="4095539"/>
            <a:ext cx="11945523" cy="26594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WebGL</a:t>
            </a:r>
            <a:r>
              <a:rPr lang="en-US" dirty="0"/>
              <a:t> 1.0 you are limited to using 2-byte integer indices</a:t>
            </a:r>
          </a:p>
          <a:p>
            <a:pPr lvl="1"/>
            <a:r>
              <a:rPr lang="en-US" dirty="0"/>
              <a:t>How may vertices could you index?</a:t>
            </a:r>
          </a:p>
          <a:p>
            <a:r>
              <a:rPr lang="en-US" dirty="0"/>
              <a:t>There’s an extension to let you use 4-byte integer indices</a:t>
            </a:r>
          </a:p>
          <a:p>
            <a:r>
              <a:rPr lang="en-US" dirty="0"/>
              <a:t> 	Need to initialize/check with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gl.getExtension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OES_element_index_uint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93429-5B8F-4DE6-9189-B7F5C8DC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17" y="2038803"/>
            <a:ext cx="7149920" cy="2092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AEC88-48EB-47BE-9832-B5CAA70F8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0076"/>
            <a:ext cx="94583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21288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8468</TotalTime>
  <Words>526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Comic Sans MS</vt:lpstr>
      <vt:lpstr>Courier New</vt:lpstr>
      <vt:lpstr>Lato</vt:lpstr>
      <vt:lpstr>Lato Medium</vt:lpstr>
      <vt:lpstr>Times New Roman</vt:lpstr>
      <vt:lpstr>SampleSlides</vt:lpstr>
      <vt:lpstr>PowerPoint Presentation</vt:lpstr>
      <vt:lpstr>Generating a Terrain</vt:lpstr>
      <vt:lpstr>Creating a Terrain Class</vt:lpstr>
      <vt:lpstr>drawElements in WebGL</vt:lpstr>
      <vt:lpstr>drawElements in WebGL</vt:lpstr>
      <vt:lpstr>The Terrain Geometry</vt:lpstr>
      <vt:lpstr>Terrain Geometry</vt:lpstr>
      <vt:lpstr>Your Tasks</vt:lpstr>
      <vt:lpstr>Indexing with drawElements</vt:lpstr>
      <vt:lpstr>Computing Normal Vectors</vt:lpstr>
      <vt:lpstr>Computing Normal Vectors</vt:lpstr>
      <vt:lpstr>Computing Normal Vectors</vt:lpstr>
      <vt:lpstr>The Shader</vt:lpstr>
      <vt:lpstr>One More things for MP 2</vt:lpstr>
      <vt:lpstr>Lab Solution</vt:lpstr>
      <vt:lpstr>PowerPoint Presentation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79</cp:revision>
  <dcterms:created xsi:type="dcterms:W3CDTF">2017-05-11T14:02:37Z</dcterms:created>
  <dcterms:modified xsi:type="dcterms:W3CDTF">2019-10-08T02:34:03Z</dcterms:modified>
</cp:coreProperties>
</file>