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dcvault.com/play/1023519/Fast-Flexible-Physically-Based-Volumetr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Fog and Flight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39B2DA-C5B3-4F6E-8373-01ECA579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74" y="5263716"/>
            <a:ext cx="2542252" cy="1402202"/>
          </a:xfrm>
          <a:prstGeom prst="rect">
            <a:avLst/>
          </a:prstGeom>
        </p:spPr>
      </p:pic>
      <p:grpSp>
        <p:nvGrpSpPr>
          <p:cNvPr id="6" name="Group 4">
            <a:extLst>
              <a:ext uri="{FF2B5EF4-FFF2-40B4-BE49-F238E27FC236}">
                <a16:creationId xmlns:a16="http://schemas.microsoft.com/office/drawing/2014/main" id="{B24C4FCC-C196-41BB-B4AB-8AB5B0C0E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431855" y="-109182"/>
            <a:ext cx="13384008" cy="7501731"/>
            <a:chOff x="0" y="9"/>
            <a:chExt cx="7686" cy="4308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85900D9-1F70-40D2-9E7B-566F95C199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9"/>
              <a:ext cx="7680" cy="4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535C38E4-0B41-42D0-8ACA-306FE592D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"/>
              <a:ext cx="7686" cy="4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6870-1867-4F03-AF0C-3810DB50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955" y="2807753"/>
            <a:ext cx="12226119" cy="4351338"/>
          </a:xfrm>
          <a:solidFill>
            <a:schemeClr val="bg1">
              <a:alpha val="52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Fog is an example of participating media</a:t>
            </a:r>
          </a:p>
          <a:p>
            <a:pPr marL="0" indent="0">
              <a:buNone/>
            </a:pPr>
            <a:r>
              <a:rPr lang="en-US" dirty="0"/>
              <a:t>These are typically some sort of particulate</a:t>
            </a:r>
          </a:p>
          <a:p>
            <a:pPr marL="0" indent="0">
              <a:buNone/>
            </a:pPr>
            <a:r>
              <a:rPr lang="en-US" dirty="0"/>
              <a:t>Scatters and otherwise changes light</a:t>
            </a:r>
          </a:p>
          <a:p>
            <a:pPr marL="0" indent="0">
              <a:buNone/>
            </a:pPr>
            <a:r>
              <a:rPr lang="en-US" dirty="0"/>
              <a:t>There are a number of sophisticated ways to render such phenomena</a:t>
            </a:r>
            <a:br>
              <a:rPr lang="en-US" dirty="0"/>
            </a:br>
            <a:r>
              <a:rPr lang="en-US" dirty="0"/>
              <a:t>…we’ll use a simple one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something complex, check out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http://www.gdcvault.com/play/1023519/Fast-Flexible-Physically-Based-Volumetric</a:t>
            </a:r>
            <a:br>
              <a:rPr lang="en-US" dirty="0">
                <a:hlinkClick r:id="rId4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FBA20-2706-429F-9A78-F038D69E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730" y="204716"/>
            <a:ext cx="1395874" cy="1325563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en-US" dirty="0"/>
              <a:t>Fog</a:t>
            </a:r>
          </a:p>
        </p:txBody>
      </p:sp>
    </p:spTree>
    <p:extLst>
      <p:ext uri="{BB962C8B-B14F-4D97-AF65-F5344CB8AC3E}">
        <p14:creationId xmlns:p14="http://schemas.microsoft.com/office/powerpoint/2010/main" val="6297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20DE-426B-44DB-BB2B-44B9A151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BD88-D5FF-4408-948D-A4A8D0EB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08" y="16906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Just mix a fragment color with a fog color</a:t>
            </a:r>
          </a:p>
          <a:p>
            <a:pPr marL="0" indent="0">
              <a:buNone/>
            </a:pPr>
            <a:r>
              <a:rPr lang="en-US" dirty="0"/>
              <a:t>The farther the fragment from the viewer, more fog color</a:t>
            </a:r>
          </a:p>
          <a:p>
            <a:pPr marL="0" indent="0">
              <a:buNone/>
            </a:pPr>
            <a:r>
              <a:rPr lang="en-US" dirty="0"/>
              <a:t>…and less original color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583B6-EAD2-4A7C-BE15-07139F8F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48" y="2850502"/>
            <a:ext cx="74934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497-DB84-4D62-8B93-82791A63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 in WebGL and GLSL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CF06-190F-4F41-AB24-F822A2EE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 fog in the fragment shader</a:t>
            </a:r>
          </a:p>
          <a:p>
            <a:r>
              <a:rPr lang="en-US" dirty="0"/>
              <a:t>Compute the distance from fragment to camera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And define a fog color</a:t>
            </a:r>
          </a:p>
          <a:p>
            <a:pPr lvl="1"/>
            <a:r>
              <a:rPr lang="en-US" sz="2000" dirty="0"/>
              <a:t>White is a good choice…especially with a white background</a:t>
            </a:r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56D73-9909-434F-9B6D-0C4EA10F4F26}"/>
              </a:ext>
            </a:extLst>
          </p:cNvPr>
          <p:cNvSpPr txBox="1"/>
          <p:nvPr/>
        </p:nvSpPr>
        <p:spPr>
          <a:xfrm>
            <a:off x="1064525" y="3035644"/>
            <a:ext cx="9852546" cy="461665"/>
          </a:xfrm>
          <a:prstGeom prst="rect">
            <a:avLst/>
          </a:prstGeom>
          <a:solidFill>
            <a:srgbClr val="131F33">
              <a:lumMod val="10000"/>
              <a:lumOff val="90000"/>
            </a:srgbClr>
          </a:solidFill>
          <a:ln w="15875">
            <a:solidFill>
              <a:srgbClr val="131F33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float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fogCoord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gl_FragCoord.z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gl_FragCoord.w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0E00A-EDDC-4CB6-A609-A146EB87E764}"/>
              </a:ext>
            </a:extLst>
          </p:cNvPr>
          <p:cNvSpPr txBox="1"/>
          <p:nvPr/>
        </p:nvSpPr>
        <p:spPr>
          <a:xfrm>
            <a:off x="1064525" y="4707328"/>
            <a:ext cx="8311487" cy="461665"/>
          </a:xfrm>
          <a:prstGeom prst="rect">
            <a:avLst/>
          </a:prstGeom>
          <a:solidFill>
            <a:srgbClr val="131F33">
              <a:lumMod val="10000"/>
              <a:lumOff val="90000"/>
            </a:srgbClr>
          </a:solidFill>
          <a:ln>
            <a:solidFill>
              <a:srgbClr val="131F33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fogColor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vec4(1.0, 1.0, 1.0, 1.0);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5F21F-AB70-44B2-BEFF-A7EFBA27D51B}"/>
              </a:ext>
            </a:extLst>
          </p:cNvPr>
          <p:cNvSpPr txBox="1"/>
          <p:nvPr/>
        </p:nvSpPr>
        <p:spPr>
          <a:xfrm>
            <a:off x="9042400" y="798652"/>
            <a:ext cx="30099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gl_FragCoord.xyz</a:t>
            </a:r>
            <a:r>
              <a:rPr lang="en-US" dirty="0">
                <a:latin typeface="Comic Sans MS" panose="030F0702030302020204" pitchFamily="66" charset="0"/>
              </a:rPr>
              <a:t> is the window-space position. </a:t>
            </a:r>
            <a:r>
              <a:rPr lang="en-US" dirty="0" err="1">
                <a:latin typeface="Comic Sans MS" panose="030F0702030302020204" pitchFamily="66" charset="0"/>
              </a:rPr>
              <a:t>gl_FragCoord.w</a:t>
            </a:r>
            <a:r>
              <a:rPr lang="en-US" dirty="0">
                <a:latin typeface="Comic Sans MS" panose="030F0702030302020204" pitchFamily="66" charset="0"/>
              </a:rPr>
              <a:t> contains the inverse of the clip-space w</a:t>
            </a:r>
          </a:p>
        </p:txBody>
      </p:sp>
    </p:spTree>
    <p:extLst>
      <p:ext uri="{BB962C8B-B14F-4D97-AF65-F5344CB8AC3E}">
        <p14:creationId xmlns:p14="http://schemas.microsoft.com/office/powerpoint/2010/main" val="22863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9606-677A-47B3-A953-2E399A6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in Fog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6180-62F6-46D2-AB7F-EC8CE963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8" y="1803830"/>
            <a:ext cx="11696131" cy="507350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Use linear interpolation to mix fog with the fragment color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is the color computed by your shading equation</a:t>
            </a:r>
          </a:p>
          <a:p>
            <a:pPr lvl="1"/>
            <a:r>
              <a:rPr lang="en-US" dirty="0"/>
              <a:t>Probably Blinn-</a:t>
            </a:r>
            <a:r>
              <a:rPr lang="en-US" dirty="0" err="1"/>
              <a:t>Phong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</a:t>
            </a:r>
            <a:r>
              <a:rPr lang="en-US" dirty="0"/>
              <a:t> function is built-in GLSL function that performs lerp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what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652C00-9D81-4838-8F59-50F08DD5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31" y="2315699"/>
            <a:ext cx="9730404" cy="461665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gl_FragColor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mix(</a:t>
            </a:r>
            <a:r>
              <a:rPr lang="en-US" altLang="en-US" sz="2400" dirty="0" err="1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0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DC29-BE41-4B41-B845-D7D623ED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85" y="10285"/>
            <a:ext cx="10515600" cy="1325563"/>
          </a:xfrm>
        </p:spPr>
        <p:txBody>
          <a:bodyPr/>
          <a:lstStyle/>
          <a:p>
            <a:r>
              <a:rPr lang="en-US" dirty="0"/>
              <a:t>Fog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5548-2910-4AF2-B096-B556186C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85" y="2465780"/>
            <a:ext cx="10515600" cy="2068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Fog factor determines how much of the color is fog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value of 1 means all fog in this case…a value of 0 means no fog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see the curve below…we’re computing GL_EXP2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F9AB51-6A8E-4A2D-8DF5-18D7EB94F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85" y="1140217"/>
            <a:ext cx="11351184" cy="1200329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float LOG2 = 1.442695;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 err="1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fogDensity</a:t>
            </a:r>
            <a:r>
              <a:rPr lang="en-US" altLang="en-US" dirty="0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0.0005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4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exp2( -</a:t>
            </a:r>
            <a:r>
              <a:rPr lang="en-US" altLang="en-US" dirty="0" err="1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fogD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dirty="0" err="1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fogD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fogCoord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fogCoord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LOG2 );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clamp(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0.0, 1.0);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28491-E7CB-4EDC-A801-25249343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33" y="3930838"/>
            <a:ext cx="4872707" cy="2927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01E23-89E4-4449-B0BC-34D155917D23}"/>
              </a:ext>
            </a:extLst>
          </p:cNvPr>
          <p:cNvSpPr txBox="1"/>
          <p:nvPr/>
        </p:nvSpPr>
        <p:spPr>
          <a:xfrm>
            <a:off x="8547100" y="4432300"/>
            <a:ext cx="31236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On the next foggy day, you can try to verify by eyesight if fog works this way…</a:t>
            </a:r>
          </a:p>
        </p:txBody>
      </p:sp>
    </p:spTree>
    <p:extLst>
      <p:ext uri="{BB962C8B-B14F-4D97-AF65-F5344CB8AC3E}">
        <p14:creationId xmlns:p14="http://schemas.microsoft.com/office/powerpoint/2010/main" val="41928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620E-47A0-444B-8085-7793D058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 Factor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86A8-CFF3-498D-93E2-459C4E59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In case you have trouble, </a:t>
            </a:r>
            <a:br>
              <a:rPr lang="en-US" dirty="0"/>
            </a:br>
            <a:r>
              <a:rPr lang="en-US" dirty="0"/>
              <a:t>try just implementing the linear curve for the </a:t>
            </a:r>
            <a:r>
              <a:rPr lang="en-US" dirty="0" err="1"/>
              <a:t>fogFactor</a:t>
            </a:r>
            <a:r>
              <a:rPr lang="en-US" dirty="0"/>
              <a:t>…see if that works.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also render your </a:t>
            </a:r>
            <a:r>
              <a:rPr lang="en-US" dirty="0" err="1"/>
              <a:t>fogCoord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Compute z=</a:t>
            </a:r>
            <a:r>
              <a:rPr lang="en-US" dirty="0" err="1"/>
              <a:t>fogCoord</a:t>
            </a:r>
            <a:r>
              <a:rPr lang="en-US" dirty="0"/>
              <a:t>/</a:t>
            </a:r>
            <a:r>
              <a:rPr lang="en-US" dirty="0" err="1"/>
              <a:t>farClipDistance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gl_FragColor</a:t>
            </a:r>
            <a:r>
              <a:rPr lang="en-US" dirty="0"/>
              <a:t> to (</a:t>
            </a:r>
            <a:r>
              <a:rPr lang="en-US" dirty="0" err="1"/>
              <a:t>z,z,z</a:t>
            </a:r>
            <a:r>
              <a:rPr lang="en-US" dirty="0"/>
              <a:t>, 1.0)</a:t>
            </a:r>
          </a:p>
          <a:p>
            <a:pPr lvl="1"/>
            <a:r>
              <a:rPr lang="en-US" dirty="0"/>
              <a:t>See if the image makes sense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61B1-5F14-4F40-BDAF-19D67DF1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Flight: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ACFF-5AC9-4539-B22D-3F776951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90"/>
            <a:ext cx="11353800" cy="4486273"/>
          </a:xfrm>
        </p:spPr>
        <p:txBody>
          <a:bodyPr>
            <a:normAutofit/>
          </a:bodyPr>
          <a:lstStyle/>
          <a:p>
            <a:r>
              <a:rPr lang="en-US" dirty="0"/>
              <a:t>Lots of ways to implement flight…</a:t>
            </a:r>
          </a:p>
          <a:p>
            <a:r>
              <a:rPr lang="en-US" dirty="0"/>
              <a:t>MP requires the use of quaternions</a:t>
            </a:r>
          </a:p>
          <a:p>
            <a:r>
              <a:rPr lang="en-US" dirty="0"/>
              <a:t>One option to change orientation:</a:t>
            </a:r>
          </a:p>
          <a:p>
            <a:pPr lvl="1"/>
            <a:r>
              <a:rPr lang="en-US" sz="2000" dirty="0"/>
              <a:t>Set up an initial view using mat4.lookat</a:t>
            </a:r>
          </a:p>
          <a:p>
            <a:pPr lvl="1"/>
            <a:r>
              <a:rPr lang="en-US" sz="2000" dirty="0"/>
              <a:t>Keep a quaternion that records current orientation</a:t>
            </a:r>
          </a:p>
          <a:p>
            <a:pPr lvl="1"/>
            <a:r>
              <a:rPr lang="en-US" sz="2000" dirty="0"/>
              <a:t>Each frame:</a:t>
            </a:r>
          </a:p>
          <a:p>
            <a:pPr lvl="2"/>
            <a:r>
              <a:rPr lang="en-US" sz="1600" dirty="0"/>
              <a:t>Capture key presses as Euler angles</a:t>
            </a:r>
          </a:p>
          <a:p>
            <a:pPr lvl="2"/>
            <a:r>
              <a:rPr lang="en-US" sz="1600" dirty="0"/>
              <a:t>Construct a temporary quaternion based on the Euler angles.</a:t>
            </a:r>
          </a:p>
          <a:p>
            <a:pPr lvl="3"/>
            <a:r>
              <a:rPr lang="en-US" sz="1600" b="1" dirty="0" err="1">
                <a:solidFill>
                  <a:srgbClr val="C00000"/>
                </a:solidFill>
              </a:rPr>
              <a:t>quat.fromEuler</a:t>
            </a:r>
            <a:r>
              <a:rPr lang="en-US" sz="1600" b="1" dirty="0">
                <a:solidFill>
                  <a:srgbClr val="C00000"/>
                </a:solidFill>
              </a:rPr>
              <a:t> in </a:t>
            </a:r>
            <a:r>
              <a:rPr lang="en-US" sz="1600" b="1" dirty="0" err="1">
                <a:solidFill>
                  <a:srgbClr val="C00000"/>
                </a:solidFill>
              </a:rPr>
              <a:t>glMatrix</a:t>
            </a:r>
            <a:r>
              <a:rPr lang="en-US" sz="1600" b="1" dirty="0">
                <a:solidFill>
                  <a:srgbClr val="C00000"/>
                </a:solidFill>
              </a:rPr>
              <a:t> library…get current release!</a:t>
            </a:r>
          </a:p>
          <a:p>
            <a:pPr lvl="2"/>
            <a:r>
              <a:rPr lang="en-US" sz="1600" dirty="0"/>
              <a:t>Update the orientation quaternion using the temp</a:t>
            </a:r>
          </a:p>
          <a:p>
            <a:pPr lvl="3"/>
            <a:r>
              <a:rPr lang="en-US" sz="1400" dirty="0"/>
              <a:t>How? </a:t>
            </a:r>
          </a:p>
          <a:p>
            <a:pPr lvl="2"/>
            <a:r>
              <a:rPr lang="en-US" sz="1800" dirty="0"/>
              <a:t>Update the view matrix using the orientation quaternion</a:t>
            </a:r>
          </a:p>
          <a:p>
            <a:pPr lvl="3"/>
            <a:r>
              <a:rPr lang="en-US" sz="1400" dirty="0"/>
              <a:t>How?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3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7FD-A55F-41AD-BBCC-B5291A4B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Flight: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79C-81A9-423F-BAB7-F1748698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Keep a user set speed factor</a:t>
            </a:r>
          </a:p>
          <a:p>
            <a:pPr lvl="1"/>
            <a:r>
              <a:rPr lang="en-US" sz="2000" dirty="0"/>
              <a:t>User can adjust</a:t>
            </a:r>
          </a:p>
          <a:p>
            <a:r>
              <a:rPr lang="en-US" sz="2400" dirty="0"/>
              <a:t>Move in the direction of the current orientation</a:t>
            </a:r>
          </a:p>
          <a:p>
            <a:pPr lvl="1"/>
            <a:r>
              <a:rPr lang="en-US" sz="2000" dirty="0"/>
              <a:t>By </a:t>
            </a:r>
            <a:r>
              <a:rPr lang="en-US" sz="2000" dirty="0" err="1"/>
              <a:t>speedFactor</a:t>
            </a:r>
            <a:r>
              <a:rPr lang="en-US" sz="2000" dirty="0"/>
              <a:t>*</a:t>
            </a:r>
            <a:r>
              <a:rPr lang="en-US" sz="2000" dirty="0" err="1"/>
              <a:t>directionVector</a:t>
            </a:r>
            <a:endParaRPr lang="en-US" sz="2000" dirty="0"/>
          </a:p>
          <a:p>
            <a:pPr lvl="1"/>
            <a:r>
              <a:rPr lang="en-US" sz="2000" dirty="0"/>
              <a:t>You’ll need to experiment to find appropriate </a:t>
            </a:r>
            <a:r>
              <a:rPr lang="en-US" sz="2000" dirty="0" err="1"/>
              <a:t>speedFactor</a:t>
            </a:r>
            <a:endParaRPr lang="en-US" sz="2000" dirty="0"/>
          </a:p>
          <a:p>
            <a:r>
              <a:rPr lang="en-US" sz="2400" dirty="0"/>
              <a:t>What’s the current </a:t>
            </a:r>
            <a:r>
              <a:rPr lang="en-US" sz="2400" dirty="0" err="1"/>
              <a:t>directionVector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Think about how you could compute it….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5555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17038</TotalTime>
  <Words>417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Comic Sans MS</vt:lpstr>
      <vt:lpstr>Courier New</vt:lpstr>
      <vt:lpstr>Lato</vt:lpstr>
      <vt:lpstr>Lato Medium</vt:lpstr>
      <vt:lpstr>SampleSlides</vt:lpstr>
      <vt:lpstr>PowerPoint Presentation</vt:lpstr>
      <vt:lpstr>Fog</vt:lpstr>
      <vt:lpstr>Distance Fog</vt:lpstr>
      <vt:lpstr>Fog in WebGL and GLSL</vt:lpstr>
      <vt:lpstr>Mixing in Fog</vt:lpstr>
      <vt:lpstr>Fog Factor</vt:lpstr>
      <vt:lpstr>Fog Factor Debugging</vt:lpstr>
      <vt:lpstr>Flight: Orientation</vt:lpstr>
      <vt:lpstr>Flight: Moving Forward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89</cp:revision>
  <dcterms:created xsi:type="dcterms:W3CDTF">2017-05-11T14:02:37Z</dcterms:created>
  <dcterms:modified xsi:type="dcterms:W3CDTF">2019-03-07T03:57:54Z</dcterms:modified>
</cp:coreProperties>
</file>