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900F9F-7833-4CC0-8005-7352D0B1A755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1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075A60-21F3-433C-964B-0B8D35B17B86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8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Computing and Transforming Surface </a:t>
            </a:r>
            <a:r>
              <a:rPr lang="en-US" b="1" dirty="0" err="1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Normals</a:t>
            </a:r>
            <a:endParaRPr lang="en-US" b="1" dirty="0">
              <a:solidFill>
                <a:srgbClr val="00759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D19C-13E1-457F-AA78-E1DC1D4C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05" y="-46976"/>
            <a:ext cx="10515600" cy="1325563"/>
          </a:xfrm>
        </p:spPr>
        <p:txBody>
          <a:bodyPr/>
          <a:lstStyle/>
          <a:p>
            <a:r>
              <a:rPr lang="en-US" dirty="0"/>
              <a:t>Computing per-Vertex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DBB2-29FA-44D7-B832-F85F72BA7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3" y="1648272"/>
            <a:ext cx="8749086" cy="3849840"/>
          </a:xfrm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compute per-vertex normal on a mesh with M vertices</a:t>
            </a:r>
          </a:p>
          <a:p>
            <a:r>
              <a:rPr lang="en-US" sz="2400" dirty="0"/>
              <a:t>Initialize an array </a:t>
            </a:r>
            <a:r>
              <a:rPr lang="en-US" sz="2400" dirty="0" err="1"/>
              <a:t>NArray</a:t>
            </a:r>
            <a:r>
              <a:rPr lang="en-US" sz="2400" dirty="0"/>
              <a:t> containing M </a:t>
            </a:r>
            <a:r>
              <a:rPr lang="en-US" sz="2400" dirty="0" err="1"/>
              <a:t>normals</a:t>
            </a:r>
            <a:endParaRPr lang="en-US" sz="2400" dirty="0"/>
          </a:p>
          <a:p>
            <a:pPr lvl="1"/>
            <a:r>
              <a:rPr lang="en-US" sz="2000" dirty="0"/>
              <a:t>Each normal starts as [0,0,0]</a:t>
            </a:r>
          </a:p>
          <a:p>
            <a:r>
              <a:rPr lang="en-US" sz="2400" dirty="0"/>
              <a:t>Iterate over all triangles T=[v1,v2,v3] with vi in CCW order</a:t>
            </a:r>
          </a:p>
          <a:p>
            <a:pPr lvl="1"/>
            <a:r>
              <a:rPr lang="en-US" sz="2000" dirty="0"/>
              <a:t>Compute normal N for T using N = (v2-v1)X(v3-v1) </a:t>
            </a:r>
          </a:p>
          <a:p>
            <a:pPr lvl="2"/>
            <a:r>
              <a:rPr lang="en-US" sz="1800" dirty="0" err="1"/>
              <a:t>NArray</a:t>
            </a:r>
            <a:r>
              <a:rPr lang="en-US" sz="1800" dirty="0"/>
              <a:t>[v1]+=(</a:t>
            </a:r>
            <a:r>
              <a:rPr lang="en-US" sz="1800" dirty="0" err="1"/>
              <a:t>Narray</a:t>
            </a:r>
            <a:r>
              <a:rPr lang="en-US" sz="1800" dirty="0"/>
              <a:t>[v1]+N)</a:t>
            </a:r>
          </a:p>
          <a:p>
            <a:pPr lvl="2"/>
            <a:r>
              <a:rPr lang="en-US" sz="1800" dirty="0" err="1"/>
              <a:t>NArray</a:t>
            </a:r>
            <a:r>
              <a:rPr lang="en-US" sz="1800" dirty="0"/>
              <a:t>[v2]+=(</a:t>
            </a:r>
            <a:r>
              <a:rPr lang="en-US" sz="1800" dirty="0" err="1"/>
              <a:t>Narray</a:t>
            </a:r>
            <a:r>
              <a:rPr lang="en-US" sz="1800" dirty="0"/>
              <a:t>[v2]+N)</a:t>
            </a:r>
          </a:p>
          <a:p>
            <a:pPr lvl="2"/>
            <a:r>
              <a:rPr lang="en-US" sz="1800" dirty="0" err="1"/>
              <a:t>NArray</a:t>
            </a:r>
            <a:r>
              <a:rPr lang="en-US" sz="1800" dirty="0"/>
              <a:t>[v3]+=(</a:t>
            </a:r>
            <a:r>
              <a:rPr lang="en-US" sz="1800" dirty="0" err="1"/>
              <a:t>Narray</a:t>
            </a:r>
            <a:r>
              <a:rPr lang="en-US" sz="1800" dirty="0"/>
              <a:t>[v3]+N)</a:t>
            </a:r>
          </a:p>
          <a:p>
            <a:r>
              <a:rPr lang="en-US" sz="2400" dirty="0"/>
              <a:t>Normalize each normal in </a:t>
            </a:r>
            <a:r>
              <a:rPr lang="en-US" sz="2400" dirty="0" err="1"/>
              <a:t>Narray</a:t>
            </a:r>
            <a:r>
              <a:rPr lang="en-US" sz="2400" dirty="0"/>
              <a:t> to unit length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E4C505-0CD8-45FA-BB18-3B5531489786}"/>
              </a:ext>
            </a:extLst>
          </p:cNvPr>
          <p:cNvGrpSpPr/>
          <p:nvPr/>
        </p:nvGrpSpPr>
        <p:grpSpPr>
          <a:xfrm>
            <a:off x="8306852" y="2637369"/>
            <a:ext cx="3306762" cy="1419226"/>
            <a:chOff x="1858962" y="4296645"/>
            <a:chExt cx="3306762" cy="1419226"/>
          </a:xfrm>
        </p:grpSpPr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28FBB31B-7290-4BE8-B9FB-70E1AA1C5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962" y="5242796"/>
              <a:ext cx="1839912" cy="319087"/>
            </a:xfrm>
            <a:custGeom>
              <a:avLst/>
              <a:gdLst>
                <a:gd name="T0" fmla="*/ 0 w 1839074"/>
                <a:gd name="T1" fmla="*/ 92467 h 318499"/>
                <a:gd name="T2" fmla="*/ 380144 w 1839074"/>
                <a:gd name="T3" fmla="*/ 318499 h 318499"/>
                <a:gd name="T4" fmla="*/ 1500027 w 1839074"/>
                <a:gd name="T5" fmla="*/ 318499 h 318499"/>
                <a:gd name="T6" fmla="*/ 1839074 w 1839074"/>
                <a:gd name="T7" fmla="*/ 113016 h 318499"/>
                <a:gd name="T8" fmla="*/ 1592494 w 1839074"/>
                <a:gd name="T9" fmla="*/ 20548 h 318499"/>
                <a:gd name="T10" fmla="*/ 277402 w 1839074"/>
                <a:gd name="T11" fmla="*/ 0 h 318499"/>
                <a:gd name="T12" fmla="*/ 0 w 1839074"/>
                <a:gd name="T13" fmla="*/ 92467 h 318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39074"/>
                <a:gd name="T22" fmla="*/ 0 h 318499"/>
                <a:gd name="T23" fmla="*/ 1839074 w 1839074"/>
                <a:gd name="T24" fmla="*/ 318499 h 318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39074" h="318499">
                  <a:moveTo>
                    <a:pt x="0" y="92467"/>
                  </a:moveTo>
                  <a:lnTo>
                    <a:pt x="380144" y="318499"/>
                  </a:lnTo>
                  <a:lnTo>
                    <a:pt x="1500027" y="318499"/>
                  </a:lnTo>
                  <a:lnTo>
                    <a:pt x="1839074" y="113016"/>
                  </a:lnTo>
                  <a:lnTo>
                    <a:pt x="1592494" y="20548"/>
                  </a:lnTo>
                  <a:lnTo>
                    <a:pt x="277402" y="0"/>
                  </a:lnTo>
                  <a:lnTo>
                    <a:pt x="0" y="92467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35A6A9-D7D2-42FE-90DA-A1AE573D70DB}"/>
                </a:ext>
              </a:extLst>
            </p:cNvPr>
            <p:cNvCxnSpPr>
              <a:cxnSpLocks noChangeShapeType="1"/>
              <a:stCxn id="27" idx="0"/>
            </p:cNvCxnSpPr>
            <p:nvPr/>
          </p:nvCxnSpPr>
          <p:spPr bwMode="auto">
            <a:xfrm flipV="1">
              <a:off x="1858962" y="4677645"/>
              <a:ext cx="868362" cy="6588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Straight Connector 29">
              <a:extLst>
                <a:ext uri="{FF2B5EF4-FFF2-40B4-BE49-F238E27FC236}">
                  <a16:creationId xmlns:a16="http://schemas.microsoft.com/office/drawing/2014/main" id="{120AC498-6BDB-4155-90C9-5F2A863766DC}"/>
                </a:ext>
              </a:extLst>
            </p:cNvPr>
            <p:cNvCxnSpPr>
              <a:cxnSpLocks noChangeShapeType="1"/>
              <a:stCxn id="27" idx="5"/>
            </p:cNvCxnSpPr>
            <p:nvPr/>
          </p:nvCxnSpPr>
          <p:spPr bwMode="auto">
            <a:xfrm flipV="1">
              <a:off x="2136774" y="4677645"/>
              <a:ext cx="590550" cy="5651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Straight Connector 31">
              <a:extLst>
                <a:ext uri="{FF2B5EF4-FFF2-40B4-BE49-F238E27FC236}">
                  <a16:creationId xmlns:a16="http://schemas.microsoft.com/office/drawing/2014/main" id="{6690BCF6-6863-4828-B274-91E708B988B5}"/>
                </a:ext>
              </a:extLst>
            </p:cNvPr>
            <p:cNvCxnSpPr>
              <a:cxnSpLocks noChangeShapeType="1"/>
              <a:stCxn id="27" idx="4"/>
            </p:cNvCxnSpPr>
            <p:nvPr/>
          </p:nvCxnSpPr>
          <p:spPr bwMode="auto">
            <a:xfrm flipH="1" flipV="1">
              <a:off x="2727324" y="4677646"/>
              <a:ext cx="723900" cy="5857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21FECCB-FDB9-4E1E-B4AF-B7C843EEBEBF}"/>
                </a:ext>
              </a:extLst>
            </p:cNvPr>
            <p:cNvCxnSpPr>
              <a:cxnSpLocks noChangeShapeType="1"/>
              <a:stCxn id="27" idx="3"/>
            </p:cNvCxnSpPr>
            <p:nvPr/>
          </p:nvCxnSpPr>
          <p:spPr bwMode="auto">
            <a:xfrm flipH="1" flipV="1">
              <a:off x="2727324" y="4677645"/>
              <a:ext cx="971550" cy="679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Straight Connector 36">
              <a:extLst>
                <a:ext uri="{FF2B5EF4-FFF2-40B4-BE49-F238E27FC236}">
                  <a16:creationId xmlns:a16="http://schemas.microsoft.com/office/drawing/2014/main" id="{67345A2B-7334-4418-BEA6-B97087226759}"/>
                </a:ext>
              </a:extLst>
            </p:cNvPr>
            <p:cNvCxnSpPr>
              <a:cxnSpLocks noChangeShapeType="1"/>
              <a:stCxn id="27" idx="1"/>
            </p:cNvCxnSpPr>
            <p:nvPr/>
          </p:nvCxnSpPr>
          <p:spPr bwMode="auto">
            <a:xfrm flipV="1">
              <a:off x="2239962" y="4677646"/>
              <a:ext cx="487362" cy="8842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Straight Connector 38">
              <a:extLst>
                <a:ext uri="{FF2B5EF4-FFF2-40B4-BE49-F238E27FC236}">
                  <a16:creationId xmlns:a16="http://schemas.microsoft.com/office/drawing/2014/main" id="{5F8A0BED-C654-4C11-843C-A1A4BC1C260E}"/>
                </a:ext>
              </a:extLst>
            </p:cNvPr>
            <p:cNvCxnSpPr>
              <a:cxnSpLocks noChangeShapeType="1"/>
              <a:stCxn id="27" idx="2"/>
            </p:cNvCxnSpPr>
            <p:nvPr/>
          </p:nvCxnSpPr>
          <p:spPr bwMode="auto">
            <a:xfrm flipH="1" flipV="1">
              <a:off x="2727325" y="4677646"/>
              <a:ext cx="631825" cy="8842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Straight Arrow Connector 40">
              <a:extLst>
                <a:ext uri="{FF2B5EF4-FFF2-40B4-BE49-F238E27FC236}">
                  <a16:creationId xmlns:a16="http://schemas.microsoft.com/office/drawing/2014/main" id="{36AB3DE3-37DB-47C4-B31B-39F0CA5B0F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650331" y="5057852"/>
              <a:ext cx="1524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" name="Straight Arrow Connector 45">
              <a:extLst>
                <a:ext uri="{FF2B5EF4-FFF2-40B4-BE49-F238E27FC236}">
                  <a16:creationId xmlns:a16="http://schemas.microsoft.com/office/drawing/2014/main" id="{F5EBF863-67D2-4092-8743-424204D209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155824" y="4812582"/>
              <a:ext cx="2286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6" name="Straight Arrow Connector 49">
              <a:extLst>
                <a:ext uri="{FF2B5EF4-FFF2-40B4-BE49-F238E27FC236}">
                  <a16:creationId xmlns:a16="http://schemas.microsoft.com/office/drawing/2014/main" id="{54071161-AD75-489A-8161-34548C684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4524" y="4799882"/>
              <a:ext cx="228600" cy="2174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Straight Arrow Connector 50">
              <a:extLst>
                <a:ext uri="{FF2B5EF4-FFF2-40B4-BE49-F238E27FC236}">
                  <a16:creationId xmlns:a16="http://schemas.microsoft.com/office/drawing/2014/main" id="{063C962D-0A7A-4405-9932-56FE465C7F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4524" y="4915771"/>
              <a:ext cx="381000" cy="230187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cxnSp>
          <p:nvCxnSpPr>
            <p:cNvPr id="38" name="Straight Arrow Connector 47">
              <a:extLst>
                <a:ext uri="{FF2B5EF4-FFF2-40B4-BE49-F238E27FC236}">
                  <a16:creationId xmlns:a16="http://schemas.microsoft.com/office/drawing/2014/main" id="{0C5E23A7-FA03-4629-BFC7-8CB043500A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4524" y="4906245"/>
              <a:ext cx="3810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9" name="Straight Arrow Connector 51">
              <a:extLst>
                <a:ext uri="{FF2B5EF4-FFF2-40B4-BE49-F238E27FC236}">
                  <a16:creationId xmlns:a16="http://schemas.microsoft.com/office/drawing/2014/main" id="{929B81E7-B46F-4B49-BC28-ACFA067D9E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89124" y="4906245"/>
              <a:ext cx="457200" cy="22860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cxnSp>
          <p:nvCxnSpPr>
            <p:cNvPr id="40" name="Straight Arrow Connector 43">
              <a:extLst>
                <a:ext uri="{FF2B5EF4-FFF2-40B4-BE49-F238E27FC236}">
                  <a16:creationId xmlns:a16="http://schemas.microsoft.com/office/drawing/2014/main" id="{3DDB3691-AA64-48FF-B3E7-1C0FBC5E00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89124" y="4906245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" name="Straight Arrow Connector 52">
              <a:extLst>
                <a:ext uri="{FF2B5EF4-FFF2-40B4-BE49-F238E27FC236}">
                  <a16:creationId xmlns:a16="http://schemas.microsoft.com/office/drawing/2014/main" id="{168C5567-CD06-4756-B96A-3CBE0FA310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547143" y="4486351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" name="Oval 54">
              <a:extLst>
                <a:ext uri="{FF2B5EF4-FFF2-40B4-BE49-F238E27FC236}">
                  <a16:creationId xmlns:a16="http://schemas.microsoft.com/office/drawing/2014/main" id="{83A25DA1-76D8-4943-A3C5-494E40B9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399" y="465700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43" name="Straight Arrow Connector 55">
              <a:extLst>
                <a:ext uri="{FF2B5EF4-FFF2-40B4-BE49-F238E27FC236}">
                  <a16:creationId xmlns:a16="http://schemas.microsoft.com/office/drawing/2014/main" id="{FD6D5B0D-9CC8-47D1-B98E-38DD8ACF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4556124" y="5334870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4" name="Straight Arrow Connector 56">
              <a:extLst>
                <a:ext uri="{FF2B5EF4-FFF2-40B4-BE49-F238E27FC236}">
                  <a16:creationId xmlns:a16="http://schemas.microsoft.com/office/drawing/2014/main" id="{C3B398CC-8FBA-433B-8A89-6EEC37BA51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365624" y="5144370"/>
              <a:ext cx="2286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" name="Straight Arrow Connector 57">
              <a:extLst>
                <a:ext uri="{FF2B5EF4-FFF2-40B4-BE49-F238E27FC236}">
                  <a16:creationId xmlns:a16="http://schemas.microsoft.com/office/drawing/2014/main" id="{230B6DE2-6B9E-4BEE-9C3C-B999BA80A6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03724" y="4723682"/>
              <a:ext cx="381000" cy="230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6" name="Straight Arrow Connector 60">
              <a:extLst>
                <a:ext uri="{FF2B5EF4-FFF2-40B4-BE49-F238E27FC236}">
                  <a16:creationId xmlns:a16="http://schemas.microsoft.com/office/drawing/2014/main" id="{93247E3C-9097-46FE-B98C-91336E4AA4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84724" y="4495082"/>
              <a:ext cx="228600" cy="2174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" name="Straight Arrow Connector 61">
              <a:extLst>
                <a:ext uri="{FF2B5EF4-FFF2-40B4-BE49-F238E27FC236}">
                  <a16:creationId xmlns:a16="http://schemas.microsoft.com/office/drawing/2014/main" id="{1C561A10-48DF-44D1-99C2-89928D4344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937918" y="5638876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8" name="Straight Arrow Connector 62">
              <a:extLst>
                <a:ext uri="{FF2B5EF4-FFF2-40B4-BE49-F238E27FC236}">
                  <a16:creationId xmlns:a16="http://schemas.microsoft.com/office/drawing/2014/main" id="{D9B99EBE-CC18-434B-A2DE-ADFD726B8F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337049" y="5025307"/>
              <a:ext cx="152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9" name="Straight Arrow Connector 64">
              <a:extLst>
                <a:ext uri="{FF2B5EF4-FFF2-40B4-BE49-F238E27FC236}">
                  <a16:creationId xmlns:a16="http://schemas.microsoft.com/office/drawing/2014/main" id="{D8EEDDE9-7A7D-4754-9BE2-1953020E60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554537" y="5104683"/>
              <a:ext cx="1220788" cy="15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88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0" b="27646"/>
          <a:stretch>
            <a:fillRect/>
          </a:stretch>
        </p:blipFill>
        <p:spPr bwMode="auto">
          <a:xfrm>
            <a:off x="6705600" y="4666131"/>
            <a:ext cx="4171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4"/>
          <p:cNvSpPr>
            <a:spLocks noGrp="1"/>
          </p:cNvSpPr>
          <p:nvPr>
            <p:ph type="title"/>
          </p:nvPr>
        </p:nvSpPr>
        <p:spPr>
          <a:xfrm>
            <a:off x="1089338" y="233206"/>
            <a:ext cx="10515600" cy="1325563"/>
          </a:xfrm>
        </p:spPr>
        <p:txBody>
          <a:bodyPr/>
          <a:lstStyle/>
          <a:p>
            <a:r>
              <a:rPr lang="en-US" dirty="0"/>
              <a:t>Normal Vectors on Surface Meshes </a:t>
            </a:r>
          </a:p>
        </p:txBody>
      </p:sp>
      <p:sp>
        <p:nvSpPr>
          <p:cNvPr id="13316" name="Content Placeholder 5"/>
          <p:cNvSpPr>
            <a:spLocks noGrp="1"/>
          </p:cNvSpPr>
          <p:nvPr>
            <p:ph idx="1"/>
          </p:nvPr>
        </p:nvSpPr>
        <p:spPr>
          <a:xfrm>
            <a:off x="413152" y="1547810"/>
            <a:ext cx="8705089" cy="50397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be defined per face or per vertex</a:t>
            </a:r>
          </a:p>
          <a:p>
            <a:r>
              <a:rPr lang="en-US" dirty="0"/>
              <a:t>Per face normal of a </a:t>
            </a:r>
            <a:r>
              <a:rPr lang="en-US" dirty="0" err="1"/>
              <a:t>ccw</a:t>
            </a:r>
            <a:r>
              <a:rPr lang="en-US" dirty="0"/>
              <a:t> face</a:t>
            </a:r>
          </a:p>
          <a:p>
            <a:pPr algn="ctr">
              <a:buFontTx/>
              <a:buNone/>
            </a:pPr>
            <a:r>
              <a:rPr lang="en-US" b="1" dirty="0"/>
              <a:t>n</a:t>
            </a:r>
            <a:r>
              <a:rPr lang="en-US" dirty="0"/>
              <a:t> = (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 – </a:t>
            </a:r>
            <a:r>
              <a:rPr lang="en-US" b="1" dirty="0"/>
              <a:t>v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(</a:t>
            </a:r>
            <a:r>
              <a:rPr lang="en-US" b="1" dirty="0"/>
              <a:t>v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en-US" b="1" dirty="0"/>
              <a:t>v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Needs to be unitized before lighting</a:t>
            </a:r>
            <a:br>
              <a:rPr lang="en-US" dirty="0"/>
            </a:br>
            <a:endParaRPr lang="en-US" sz="2000" dirty="0">
              <a:latin typeface="Courier" pitchFamily="49" charset="0"/>
            </a:endParaRPr>
          </a:p>
          <a:p>
            <a:r>
              <a:rPr lang="en-US" dirty="0"/>
              <a:t>Per vertex normal</a:t>
            </a:r>
          </a:p>
          <a:p>
            <a:pPr lvl="1"/>
            <a:r>
              <a:rPr lang="en-US" dirty="0"/>
              <a:t>Sum of </a:t>
            </a:r>
            <a:r>
              <a:rPr lang="en-US" dirty="0" err="1"/>
              <a:t>normals</a:t>
            </a:r>
            <a:r>
              <a:rPr lang="en-US" dirty="0"/>
              <a:t> of adjacent faces</a:t>
            </a:r>
          </a:p>
          <a:p>
            <a:pPr lvl="1"/>
            <a:endParaRPr lang="en-US" dirty="0"/>
          </a:p>
          <a:p>
            <a:pPr marL="349224" lvl="1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Needs to be normalized</a:t>
            </a: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7" r="1158" b="29083"/>
          <a:stretch>
            <a:fillRect/>
          </a:stretch>
        </p:blipFill>
        <p:spPr bwMode="auto">
          <a:xfrm>
            <a:off x="7086600" y="2595563"/>
            <a:ext cx="396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Freeform 25"/>
          <p:cNvSpPr>
            <a:spLocks noChangeArrowheads="1"/>
          </p:cNvSpPr>
          <p:nvPr/>
        </p:nvSpPr>
        <p:spPr bwMode="auto">
          <a:xfrm>
            <a:off x="1858962" y="5242796"/>
            <a:ext cx="1839912" cy="319087"/>
          </a:xfrm>
          <a:custGeom>
            <a:avLst/>
            <a:gdLst>
              <a:gd name="T0" fmla="*/ 0 w 1839074"/>
              <a:gd name="T1" fmla="*/ 92467 h 318499"/>
              <a:gd name="T2" fmla="*/ 380144 w 1839074"/>
              <a:gd name="T3" fmla="*/ 318499 h 318499"/>
              <a:gd name="T4" fmla="*/ 1500027 w 1839074"/>
              <a:gd name="T5" fmla="*/ 318499 h 318499"/>
              <a:gd name="T6" fmla="*/ 1839074 w 1839074"/>
              <a:gd name="T7" fmla="*/ 113016 h 318499"/>
              <a:gd name="T8" fmla="*/ 1592494 w 1839074"/>
              <a:gd name="T9" fmla="*/ 20548 h 318499"/>
              <a:gd name="T10" fmla="*/ 277402 w 1839074"/>
              <a:gd name="T11" fmla="*/ 0 h 318499"/>
              <a:gd name="T12" fmla="*/ 0 w 1839074"/>
              <a:gd name="T13" fmla="*/ 92467 h 318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9074"/>
              <a:gd name="T22" fmla="*/ 0 h 318499"/>
              <a:gd name="T23" fmla="*/ 1839074 w 1839074"/>
              <a:gd name="T24" fmla="*/ 318499 h 3184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9074" h="318499">
                <a:moveTo>
                  <a:pt x="0" y="92467"/>
                </a:moveTo>
                <a:lnTo>
                  <a:pt x="380144" y="318499"/>
                </a:lnTo>
                <a:lnTo>
                  <a:pt x="1500027" y="318499"/>
                </a:lnTo>
                <a:lnTo>
                  <a:pt x="1839074" y="113016"/>
                </a:lnTo>
                <a:lnTo>
                  <a:pt x="1592494" y="20548"/>
                </a:lnTo>
                <a:lnTo>
                  <a:pt x="277402" y="0"/>
                </a:lnTo>
                <a:lnTo>
                  <a:pt x="0" y="92467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3321" name="Straight Connector 27"/>
          <p:cNvCxnSpPr>
            <a:cxnSpLocks noChangeShapeType="1"/>
            <a:stCxn id="13320" idx="0"/>
          </p:cNvCxnSpPr>
          <p:nvPr/>
        </p:nvCxnSpPr>
        <p:spPr bwMode="auto">
          <a:xfrm flipV="1">
            <a:off x="1858962" y="4677645"/>
            <a:ext cx="868362" cy="658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2" name="Straight Connector 29"/>
          <p:cNvCxnSpPr>
            <a:cxnSpLocks noChangeShapeType="1"/>
            <a:stCxn id="13320" idx="5"/>
          </p:cNvCxnSpPr>
          <p:nvPr/>
        </p:nvCxnSpPr>
        <p:spPr bwMode="auto">
          <a:xfrm flipV="1">
            <a:off x="2136774" y="4677645"/>
            <a:ext cx="590550" cy="565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3" name="Straight Connector 31"/>
          <p:cNvCxnSpPr>
            <a:cxnSpLocks noChangeShapeType="1"/>
            <a:stCxn id="13320" idx="4"/>
          </p:cNvCxnSpPr>
          <p:nvPr/>
        </p:nvCxnSpPr>
        <p:spPr bwMode="auto">
          <a:xfrm flipH="1" flipV="1">
            <a:off x="2727324" y="4677646"/>
            <a:ext cx="723900" cy="5857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4" name="Straight Connector 34"/>
          <p:cNvCxnSpPr>
            <a:cxnSpLocks noChangeShapeType="1"/>
            <a:stCxn id="13320" idx="3"/>
          </p:cNvCxnSpPr>
          <p:nvPr/>
        </p:nvCxnSpPr>
        <p:spPr bwMode="auto">
          <a:xfrm flipH="1" flipV="1">
            <a:off x="2727324" y="4677645"/>
            <a:ext cx="971550" cy="679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5" name="Straight Connector 36"/>
          <p:cNvCxnSpPr>
            <a:cxnSpLocks noChangeShapeType="1"/>
            <a:stCxn id="13320" idx="1"/>
          </p:cNvCxnSpPr>
          <p:nvPr/>
        </p:nvCxnSpPr>
        <p:spPr bwMode="auto">
          <a:xfrm flipV="1">
            <a:off x="2239962" y="4677646"/>
            <a:ext cx="487362" cy="884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6" name="Straight Connector 38"/>
          <p:cNvCxnSpPr>
            <a:cxnSpLocks noChangeShapeType="1"/>
            <a:stCxn id="13320" idx="2"/>
          </p:cNvCxnSpPr>
          <p:nvPr/>
        </p:nvCxnSpPr>
        <p:spPr bwMode="auto">
          <a:xfrm flipH="1" flipV="1">
            <a:off x="2727325" y="4677646"/>
            <a:ext cx="631825" cy="884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7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2650331" y="5057852"/>
            <a:ext cx="152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28" name="Straight Arrow Connector 45"/>
          <p:cNvCxnSpPr>
            <a:cxnSpLocks noChangeShapeType="1"/>
          </p:cNvCxnSpPr>
          <p:nvPr/>
        </p:nvCxnSpPr>
        <p:spPr bwMode="auto">
          <a:xfrm rot="16200000" flipV="1">
            <a:off x="2155824" y="4812582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29" name="Straight Arrow Connector 49"/>
          <p:cNvCxnSpPr>
            <a:cxnSpLocks noChangeShapeType="1"/>
          </p:cNvCxnSpPr>
          <p:nvPr/>
        </p:nvCxnSpPr>
        <p:spPr bwMode="auto">
          <a:xfrm flipV="1">
            <a:off x="3184524" y="4799882"/>
            <a:ext cx="228600" cy="2174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0" name="Straight Arrow Connector 50"/>
          <p:cNvCxnSpPr>
            <a:cxnSpLocks noChangeShapeType="1"/>
          </p:cNvCxnSpPr>
          <p:nvPr/>
        </p:nvCxnSpPr>
        <p:spPr bwMode="auto">
          <a:xfrm flipV="1">
            <a:off x="3184524" y="4915771"/>
            <a:ext cx="381000" cy="230187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13331" name="Straight Arrow Connector 47"/>
          <p:cNvCxnSpPr>
            <a:cxnSpLocks noChangeShapeType="1"/>
          </p:cNvCxnSpPr>
          <p:nvPr/>
        </p:nvCxnSpPr>
        <p:spPr bwMode="auto">
          <a:xfrm flipV="1">
            <a:off x="3184524" y="4906245"/>
            <a:ext cx="3810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2" name="Straight Arrow Connector 51"/>
          <p:cNvCxnSpPr>
            <a:cxnSpLocks noChangeShapeType="1"/>
          </p:cNvCxnSpPr>
          <p:nvPr/>
        </p:nvCxnSpPr>
        <p:spPr bwMode="auto">
          <a:xfrm rot="10800000">
            <a:off x="1889124" y="4906245"/>
            <a:ext cx="457200" cy="22860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13333" name="Straight Arrow Connector 43"/>
          <p:cNvCxnSpPr>
            <a:cxnSpLocks noChangeShapeType="1"/>
          </p:cNvCxnSpPr>
          <p:nvPr/>
        </p:nvCxnSpPr>
        <p:spPr bwMode="auto">
          <a:xfrm rot="10800000">
            <a:off x="1889124" y="4906245"/>
            <a:ext cx="4572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4" name="Straight Arrow Connector 52"/>
          <p:cNvCxnSpPr>
            <a:cxnSpLocks noChangeShapeType="1"/>
          </p:cNvCxnSpPr>
          <p:nvPr/>
        </p:nvCxnSpPr>
        <p:spPr bwMode="auto">
          <a:xfrm rot="5400000" flipH="1" flipV="1">
            <a:off x="2547143" y="4486351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35" name="Oval 54"/>
          <p:cNvSpPr>
            <a:spLocks noChangeArrowheads="1"/>
          </p:cNvSpPr>
          <p:nvPr/>
        </p:nvSpPr>
        <p:spPr bwMode="auto">
          <a:xfrm>
            <a:off x="2692399" y="4657007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3336" name="Straight Arrow Connector 55"/>
          <p:cNvCxnSpPr>
            <a:cxnSpLocks noChangeShapeType="1"/>
          </p:cNvCxnSpPr>
          <p:nvPr/>
        </p:nvCxnSpPr>
        <p:spPr bwMode="auto">
          <a:xfrm rot="10800000">
            <a:off x="4556124" y="5334870"/>
            <a:ext cx="4572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7" name="Straight Arrow Connector 56"/>
          <p:cNvCxnSpPr>
            <a:cxnSpLocks noChangeShapeType="1"/>
          </p:cNvCxnSpPr>
          <p:nvPr/>
        </p:nvCxnSpPr>
        <p:spPr bwMode="auto">
          <a:xfrm rot="16200000" flipV="1">
            <a:off x="4365624" y="514437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8" name="Straight Arrow Connector 57"/>
          <p:cNvCxnSpPr>
            <a:cxnSpLocks noChangeShapeType="1"/>
          </p:cNvCxnSpPr>
          <p:nvPr/>
        </p:nvCxnSpPr>
        <p:spPr bwMode="auto">
          <a:xfrm flipV="1">
            <a:off x="4403724" y="4723682"/>
            <a:ext cx="381000" cy="230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9" name="Straight Arrow Connector 60"/>
          <p:cNvCxnSpPr>
            <a:cxnSpLocks noChangeShapeType="1"/>
          </p:cNvCxnSpPr>
          <p:nvPr/>
        </p:nvCxnSpPr>
        <p:spPr bwMode="auto">
          <a:xfrm flipV="1">
            <a:off x="4784724" y="4495082"/>
            <a:ext cx="228600" cy="2174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0" name="Straight Arrow Connector 61"/>
          <p:cNvCxnSpPr>
            <a:cxnSpLocks noChangeShapeType="1"/>
          </p:cNvCxnSpPr>
          <p:nvPr/>
        </p:nvCxnSpPr>
        <p:spPr bwMode="auto">
          <a:xfrm rot="5400000" flipH="1" flipV="1">
            <a:off x="4937918" y="5638876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1" name="Straight Arrow Connector 62"/>
          <p:cNvCxnSpPr>
            <a:cxnSpLocks noChangeShapeType="1"/>
          </p:cNvCxnSpPr>
          <p:nvPr/>
        </p:nvCxnSpPr>
        <p:spPr bwMode="auto">
          <a:xfrm rot="5400000" flipH="1" flipV="1">
            <a:off x="4337049" y="5025307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2" name="Straight Arrow Connector 64"/>
          <p:cNvCxnSpPr>
            <a:cxnSpLocks noChangeShapeType="1"/>
          </p:cNvCxnSpPr>
          <p:nvPr/>
        </p:nvCxnSpPr>
        <p:spPr bwMode="auto">
          <a:xfrm rot="5400000" flipH="1" flipV="1">
            <a:off x="4554537" y="5104683"/>
            <a:ext cx="1220788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4856957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55229"/>
            <a:ext cx="8913813" cy="914400"/>
          </a:xfrm>
        </p:spPr>
        <p:txBody>
          <a:bodyPr/>
          <a:lstStyle/>
          <a:p>
            <a:r>
              <a:rPr lang="en-US" dirty="0"/>
              <a:t>Transforming Normal Vectors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DED8B-A818-4220-AC9C-118E9267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79" y="4543634"/>
            <a:ext cx="9646299" cy="2148715"/>
          </a:xfrm>
        </p:spPr>
        <p:txBody>
          <a:bodyPr>
            <a:normAutofit/>
          </a:bodyPr>
          <a:lstStyle/>
          <a:p>
            <a:r>
              <a:rPr lang="en-US" sz="1800" dirty="0"/>
              <a:t>The light red normal vectors are transformed by the same scale matrix as the vertices</a:t>
            </a:r>
          </a:p>
          <a:p>
            <a:r>
              <a:rPr lang="en-US" sz="1800" dirty="0"/>
              <a:t>Dark red </a:t>
            </a:r>
            <a:r>
              <a:rPr lang="en-US" sz="1800" dirty="0" err="1"/>
              <a:t>normals</a:t>
            </a:r>
            <a:r>
              <a:rPr lang="en-US" sz="1800" dirty="0"/>
              <a:t> are unit length version of the transformed normal</a:t>
            </a:r>
          </a:p>
          <a:p>
            <a:r>
              <a:rPr lang="en-US" sz="1800" dirty="0"/>
              <a:t>The blue </a:t>
            </a:r>
            <a:r>
              <a:rPr lang="en-US" sz="1800" dirty="0" err="1"/>
              <a:t>normals</a:t>
            </a:r>
            <a:r>
              <a:rPr lang="en-US" sz="1800" dirty="0"/>
              <a:t> are the correct normal…</a:t>
            </a:r>
          </a:p>
          <a:p>
            <a:r>
              <a:rPr lang="en-US" sz="1800" dirty="0"/>
              <a:t>How can we transform the normal correctly?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63BFF-FA65-4913-AAC9-842D0BBD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9" y="1269629"/>
            <a:ext cx="9144000" cy="31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7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2" t="9586" r="46783" b="68047"/>
          <a:stretch>
            <a:fillRect/>
          </a:stretch>
        </p:blipFill>
        <p:spPr bwMode="auto">
          <a:xfrm>
            <a:off x="7543800" y="596900"/>
            <a:ext cx="23622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248400" cy="990600"/>
          </a:xfrm>
        </p:spPr>
        <p:txBody>
          <a:bodyPr/>
          <a:lstStyle/>
          <a:p>
            <a:r>
              <a:rPr lang="en-US"/>
              <a:t>Transforming Normals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1676400" y="1299695"/>
            <a:ext cx="7610476" cy="52154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First order neighborhood of a point on a </a:t>
            </a:r>
            <a:br>
              <a:rPr lang="en-US" dirty="0"/>
            </a:br>
            <a:r>
              <a:rPr lang="en-US" dirty="0"/>
              <a:t>surface described by a tangent plane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 tangent vector </a:t>
            </a:r>
            <a:r>
              <a:rPr lang="en-US" b="1" dirty="0"/>
              <a:t>t</a:t>
            </a:r>
            <a:r>
              <a:rPr lang="en-US" dirty="0"/>
              <a:t> at a point and the normal </a:t>
            </a:r>
            <a:r>
              <a:rPr lang="en-US" b="1" dirty="0"/>
              <a:t>n</a:t>
            </a:r>
            <a:r>
              <a:rPr lang="en-US" dirty="0"/>
              <a:t> are orthogonal</a:t>
            </a:r>
          </a:p>
          <a:p>
            <a:r>
              <a:rPr lang="en-US" dirty="0"/>
              <a:t>So </a:t>
            </a:r>
            <a:r>
              <a:rPr lang="en-US" b="1" dirty="0" err="1"/>
              <a:t>t</a:t>
            </a:r>
            <a:r>
              <a:rPr lang="en-US" b="1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b="1" dirty="0" err="1"/>
              <a:t>n</a:t>
            </a:r>
            <a:r>
              <a:rPr lang="en-US" b="1" dirty="0"/>
              <a:t>=</a:t>
            </a:r>
            <a:r>
              <a:rPr lang="en-US" b="1" dirty="0" err="1"/>
              <a:t>t</a:t>
            </a:r>
            <a:r>
              <a:rPr lang="en-US" b="1" baseline="30000" dirty="0" err="1"/>
              <a:t>T</a:t>
            </a:r>
            <a:r>
              <a:rPr lang="en-US" b="1" dirty="0" err="1"/>
              <a:t>n</a:t>
            </a:r>
            <a:r>
              <a:rPr lang="en-US" b="1" dirty="0"/>
              <a:t>=0</a:t>
            </a:r>
          </a:p>
          <a:p>
            <a:r>
              <a:rPr lang="en-US" dirty="0"/>
              <a:t>This should be true of the transformed geometry as well</a:t>
            </a:r>
          </a:p>
          <a:p>
            <a:pPr lvl="1"/>
            <a:r>
              <a:rPr lang="en-US" dirty="0"/>
              <a:t>Let M be the </a:t>
            </a:r>
            <a:r>
              <a:rPr lang="en-US" dirty="0" err="1"/>
              <a:t>modelview</a:t>
            </a:r>
            <a:r>
              <a:rPr lang="en-US" dirty="0"/>
              <a:t> matrix</a:t>
            </a:r>
          </a:p>
          <a:p>
            <a:r>
              <a:rPr lang="en-US" dirty="0"/>
              <a:t>So we seek a matrix X such that</a:t>
            </a:r>
            <a:br>
              <a:rPr lang="en-US" dirty="0"/>
            </a:br>
            <a:r>
              <a:rPr lang="en-US" b="1" dirty="0"/>
              <a:t>(M t)</a:t>
            </a:r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b="1" dirty="0">
                <a:sym typeface="Wingdings"/>
              </a:rPr>
              <a:t>(</a:t>
            </a:r>
            <a:r>
              <a:rPr lang="en-US" b="1" dirty="0" err="1">
                <a:sym typeface="Wingdings"/>
              </a:rPr>
              <a:t>Xn</a:t>
            </a:r>
            <a:r>
              <a:rPr lang="en-US" b="1" dirty="0">
                <a:sym typeface="Wingdings"/>
              </a:rPr>
              <a:t>)</a:t>
            </a:r>
            <a:r>
              <a:rPr lang="en-US" b="1" dirty="0"/>
              <a:t>= (Mt)</a:t>
            </a:r>
            <a:r>
              <a:rPr lang="en-US" b="1" baseline="30000" dirty="0"/>
              <a:t>T</a:t>
            </a:r>
            <a:r>
              <a:rPr lang="en-US" b="1" dirty="0"/>
              <a:t>(</a:t>
            </a:r>
            <a:r>
              <a:rPr lang="en-US" b="1" dirty="0" err="1">
                <a:sym typeface="Wingdings"/>
              </a:rPr>
              <a:t>Xn</a:t>
            </a:r>
            <a:r>
              <a:rPr lang="en-US" b="1" dirty="0">
                <a:sym typeface="Wingdings"/>
              </a:rPr>
              <a:t>)</a:t>
            </a:r>
            <a:r>
              <a:rPr lang="en-US" b="1" dirty="0"/>
              <a:t>=0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(Mt)</a:t>
            </a:r>
            <a:r>
              <a:rPr lang="en-US" b="1" baseline="30000" dirty="0"/>
              <a:t>T</a:t>
            </a:r>
            <a:r>
              <a:rPr lang="en-US" b="1" dirty="0"/>
              <a:t>(</a:t>
            </a:r>
            <a:r>
              <a:rPr lang="en-US" b="1" dirty="0" err="1">
                <a:sym typeface="Wingdings"/>
              </a:rPr>
              <a:t>Xn</a:t>
            </a:r>
            <a:r>
              <a:rPr lang="en-US" b="1" dirty="0">
                <a:sym typeface="Wingdings"/>
              </a:rPr>
              <a:t>)</a:t>
            </a:r>
            <a:r>
              <a:rPr lang="en-US" b="1" dirty="0"/>
              <a:t>=</a:t>
            </a:r>
            <a:r>
              <a:rPr lang="en-US" b="1" dirty="0" err="1"/>
              <a:t>t</a:t>
            </a:r>
            <a:r>
              <a:rPr lang="en-US" b="1" baseline="30000" dirty="0" err="1"/>
              <a:t>T</a:t>
            </a:r>
            <a:r>
              <a:rPr lang="en-US" b="1" dirty="0" err="1"/>
              <a:t>M</a:t>
            </a:r>
            <a:r>
              <a:rPr lang="en-US" b="1" baseline="30000" dirty="0" err="1"/>
              <a:t>T</a:t>
            </a:r>
            <a:r>
              <a:rPr lang="en-US" b="1" dirty="0" err="1"/>
              <a:t>Xn</a:t>
            </a:r>
            <a:r>
              <a:rPr lang="en-US" b="1" dirty="0"/>
              <a:t>=0 </a:t>
            </a:r>
            <a:r>
              <a:rPr lang="en-US" dirty="0"/>
              <a:t>if </a:t>
            </a:r>
            <a:r>
              <a:rPr lang="en-US" b="1" dirty="0"/>
              <a:t>M</a:t>
            </a:r>
            <a:r>
              <a:rPr lang="en-US" b="1" baseline="30000" dirty="0"/>
              <a:t>T</a:t>
            </a:r>
            <a:r>
              <a:rPr lang="en-US" b="1" dirty="0"/>
              <a:t>X=I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So</a:t>
            </a:r>
            <a:r>
              <a:rPr lang="en-US" b="1" dirty="0"/>
              <a:t> X = (M</a:t>
            </a:r>
            <a:r>
              <a:rPr lang="en-US" b="1" baseline="30000" dirty="0"/>
              <a:t>T</a:t>
            </a:r>
            <a:r>
              <a:rPr lang="en-US" b="1" dirty="0"/>
              <a:t>)</a:t>
            </a:r>
            <a:r>
              <a:rPr lang="en-US" b="1" baseline="30000" dirty="0"/>
              <a:t>-1</a:t>
            </a:r>
            <a:r>
              <a:rPr lang="en-US" b="1" dirty="0"/>
              <a:t>=(M</a:t>
            </a:r>
            <a:r>
              <a:rPr lang="en-US" b="1" baseline="30000" dirty="0"/>
              <a:t>-1</a:t>
            </a:r>
            <a:r>
              <a:rPr lang="en-US" b="1" dirty="0"/>
              <a:t>)</a:t>
            </a:r>
            <a:r>
              <a:rPr lang="en-US" b="1" baseline="30000" dirty="0"/>
              <a:t> T</a:t>
            </a: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030" name="Group 8"/>
          <p:cNvGrpSpPr>
            <a:grpSpLocks/>
          </p:cNvGrpSpPr>
          <p:nvPr/>
        </p:nvGrpSpPr>
        <p:grpSpPr bwMode="auto">
          <a:xfrm rot="2013138">
            <a:off x="8755063" y="403226"/>
            <a:ext cx="1600200" cy="969963"/>
            <a:chOff x="7010400" y="312648"/>
            <a:chExt cx="1600200" cy="970052"/>
          </a:xfrm>
        </p:grpSpPr>
        <p:sp>
          <p:nvSpPr>
            <p:cNvPr id="4" name="Oval 3"/>
            <p:cNvSpPr/>
            <p:nvPr/>
          </p:nvSpPr>
          <p:spPr bwMode="auto">
            <a:xfrm>
              <a:off x="7010316" y="749135"/>
              <a:ext cx="1600200" cy="5334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1038" name="Straight Arrow Connector 7"/>
            <p:cNvCxnSpPr>
              <a:cxnSpLocks noChangeShapeType="1"/>
            </p:cNvCxnSpPr>
            <p:nvPr/>
          </p:nvCxnSpPr>
          <p:spPr bwMode="auto">
            <a:xfrm rot="5400000" flipH="1" flipV="1">
              <a:off x="7471390" y="654754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39" name="Oval 5"/>
            <p:cNvSpPr>
              <a:spLocks noChangeArrowheads="1"/>
            </p:cNvSpPr>
            <p:nvPr/>
          </p:nvSpPr>
          <p:spPr bwMode="auto">
            <a:xfrm>
              <a:off x="7772400" y="9779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4593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Inverse Transpose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41213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your </a:t>
            </a:r>
            <a:r>
              <a:rPr lang="en-US" dirty="0" err="1"/>
              <a:t>ModelView</a:t>
            </a:r>
            <a:r>
              <a:rPr lang="en-US" dirty="0"/>
              <a:t> only uses uniform scaling and rotations and translations </a:t>
            </a:r>
          </a:p>
          <a:p>
            <a:pPr lvl="1"/>
            <a:r>
              <a:rPr lang="en-US" dirty="0"/>
              <a:t>you can transform </a:t>
            </a:r>
            <a:r>
              <a:rPr lang="en-US" dirty="0" err="1"/>
              <a:t>normals</a:t>
            </a:r>
            <a:r>
              <a:rPr lang="en-US" dirty="0"/>
              <a:t> by the top left 3x3 portion of the </a:t>
            </a:r>
            <a:r>
              <a:rPr lang="en-US" dirty="0" err="1"/>
              <a:t>ModelView</a:t>
            </a:r>
            <a:r>
              <a:rPr lang="en-US" dirty="0"/>
              <a:t> matrix</a:t>
            </a:r>
          </a:p>
          <a:p>
            <a:pPr lvl="1"/>
            <a:r>
              <a:rPr lang="en-US" dirty="0"/>
              <a:t>Why?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Otherwise explicitly compute the inverse transpose</a:t>
            </a:r>
          </a:p>
          <a:p>
            <a:pPr lvl="1"/>
            <a:r>
              <a:rPr lang="en-US" dirty="0"/>
              <a:t>Only operate on the 3x3 portion (much faster that inverting 4x4)</a:t>
            </a:r>
          </a:p>
          <a:p>
            <a:pPr lvl="2"/>
            <a:r>
              <a:rPr lang="en-US" dirty="0"/>
              <a:t>Use a numerical library function to invert the matrix</a:t>
            </a:r>
          </a:p>
          <a:p>
            <a:pPr lvl="1"/>
            <a:r>
              <a:rPr lang="en-US" dirty="0"/>
              <a:t>Or keep track of the inverse transpose as you build the </a:t>
            </a:r>
            <a:r>
              <a:rPr lang="en-US" dirty="0" err="1"/>
              <a:t>ModelView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either case: </a:t>
            </a:r>
            <a:r>
              <a:rPr lang="en-US" dirty="0">
                <a:solidFill>
                  <a:srgbClr val="FF0000"/>
                </a:solidFill>
              </a:rPr>
              <a:t>always normalize the normal to unit length afterwards</a:t>
            </a:r>
          </a:p>
        </p:txBody>
      </p:sp>
    </p:spTree>
    <p:extLst>
      <p:ext uri="{BB962C8B-B14F-4D97-AF65-F5344CB8AC3E}">
        <p14:creationId xmlns:p14="http://schemas.microsoft.com/office/powerpoint/2010/main" val="80474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CA71-3173-4421-87E9-349CA9F3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Affine Transformation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59296-CB1B-4787-AAEC-72CDBDEF2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656" y="164532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Translation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Simply translate in the opposite direction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59296-CB1B-4787-AAEC-72CDBDEF2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656" y="1645321"/>
                <a:ext cx="10515600" cy="4351338"/>
              </a:xfrm>
              <a:blipFill>
                <a:blip r:embed="rId2"/>
                <a:stretch>
                  <a:fillRect l="-1217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68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CA71-3173-4421-87E9-349CA9F3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Scale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59296-CB1B-4787-AAEC-72CDBDEF2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656" y="164532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Scale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Simply scale by the reciprocal of the factors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59296-CB1B-4787-AAEC-72CDBDEF2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656" y="1645321"/>
                <a:ext cx="10515600" cy="4351338"/>
              </a:xfrm>
              <a:blipFill>
                <a:blip r:embed="rId2"/>
                <a:stretch>
                  <a:fillRect l="-1217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29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CA71-3173-4421-87E9-349CA9F3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Affine Transformation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59296-CB1B-4787-AAEC-72CDBDEF2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656" y="164532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Rotation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transpose is the inverse…rotates in the opposite direction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59296-CB1B-4787-AAEC-72CDBDEF2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656" y="1645321"/>
                <a:ext cx="10515600" cy="4351338"/>
              </a:xfrm>
              <a:blipFill>
                <a:blip r:embed="rId2"/>
                <a:stretch>
                  <a:fillRect l="-1217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15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7104-256D-4F75-AA30-FEAE6D3A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Matrix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0A16-AB41-46A4-BF58-4F0E54920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.......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invert the </a:t>
                </a:r>
                <a:r>
                  <a:rPr lang="en-US" dirty="0" err="1"/>
                  <a:t>ModelView</a:t>
                </a:r>
                <a:r>
                  <a:rPr lang="en-US" dirty="0"/>
                  <a:t> matrix M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Keep a copy of the inverse…to start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For each new matrix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0A16-AB41-46A4-BF58-4F0E54920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784850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14375</TotalTime>
  <Words>283</Words>
  <Application>Microsoft Office PowerPoint</Application>
  <PresentationFormat>Widescreen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Cambria</vt:lpstr>
      <vt:lpstr>Cambria Math</vt:lpstr>
      <vt:lpstr>Courier</vt:lpstr>
      <vt:lpstr>Lato</vt:lpstr>
      <vt:lpstr>Lato Medium</vt:lpstr>
      <vt:lpstr>Symbol</vt:lpstr>
      <vt:lpstr>Times New Roman</vt:lpstr>
      <vt:lpstr>Wingdings</vt:lpstr>
      <vt:lpstr>SampleSlides</vt:lpstr>
      <vt:lpstr>PowerPoint Presentation</vt:lpstr>
      <vt:lpstr>Normal Vectors on Surface Meshes </vt:lpstr>
      <vt:lpstr>Transforming Normal Vectors</vt:lpstr>
      <vt:lpstr>Transforming Normals</vt:lpstr>
      <vt:lpstr>Computing the Inverse Transpose</vt:lpstr>
      <vt:lpstr>Inverting Affine Transformation Matrices</vt:lpstr>
      <vt:lpstr>Inverting Scale Matrices</vt:lpstr>
      <vt:lpstr>Inverting Affine Transformation Matrices</vt:lpstr>
      <vt:lpstr>Inverting Matrix Products</vt:lpstr>
      <vt:lpstr>Computing per-Vertex Normals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94</cp:revision>
  <dcterms:created xsi:type="dcterms:W3CDTF">2017-05-11T14:02:37Z</dcterms:created>
  <dcterms:modified xsi:type="dcterms:W3CDTF">2019-02-19T05:20:39Z</dcterms:modified>
</cp:coreProperties>
</file>