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38.jpg" ContentType="image/jpg"/>
  <Override PartName="/ppt/media/image39.jpg" ContentType="image/jpg"/>
  <Override PartName="/ppt/media/image4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60" r:id="rId2"/>
    <p:sldId id="264" r:id="rId3"/>
    <p:sldId id="263" r:id="rId4"/>
    <p:sldId id="31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319" r:id="rId18"/>
    <p:sldId id="277" r:id="rId19"/>
    <p:sldId id="278" r:id="rId20"/>
    <p:sldId id="315" r:id="rId21"/>
    <p:sldId id="316" r:id="rId22"/>
    <p:sldId id="281" r:id="rId23"/>
    <p:sldId id="282" r:id="rId24"/>
    <p:sldId id="283" r:id="rId25"/>
    <p:sldId id="284" r:id="rId26"/>
    <p:sldId id="311" r:id="rId27"/>
    <p:sldId id="292" r:id="rId28"/>
    <p:sldId id="293" r:id="rId29"/>
    <p:sldId id="294" r:id="rId30"/>
    <p:sldId id="300" r:id="rId31"/>
    <p:sldId id="298" r:id="rId32"/>
    <p:sldId id="301" r:id="rId33"/>
    <p:sldId id="302" r:id="rId34"/>
    <p:sldId id="305" r:id="rId35"/>
    <p:sldId id="306" r:id="rId36"/>
    <p:sldId id="297" r:id="rId37"/>
    <p:sldId id="317" r:id="rId38"/>
    <p:sldId id="307" r:id="rId39"/>
    <p:sldId id="309" r:id="rId40"/>
    <p:sldId id="310" r:id="rId41"/>
    <p:sldId id="318" r:id="rId42"/>
    <p:sldId id="313" r:id="rId43"/>
    <p:sldId id="31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7181416-EEFA-F143-85FB-6011988C27AC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3358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FE4CBB-16F7-C44C-BD1C-B9FB0BD24E8C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333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169DB3-A705-DD43-9972-993B4C45001A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0851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126669-CFC9-294D-9931-7F0686207AA9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97934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35683BF-E9FE-2A49-B881-1650B8905730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977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0A4910B-4825-A844-9180-BE6FCA0AFE8F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4566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BB9905D-8D08-054C-A8D9-C53A0E03EFF7}" type="slidenum">
              <a:rPr lang="en-US" sz="120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3351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4738E9-3E91-6E41-AFD8-DBFC42491331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4437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047B779-19EA-FF4D-B3BF-DEE305992A6D}" type="slidenum">
              <a:rPr lang="en-US" sz="120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4893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5214DDD-6CBB-AC4B-A750-6B0AAEEAE900}" type="slidenum">
              <a:rPr lang="en-US" sz="120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4678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5FA93E0-C402-7849-B7E0-A2CF865D7016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3750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7253DD6-58FC-BC4E-B3EE-88070AA9A9A6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1429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391BAE9-B563-2A4D-97BA-234243AAD606}" type="slidenum">
              <a:rPr lang="en-US" sz="120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27909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683C0DD-A738-5F48-9B3C-39423847B08F}" type="slidenum">
              <a:rPr lang="en-US" sz="1200"/>
              <a:pPr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72453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26B6BF0-C34C-FB43-8EA4-9C22DA985A28}" type="slidenum">
              <a:rPr lang="en-US" sz="120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93088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7253DD6-58FC-BC4E-B3EE-88070AA9A9A6}" type="slidenum">
              <a:rPr lang="en-US" sz="120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3349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92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DFC5E92-0E17-784B-B64E-D8A20D019D2C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49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DFC5E92-0E17-784B-B64E-D8A20D019D2C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9644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9FD0C6-CD82-654A-878A-EB7C857A15AB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4520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27103C3-AC28-5348-88E1-F93D98FBB5C9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030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2429301-B6D4-4543-8829-5A52CC7DE791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23494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CD625D9-EDAB-F24C-B214-9435DC57856E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1452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E4379EB-FA46-F647-98E2-BFA9F17067C7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479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Shading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CEE6BCC4-B0A7-2946-916F-6E2007CBAB7B}" type="slidenum">
              <a:rPr lang="es-ES" sz="1000">
                <a:latin typeface="Arial" charset="0"/>
              </a:rPr>
              <a:pPr lvl="1"/>
              <a:t>10</a:t>
            </a:fld>
            <a:endParaRPr lang="es-ES" sz="10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Local vs Global Illumination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35" y="1886755"/>
            <a:ext cx="12121166" cy="44378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Correct shading requires a global calculation involving all objects and light sources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Incompatible with pipeline model which shades each polygon independently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Why do we want to shade each polygon independently?</a:t>
            </a:r>
            <a:br>
              <a:rPr lang="en-US" sz="2000" dirty="0">
                <a:ea typeface="ＭＳ Ｐゴシック" charset="0"/>
              </a:rPr>
            </a:br>
            <a:br>
              <a:rPr lang="en-US" sz="2000" dirty="0">
                <a:ea typeface="ＭＳ Ｐゴシック" charset="0"/>
              </a:rPr>
            </a:br>
            <a:endParaRPr lang="en-US" sz="2000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However, in computer graphics, we are happy if things 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look right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There exist many techniques for approximating global effects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Can anyone guess what you need to do to approximate global illumination in rasterization?</a:t>
            </a:r>
          </a:p>
        </p:txBody>
      </p:sp>
    </p:spTree>
    <p:extLst>
      <p:ext uri="{BB962C8B-B14F-4D97-AF65-F5344CB8AC3E}">
        <p14:creationId xmlns:p14="http://schemas.microsoft.com/office/powerpoint/2010/main" val="397082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59FCA87B-F7BB-5245-BC99-897B5A1E1573}" type="slidenum">
              <a:rPr lang="es-ES" sz="1000">
                <a:latin typeface="Arial" charset="0"/>
              </a:rPr>
              <a:pPr lvl="1"/>
              <a:t>11</a:t>
            </a:fld>
            <a:endParaRPr lang="es-ES" sz="10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511267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Light-Material Interaction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49" y="1687132"/>
            <a:ext cx="11964473" cy="5281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Light that strikes an object is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ＭＳ Ｐゴシック" charset="0"/>
              </a:rPr>
              <a:t>partially absorbed and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ＭＳ Ｐゴシック" charset="0"/>
              </a:rPr>
              <a:t>partially scattered (reflected)</a:t>
            </a:r>
            <a:br>
              <a:rPr lang="en-US" sz="2200" dirty="0">
                <a:ea typeface="ＭＳ Ｐゴシック" charset="0"/>
                <a:cs typeface="ＭＳ Ｐゴシック" charset="0"/>
              </a:rPr>
            </a:br>
            <a:endParaRPr lang="en-US" sz="22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amount reflected determines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ＭＳ Ｐゴシック" charset="0"/>
              </a:rPr>
              <a:t>color of the object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ＭＳ Ｐゴシック" charset="0"/>
              </a:rPr>
              <a:t>brightness of the object</a:t>
            </a:r>
            <a:br>
              <a:rPr lang="en-US" sz="2200" dirty="0">
                <a:ea typeface="ＭＳ Ｐゴシック" charset="0"/>
                <a:cs typeface="ＭＳ Ｐゴシック" charset="0"/>
              </a:rPr>
            </a:br>
            <a:endParaRPr lang="en-US" sz="22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 surface appears red under white light because the red component of the light is reflected</a:t>
            </a:r>
            <a:br>
              <a:rPr lang="en-US" sz="2000" dirty="0">
                <a:ea typeface="ＭＳ Ｐゴシック" charset="0"/>
              </a:rPr>
            </a:br>
            <a:endParaRPr lang="en-US" sz="2000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the reflected light is scattered depends on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  <a:cs typeface="ＭＳ Ｐゴシック" charset="0"/>
              </a:rPr>
              <a:t>the smoothness and orientation of the surface</a:t>
            </a:r>
          </a:p>
        </p:txBody>
      </p:sp>
    </p:spTree>
    <p:extLst>
      <p:ext uri="{BB962C8B-B14F-4D97-AF65-F5344CB8AC3E}">
        <p14:creationId xmlns:p14="http://schemas.microsoft.com/office/powerpoint/2010/main" val="286456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0F65B6C2-C10E-2046-8791-1AC4EA718A43}" type="slidenum">
              <a:rPr lang="es-ES" sz="1000">
                <a:latin typeface="Arial" charset="0"/>
              </a:rPr>
              <a:pPr lvl="1"/>
              <a:t>12</a:t>
            </a:fld>
            <a:endParaRPr lang="es-ES" sz="100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Light Sources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951" y="1955383"/>
            <a:ext cx="11353800" cy="492692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General light sources are complex to model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Would need to integrate light coming from all points on the source </a:t>
            </a:r>
          </a:p>
        </p:txBody>
      </p:sp>
      <p:pic>
        <p:nvPicPr>
          <p:cNvPr id="35845" name="Picture 5" descr="AN06F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66099"/>
            <a:ext cx="4719638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98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E49762E5-3398-B84D-8AA9-C4213390E8B8}" type="slidenum">
              <a:rPr lang="es-ES" sz="1000">
                <a:latin typeface="Arial" charset="0"/>
              </a:rPr>
              <a:pPr lvl="1"/>
              <a:t>13</a:t>
            </a:fld>
            <a:endParaRPr lang="es-ES" sz="1000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Simple Light Source Models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384" y="2241177"/>
            <a:ext cx="9447517" cy="40251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Point source</a:t>
            </a:r>
          </a:p>
          <a:p>
            <a:pPr lvl="1"/>
            <a:r>
              <a:rPr lang="en-US" dirty="0">
                <a:ea typeface="ＭＳ Ｐゴシック" charset="0"/>
              </a:rPr>
              <a:t>Model with position and color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Directional source</a:t>
            </a:r>
          </a:p>
          <a:p>
            <a:pPr lvl="1"/>
            <a:r>
              <a:rPr lang="en-US" dirty="0">
                <a:ea typeface="ＭＳ Ｐゴシック" charset="0"/>
              </a:rPr>
              <a:t>Distant source = infinite distance away (parallel)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Ambient light</a:t>
            </a:r>
          </a:p>
          <a:p>
            <a:pPr lvl="1"/>
            <a:r>
              <a:rPr lang="en-US" dirty="0">
                <a:ea typeface="ＭＳ Ｐゴシック" charset="0"/>
              </a:rPr>
              <a:t>Same amount of light everywhere in scene</a:t>
            </a:r>
          </a:p>
          <a:p>
            <a:pPr lvl="1"/>
            <a:r>
              <a:rPr lang="en-US" dirty="0">
                <a:ea typeface="ＭＳ Ｐゴシック" charset="0"/>
              </a:rPr>
              <a:t>Can model contribution of many sources and reflecting surfaces</a:t>
            </a:r>
          </a:p>
        </p:txBody>
      </p:sp>
    </p:spTree>
    <p:extLst>
      <p:ext uri="{BB962C8B-B14F-4D97-AF65-F5344CB8AC3E}">
        <p14:creationId xmlns:p14="http://schemas.microsoft.com/office/powerpoint/2010/main" val="133311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666655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Surface Types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608" y="1661541"/>
            <a:ext cx="11831392" cy="4125376"/>
          </a:xfrm>
        </p:spPr>
        <p:txBody>
          <a:bodyPr>
            <a:normAutofit/>
          </a:bodyPr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Consider light traveling along a specific ray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smoother a surface, the more reflected light is concentrated in a single direction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Perfect mirror reflects perfectly in a single direction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very rough surface scatters light in all directions</a:t>
            </a:r>
          </a:p>
        </p:txBody>
      </p:sp>
      <p:pic>
        <p:nvPicPr>
          <p:cNvPr id="39941" name="Picture 5" descr="AN06F0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85" y="4333127"/>
            <a:ext cx="25685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 descr="AN06F0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02847"/>
            <a:ext cx="25225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2533184" y="6096001"/>
            <a:ext cx="2116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smooth surface</a:t>
            </a: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7010401" y="6096001"/>
            <a:ext cx="1895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rough surface</a:t>
            </a:r>
          </a:p>
        </p:txBody>
      </p:sp>
    </p:spTree>
    <p:extLst>
      <p:ext uri="{BB962C8B-B14F-4D97-AF65-F5344CB8AC3E}">
        <p14:creationId xmlns:p14="http://schemas.microsoft.com/office/powerpoint/2010/main" val="271755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4E606A1-7504-5C40-ACAD-44AFDCDE8159}" type="slidenum">
              <a:rPr lang="es-ES" sz="1000">
                <a:latin typeface="Arial" charset="0"/>
              </a:rPr>
              <a:pPr lvl="1"/>
              <a:t>15</a:t>
            </a:fld>
            <a:endParaRPr lang="es-ES" sz="1000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514" y="426382"/>
            <a:ext cx="8913813" cy="914400"/>
          </a:xfrm>
        </p:spPr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latin typeface="+mn-lt"/>
                <a:ea typeface="ＭＳ Ｐゴシック" charset="0"/>
                <a:cs typeface="ＭＳ Ｐゴシック" charset="0"/>
              </a:rPr>
              <a:t>Phong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 Reflection Model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322" y="1526146"/>
            <a:ext cx="9993492" cy="44100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ea typeface="ＭＳ Ｐゴシック" charset="0"/>
                <a:cs typeface="ＭＳ Ｐゴシック" charset="0"/>
              </a:rPr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ea typeface="ＭＳ Ｐゴシック" charset="0"/>
                <a:cs typeface="ＭＳ Ｐゴシック" charset="0"/>
              </a:rPr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Diffuse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Specular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Ambient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ea typeface="ＭＳ Ｐゴシック" charset="0"/>
                <a:cs typeface="ＭＳ Ｐゴシック" charset="0"/>
              </a:rPr>
              <a:t>Uses four vectors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To source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To viewer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Normal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Perfect reflector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41989" name="Picture 5" descr="AN06F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73" y="2717443"/>
            <a:ext cx="40767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72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7" y="273669"/>
            <a:ext cx="1096692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Modeling a Ideal Reflector – Specular Reflection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772" y="1529709"/>
            <a:ext cx="8754589" cy="367076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Incoming light ray is reflected in a single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Normal is determined by local orientation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Given the direction of incoming light…we can find r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l and n are unit vectors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Angle of incidence = angle of reflection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three vectors will be coplanar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is another name for an ideal reflector?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 is computed as</a:t>
            </a:r>
          </a:p>
        </p:txBody>
      </p:sp>
      <p:pic>
        <p:nvPicPr>
          <p:cNvPr id="44037" name="Picture 5" descr="AN06F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63" y="3886666"/>
            <a:ext cx="2300288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0BC0A4-9380-46A7-A3F6-727F484FB8EC}"/>
                  </a:ext>
                </a:extLst>
              </p:cNvPr>
              <p:cNvSpPr txBox="1"/>
              <p:nvPr/>
            </p:nvSpPr>
            <p:spPr>
              <a:xfrm>
                <a:off x="1802769" y="5400665"/>
                <a:ext cx="5191019" cy="73866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4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0BC0A4-9380-46A7-A3F6-727F484F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69" y="5400665"/>
                <a:ext cx="5191019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5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6D7-5BFF-4E11-9191-0C02C50C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the Reflection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5A176-400A-4C98-A169-F22E305E9D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43" y="1564367"/>
                <a:ext cx="10515600" cy="51847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incoming light vector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reversed light vector used in shading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reflection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can be seen as a vector sum: </a:t>
                </a:r>
                <a:br>
                  <a:rPr lang="en-US" dirty="0"/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Similarly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so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And substituting that expression for back into our first equation we have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5A176-400A-4C98-A169-F22E305E9D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43" y="1564367"/>
                <a:ext cx="10515600" cy="5184775"/>
              </a:xfrm>
              <a:blipFill>
                <a:blip r:embed="rId2"/>
                <a:stretch>
                  <a:fillRect l="-638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44CF5B-B7D4-4D3B-9AA0-5B6B405F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438" y="1564367"/>
            <a:ext cx="3935389" cy="36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0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6062" y="253580"/>
            <a:ext cx="12273566" cy="1325563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 charset="0"/>
                <a:cs typeface="ＭＳ Ｐゴシック" charset="0"/>
              </a:rPr>
              <a:t>Modeling a Lambertian Surface – Diffuse Reflection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9514A-90D3-4CF9-8794-86CBCDA3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6265" y="2380597"/>
            <a:ext cx="4297359" cy="3474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-1" y="1667814"/>
                <a:ext cx="12331521" cy="45985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ea typeface="ＭＳ Ｐゴシック" charset="0"/>
                    <a:cs typeface="ＭＳ Ｐゴシック" charset="0"/>
                  </a:rPr>
                  <a:t>Perfectly diffuse reflector</a:t>
                </a:r>
              </a:p>
              <a:p>
                <a:r>
                  <a:rPr lang="en-US" dirty="0">
                    <a:ea typeface="ＭＳ Ｐゴシック" charset="0"/>
                    <a:cs typeface="ＭＳ Ｐゴシック" charset="0"/>
                  </a:rPr>
                  <a:t>Light scattered equally in all directions</a:t>
                </a:r>
              </a:p>
              <a:p>
                <a:r>
                  <a:rPr lang="en-US" dirty="0">
                    <a:ea typeface="ＭＳ Ｐゴシック" charset="0"/>
                    <a:cs typeface="ＭＳ Ｐゴシック" charset="0"/>
                  </a:rPr>
                  <a:t>Amount of light reflected is affected by the angle of incidence</a:t>
                </a:r>
              </a:p>
              <a:p>
                <a:pPr lvl="1"/>
                <a:r>
                  <a:rPr lang="en-US" dirty="0">
                    <a:ea typeface="ＭＳ Ｐゴシック" charset="0"/>
                  </a:rPr>
                  <a:t>reflected light  proportional to </a:t>
                </a:r>
                <a:r>
                  <a:rPr lang="en-US" b="1" i="1" dirty="0">
                    <a:ea typeface="ＭＳ Ｐゴシック" charset="0"/>
                  </a:rPr>
                  <a:t>cosine of angle between l and n</a:t>
                </a:r>
                <a:endParaRPr lang="en-US" b="1" i="1" baseline="-25000" dirty="0">
                  <a:ea typeface="ＭＳ Ｐゴシック" charset="0"/>
                </a:endParaRPr>
              </a:p>
              <a:p>
                <a:pPr lvl="1"/>
                <a:r>
                  <a:rPr lang="en-US" dirty="0">
                    <a:ea typeface="ＭＳ Ｐゴシック" charset="0"/>
                    <a:cs typeface="Times New Roman" charset="0"/>
                  </a:rPr>
                  <a:t>if vectors normalized</a:t>
                </a:r>
                <a:br>
                  <a:rPr lang="en-US" dirty="0">
                    <a:ea typeface="ＭＳ Ｐゴシック" charset="0"/>
                    <a:cs typeface="Times New Roman" charset="0"/>
                  </a:rPr>
                </a:br>
                <a:br>
                  <a:rPr lang="en-US" dirty="0">
                    <a:ea typeface="ＭＳ Ｐゴシック" charset="0"/>
                    <a:cs typeface="Times New Roman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ＭＳ Ｐゴシック" charset="0"/>
                            <a:cs typeface="Times New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  <a:ea typeface="ＭＳ Ｐゴシック" charset="0"/>
                            <a:cs typeface="Times New Roman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⋅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𝑙</m:t>
                    </m:r>
                  </m:oMath>
                </a14:m>
                <a:br>
                  <a:rPr lang="en-US" dirty="0">
                    <a:ea typeface="ＭＳ Ｐゴシック" charset="0"/>
                    <a:cs typeface="Times New Roman" charset="0"/>
                  </a:rPr>
                </a:br>
                <a:br>
                  <a:rPr lang="en-US" dirty="0">
                    <a:ea typeface="ＭＳ Ｐゴシック" charset="0"/>
                    <a:cs typeface="Times New Roman" charset="0"/>
                  </a:rPr>
                </a:br>
                <a:endParaRPr lang="en-US" dirty="0">
                  <a:ea typeface="ＭＳ Ｐゴシック" charset="0"/>
                  <a:cs typeface="Times New Roman" charset="0"/>
                </a:endParaRPr>
              </a:p>
              <a:p>
                <a:r>
                  <a:rPr lang="en-US" dirty="0">
                    <a:ea typeface="ＭＳ Ｐゴシック" charset="0"/>
                    <a:cs typeface="Times New Roman" charset="0"/>
                  </a:rPr>
                  <a:t>Amount of reflected light also affected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ＭＳ Ｐゴシック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  <a:cs typeface="Times New Roman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ea typeface="ＭＳ Ｐゴシック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ＭＳ Ｐゴシック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  <a:cs typeface="Times New Roman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ea typeface="ＭＳ Ｐゴシック" charset="0"/>
                  <a:cs typeface="Times New Roman" charset="0"/>
                </a:endParaRPr>
              </a:p>
              <a:p>
                <a:pPr lvl="1"/>
                <a:r>
                  <a:rPr lang="en-US" dirty="0">
                    <a:ea typeface="ＭＳ Ｐゴシック" charset="0"/>
                    <a:cs typeface="Times New Roman" charset="0"/>
                  </a:rPr>
                  <a:t>Each is an </a:t>
                </a:r>
                <a:r>
                  <a:rPr lang="en-US" dirty="0" err="1">
                    <a:ea typeface="ＭＳ Ｐゴシック" charset="0"/>
                    <a:cs typeface="Times New Roman" charset="0"/>
                  </a:rPr>
                  <a:t>rgb</a:t>
                </a:r>
                <a:r>
                  <a:rPr lang="en-US" dirty="0">
                    <a:ea typeface="ＭＳ Ｐゴシック" charset="0"/>
                    <a:cs typeface="Times New Roman" charset="0"/>
                  </a:rPr>
                  <a:t> value with each channel in [0,1]</a:t>
                </a:r>
                <a:br>
                  <a:rPr lang="en-US" dirty="0">
                    <a:ea typeface="ＭＳ Ｐゴシック" charset="0"/>
                    <a:cs typeface="Times New Roman" charset="0"/>
                  </a:rPr>
                </a:br>
                <a:endParaRPr lang="en-US" b="1" baseline="-25000" dirty="0">
                  <a:latin typeface="Times New Roman" charset="0"/>
                  <a:ea typeface="ＭＳ Ｐゴシック" charset="0"/>
                </a:endParaRPr>
              </a:p>
              <a:p>
                <a:endParaRPr lang="en-US" sz="26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4608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1" y="1667814"/>
                <a:ext cx="12331521" cy="4598517"/>
              </a:xfrm>
              <a:blipFill>
                <a:blip r:embed="rId4"/>
                <a:stretch>
                  <a:fillRect l="-890" t="-3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64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F5726DB-011B-8B40-A988-12BD80B7BA98}" type="slidenum">
              <a:rPr lang="es-ES" sz="1000">
                <a:latin typeface="Arial" charset="0"/>
              </a:rPr>
              <a:pPr lvl="1"/>
              <a:t>19</a:t>
            </a:fld>
            <a:endParaRPr lang="es-ES" sz="1000">
              <a:latin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21619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Specular and Diffuse Surfaces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479177"/>
            <a:ext cx="11855003" cy="4787155"/>
          </a:xfrm>
        </p:spPr>
        <p:txBody>
          <a:bodyPr>
            <a:normAutofit/>
          </a:bodyPr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Most surfaces are neither ideal diffusers nor perfectly specular (ideal reflectors)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Smooth surfaces show specular highlights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incoming light is reflected in directions concentrated close to the direction of a perfect reflection </a:t>
            </a:r>
          </a:p>
        </p:txBody>
      </p:sp>
      <p:pic>
        <p:nvPicPr>
          <p:cNvPr id="48133" name="Picture 5" descr="AN06F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72753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Line 6"/>
          <p:cNvSpPr>
            <a:spLocks noChangeShapeType="1"/>
          </p:cNvSpPr>
          <p:nvPr/>
        </p:nvSpPr>
        <p:spPr bwMode="auto">
          <a:xfrm flipH="1" flipV="1">
            <a:off x="6210300" y="4672853"/>
            <a:ext cx="14478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832535" y="5061979"/>
            <a:ext cx="1350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specular</a:t>
            </a:r>
          </a:p>
          <a:p>
            <a:r>
              <a:rPr lang="en-US" dirty="0">
                <a:latin typeface="Arial" charset="0"/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266209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066F3D3-86F2-8E4B-A822-AD25AA2E13E7}" type="slidenum">
              <a:rPr lang="es-ES" sz="1000">
                <a:latin typeface="Arial" charset="0"/>
              </a:rPr>
              <a:pPr lvl="1"/>
              <a:t>2</a:t>
            </a:fld>
            <a:endParaRPr lang="es-ES" sz="10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we need shading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299" y="1513773"/>
            <a:ext cx="10798399" cy="406997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Suppose we build a model of a sphere using many polygons.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We color it with a single color as we have done so far.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We get something like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But we want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54" y="5115854"/>
            <a:ext cx="2349357" cy="176201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793801" y="2984811"/>
            <a:ext cx="1305864" cy="13048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41" y="1623702"/>
            <a:ext cx="7610476" cy="2243865"/>
          </a:xfrm>
        </p:spPr>
        <p:txBody>
          <a:bodyPr>
            <a:normAutofit fontScale="92500"/>
          </a:bodyPr>
          <a:lstStyle/>
          <a:p>
            <a:r>
              <a:rPr lang="en-US" dirty="0"/>
              <a:t>Perfect specular reflection</a:t>
            </a:r>
          </a:p>
          <a:p>
            <a:pPr lvl="1"/>
            <a:r>
              <a:rPr lang="en-US" dirty="0"/>
              <a:t>Light is reflected in the single direction r</a:t>
            </a:r>
          </a:p>
          <a:p>
            <a:pPr lvl="1"/>
            <a:r>
              <a:rPr lang="en-US" dirty="0"/>
              <a:t>…the mirror reflection direction</a:t>
            </a:r>
          </a:p>
          <a:p>
            <a:r>
              <a:rPr lang="en-US" dirty="0"/>
              <a:t>Glossy specular reflection</a:t>
            </a:r>
          </a:p>
          <a:p>
            <a:pPr lvl="1"/>
            <a:r>
              <a:rPr lang="en-US" dirty="0"/>
              <a:t>Scattering clustered around mirror reflection direction</a:t>
            </a:r>
          </a:p>
        </p:txBody>
      </p:sp>
      <p:pic>
        <p:nvPicPr>
          <p:cNvPr id="4" name="Picture 3" descr="Figure14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0" y="3910585"/>
            <a:ext cx="7030097" cy="2431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635F5-5375-4E73-A31A-04EA60CBB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711" y="365127"/>
            <a:ext cx="2857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4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9" y="60036"/>
            <a:ext cx="10515600" cy="1325563"/>
          </a:xfrm>
        </p:spPr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59" y="1132995"/>
            <a:ext cx="8175721" cy="2531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Reflectance determined by</a:t>
            </a:r>
          </a:p>
          <a:p>
            <a:pPr lvl="1"/>
            <a:r>
              <a:rPr lang="en-US" dirty="0"/>
              <a:t>Alignment of view vector with mirror reflection vector</a:t>
            </a:r>
          </a:p>
          <a:p>
            <a:pPr lvl="1"/>
            <a:r>
              <a:rPr lang="en-US" dirty="0"/>
              <a:t>Shininess coefficient</a:t>
            </a:r>
          </a:p>
          <a:p>
            <a:r>
              <a:rPr lang="en-US" dirty="0"/>
              <a:t>High coefficient means smoother look</a:t>
            </a:r>
          </a:p>
          <a:p>
            <a:pPr lvl="1"/>
            <a:r>
              <a:rPr lang="en-US" dirty="0"/>
              <a:t>Maybe 100 for metal</a:t>
            </a:r>
          </a:p>
          <a:p>
            <a:pPr lvl="1"/>
            <a:r>
              <a:rPr lang="en-US" dirty="0"/>
              <a:t>Maybe 10 for plastic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35F5-5375-4E73-A31A-04EA60CB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0" y="0"/>
            <a:ext cx="2857500" cy="283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C131E-E1BF-4993-A20A-B2495F5C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7" y="3462391"/>
            <a:ext cx="8010925" cy="2849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0267F-05C2-4986-9B28-029CE6BB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652" y="3412317"/>
            <a:ext cx="4408559" cy="28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Ambient Light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061" y="1783725"/>
            <a:ext cx="11783931" cy="4482608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Result of multiple interactions between light sources and surfaces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Amount and color depend on the color of the light(s) and the material properties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Add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k</a:t>
            </a:r>
            <a:r>
              <a:rPr lang="en-US" baseline="-25000" dirty="0" err="1"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baseline="-25000" dirty="0" err="1"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ea typeface="ＭＳ Ｐゴシック" charset="0"/>
                <a:cs typeface="ＭＳ Ｐゴシック" charset="0"/>
              </a:rPr>
              <a:t> to diffuse and specular terms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 flipH="1" flipV="1">
            <a:off x="1483681" y="4025029"/>
            <a:ext cx="53388" cy="30552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56719" y="4239577"/>
            <a:ext cx="14539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reflection </a:t>
            </a:r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H="1" flipV="1">
            <a:off x="1903573" y="3903515"/>
            <a:ext cx="557088" cy="24302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2102687" y="4144897"/>
            <a:ext cx="33129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intensity of ambient light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19296B3-E328-4624-BE5E-CB3AD2A52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46" r="-5384"/>
          <a:stretch/>
        </p:blipFill>
        <p:spPr>
          <a:xfrm>
            <a:off x="420211" y="4915790"/>
            <a:ext cx="7239787" cy="1853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3385A7-E2FB-4887-9275-FF26294B7E57}"/>
                  </a:ext>
                </a:extLst>
              </p:cNvPr>
              <p:cNvSpPr txBox="1"/>
              <p:nvPr/>
            </p:nvSpPr>
            <p:spPr>
              <a:xfrm>
                <a:off x="6656767" y="3579879"/>
                <a:ext cx="5101118" cy="96564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Remember that </a:t>
                </a:r>
                <a:r>
                  <a:rPr lang="en-US" dirty="0" err="1">
                    <a:latin typeface="Comic Sans MS" panose="030F0702030302020204" pitchFamily="66" charset="0"/>
                  </a:rPr>
                  <a:t>ki</a:t>
                </a:r>
                <a:r>
                  <a:rPr lang="en-US" dirty="0">
                    <a:latin typeface="Comic Sans MS" panose="030F0702030302020204" pitchFamily="66" charset="0"/>
                  </a:rPr>
                  <a:t> multiplications are component-wise multiplications of </a:t>
                </a:r>
                <a:r>
                  <a:rPr lang="en-US" dirty="0" err="1">
                    <a:latin typeface="Comic Sans MS" panose="030F0702030302020204" pitchFamily="66" charset="0"/>
                  </a:rPr>
                  <a:t>rgb</a:t>
                </a:r>
                <a:r>
                  <a:rPr lang="en-US" dirty="0">
                    <a:latin typeface="Comic Sans MS" panose="030F0702030302020204" pitchFamily="66" charset="0"/>
                  </a:rPr>
                  <a:t>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3385A7-E2FB-4887-9275-FF26294B7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767" y="3579879"/>
                <a:ext cx="5101118" cy="965649"/>
              </a:xfrm>
              <a:prstGeom prst="rect">
                <a:avLst/>
              </a:prstGeom>
              <a:blipFill>
                <a:blip r:embed="rId4"/>
                <a:stretch>
                  <a:fillRect l="-954" t="-1863" b="-621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85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Distance Terms</a:t>
            </a:r>
          </a:p>
        </p:txBody>
      </p:sp>
      <p:pic>
        <p:nvPicPr>
          <p:cNvPr id="6" name="Picture 5" descr="Figure14.08.EPS">
            <a:extLst>
              <a:ext uri="{FF2B5EF4-FFF2-40B4-BE49-F238E27FC236}">
                <a16:creationId xmlns:a16="http://schemas.microsoft.com/office/drawing/2014/main" id="{90C00C6B-6553-4008-910A-AE4DEDD2F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9" r="11876" b="15713"/>
          <a:stretch/>
        </p:blipFill>
        <p:spPr>
          <a:xfrm>
            <a:off x="8080624" y="1482775"/>
            <a:ext cx="3873357" cy="4394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9093" y="1545465"/>
                <a:ext cx="11745531" cy="47208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ea typeface="ＭＳ Ｐゴシック" charset="0"/>
                    <a:cs typeface="ＭＳ Ｐゴシック" charset="0"/>
                  </a:rPr>
                  <a:t>The light from a point source that reaches a surface is </a:t>
                </a:r>
                <a:r>
                  <a:rPr lang="en-US" sz="2400" b="1" i="1" dirty="0">
                    <a:ea typeface="ＭＳ Ｐゴシック" charset="0"/>
                    <a:cs typeface="ＭＳ Ｐゴシック" charset="0"/>
                  </a:rPr>
                  <a:t>attenuated</a:t>
                </a:r>
              </a:p>
              <a:p>
                <a:pPr lvl="1"/>
                <a:r>
                  <a:rPr lang="en-US" sz="1800" dirty="0">
                    <a:ea typeface="ＭＳ Ｐゴシック" charset="0"/>
                    <a:cs typeface="ＭＳ Ｐゴシック" charset="0"/>
                  </a:rPr>
                  <a:t> </a:t>
                </a:r>
                <a:r>
                  <a:rPr lang="en-US" dirty="0">
                    <a:ea typeface="ＭＳ Ｐゴシック" charset="0"/>
                    <a:cs typeface="ＭＳ Ｐゴシック" charset="0"/>
                  </a:rPr>
                  <a:t>Intensity falls off with the square of the distance </a:t>
                </a:r>
                <a:br>
                  <a:rPr lang="en-US" sz="1800" dirty="0">
                    <a:ea typeface="ＭＳ Ｐゴシック" charset="0"/>
                    <a:cs typeface="ＭＳ Ｐゴシック" charset="0"/>
                  </a:rPr>
                </a:br>
                <a:endParaRPr lang="en-US" sz="1800" dirty="0">
                  <a:ea typeface="ＭＳ Ｐゴシック" charset="0"/>
                  <a:cs typeface="ＭＳ Ｐゴシック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ea typeface="ＭＳ Ｐゴシック" charset="0"/>
                    <a:cs typeface="ＭＳ Ｐゴシック" charset="0"/>
                  </a:rPr>
                  <a:t>We can add a factor of to the diffuse and specular terms</a:t>
                </a:r>
                <a:br>
                  <a:rPr lang="en-US" sz="2400" dirty="0">
                    <a:ea typeface="ＭＳ Ｐゴシック" charset="0"/>
                    <a:cs typeface="ＭＳ Ｐゴシック" charset="0"/>
                  </a:rPr>
                </a:br>
                <a:br>
                  <a:rPr lang="en-US" sz="2400" dirty="0">
                    <a:ea typeface="ＭＳ Ｐゴシック" charset="0"/>
                    <a:cs typeface="ＭＳ Ｐゴシック" charset="0"/>
                  </a:rPr>
                </a:br>
                <a:r>
                  <a:rPr lang="en-US" sz="4000" dirty="0">
                    <a:ea typeface="ＭＳ Ｐゴシック" charset="0"/>
                    <a:cs typeface="ＭＳ Ｐゴシック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𝑎𝑑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𝑏𝑑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𝑐</m:t>
                        </m:r>
                      </m:den>
                    </m:f>
                  </m:oMath>
                </a14:m>
                <a:br>
                  <a:rPr lang="en-US" sz="2400" dirty="0">
                    <a:ea typeface="ＭＳ Ｐゴシック" charset="0"/>
                    <a:cs typeface="ＭＳ Ｐゴシック" charset="0"/>
                  </a:rPr>
                </a:br>
                <a:endParaRPr lang="en-US" sz="2400" dirty="0">
                  <a:ea typeface="ＭＳ Ｐゴシック" charset="0"/>
                  <a:cs typeface="ＭＳ Ｐゴシック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ea typeface="ＭＳ Ｐゴシック" charset="0"/>
                    <a:cs typeface="ＭＳ Ｐゴシック" charset="0"/>
                  </a:rPr>
                  <a:t>d</a:t>
                </a:r>
                <a:r>
                  <a:rPr lang="en-US" sz="2400" dirty="0">
                    <a:ea typeface="ＭＳ Ｐゴシック" charset="0"/>
                    <a:cs typeface="ＭＳ Ｐゴシック" charset="0"/>
                  </a:rPr>
                  <a:t> is the distance from the light to surface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b="1" dirty="0" err="1">
                    <a:ea typeface="ＭＳ Ｐゴシック" charset="0"/>
                    <a:cs typeface="ＭＳ Ｐゴシック" charset="0"/>
                  </a:rPr>
                  <a:t>a,b,c</a:t>
                </a:r>
                <a:r>
                  <a:rPr lang="en-US" sz="2400" dirty="0">
                    <a:ea typeface="ＭＳ Ｐゴシック" charset="0"/>
                    <a:cs typeface="ＭＳ Ｐゴシック" charset="0"/>
                  </a:rPr>
                  <a:t> are constants you choose to get different effects</a:t>
                </a:r>
              </a:p>
            </p:txBody>
          </p:sp>
        </mc:Choice>
        <mc:Fallback xmlns="">
          <p:sp>
            <p:nvSpPr>
              <p:cNvPr id="2355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9093" y="1545465"/>
                <a:ext cx="11745531" cy="4720866"/>
              </a:xfrm>
              <a:blipFill>
                <a:blip r:embed="rId4"/>
                <a:stretch>
                  <a:fillRect l="-727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3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66443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Light Sources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820" y="1600200"/>
            <a:ext cx="10205993" cy="4724400"/>
          </a:xfrm>
        </p:spPr>
        <p:txBody>
          <a:bodyPr>
            <a:normAutofit lnSpcReduction="10000"/>
          </a:bodyPr>
          <a:lstStyle/>
          <a:p>
            <a:r>
              <a:rPr lang="en-US">
                <a:ea typeface="ＭＳ Ｐゴシック" charset="0"/>
                <a:cs typeface="ＭＳ Ｐゴシック" charset="0"/>
              </a:rPr>
              <a:t>In the Phong Model, we add the results from each light source</a:t>
            </a:r>
            <a:br>
              <a:rPr lang="en-US">
                <a:ea typeface="ＭＳ Ｐゴシック" charset="0"/>
                <a:cs typeface="ＭＳ Ｐゴシック" charset="0"/>
              </a:rPr>
            </a:br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Each light source has separate terms for</a:t>
            </a:r>
          </a:p>
          <a:p>
            <a:pPr lvl="1"/>
            <a:r>
              <a:rPr lang="en-US">
                <a:ea typeface="ＭＳ Ｐゴシック" charset="0"/>
                <a:cs typeface="ＭＳ Ｐゴシック" charset="0"/>
              </a:rPr>
              <a:t> diffuse</a:t>
            </a:r>
          </a:p>
          <a:p>
            <a:pPr lvl="1"/>
            <a:r>
              <a:rPr lang="en-US">
                <a:ea typeface="ＭＳ Ｐゴシック" charset="0"/>
                <a:cs typeface="ＭＳ Ｐゴシック" charset="0"/>
              </a:rPr>
              <a:t> specular</a:t>
            </a:r>
          </a:p>
          <a:p>
            <a:pPr lvl="1"/>
            <a:r>
              <a:rPr lang="en-US">
                <a:ea typeface="ＭＳ Ｐゴシック" charset="0"/>
                <a:cs typeface="ＭＳ Ｐゴシック" charset="0"/>
              </a:rPr>
              <a:t> ambient terms </a:t>
            </a:r>
            <a:br>
              <a:rPr lang="en-US">
                <a:ea typeface="ＭＳ Ｐゴシック" charset="0"/>
                <a:cs typeface="ＭＳ Ｐゴシック" charset="0"/>
              </a:rPr>
            </a:br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This form does not have a physical justification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Separate red, green and blue components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Hence, 9 coefficients for each point source</a:t>
            </a:r>
          </a:p>
          <a:p>
            <a:pPr lvl="1"/>
            <a:r>
              <a:rPr lang="en-US">
                <a:ea typeface="ＭＳ Ｐゴシック" charset="0"/>
              </a:rPr>
              <a:t>I</a:t>
            </a:r>
            <a:r>
              <a:rPr lang="en-US" baseline="-25000">
                <a:ea typeface="ＭＳ Ｐゴシック" charset="0"/>
              </a:rPr>
              <a:t>dr</a:t>
            </a:r>
            <a:r>
              <a:rPr lang="en-US">
                <a:ea typeface="ＭＳ Ｐゴシック" charset="0"/>
              </a:rPr>
              <a:t>, I</a:t>
            </a:r>
            <a:r>
              <a:rPr lang="en-US" baseline="-25000">
                <a:ea typeface="ＭＳ Ｐゴシック" charset="0"/>
              </a:rPr>
              <a:t>dg</a:t>
            </a:r>
            <a:r>
              <a:rPr lang="en-US">
                <a:ea typeface="ＭＳ Ｐゴシック" charset="0"/>
              </a:rPr>
              <a:t>, I</a:t>
            </a:r>
            <a:r>
              <a:rPr lang="en-US" baseline="-25000">
                <a:ea typeface="ＭＳ Ｐゴシック" charset="0"/>
              </a:rPr>
              <a:t>db</a:t>
            </a:r>
            <a:r>
              <a:rPr lang="en-US">
                <a:ea typeface="ＭＳ Ｐゴシック" charset="0"/>
              </a:rPr>
              <a:t>, I</a:t>
            </a:r>
            <a:r>
              <a:rPr lang="en-US" baseline="-25000">
                <a:ea typeface="ＭＳ Ｐゴシック" charset="0"/>
              </a:rPr>
              <a:t>sr</a:t>
            </a:r>
            <a:r>
              <a:rPr lang="en-US">
                <a:ea typeface="ＭＳ Ｐゴシック" charset="0"/>
              </a:rPr>
              <a:t>, I</a:t>
            </a:r>
            <a:r>
              <a:rPr lang="en-US" baseline="-25000">
                <a:ea typeface="ＭＳ Ｐゴシック" charset="0"/>
              </a:rPr>
              <a:t>sg</a:t>
            </a:r>
            <a:r>
              <a:rPr lang="en-US">
                <a:ea typeface="ＭＳ Ｐゴシック" charset="0"/>
              </a:rPr>
              <a:t>, I</a:t>
            </a:r>
            <a:r>
              <a:rPr lang="en-US" baseline="-25000">
                <a:ea typeface="ＭＳ Ｐゴシック" charset="0"/>
              </a:rPr>
              <a:t>sb</a:t>
            </a:r>
            <a:r>
              <a:rPr lang="en-US">
                <a:ea typeface="ＭＳ Ｐゴシック" charset="0"/>
              </a:rPr>
              <a:t>, I</a:t>
            </a:r>
            <a:r>
              <a:rPr lang="en-US" baseline="-25000">
                <a:ea typeface="ＭＳ Ｐゴシック" charset="0"/>
              </a:rPr>
              <a:t>ar</a:t>
            </a:r>
            <a:r>
              <a:rPr lang="en-US">
                <a:ea typeface="ＭＳ Ｐゴシック" charset="0"/>
              </a:rPr>
              <a:t>, I</a:t>
            </a:r>
            <a:r>
              <a:rPr lang="en-US" baseline="-25000">
                <a:ea typeface="ＭＳ Ｐゴシック" charset="0"/>
              </a:rPr>
              <a:t>ag</a:t>
            </a:r>
            <a:r>
              <a:rPr lang="en-US">
                <a:ea typeface="ＭＳ Ｐゴシック" charset="0"/>
              </a:rPr>
              <a:t>, I</a:t>
            </a:r>
            <a:r>
              <a:rPr lang="en-US" baseline="-25000">
                <a:ea typeface="ＭＳ Ｐゴシック" charset="0"/>
              </a:rPr>
              <a:t>ab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8FB8BE-BB9E-4CB8-B3D1-58DEC2EA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299" y="2235012"/>
            <a:ext cx="2595722" cy="40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3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Image result for material opengl">
            <a:extLst>
              <a:ext uri="{FF2B5EF4-FFF2-40B4-BE49-F238E27FC236}">
                <a16:creationId xmlns:a16="http://schemas.microsoft.com/office/drawing/2014/main" id="{FF86ABF7-4163-4DCB-8650-3DC6B63DF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Material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55379" y="1065862"/>
                <a:ext cx="5744685" cy="472627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ea typeface="ＭＳ Ｐゴシック" charset="0"/>
                    <a:cs typeface="ＭＳ Ｐゴシック" charset="0"/>
                  </a:rPr>
                  <a:t>Material properties match light source properties</a:t>
                </a:r>
              </a:p>
              <a:p>
                <a:pPr lvl="1"/>
                <a:r>
                  <a:rPr lang="en-US" sz="2000">
                    <a:solidFill>
                      <a:srgbClr val="FFFFFF"/>
                    </a:solidFill>
                    <a:ea typeface="ＭＳ Ｐゴシック" charset="0"/>
                  </a:rPr>
                  <a:t>Nine reflection coefficients</a:t>
                </a:r>
              </a:p>
              <a:p>
                <a:pPr lvl="2"/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k</a:t>
                </a:r>
                <a: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  <a:t>dr</a:t>
                </a: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, k</a:t>
                </a:r>
                <a: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  <a:t>dg</a:t>
                </a: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, k</a:t>
                </a:r>
                <a: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  <a:t>db</a:t>
                </a: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, k</a:t>
                </a:r>
                <a: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  <a:t>sr</a:t>
                </a: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, k</a:t>
                </a:r>
                <a: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  <a:t>sg</a:t>
                </a: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, k</a:t>
                </a:r>
                <a: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  <a:t>sb</a:t>
                </a: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, k</a:t>
                </a:r>
                <a: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  <a:t>ar</a:t>
                </a: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, k</a:t>
                </a:r>
                <a: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  <a:t>ag</a:t>
                </a:r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, k</a:t>
                </a:r>
                <a: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  <a:t>ab</a:t>
                </a:r>
              </a:p>
              <a:p>
                <a:pPr lvl="2"/>
                <a:r>
                  <a:rPr lang="en-US">
                    <a:solidFill>
                      <a:srgbClr val="FFFFFF"/>
                    </a:solidFill>
                    <a:ea typeface="ＭＳ Ｐゴシック" charset="0"/>
                  </a:rPr>
                  <a:t>These vary from 0 to 1</a:t>
                </a:r>
                <a:br>
                  <a:rPr lang="en-US" baseline="-25000">
                    <a:solidFill>
                      <a:srgbClr val="FFFFFF"/>
                    </a:solidFill>
                    <a:ea typeface="ＭＳ Ｐゴシック" charset="0"/>
                  </a:rPr>
                </a:br>
                <a:endParaRPr lang="en-US">
                  <a:solidFill>
                    <a:srgbClr val="FFFFFF"/>
                  </a:solidFill>
                  <a:ea typeface="ＭＳ Ｐゴシック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ea typeface="ＭＳ Ｐゴシック" charset="0"/>
                  </a:rPr>
                  <a:t>Materials also have shininess coefficient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000">
                    <a:solidFill>
                      <a:srgbClr val="FFFFFF"/>
                    </a:solidFill>
                    <a:ea typeface="ＭＳ Ｐゴシック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6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55379" y="1065862"/>
                <a:ext cx="5744685" cy="4726276"/>
              </a:xfrm>
              <a:blipFill>
                <a:blip r:embed="rId4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77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Reflectance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46" r="-5384"/>
          <a:stretch/>
        </p:blipFill>
        <p:spPr>
          <a:xfrm>
            <a:off x="266741" y="1758907"/>
            <a:ext cx="11323123" cy="289822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41" y="4938504"/>
            <a:ext cx="8558372" cy="95323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A144DCD-4E26-4878-ABAD-52D801A1EEE9}"/>
              </a:ext>
            </a:extLst>
          </p:cNvPr>
          <p:cNvSpPr txBox="1">
            <a:spLocks noChangeArrowheads="1"/>
          </p:cNvSpPr>
          <p:nvPr/>
        </p:nvSpPr>
        <p:spPr>
          <a:xfrm>
            <a:off x="618186" y="1427162"/>
            <a:ext cx="9894731" cy="514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Summing over all the light sources, the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Phong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model can be written as</a:t>
            </a:r>
          </a:p>
          <a:p>
            <a:pPr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50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Blinn-</a:t>
            </a:r>
            <a:r>
              <a:rPr lang="en-US" dirty="0" err="1">
                <a:latin typeface="Arial" charset="0"/>
                <a:ea typeface="ＭＳ Ｐゴシック" charset="0"/>
                <a:cs typeface="Times New Roman" charset="0"/>
              </a:rPr>
              <a:t>Phong</a:t>
            </a: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 Reflectance Model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20" y="1777429"/>
            <a:ext cx="10862965" cy="44889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Jim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Blinn</a:t>
            </a:r>
            <a:r>
              <a:rPr lang="en-US" dirty="0">
                <a:ea typeface="ＭＳ Ｐゴシック" charset="0"/>
                <a:cs typeface="ＭＳ Ｐゴシック" charset="0"/>
              </a:rPr>
              <a:t> suggested an approximating changing specular term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Replace </a:t>
            </a:r>
            <a:r>
              <a:rPr lang="en-US" sz="2000" b="1" dirty="0">
                <a:ea typeface="ＭＳ Ｐゴシック" charset="0"/>
                <a:cs typeface="Times New Roman" charset="0"/>
              </a:rPr>
              <a:t>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V </a:t>
            </a:r>
            <a:r>
              <a:rPr lang="en-US" sz="2000" b="1" dirty="0">
                <a:ea typeface="ＭＳ Ｐゴシック" charset="0"/>
                <a:cs typeface="Times New Roman" charset="0"/>
              </a:rPr>
              <a:t>· R )</a:t>
            </a:r>
            <a:r>
              <a:rPr lang="en-US" sz="2000" b="1" baseline="30000" dirty="0">
                <a:ea typeface="ＭＳ Ｐゴシック" charset="0"/>
                <a:cs typeface="Times New Roman" charset="0"/>
              </a:rPr>
              <a:t>a </a:t>
            </a:r>
            <a:r>
              <a:rPr lang="en-US" sz="2000" baseline="30000" dirty="0">
                <a:ea typeface="ＭＳ Ｐゴシック" charset="0"/>
                <a:cs typeface="Times New Roman" charset="0"/>
              </a:rPr>
              <a:t> </a:t>
            </a:r>
            <a:r>
              <a:rPr lang="en-US" sz="2000" dirty="0">
                <a:ea typeface="ＭＳ Ｐゴシック" charset="0"/>
                <a:cs typeface="Times New Roman" charset="0"/>
              </a:rPr>
              <a:t>by </a:t>
            </a:r>
            <a:r>
              <a:rPr lang="en-US" sz="2000" b="1" dirty="0">
                <a:ea typeface="ＭＳ Ｐゴシック" charset="0"/>
                <a:cs typeface="Times New Roman" charset="0"/>
              </a:rPr>
              <a:t>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N </a:t>
            </a:r>
            <a:r>
              <a:rPr lang="en-US" sz="2000" b="1" dirty="0">
                <a:ea typeface="ＭＳ Ｐゴシック" charset="0"/>
                <a:cs typeface="Times New Roman" charset="0"/>
              </a:rPr>
              <a:t>· H )</a:t>
            </a:r>
            <a:r>
              <a:rPr lang="en-US" sz="2000" b="1" baseline="30000" dirty="0">
                <a:ea typeface="ＭＳ Ｐゴシック" charset="0"/>
                <a:cs typeface="Times New Roman" charset="0"/>
              </a:rPr>
              <a:t>b </a:t>
            </a:r>
            <a:r>
              <a:rPr lang="en-US" sz="2000" dirty="0">
                <a:ea typeface="ＭＳ Ｐゴシック" charset="0"/>
                <a:cs typeface="Times New Roman" charset="0"/>
              </a:rPr>
              <a:t>where</a:t>
            </a:r>
            <a:endParaRPr lang="en-US" sz="2000" baseline="30000" dirty="0">
              <a:ea typeface="ＭＳ Ｐゴシック" charset="0"/>
              <a:cs typeface="Times New Roman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“Halfway vector”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More efficient in terms of the operations used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Closer to physically correct lighting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Pick exponent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ea typeface="ＭＳ Ｐゴシック" charset="0"/>
                <a:cs typeface="ＭＳ Ｐゴシック" charset="0"/>
              </a:rPr>
              <a:t> to match what you want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Using higher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b&gt;a</a:t>
            </a:r>
            <a:r>
              <a:rPr lang="en-US" dirty="0">
                <a:ea typeface="ＭＳ Ｐゴシック" charset="0"/>
                <a:cs typeface="ＭＳ Ｐゴシック" charset="0"/>
              </a:rPr>
              <a:t> will make output similar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Phong</a:t>
            </a:r>
            <a:r>
              <a:rPr lang="en-US" dirty="0">
                <a:ea typeface="ＭＳ Ｐゴシック" charset="0"/>
                <a:cs typeface="ＭＳ Ｐゴシック" charset="0"/>
              </a:rPr>
              <a:t> with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737" y="3012707"/>
            <a:ext cx="3088979" cy="140518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42644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Halfway Vector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291" y="1896177"/>
            <a:ext cx="8499909" cy="38833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H</a:t>
            </a:r>
            <a:r>
              <a:rPr lang="en-US" dirty="0">
                <a:ea typeface="ＭＳ Ｐゴシック" charset="0"/>
                <a:cs typeface="ＭＳ Ｐゴシック" charset="0"/>
              </a:rPr>
              <a:t> is normalized vector halfway between </a:t>
            </a:r>
            <a:r>
              <a:rPr lang="en-US" b="1" dirty="0">
                <a:ea typeface="ＭＳ Ｐゴシック" charset="0"/>
                <a:cs typeface="ＭＳ Ｐゴシック" charset="0"/>
              </a:rPr>
              <a:t>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>
                <a:ea typeface="ＭＳ Ｐゴシック" charset="0"/>
                <a:cs typeface="ＭＳ Ｐゴシック" charset="0"/>
              </a:rPr>
              <a:t>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13" y="2705100"/>
            <a:ext cx="5588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9B2DD-FAF7-440B-A807-5DA9099C9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92" y="2800952"/>
            <a:ext cx="3088979" cy="1405182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F1E9D-605D-4EB0-97DB-FA63D0A6AAA5}"/>
                  </a:ext>
                </a:extLst>
              </p:cNvPr>
              <p:cNvSpPr txBox="1"/>
              <p:nvPr/>
            </p:nvSpPr>
            <p:spPr>
              <a:xfrm>
                <a:off x="1026678" y="5597778"/>
                <a:ext cx="3942235" cy="55399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F1E9D-605D-4EB0-97DB-FA63D0A6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78" y="5597778"/>
                <a:ext cx="39422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9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7310955" cy="1066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Phong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versus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Blinn-Phong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5380"/>
            <a:ext cx="9144000" cy="40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FCFDE83-C1B3-2C43-8F03-575AECA066D3}" type="slidenum">
              <a:rPr lang="es-ES" sz="1000">
                <a:latin typeface="Arial" charset="0"/>
              </a:rPr>
              <a:pPr lvl="1"/>
              <a:t>3</a:t>
            </a:fld>
            <a:endParaRPr lang="es-ES" sz="10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248400" cy="10668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Shading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9236" y="1529590"/>
            <a:ext cx="7501965" cy="6924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ea typeface="ＭＳ Ｐゴシック" charset="0"/>
                <a:cs typeface="ＭＳ Ｐゴシック" charset="0"/>
              </a:rPr>
              <a:t>Shading</a:t>
            </a:r>
            <a:r>
              <a:rPr lang="en-US" dirty="0">
                <a:ea typeface="ＭＳ Ｐゴシック" charset="0"/>
                <a:cs typeface="ＭＳ Ｐゴシック" charset="0"/>
              </a:rPr>
              <a:t> refers to the process of determining the color for a pixel (or vertex…or polygon) during the rendering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1341"/>
          <a:stretch/>
        </p:blipFill>
        <p:spPr>
          <a:xfrm>
            <a:off x="1980453" y="2488787"/>
            <a:ext cx="8547100" cy="3276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5966847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the </a:t>
            </a:r>
            <a:r>
              <a:rPr lang="en-US"/>
              <a:t>two images?</a:t>
            </a:r>
          </a:p>
        </p:txBody>
      </p:sp>
    </p:spTree>
    <p:extLst>
      <p:ext uri="{BB962C8B-B14F-4D97-AF65-F5344CB8AC3E}">
        <p14:creationId xmlns:p14="http://schemas.microsoft.com/office/powerpoint/2010/main" val="1099670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21103"/>
            <a:ext cx="8913813" cy="91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Moving Light Sources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145" y="1386038"/>
            <a:ext cx="10395284" cy="493856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Light sources are geometric objects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Positions and directions can be affected a model-view matrix</a:t>
            </a:r>
          </a:p>
          <a:p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Should you apply the view transformation to a light?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Depending on what we want to happen in a scene we can</a:t>
            </a:r>
          </a:p>
          <a:p>
            <a:pPr lvl="1"/>
            <a:r>
              <a:rPr lang="en-US" dirty="0">
                <a:ea typeface="ＭＳ Ｐゴシック" charset="0"/>
              </a:rPr>
              <a:t>Move the light source(s) with the object(s)</a:t>
            </a:r>
          </a:p>
          <a:p>
            <a:pPr lvl="1"/>
            <a:r>
              <a:rPr lang="en-US" dirty="0">
                <a:ea typeface="ＭＳ Ｐゴシック" charset="0"/>
              </a:rPr>
              <a:t>Fix the object(s) and move the light source(s)</a:t>
            </a:r>
          </a:p>
          <a:p>
            <a:pPr lvl="1"/>
            <a:r>
              <a:rPr lang="en-US" dirty="0">
                <a:ea typeface="ＭＳ Ｐゴシック" charset="0"/>
              </a:rPr>
              <a:t>Fix the light source(s) and move the object(s)</a:t>
            </a:r>
          </a:p>
          <a:p>
            <a:pPr lvl="1"/>
            <a:r>
              <a:rPr lang="en-US" dirty="0">
                <a:ea typeface="ＭＳ Ｐゴシック" charset="0"/>
              </a:rPr>
              <a:t>Move the light source(s) and object(s)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859445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Specifying a Point Light Source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7656" y="1600200"/>
            <a:ext cx="9046946" cy="4724400"/>
          </a:xfrm>
        </p:spPr>
        <p:txBody>
          <a:bodyPr/>
          <a:lstStyle/>
          <a:p>
            <a:r>
              <a:rPr lang="en-US" sz="2700" dirty="0">
                <a:ea typeface="ＭＳ Ｐゴシック" charset="0"/>
                <a:cs typeface="ＭＳ Ｐゴシック" charset="0"/>
              </a:rPr>
              <a:t>For each light source define an RGBA or RGB color for</a:t>
            </a:r>
          </a:p>
          <a:p>
            <a:pPr lvl="1"/>
            <a:r>
              <a:rPr lang="en-US" sz="2500" dirty="0">
                <a:ea typeface="ＭＳ Ｐゴシック" charset="0"/>
                <a:cs typeface="ＭＳ Ｐゴシック" charset="0"/>
              </a:rPr>
              <a:t>diffuse component</a:t>
            </a:r>
          </a:p>
          <a:p>
            <a:pPr lvl="1"/>
            <a:r>
              <a:rPr lang="en-US" sz="2500" dirty="0">
                <a:ea typeface="ＭＳ Ｐゴシック" charset="0"/>
                <a:cs typeface="ＭＳ Ｐゴシック" charset="0"/>
              </a:rPr>
              <a:t>specular component</a:t>
            </a:r>
          </a:p>
          <a:p>
            <a:r>
              <a:rPr lang="en-US" sz="2700" dirty="0">
                <a:ea typeface="ＭＳ Ｐゴシック" charset="0"/>
                <a:cs typeface="ＭＳ Ｐゴシック" charset="0"/>
              </a:rPr>
              <a:t>Y</a:t>
            </a:r>
            <a:r>
              <a:rPr lang="en-US" sz="2500" dirty="0">
                <a:ea typeface="ＭＳ Ｐゴシック" charset="0"/>
                <a:cs typeface="ＭＳ Ｐゴシック" charset="0"/>
              </a:rPr>
              <a:t>ou could specify a per-light ambient too…</a:t>
            </a:r>
          </a:p>
          <a:p>
            <a:pPr lvl="2"/>
            <a:r>
              <a:rPr lang="en-US" sz="2500" dirty="0">
                <a:ea typeface="ＭＳ Ｐゴシック" charset="0"/>
                <a:cs typeface="ＭＳ Ｐゴシック" charset="0"/>
              </a:rPr>
              <a:t>…or just have one ambient light source…..</a:t>
            </a:r>
            <a:endParaRPr lang="en-US" sz="2700" dirty="0">
              <a:ea typeface="ＭＳ Ｐゴシック" charset="0"/>
              <a:cs typeface="ＭＳ Ｐゴシック" charset="0"/>
            </a:endParaRPr>
          </a:p>
          <a:p>
            <a:r>
              <a:rPr lang="en-US" sz="2700" dirty="0">
                <a:ea typeface="ＭＳ Ｐゴシック" charset="0"/>
                <a:cs typeface="ＭＳ Ｐゴシック" charset="0"/>
              </a:rPr>
              <a:t>Specify the position</a:t>
            </a:r>
            <a:b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0386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644127" y="4775567"/>
            <a:ext cx="7629012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 err="1">
                <a:latin typeface="Courier New" charset="0"/>
              </a:rPr>
              <a:t>var</a:t>
            </a:r>
            <a:r>
              <a:rPr lang="en-US" sz="1800" dirty="0">
                <a:latin typeface="Courier New" charset="0"/>
              </a:rPr>
              <a:t> diffuse0 = vec4.fromValues(1.0, 0.0, 0.0, 1.0);</a:t>
            </a:r>
          </a:p>
          <a:p>
            <a:r>
              <a:rPr lang="en-US" sz="1800" dirty="0" err="1">
                <a:latin typeface="Courier New" charset="0"/>
              </a:rPr>
              <a:t>var</a:t>
            </a:r>
            <a:r>
              <a:rPr lang="en-US" sz="1800" dirty="0">
                <a:latin typeface="Courier New" charset="0"/>
              </a:rPr>
              <a:t> specular0 = vec4.fromValues (1.0, 0.0, 0.0, 1.0);</a:t>
            </a:r>
          </a:p>
          <a:p>
            <a:r>
              <a:rPr lang="en-US" sz="1800" dirty="0" err="1">
                <a:latin typeface="Courier New" charset="0"/>
              </a:rPr>
              <a:t>var</a:t>
            </a:r>
            <a:r>
              <a:rPr lang="en-US" sz="1800" dirty="0">
                <a:latin typeface="Courier New" charset="0"/>
              </a:rPr>
              <a:t> light0_pos = vec4.fromValues (1.0, 2.0, 3,0, 1.0);</a:t>
            </a:r>
          </a:p>
          <a:p>
            <a:endParaRPr lang="en-US" sz="18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25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Light Properties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1109178" y="2120155"/>
            <a:ext cx="861060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lightPosition</a:t>
            </a:r>
            <a:r>
              <a:rPr lang="en-US" sz="1800" dirty="0">
                <a:latin typeface="Courier New"/>
                <a:cs typeface="Courier New"/>
              </a:rPr>
              <a:t> = vec4.fromValues (1.0, 1.0, 1.0, 0.0 );</a:t>
            </a:r>
          </a:p>
          <a:p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lightDiffuse</a:t>
            </a:r>
            <a:r>
              <a:rPr lang="en-US" sz="1800" dirty="0">
                <a:latin typeface="Courier New"/>
                <a:cs typeface="Courier New"/>
              </a:rPr>
              <a:t> = vec4.fromValues ( 1.0, 1.0, 1.0, 1.0 );</a:t>
            </a:r>
          </a:p>
          <a:p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lightSpecular</a:t>
            </a:r>
            <a:r>
              <a:rPr lang="en-US" sz="1800" dirty="0">
                <a:latin typeface="Courier New"/>
                <a:cs typeface="Courier New"/>
              </a:rPr>
              <a:t> = vec4.fromValues ( 1.0, 1.0, 1.0, 1.0 );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B53F8-B6D6-4CF2-BB32-1357BF0D5750}"/>
              </a:ext>
            </a:extLst>
          </p:cNvPr>
          <p:cNvSpPr txBox="1"/>
          <p:nvPr/>
        </p:nvSpPr>
        <p:spPr>
          <a:xfrm>
            <a:off x="5669279" y="4143676"/>
            <a:ext cx="3084897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does the w=0 tell us about what kind of light this is?</a:t>
            </a:r>
          </a:p>
        </p:txBody>
      </p:sp>
    </p:spTree>
    <p:extLst>
      <p:ext uri="{BB962C8B-B14F-4D97-AF65-F5344CB8AC3E}">
        <p14:creationId xmlns:p14="http://schemas.microsoft.com/office/powerpoint/2010/main" val="1654058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Material Properties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0724" y="2069388"/>
            <a:ext cx="7610476" cy="3670768"/>
          </a:xfrm>
        </p:spPr>
        <p:txBody>
          <a:bodyPr/>
          <a:lstStyle/>
          <a:p>
            <a:r>
              <a:rPr lang="en-US" sz="2700" dirty="0">
                <a:ea typeface="ＭＳ Ｐゴシック" charset="0"/>
                <a:cs typeface="ＭＳ Ｐゴシック" charset="0"/>
              </a:rPr>
              <a:t>Material properties </a:t>
            </a:r>
          </a:p>
          <a:p>
            <a:pPr lvl="1"/>
            <a:r>
              <a:rPr lang="en-US" sz="2500" dirty="0">
                <a:ea typeface="ＭＳ Ｐゴシック" charset="0"/>
                <a:cs typeface="ＭＳ Ｐゴシック" charset="0"/>
              </a:rPr>
              <a:t>should match the terms in the light model</a:t>
            </a:r>
          </a:p>
          <a:p>
            <a:r>
              <a:rPr lang="en-US" sz="2700" dirty="0" err="1">
                <a:ea typeface="ＭＳ Ｐゴシック" charset="0"/>
                <a:cs typeface="ＭＳ Ｐゴシック" charset="0"/>
              </a:rPr>
              <a:t>Reflectivities</a:t>
            </a:r>
            <a:endParaRPr lang="en-US" sz="2700" dirty="0">
              <a:ea typeface="ＭＳ Ｐゴシック" charset="0"/>
              <a:cs typeface="ＭＳ Ｐゴシック" charset="0"/>
            </a:endParaRPr>
          </a:p>
          <a:p>
            <a:r>
              <a:rPr lang="en-US" sz="2700" dirty="0">
                <a:ea typeface="ＭＳ Ｐゴシック" charset="0"/>
                <a:cs typeface="ＭＳ Ｐゴシック" charset="0"/>
              </a:rPr>
              <a:t>Last component gives opacity</a:t>
            </a:r>
          </a:p>
          <a:p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300" b="1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362200" y="4267200"/>
            <a:ext cx="76956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materialAmbient</a:t>
            </a:r>
            <a:r>
              <a:rPr lang="en-US" sz="1600" dirty="0">
                <a:latin typeface="Courier New"/>
                <a:cs typeface="Courier New"/>
              </a:rPr>
              <a:t> = vec4.fromValues( 1.0, 0.0, 1.0, 1.0 );</a:t>
            </a:r>
          </a:p>
          <a:p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materialDiffuse</a:t>
            </a:r>
            <a:r>
              <a:rPr lang="en-US" sz="1600" dirty="0">
                <a:latin typeface="Courier New"/>
                <a:cs typeface="Courier New"/>
              </a:rPr>
              <a:t> = vec4.fromValues( 1.0, 0.8, 0.0, 1.0);</a:t>
            </a:r>
          </a:p>
          <a:p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materialSpecular</a:t>
            </a:r>
            <a:r>
              <a:rPr lang="en-US" sz="1600" dirty="0">
                <a:latin typeface="Courier New"/>
                <a:cs typeface="Courier New"/>
              </a:rPr>
              <a:t> = vec4.fromValues( 1.0, 0.8, 0.0, 1.0 );</a:t>
            </a:r>
          </a:p>
          <a:p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materialShininess</a:t>
            </a:r>
            <a:r>
              <a:rPr lang="en-US" sz="1600" dirty="0">
                <a:latin typeface="Courier New"/>
                <a:cs typeface="Courier New"/>
              </a:rPr>
              <a:t> = 100.0;</a:t>
            </a:r>
          </a:p>
        </p:txBody>
      </p:sp>
    </p:spTree>
    <p:extLst>
      <p:ext uri="{BB962C8B-B14F-4D97-AF65-F5344CB8AC3E}">
        <p14:creationId xmlns:p14="http://schemas.microsoft.com/office/powerpoint/2010/main" val="1327021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59458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Smooth Shading on a Sphere Mesh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953" y="1597794"/>
            <a:ext cx="8333032" cy="472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 know…silhouette edge is bumpy for a sphere…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How do you make it less bumpy?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Why does the middle look smooth?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We set a new normal at each vertex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Per-vertex normal easy for a sphere model </a:t>
            </a:r>
          </a:p>
          <a:p>
            <a:pPr lvl="1"/>
            <a:r>
              <a:rPr lang="en-US" dirty="0">
                <a:ea typeface="ＭＳ Ｐゴシック" charset="0"/>
              </a:rPr>
              <a:t>If centered at origin</a:t>
            </a:r>
            <a:r>
              <a:rPr lang="en-US" b="1" dirty="0">
                <a:ea typeface="ＭＳ Ｐゴシック" charset="0"/>
              </a:rPr>
              <a:t> n</a:t>
            </a:r>
            <a:r>
              <a:rPr lang="en-US" dirty="0">
                <a:ea typeface="ＭＳ Ｐゴシック" charset="0"/>
              </a:rPr>
              <a:t> = </a:t>
            </a:r>
            <a:r>
              <a:rPr lang="en-US" b="1" dirty="0">
                <a:ea typeface="ＭＳ Ｐゴシック" charset="0"/>
              </a:rPr>
              <a:t>p</a:t>
            </a:r>
            <a:r>
              <a:rPr lang="en-US" dirty="0">
                <a:ea typeface="ＭＳ Ｐゴシック" charset="0"/>
              </a:rPr>
              <a:t> </a:t>
            </a:r>
          </a:p>
        </p:txBody>
      </p:sp>
      <p:pic>
        <p:nvPicPr>
          <p:cNvPr id="20485" name="Picture 5" descr="AN06F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354" y="3395916"/>
            <a:ext cx="3174693" cy="317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C1F5C7-F983-4B62-833F-2C3A311C440A}"/>
              </a:ext>
            </a:extLst>
          </p:cNvPr>
          <p:cNvSpPr txBox="1"/>
          <p:nvPr/>
        </p:nvSpPr>
        <p:spPr>
          <a:xfrm>
            <a:off x="1612232" y="4894446"/>
            <a:ext cx="513026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is the normal at the vertex (1,0,0)?</a:t>
            </a:r>
          </a:p>
        </p:txBody>
      </p:sp>
    </p:spTree>
    <p:extLst>
      <p:ext uri="{BB962C8B-B14F-4D97-AF65-F5344CB8AC3E}">
        <p14:creationId xmlns:p14="http://schemas.microsoft.com/office/powerpoint/2010/main" val="3240434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Mesh Shading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64" y="1423236"/>
            <a:ext cx="8724900" cy="367076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previous example is not general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We knew the normal at each vertex analytically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For polygonal meshes, Henri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Gouraud</a:t>
            </a:r>
            <a:r>
              <a:rPr lang="en-US" dirty="0">
                <a:ea typeface="ＭＳ Ｐゴシック" charset="0"/>
                <a:cs typeface="ＭＳ Ｐゴシック" charset="0"/>
              </a:rPr>
              <a:t> proposed we 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use the average of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normals</a:t>
            </a:r>
            <a:r>
              <a:rPr lang="en-US" dirty="0">
                <a:ea typeface="ＭＳ Ｐゴシック" charset="0"/>
                <a:cs typeface="ＭＳ Ｐゴシック" charset="0"/>
              </a:rPr>
              <a:t> around a vertex</a:t>
            </a:r>
          </a:p>
        </p:txBody>
      </p:sp>
      <p:pic>
        <p:nvPicPr>
          <p:cNvPr id="21511" name="Picture 5" descr="AN06F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49" y="2857622"/>
            <a:ext cx="3803582" cy="390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019800" y="3352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2517006" y="5256278"/>
            <a:ext cx="5313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n</a:t>
            </a:r>
            <a:r>
              <a:rPr lang="en-US" dirty="0"/>
              <a:t> = (</a:t>
            </a:r>
            <a:r>
              <a:rPr lang="en-US" b="1" dirty="0"/>
              <a:t>n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b="1" dirty="0"/>
              <a:t>n</a:t>
            </a:r>
            <a:r>
              <a:rPr lang="en-US" baseline="-25000" dirty="0"/>
              <a:t>2</a:t>
            </a:r>
            <a:r>
              <a:rPr lang="en-US" dirty="0"/>
              <a:t>+</a:t>
            </a:r>
            <a:r>
              <a:rPr lang="en-US" b="1" dirty="0"/>
              <a:t>n</a:t>
            </a:r>
            <a:r>
              <a:rPr lang="en-US" baseline="-25000" dirty="0"/>
              <a:t>3</a:t>
            </a:r>
            <a:r>
              <a:rPr lang="en-US" dirty="0"/>
              <a:t>+</a:t>
            </a:r>
            <a:r>
              <a:rPr lang="en-US" b="1" dirty="0"/>
              <a:t>n</a:t>
            </a:r>
            <a:r>
              <a:rPr lang="en-US" baseline="-25000" dirty="0"/>
              <a:t>4</a:t>
            </a:r>
            <a:r>
              <a:rPr lang="en-US" dirty="0"/>
              <a:t>)/ |</a:t>
            </a:r>
            <a:r>
              <a:rPr lang="en-US" b="1" dirty="0"/>
              <a:t>n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b="1" dirty="0"/>
              <a:t>n</a:t>
            </a:r>
            <a:r>
              <a:rPr lang="en-US" baseline="-25000" dirty="0"/>
              <a:t>2</a:t>
            </a:r>
            <a:r>
              <a:rPr lang="en-US" dirty="0"/>
              <a:t>+</a:t>
            </a:r>
            <a:r>
              <a:rPr lang="en-US" b="1" dirty="0"/>
              <a:t>n</a:t>
            </a:r>
            <a:r>
              <a:rPr lang="en-US" baseline="-25000" dirty="0"/>
              <a:t>3</a:t>
            </a:r>
            <a:r>
              <a:rPr lang="en-US" dirty="0"/>
              <a:t>+</a:t>
            </a:r>
            <a:r>
              <a:rPr lang="en-US" b="1" dirty="0"/>
              <a:t>n</a:t>
            </a:r>
            <a:r>
              <a:rPr lang="en-US" baseline="-25000" dirty="0"/>
              <a:t>4</a:t>
            </a:r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9422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556721"/>
            <a:ext cx="8913813" cy="91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Computing a Normal for a Triangle</a:t>
            </a:r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6019800" y="2743200"/>
            <a:ext cx="1828800" cy="1219200"/>
          </a:xfrm>
          <a:custGeom>
            <a:avLst/>
            <a:gdLst>
              <a:gd name="T0" fmla="*/ 0 w 1152"/>
              <a:gd name="T1" fmla="*/ 2147483647 h 768"/>
              <a:gd name="T2" fmla="*/ 2147483647 w 1152"/>
              <a:gd name="T3" fmla="*/ 0 h 768"/>
              <a:gd name="T4" fmla="*/ 2147483647 w 1152"/>
              <a:gd name="T5" fmla="*/ 2147483647 h 768"/>
              <a:gd name="T6" fmla="*/ 0 w 1152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768"/>
              <a:gd name="T14" fmla="*/ 1152 w 11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768">
                <a:moveTo>
                  <a:pt x="0" y="768"/>
                </a:moveTo>
                <a:lnTo>
                  <a:pt x="960" y="0"/>
                </a:lnTo>
                <a:lnTo>
                  <a:pt x="1152" y="52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716588" y="39274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21510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7924800" y="3505200"/>
            <a:ext cx="4572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7391400" y="22098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 flipV="1">
            <a:off x="70866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6705601" y="1828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n</a:t>
            </a:r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2289176" y="2286001"/>
            <a:ext cx="3140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</a:rPr>
              <a:t>plane</a:t>
            </a:r>
            <a:r>
              <a:rPr lang="en-US" dirty="0"/>
              <a:t>    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>
                <a:cs typeface="Times New Roman" charset="0"/>
              </a:rPr>
              <a:t>·</a:t>
            </a:r>
            <a:r>
              <a:rPr lang="en-US" dirty="0">
                <a:ea typeface="Times New Roman" charset="0"/>
                <a:cs typeface="Times New Roman" charset="0"/>
              </a:rPr>
              <a:t>(</a:t>
            </a:r>
            <a:r>
              <a:rPr lang="en-US" b="1" dirty="0">
                <a:ea typeface="Times New Roman" charset="0"/>
                <a:cs typeface="Times New Roman" charset="0"/>
              </a:rPr>
              <a:t>p</a:t>
            </a:r>
            <a:r>
              <a:rPr lang="en-US" dirty="0">
                <a:ea typeface="Times New Roman" charset="0"/>
                <a:cs typeface="Times New Roman" charset="0"/>
              </a:rPr>
              <a:t> - </a:t>
            </a:r>
            <a:r>
              <a:rPr lang="en-US" b="1" dirty="0">
                <a:ea typeface="Times New Roman" charset="0"/>
                <a:cs typeface="Times New Roman" charset="0"/>
              </a:rPr>
              <a:t>p</a:t>
            </a:r>
            <a:r>
              <a:rPr lang="en-US" baseline="-25000" dirty="0">
                <a:ea typeface="Times New Roman" charset="0"/>
                <a:cs typeface="Times New Roman" charset="0"/>
              </a:rPr>
              <a:t>0</a:t>
            </a:r>
            <a:r>
              <a:rPr lang="en-US" dirty="0">
                <a:ea typeface="Times New Roman" charset="0"/>
                <a:cs typeface="Times New Roman" charset="0"/>
              </a:rPr>
              <a:t> ) = 0</a:t>
            </a:r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>
            <a:off x="1524000" y="3048001"/>
            <a:ext cx="472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n</a:t>
            </a:r>
            <a:r>
              <a:rPr lang="en-US" dirty="0"/>
              <a:t> = </a:t>
            </a:r>
            <a:r>
              <a:rPr lang="en-US"/>
              <a:t>(</a:t>
            </a:r>
            <a:r>
              <a:rPr lang="en-US" b="1"/>
              <a:t>p</a:t>
            </a:r>
            <a:r>
              <a:rPr lang="en-US" baseline="-25000" dirty="0"/>
              <a:t>1</a:t>
            </a:r>
            <a:r>
              <a:rPr lang="en-US" baseline="-25000"/>
              <a:t> </a:t>
            </a:r>
            <a:r>
              <a:rPr lang="en-US" dirty="0"/>
              <a:t>- </a:t>
            </a:r>
            <a:r>
              <a:rPr lang="en-US" b="1" dirty="0"/>
              <a:t>p</a:t>
            </a:r>
            <a:r>
              <a:rPr lang="en-US" baseline="-25000" dirty="0"/>
              <a:t>0 </a:t>
            </a:r>
            <a:r>
              <a:rPr lang="en-US" dirty="0"/>
              <a:t>) </a:t>
            </a:r>
            <a:r>
              <a:rPr lang="en-US" dirty="0">
                <a:cs typeface="Times New Roman" charset="0"/>
              </a:rPr>
              <a:t>× </a:t>
            </a:r>
            <a:r>
              <a:rPr lang="en-US">
                <a:ea typeface="Times New Roman" charset="0"/>
                <a:cs typeface="Times New Roman" charset="0"/>
              </a:rPr>
              <a:t>(</a:t>
            </a:r>
            <a:r>
              <a:rPr lang="en-US" b="1">
                <a:ea typeface="Times New Roman" charset="0"/>
                <a:cs typeface="Times New Roman" charset="0"/>
              </a:rPr>
              <a:t>p</a:t>
            </a:r>
            <a:r>
              <a:rPr lang="en-US" baseline="-25000" dirty="0">
                <a:ea typeface="Times New Roman" charset="0"/>
                <a:cs typeface="Times New Roman" charset="0"/>
              </a:rPr>
              <a:t>2</a:t>
            </a:r>
            <a:r>
              <a:rPr lang="en-US" baseline="-25000">
                <a:ea typeface="Times New Roman" charset="0"/>
                <a:cs typeface="Times New Roman" charset="0"/>
              </a:rPr>
              <a:t> </a:t>
            </a:r>
            <a:r>
              <a:rPr lang="en-US" dirty="0">
                <a:ea typeface="Times New Roman" charset="0"/>
                <a:cs typeface="Times New Roman" charset="0"/>
              </a:rPr>
              <a:t>- </a:t>
            </a:r>
            <a:r>
              <a:rPr lang="en-US" b="1" dirty="0">
                <a:ea typeface="Times New Roman" charset="0"/>
                <a:cs typeface="Times New Roman" charset="0"/>
              </a:rPr>
              <a:t>p</a:t>
            </a:r>
            <a:r>
              <a:rPr lang="en-US" baseline="-25000" dirty="0">
                <a:ea typeface="Times New Roman" charset="0"/>
                <a:cs typeface="Times New Roman" charset="0"/>
              </a:rPr>
              <a:t>0 </a:t>
            </a:r>
            <a:r>
              <a:rPr lang="en-US" dirty="0">
                <a:ea typeface="Times New Roman" charset="0"/>
                <a:cs typeface="Times New Roman" charset="0"/>
              </a:rPr>
              <a:t>) </a:t>
            </a:r>
          </a:p>
          <a:p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2232026" y="3962400"/>
            <a:ext cx="307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normalize</a:t>
            </a:r>
            <a:r>
              <a:rPr lang="en-US"/>
              <a:t> </a:t>
            </a:r>
            <a:r>
              <a:rPr lang="en-US" b="1"/>
              <a:t>n   </a:t>
            </a:r>
            <a:r>
              <a:rPr lang="en-US" b="1">
                <a:sym typeface="Symbol" charset="0"/>
              </a:rPr>
              <a:t></a:t>
            </a:r>
            <a:r>
              <a:rPr lang="en-US" b="1"/>
              <a:t>  n/ |n|</a:t>
            </a:r>
          </a:p>
        </p:txBody>
      </p:sp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7086601" y="3276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2097089" y="4866697"/>
            <a:ext cx="68567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You can use the </a:t>
            </a:r>
            <a:r>
              <a:rPr lang="en-US" sz="2000" dirty="0" err="1">
                <a:latin typeface="+mn-lt"/>
              </a:rPr>
              <a:t>glMatrix</a:t>
            </a:r>
            <a:r>
              <a:rPr lang="en-US" sz="2000" dirty="0">
                <a:latin typeface="+mn-lt"/>
              </a:rPr>
              <a:t> library to compute </a:t>
            </a:r>
            <a:r>
              <a:rPr lang="en-US" sz="2000" dirty="0" err="1">
                <a:latin typeface="+mn-lt"/>
              </a:rPr>
              <a:t>normals</a:t>
            </a:r>
            <a:r>
              <a:rPr lang="en-US" sz="2000" dirty="0">
                <a:latin typeface="+mn-lt"/>
              </a:rPr>
              <a:t> for vertices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66E6879-C36F-4365-BA84-7DAA0AE59AD9}"/>
              </a:ext>
            </a:extLst>
          </p:cNvPr>
          <p:cNvSpPr txBox="1">
            <a:spLocks/>
          </p:cNvSpPr>
          <p:nvPr/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4161750" indent="-24161750" algn="r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lvl="1"/>
            <a:fld id="{D8786B75-076E-B34C-8F16-9AEFC352FDC6}" type="slidenum">
              <a:rPr lang="es-ES" sz="1000" smtClean="0">
                <a:latin typeface="Arial" charset="0"/>
              </a:rPr>
              <a:pPr lvl="1"/>
              <a:t>36</a:t>
            </a:fld>
            <a:endParaRPr lang="es-ES" sz="1000" dirty="0">
              <a:latin typeface="Arial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8C89BBD-A9DB-463F-9A79-C874A66F15B8}"/>
              </a:ext>
            </a:extLst>
          </p:cNvPr>
          <p:cNvSpPr txBox="1">
            <a:spLocks/>
          </p:cNvSpPr>
          <p:nvPr/>
        </p:nvSpPr>
        <p:spPr>
          <a:xfrm>
            <a:off x="9753600" y="64770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4161750" indent="-24161750" algn="r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lvl="1"/>
            <a:fld id="{D8786B75-076E-B34C-8F16-9AEFC352FDC6}" type="slidenum">
              <a:rPr lang="es-ES" sz="1000" smtClean="0">
                <a:latin typeface="Arial" charset="0"/>
              </a:rPr>
              <a:pPr lvl="1"/>
              <a:t>36</a:t>
            </a:fld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85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D19C-13E1-457F-AA78-E1DC1D4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05" y="-46976"/>
            <a:ext cx="10515600" cy="1325563"/>
          </a:xfrm>
        </p:spPr>
        <p:txBody>
          <a:bodyPr/>
          <a:lstStyle/>
          <a:p>
            <a:r>
              <a:rPr lang="en-US" dirty="0"/>
              <a:t>Computing per-Vertex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DBB2-29FA-44D7-B832-F85F72BA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3" y="1648272"/>
            <a:ext cx="8749086" cy="3849840"/>
          </a:xfrm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compute per-vertex normal on a mesh with M vertices</a:t>
            </a:r>
          </a:p>
          <a:p>
            <a:r>
              <a:rPr lang="en-US" sz="2400" dirty="0"/>
              <a:t>Initialize an array </a:t>
            </a:r>
            <a:r>
              <a:rPr lang="en-US" sz="2400" dirty="0" err="1"/>
              <a:t>NArray</a:t>
            </a:r>
            <a:r>
              <a:rPr lang="en-US" sz="2400" dirty="0"/>
              <a:t> containing M </a:t>
            </a:r>
            <a:r>
              <a:rPr lang="en-US" sz="2400" dirty="0" err="1"/>
              <a:t>normals</a:t>
            </a:r>
            <a:endParaRPr lang="en-US" sz="2400" dirty="0"/>
          </a:p>
          <a:p>
            <a:pPr lvl="1"/>
            <a:r>
              <a:rPr lang="en-US" sz="2000" dirty="0"/>
              <a:t>Each normal starts as [0,0,0]</a:t>
            </a:r>
          </a:p>
          <a:p>
            <a:r>
              <a:rPr lang="en-US" sz="2400" dirty="0"/>
              <a:t>Iterate over all triangles T=[v1,v2,v3] with vi in CCW order</a:t>
            </a:r>
          </a:p>
          <a:p>
            <a:pPr lvl="1"/>
            <a:r>
              <a:rPr lang="en-US" sz="2000" dirty="0"/>
              <a:t>Compute normal N for T using N = (v2-v1)X(v3-v1) </a:t>
            </a:r>
          </a:p>
          <a:p>
            <a:pPr lvl="2"/>
            <a:r>
              <a:rPr lang="en-US" sz="1800" dirty="0" err="1"/>
              <a:t>NArray</a:t>
            </a:r>
            <a:r>
              <a:rPr lang="en-US" sz="1800" dirty="0"/>
              <a:t>[v1]+=(</a:t>
            </a:r>
            <a:r>
              <a:rPr lang="en-US" sz="1800" dirty="0" err="1"/>
              <a:t>Narray</a:t>
            </a:r>
            <a:r>
              <a:rPr lang="en-US" sz="1800" dirty="0"/>
              <a:t>[v1]+N)</a:t>
            </a:r>
          </a:p>
          <a:p>
            <a:pPr lvl="2"/>
            <a:r>
              <a:rPr lang="en-US" sz="1800" dirty="0" err="1"/>
              <a:t>NArray</a:t>
            </a:r>
            <a:r>
              <a:rPr lang="en-US" sz="1800" dirty="0"/>
              <a:t>[v2]+=(</a:t>
            </a:r>
            <a:r>
              <a:rPr lang="en-US" sz="1800" dirty="0" err="1"/>
              <a:t>Narray</a:t>
            </a:r>
            <a:r>
              <a:rPr lang="en-US" sz="1800" dirty="0"/>
              <a:t>[v2]+N)</a:t>
            </a:r>
          </a:p>
          <a:p>
            <a:pPr lvl="2"/>
            <a:r>
              <a:rPr lang="en-US" sz="1800" dirty="0" err="1"/>
              <a:t>NArray</a:t>
            </a:r>
            <a:r>
              <a:rPr lang="en-US" sz="1800" dirty="0"/>
              <a:t>[v3]+=(</a:t>
            </a:r>
            <a:r>
              <a:rPr lang="en-US" sz="1800" dirty="0" err="1"/>
              <a:t>Narray</a:t>
            </a:r>
            <a:r>
              <a:rPr lang="en-US" sz="1800" dirty="0"/>
              <a:t>[v3]+N)</a:t>
            </a:r>
          </a:p>
          <a:p>
            <a:r>
              <a:rPr lang="en-US" sz="2400" dirty="0"/>
              <a:t>Normalize each normal in </a:t>
            </a:r>
            <a:r>
              <a:rPr lang="en-US" sz="2400" dirty="0" err="1"/>
              <a:t>Narray</a:t>
            </a:r>
            <a:r>
              <a:rPr lang="en-US" sz="2400" dirty="0"/>
              <a:t> to unit length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E4C505-0CD8-45FA-BB18-3B5531489786}"/>
              </a:ext>
            </a:extLst>
          </p:cNvPr>
          <p:cNvGrpSpPr/>
          <p:nvPr/>
        </p:nvGrpSpPr>
        <p:grpSpPr>
          <a:xfrm>
            <a:off x="8306852" y="2637369"/>
            <a:ext cx="3306762" cy="1419226"/>
            <a:chOff x="1858962" y="4296645"/>
            <a:chExt cx="3306762" cy="1419226"/>
          </a:xfrm>
        </p:grpSpPr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28FBB31B-7290-4BE8-B9FB-70E1AA1C5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2" y="5242796"/>
              <a:ext cx="1839912" cy="319087"/>
            </a:xfrm>
            <a:custGeom>
              <a:avLst/>
              <a:gdLst>
                <a:gd name="T0" fmla="*/ 0 w 1839074"/>
                <a:gd name="T1" fmla="*/ 92467 h 318499"/>
                <a:gd name="T2" fmla="*/ 380144 w 1839074"/>
                <a:gd name="T3" fmla="*/ 318499 h 318499"/>
                <a:gd name="T4" fmla="*/ 1500027 w 1839074"/>
                <a:gd name="T5" fmla="*/ 318499 h 318499"/>
                <a:gd name="T6" fmla="*/ 1839074 w 1839074"/>
                <a:gd name="T7" fmla="*/ 113016 h 318499"/>
                <a:gd name="T8" fmla="*/ 1592494 w 1839074"/>
                <a:gd name="T9" fmla="*/ 20548 h 318499"/>
                <a:gd name="T10" fmla="*/ 277402 w 1839074"/>
                <a:gd name="T11" fmla="*/ 0 h 318499"/>
                <a:gd name="T12" fmla="*/ 0 w 1839074"/>
                <a:gd name="T13" fmla="*/ 92467 h 318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9074"/>
                <a:gd name="T22" fmla="*/ 0 h 318499"/>
                <a:gd name="T23" fmla="*/ 1839074 w 1839074"/>
                <a:gd name="T24" fmla="*/ 318499 h 318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9074" h="318499">
                  <a:moveTo>
                    <a:pt x="0" y="92467"/>
                  </a:moveTo>
                  <a:lnTo>
                    <a:pt x="380144" y="318499"/>
                  </a:lnTo>
                  <a:lnTo>
                    <a:pt x="1500027" y="318499"/>
                  </a:lnTo>
                  <a:lnTo>
                    <a:pt x="1839074" y="113016"/>
                  </a:lnTo>
                  <a:lnTo>
                    <a:pt x="1592494" y="20548"/>
                  </a:lnTo>
                  <a:lnTo>
                    <a:pt x="277402" y="0"/>
                  </a:lnTo>
                  <a:lnTo>
                    <a:pt x="0" y="92467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35A6A9-D7D2-42FE-90DA-A1AE573D70DB}"/>
                </a:ext>
              </a:extLst>
            </p:cNvPr>
            <p:cNvCxnSpPr>
              <a:cxnSpLocks noChangeShapeType="1"/>
              <a:stCxn id="27" idx="0"/>
            </p:cNvCxnSpPr>
            <p:nvPr/>
          </p:nvCxnSpPr>
          <p:spPr bwMode="auto">
            <a:xfrm flipV="1">
              <a:off x="1858962" y="4677645"/>
              <a:ext cx="868362" cy="6588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Straight Connector 29">
              <a:extLst>
                <a:ext uri="{FF2B5EF4-FFF2-40B4-BE49-F238E27FC236}">
                  <a16:creationId xmlns:a16="http://schemas.microsoft.com/office/drawing/2014/main" id="{120AC498-6BDB-4155-90C9-5F2A863766DC}"/>
                </a:ext>
              </a:extLst>
            </p:cNvPr>
            <p:cNvCxnSpPr>
              <a:cxnSpLocks noChangeShapeType="1"/>
              <a:stCxn id="27" idx="5"/>
            </p:cNvCxnSpPr>
            <p:nvPr/>
          </p:nvCxnSpPr>
          <p:spPr bwMode="auto">
            <a:xfrm flipV="1">
              <a:off x="2136774" y="4677645"/>
              <a:ext cx="590550" cy="5651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Straight Connector 31">
              <a:extLst>
                <a:ext uri="{FF2B5EF4-FFF2-40B4-BE49-F238E27FC236}">
                  <a16:creationId xmlns:a16="http://schemas.microsoft.com/office/drawing/2014/main" id="{6690BCF6-6863-4828-B274-91E708B988B5}"/>
                </a:ext>
              </a:extLst>
            </p:cNvPr>
            <p:cNvCxnSpPr>
              <a:cxnSpLocks noChangeShapeType="1"/>
              <a:stCxn id="27" idx="4"/>
            </p:cNvCxnSpPr>
            <p:nvPr/>
          </p:nvCxnSpPr>
          <p:spPr bwMode="auto">
            <a:xfrm flipH="1" flipV="1">
              <a:off x="2727324" y="4677646"/>
              <a:ext cx="723900" cy="5857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21FECCB-FDB9-4E1E-B4AF-B7C843EEBEBF}"/>
                </a:ext>
              </a:extLst>
            </p:cNvPr>
            <p:cNvCxnSpPr>
              <a:cxnSpLocks noChangeShapeType="1"/>
              <a:stCxn id="27" idx="3"/>
            </p:cNvCxnSpPr>
            <p:nvPr/>
          </p:nvCxnSpPr>
          <p:spPr bwMode="auto">
            <a:xfrm flipH="1" flipV="1">
              <a:off x="2727324" y="4677645"/>
              <a:ext cx="971550" cy="67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Straight Connector 36">
              <a:extLst>
                <a:ext uri="{FF2B5EF4-FFF2-40B4-BE49-F238E27FC236}">
                  <a16:creationId xmlns:a16="http://schemas.microsoft.com/office/drawing/2014/main" id="{67345A2B-7334-4418-BEA6-B97087226759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V="1">
              <a:off x="2239962" y="4677646"/>
              <a:ext cx="487362" cy="8842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Straight Connector 38">
              <a:extLst>
                <a:ext uri="{FF2B5EF4-FFF2-40B4-BE49-F238E27FC236}">
                  <a16:creationId xmlns:a16="http://schemas.microsoft.com/office/drawing/2014/main" id="{5F8A0BED-C654-4C11-843C-A1A4BC1C260E}"/>
                </a:ext>
              </a:extLst>
            </p:cNvPr>
            <p:cNvCxnSpPr>
              <a:cxnSpLocks noChangeShapeType="1"/>
              <a:stCxn id="27" idx="2"/>
            </p:cNvCxnSpPr>
            <p:nvPr/>
          </p:nvCxnSpPr>
          <p:spPr bwMode="auto">
            <a:xfrm flipH="1" flipV="1">
              <a:off x="2727325" y="4677646"/>
              <a:ext cx="631825" cy="8842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Straight Arrow Connector 40">
              <a:extLst>
                <a:ext uri="{FF2B5EF4-FFF2-40B4-BE49-F238E27FC236}">
                  <a16:creationId xmlns:a16="http://schemas.microsoft.com/office/drawing/2014/main" id="{36AB3DE3-37DB-47C4-B31B-39F0CA5B0F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650331" y="5057852"/>
              <a:ext cx="1524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" name="Straight Arrow Connector 45">
              <a:extLst>
                <a:ext uri="{FF2B5EF4-FFF2-40B4-BE49-F238E27FC236}">
                  <a16:creationId xmlns:a16="http://schemas.microsoft.com/office/drawing/2014/main" id="{F5EBF863-67D2-4092-8743-424204D209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155824" y="4812582"/>
              <a:ext cx="2286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6" name="Straight Arrow Connector 49">
              <a:extLst>
                <a:ext uri="{FF2B5EF4-FFF2-40B4-BE49-F238E27FC236}">
                  <a16:creationId xmlns:a16="http://schemas.microsoft.com/office/drawing/2014/main" id="{54071161-AD75-489A-8161-34548C684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799882"/>
              <a:ext cx="228600" cy="2174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50">
              <a:extLst>
                <a:ext uri="{FF2B5EF4-FFF2-40B4-BE49-F238E27FC236}">
                  <a16:creationId xmlns:a16="http://schemas.microsoft.com/office/drawing/2014/main" id="{063C962D-0A7A-4405-9932-56FE465C7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915771"/>
              <a:ext cx="381000" cy="230187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Straight Arrow Connector 47">
              <a:extLst>
                <a:ext uri="{FF2B5EF4-FFF2-40B4-BE49-F238E27FC236}">
                  <a16:creationId xmlns:a16="http://schemas.microsoft.com/office/drawing/2014/main" id="{0C5E23A7-FA03-4629-BFC7-8CB043500A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906245"/>
              <a:ext cx="3810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" name="Straight Arrow Connector 51">
              <a:extLst>
                <a:ext uri="{FF2B5EF4-FFF2-40B4-BE49-F238E27FC236}">
                  <a16:creationId xmlns:a16="http://schemas.microsoft.com/office/drawing/2014/main" id="{929B81E7-B46F-4B49-BC28-ACFA067D9E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89124" y="4906245"/>
              <a:ext cx="457200" cy="22860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40" name="Straight Arrow Connector 43">
              <a:extLst>
                <a:ext uri="{FF2B5EF4-FFF2-40B4-BE49-F238E27FC236}">
                  <a16:creationId xmlns:a16="http://schemas.microsoft.com/office/drawing/2014/main" id="{3DDB3691-AA64-48FF-B3E7-1C0FBC5E00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89124" y="4906245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52">
              <a:extLst>
                <a:ext uri="{FF2B5EF4-FFF2-40B4-BE49-F238E27FC236}">
                  <a16:creationId xmlns:a16="http://schemas.microsoft.com/office/drawing/2014/main" id="{168C5567-CD06-4756-B96A-3CBE0FA310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547143" y="4486351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" name="Oval 54">
              <a:extLst>
                <a:ext uri="{FF2B5EF4-FFF2-40B4-BE49-F238E27FC236}">
                  <a16:creationId xmlns:a16="http://schemas.microsoft.com/office/drawing/2014/main" id="{83A25DA1-76D8-4943-A3C5-494E40B9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399" y="465700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43" name="Straight Arrow Connector 55">
              <a:extLst>
                <a:ext uri="{FF2B5EF4-FFF2-40B4-BE49-F238E27FC236}">
                  <a16:creationId xmlns:a16="http://schemas.microsoft.com/office/drawing/2014/main" id="{FD6D5B0D-9CC8-47D1-B98E-38DD8ACF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556124" y="5334870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4" name="Straight Arrow Connector 56">
              <a:extLst>
                <a:ext uri="{FF2B5EF4-FFF2-40B4-BE49-F238E27FC236}">
                  <a16:creationId xmlns:a16="http://schemas.microsoft.com/office/drawing/2014/main" id="{C3B398CC-8FBA-433B-8A89-6EEC37BA51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365624" y="5144370"/>
              <a:ext cx="2286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" name="Straight Arrow Connector 57">
              <a:extLst>
                <a:ext uri="{FF2B5EF4-FFF2-40B4-BE49-F238E27FC236}">
                  <a16:creationId xmlns:a16="http://schemas.microsoft.com/office/drawing/2014/main" id="{230B6DE2-6B9E-4BEE-9C3C-B999BA80A6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03724" y="4723682"/>
              <a:ext cx="381000" cy="230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6" name="Straight Arrow Connector 60">
              <a:extLst>
                <a:ext uri="{FF2B5EF4-FFF2-40B4-BE49-F238E27FC236}">
                  <a16:creationId xmlns:a16="http://schemas.microsoft.com/office/drawing/2014/main" id="{93247E3C-9097-46FE-B98C-91336E4AA4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84724" y="4495082"/>
              <a:ext cx="228600" cy="2174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" name="Straight Arrow Connector 61">
              <a:extLst>
                <a:ext uri="{FF2B5EF4-FFF2-40B4-BE49-F238E27FC236}">
                  <a16:creationId xmlns:a16="http://schemas.microsoft.com/office/drawing/2014/main" id="{1C561A10-48DF-44D1-99C2-89928D4344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937918" y="5638876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8" name="Straight Arrow Connector 62">
              <a:extLst>
                <a:ext uri="{FF2B5EF4-FFF2-40B4-BE49-F238E27FC236}">
                  <a16:creationId xmlns:a16="http://schemas.microsoft.com/office/drawing/2014/main" id="{D9B99EBE-CC18-434B-A2DE-ADFD726B8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337049" y="5025307"/>
              <a:ext cx="152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9" name="Straight Arrow Connector 64">
              <a:extLst>
                <a:ext uri="{FF2B5EF4-FFF2-40B4-BE49-F238E27FC236}">
                  <a16:creationId xmlns:a16="http://schemas.microsoft.com/office/drawing/2014/main" id="{D8EEDDE9-7A7D-4754-9BE2-1953020E60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554537" y="5104683"/>
              <a:ext cx="1220788" cy="15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8881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AA4068-A64A-4847-B5C1-79DA554A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41" y="2502568"/>
            <a:ext cx="5808970" cy="2104138"/>
          </a:xfrm>
          <a:prstGeom prst="rect">
            <a:avLst/>
          </a:prstGeom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Gouraud and Phong Shading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246" y="2191807"/>
            <a:ext cx="5369021" cy="3985155"/>
          </a:xfrm>
        </p:spPr>
        <p:txBody>
          <a:bodyPr>
            <a:normAutofit/>
          </a:bodyPr>
          <a:lstStyle/>
          <a:p>
            <a:r>
              <a:rPr lang="en-US" sz="1700" b="1" dirty="0" err="1">
                <a:ea typeface="ＭＳ Ｐゴシック" charset="0"/>
                <a:cs typeface="ＭＳ Ｐゴシック" charset="0"/>
              </a:rPr>
              <a:t>Gouraud</a:t>
            </a:r>
            <a:r>
              <a:rPr lang="en-US" sz="1700" b="1" dirty="0">
                <a:ea typeface="ＭＳ Ｐゴシック" charset="0"/>
                <a:cs typeface="ＭＳ Ｐゴシック" charset="0"/>
              </a:rPr>
              <a:t> Shading</a:t>
            </a:r>
          </a:p>
          <a:p>
            <a:pPr lvl="1"/>
            <a:r>
              <a:rPr lang="en-US" sz="1700" dirty="0">
                <a:ea typeface="ＭＳ Ｐゴシック" charset="0"/>
              </a:rPr>
              <a:t>Find average normal at each vertex </a:t>
            </a:r>
          </a:p>
          <a:p>
            <a:pPr lvl="1"/>
            <a:r>
              <a:rPr lang="en-US" sz="1700" dirty="0">
                <a:ea typeface="ＭＳ Ｐゴシック" charset="0"/>
              </a:rPr>
              <a:t>Apply Blinn-</a:t>
            </a:r>
            <a:r>
              <a:rPr lang="en-US" sz="1700" dirty="0" err="1">
                <a:ea typeface="ＭＳ Ｐゴシック" charset="0"/>
              </a:rPr>
              <a:t>Phong</a:t>
            </a:r>
            <a:r>
              <a:rPr lang="en-US" sz="1700" dirty="0">
                <a:ea typeface="ＭＳ Ｐゴシック" charset="0"/>
              </a:rPr>
              <a:t> model at each vertex</a:t>
            </a:r>
          </a:p>
          <a:p>
            <a:pPr lvl="1"/>
            <a:r>
              <a:rPr lang="en-US" sz="1700" dirty="0">
                <a:ea typeface="ＭＳ Ｐゴシック" charset="0"/>
              </a:rPr>
              <a:t>Interpolate vertex shades across each polygon</a:t>
            </a:r>
          </a:p>
          <a:p>
            <a:r>
              <a:rPr lang="en-US" sz="1700" b="1" dirty="0" err="1">
                <a:ea typeface="ＭＳ Ｐゴシック" charset="0"/>
                <a:cs typeface="ＭＳ Ｐゴシック" charset="0"/>
              </a:rPr>
              <a:t>Phong</a:t>
            </a:r>
            <a:r>
              <a:rPr lang="en-US" sz="1700" b="1" dirty="0">
                <a:ea typeface="ＭＳ Ｐゴシック" charset="0"/>
                <a:cs typeface="ＭＳ Ｐゴシック" charset="0"/>
              </a:rPr>
              <a:t> shading</a:t>
            </a:r>
          </a:p>
          <a:p>
            <a:pPr lvl="1"/>
            <a:r>
              <a:rPr lang="en-US" sz="1700" dirty="0">
                <a:ea typeface="ＭＳ Ｐゴシック" charset="0"/>
              </a:rPr>
              <a:t>Find average normal at each vertex </a:t>
            </a:r>
          </a:p>
          <a:p>
            <a:pPr lvl="1"/>
            <a:r>
              <a:rPr lang="en-US" sz="1700" dirty="0">
                <a:ea typeface="ＭＳ Ｐゴシック" charset="0"/>
              </a:rPr>
              <a:t>Interpolate vertex </a:t>
            </a:r>
            <a:r>
              <a:rPr lang="en-US" sz="1700" dirty="0" err="1">
                <a:ea typeface="ＭＳ Ｐゴシック" charset="0"/>
              </a:rPr>
              <a:t>normals</a:t>
            </a:r>
            <a:r>
              <a:rPr lang="en-US" sz="1700" dirty="0">
                <a:ea typeface="ＭＳ Ｐゴシック" charset="0"/>
              </a:rPr>
              <a:t> across edges</a:t>
            </a:r>
          </a:p>
          <a:p>
            <a:pPr lvl="1"/>
            <a:r>
              <a:rPr lang="en-US" sz="1700" dirty="0">
                <a:ea typeface="ＭＳ Ｐゴシック" charset="0"/>
              </a:rPr>
              <a:t>Interpolate edge </a:t>
            </a:r>
            <a:r>
              <a:rPr lang="en-US" sz="1700" dirty="0" err="1">
                <a:ea typeface="ＭＳ Ｐゴシック" charset="0"/>
              </a:rPr>
              <a:t>normals</a:t>
            </a:r>
            <a:r>
              <a:rPr lang="en-US" sz="1700" dirty="0">
                <a:ea typeface="ＭＳ Ｐゴシック" charset="0"/>
              </a:rPr>
              <a:t> across polygon</a:t>
            </a:r>
          </a:p>
          <a:p>
            <a:pPr lvl="1"/>
            <a:r>
              <a:rPr lang="en-US" sz="1700" dirty="0">
                <a:ea typeface="ＭＳ Ｐゴシック" charset="0"/>
              </a:rPr>
              <a:t>Apply Blinn-</a:t>
            </a:r>
            <a:r>
              <a:rPr lang="en-US" sz="1700" dirty="0" err="1">
                <a:ea typeface="ＭＳ Ｐゴシック" charset="0"/>
              </a:rPr>
              <a:t>Phong</a:t>
            </a:r>
            <a:r>
              <a:rPr lang="en-US" sz="1700" dirty="0">
                <a:ea typeface="ＭＳ Ｐゴシック" charset="0"/>
              </a:rPr>
              <a:t> model at each fragment</a:t>
            </a:r>
          </a:p>
        </p:txBody>
      </p:sp>
    </p:spTree>
    <p:extLst>
      <p:ext uri="{BB962C8B-B14F-4D97-AF65-F5344CB8AC3E}">
        <p14:creationId xmlns:p14="http://schemas.microsoft.com/office/powerpoint/2010/main" val="2272117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98" y="523944"/>
            <a:ext cx="10515600" cy="1325563"/>
          </a:xfrm>
        </p:spPr>
        <p:txBody>
          <a:bodyPr/>
          <a:lstStyle/>
          <a:p>
            <a:r>
              <a:rPr lang="en-US" dirty="0"/>
              <a:t>Shading in the </a:t>
            </a:r>
            <a:br>
              <a:rPr lang="en-US" dirty="0"/>
            </a:br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52" y="5509405"/>
            <a:ext cx="9529011" cy="12233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just one example…different options in implementation</a:t>
            </a:r>
          </a:p>
          <a:p>
            <a:pPr lvl="1"/>
            <a:r>
              <a:rPr lang="en-US" dirty="0"/>
              <a:t>e.g. you could have material properties as attributes </a:t>
            </a:r>
          </a:p>
          <a:p>
            <a:r>
              <a:rPr lang="en-US" dirty="0"/>
              <a:t>Use uniforms for parameters constant over all vertices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1682" y="91441"/>
            <a:ext cx="5525674" cy="52937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   attribute vec3 </a:t>
            </a:r>
            <a:r>
              <a:rPr lang="en-US" dirty="0" err="1">
                <a:latin typeface="Courier New"/>
                <a:cs typeface="Courier New"/>
              </a:rPr>
              <a:t>aVertexNormal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attribute vec3 </a:t>
            </a:r>
            <a:r>
              <a:rPr lang="en-US" dirty="0" err="1">
                <a:latin typeface="Courier New"/>
                <a:cs typeface="Courier New"/>
              </a:rPr>
              <a:t>aVertexPosition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</a:p>
          <a:p>
            <a:r>
              <a:rPr lang="en-US" dirty="0">
                <a:latin typeface="Courier New"/>
                <a:cs typeface="Courier New"/>
              </a:rPr>
              <a:t>    uniform mat4 </a:t>
            </a:r>
            <a:r>
              <a:rPr lang="en-US" dirty="0" err="1">
                <a:latin typeface="Courier New"/>
                <a:cs typeface="Courier New"/>
              </a:rPr>
              <a:t>uMVMatrix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uniform mat4 </a:t>
            </a:r>
            <a:r>
              <a:rPr lang="en-US" dirty="0" err="1">
                <a:latin typeface="Courier New"/>
                <a:cs typeface="Courier New"/>
              </a:rPr>
              <a:t>uPMatrix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uniform mat3 </a:t>
            </a:r>
            <a:r>
              <a:rPr lang="en-US" dirty="0" err="1">
                <a:latin typeface="Courier New"/>
                <a:cs typeface="Courier New"/>
              </a:rPr>
              <a:t>uNMatrix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</a:p>
          <a:p>
            <a:r>
              <a:rPr lang="en-US" dirty="0">
                <a:latin typeface="Courier New"/>
                <a:cs typeface="Courier New"/>
              </a:rPr>
              <a:t>    uniform vec3 </a:t>
            </a:r>
            <a:r>
              <a:rPr lang="en-US" dirty="0" err="1">
                <a:latin typeface="Courier New"/>
                <a:cs typeface="Courier New"/>
              </a:rPr>
              <a:t>uLightPosition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uniform vec3 </a:t>
            </a:r>
            <a:r>
              <a:rPr lang="en-US" dirty="0" err="1">
                <a:latin typeface="Courier New"/>
                <a:cs typeface="Courier New"/>
              </a:rPr>
              <a:t>uAmbientLightColor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uniform vec3 </a:t>
            </a:r>
            <a:r>
              <a:rPr lang="en-US" dirty="0" err="1">
                <a:latin typeface="Courier New"/>
                <a:cs typeface="Courier New"/>
              </a:rPr>
              <a:t>uDiffuseLightColor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uniform vec3 </a:t>
            </a:r>
            <a:r>
              <a:rPr lang="en-US" dirty="0" err="1">
                <a:latin typeface="Courier New"/>
                <a:cs typeface="Courier New"/>
              </a:rPr>
              <a:t>uSpecularLightColor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</a:p>
          <a:p>
            <a:r>
              <a:rPr lang="en-US" dirty="0">
                <a:latin typeface="Courier New"/>
                <a:cs typeface="Courier New"/>
              </a:rPr>
              <a:t>    uniform vec3 </a:t>
            </a:r>
            <a:r>
              <a:rPr lang="en-US" dirty="0" err="1">
                <a:latin typeface="Courier New"/>
                <a:cs typeface="Courier New"/>
              </a:rPr>
              <a:t>uKAmbient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uniform vec3 </a:t>
            </a:r>
            <a:r>
              <a:rPr lang="en-US" dirty="0" err="1">
                <a:latin typeface="Courier New"/>
                <a:cs typeface="Courier New"/>
              </a:rPr>
              <a:t>uKDiffuse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uniform vec3 </a:t>
            </a:r>
            <a:r>
              <a:rPr lang="en-US" dirty="0" err="1">
                <a:latin typeface="Courier New"/>
                <a:cs typeface="Courier New"/>
              </a:rPr>
              <a:t>uKSpecular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uniform float </a:t>
            </a:r>
            <a:r>
              <a:rPr lang="en-US" dirty="0" err="1">
                <a:latin typeface="Courier New"/>
                <a:cs typeface="Courier New"/>
              </a:rPr>
              <a:t>uShininess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</a:p>
          <a:p>
            <a:r>
              <a:rPr lang="en-US" dirty="0">
                <a:latin typeface="Courier New"/>
                <a:cs typeface="Courier New"/>
              </a:rPr>
              <a:t>    varying vec4 </a:t>
            </a:r>
            <a:r>
              <a:rPr lang="en-US" dirty="0" err="1">
                <a:latin typeface="Courier New"/>
                <a:cs typeface="Courier New"/>
              </a:rPr>
              <a:t>vColor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09D20-61A9-4481-9B82-E22283C89A28}"/>
              </a:ext>
            </a:extLst>
          </p:cNvPr>
          <p:cNvSpPr txBox="1"/>
          <p:nvPr/>
        </p:nvSpPr>
        <p:spPr>
          <a:xfrm>
            <a:off x="1183907" y="2637322"/>
            <a:ext cx="3498784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This is the </a:t>
            </a:r>
            <a:r>
              <a:rPr lang="en-US" sz="2400" dirty="0" err="1">
                <a:latin typeface="Comic Sans MS" panose="030F0702030302020204" pitchFamily="66" charset="0"/>
              </a:rPr>
              <a:t>Phong</a:t>
            </a:r>
            <a:r>
              <a:rPr lang="en-US" sz="2400" dirty="0">
                <a:latin typeface="Comic Sans MS" panose="030F0702030302020204" pitchFamily="66" charset="0"/>
              </a:rPr>
              <a:t> reflection model with </a:t>
            </a:r>
            <a:r>
              <a:rPr lang="en-US" sz="2400" dirty="0" err="1">
                <a:latin typeface="Comic Sans MS" panose="030F0702030302020204" pitchFamily="66" charset="0"/>
              </a:rPr>
              <a:t>Gouruad</a:t>
            </a:r>
            <a:r>
              <a:rPr lang="en-US" sz="2400" dirty="0">
                <a:latin typeface="Comic Sans MS" panose="030F0702030302020204" pitchFamily="66" charset="0"/>
              </a:rPr>
              <a:t> shading</a:t>
            </a:r>
          </a:p>
        </p:txBody>
      </p:sp>
    </p:spTree>
    <p:extLst>
      <p:ext uri="{BB962C8B-B14F-4D97-AF65-F5344CB8AC3E}">
        <p14:creationId xmlns:p14="http://schemas.microsoft.com/office/powerpoint/2010/main" val="25617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Reflectance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46" r="-5384"/>
          <a:stretch/>
        </p:blipFill>
        <p:spPr>
          <a:xfrm>
            <a:off x="1524000" y="2327007"/>
            <a:ext cx="9074770" cy="232274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41" y="4938504"/>
            <a:ext cx="8558372" cy="9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4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887"/>
            <a:ext cx="205900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Shading in the 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3668" y="515903"/>
            <a:ext cx="8839199" cy="59093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    // Get the vertex position in eye coordinates</a:t>
            </a:r>
          </a:p>
          <a:p>
            <a:r>
              <a:rPr lang="en-US" sz="1400" dirty="0">
                <a:latin typeface="Courier New"/>
                <a:cs typeface="Courier New"/>
              </a:rPr>
              <a:t>    vec4 vertexPositionEye4 = </a:t>
            </a:r>
            <a:r>
              <a:rPr lang="en-US" sz="1400" dirty="0" err="1">
                <a:latin typeface="Courier New"/>
                <a:cs typeface="Courier New"/>
              </a:rPr>
              <a:t>uMVMatrix</a:t>
            </a:r>
            <a:r>
              <a:rPr lang="en-US" sz="1400" dirty="0">
                <a:latin typeface="Courier New"/>
                <a:cs typeface="Courier New"/>
              </a:rPr>
              <a:t> * vec4(</a:t>
            </a:r>
            <a:r>
              <a:rPr lang="en-US" sz="1400" dirty="0" err="1">
                <a:latin typeface="Courier New"/>
                <a:cs typeface="Courier New"/>
              </a:rPr>
              <a:t>aVertexPosition</a:t>
            </a:r>
            <a:r>
              <a:rPr lang="en-US" sz="1400" dirty="0">
                <a:latin typeface="Courier New"/>
                <a:cs typeface="Courier New"/>
              </a:rPr>
              <a:t>, 1.0);</a:t>
            </a:r>
          </a:p>
          <a:p>
            <a:r>
              <a:rPr lang="en-US" sz="1400" dirty="0">
                <a:latin typeface="Courier New"/>
                <a:cs typeface="Courier New"/>
              </a:rPr>
              <a:t>    vec3 vertexPositionEye3 = vertexPositionEye4.xyz / vertexPositionEye4.w;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</a:p>
          <a:p>
            <a:r>
              <a:rPr lang="en-US" sz="1400" dirty="0">
                <a:latin typeface="Courier New"/>
                <a:cs typeface="Courier New"/>
              </a:rPr>
              <a:t>    // Calculate the vector (l) to the light source</a:t>
            </a:r>
          </a:p>
          <a:p>
            <a:r>
              <a:rPr lang="en-US" sz="1400" dirty="0">
                <a:latin typeface="Courier New"/>
                <a:cs typeface="Courier New"/>
              </a:rPr>
              <a:t>    vec3 </a:t>
            </a:r>
            <a:r>
              <a:rPr lang="en-US" sz="1400" dirty="0" err="1">
                <a:latin typeface="Courier New"/>
                <a:cs typeface="Courier New"/>
              </a:rPr>
              <a:t>vectorToLightSource</a:t>
            </a:r>
            <a:r>
              <a:rPr lang="en-US" sz="1400" dirty="0">
                <a:latin typeface="Courier New"/>
                <a:cs typeface="Courier New"/>
              </a:rPr>
              <a:t> = normalize(</a:t>
            </a:r>
            <a:r>
              <a:rPr lang="en-US" sz="1400" dirty="0" err="1">
                <a:latin typeface="Courier New"/>
                <a:cs typeface="Courier New"/>
              </a:rPr>
              <a:t>uLightPosition</a:t>
            </a:r>
            <a:r>
              <a:rPr lang="en-US" sz="1400" dirty="0">
                <a:latin typeface="Courier New"/>
                <a:cs typeface="Courier New"/>
              </a:rPr>
              <a:t> - vertexPositionEye3);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r>
              <a:rPr lang="en-US" sz="1400" dirty="0">
                <a:latin typeface="Courier New"/>
                <a:cs typeface="Courier New"/>
              </a:rPr>
              <a:t>    // Transform the normal (n) to eye coordinates</a:t>
            </a:r>
          </a:p>
          <a:p>
            <a:r>
              <a:rPr lang="en-US" sz="1400" dirty="0">
                <a:latin typeface="Courier New"/>
                <a:cs typeface="Courier New"/>
              </a:rPr>
              <a:t>    vec3 </a:t>
            </a:r>
            <a:r>
              <a:rPr lang="en-US" sz="1400" dirty="0" err="1">
                <a:latin typeface="Courier New"/>
                <a:cs typeface="Courier New"/>
              </a:rPr>
              <a:t>normalEye</a:t>
            </a:r>
            <a:r>
              <a:rPr lang="en-US" sz="1400" dirty="0">
                <a:latin typeface="Courier New"/>
                <a:cs typeface="Courier New"/>
              </a:rPr>
              <a:t> = normalize(</a:t>
            </a:r>
            <a:r>
              <a:rPr lang="en-US" sz="1400" dirty="0" err="1">
                <a:latin typeface="Courier New"/>
                <a:cs typeface="Courier New"/>
              </a:rPr>
              <a:t>uNMatrix</a:t>
            </a:r>
            <a:r>
              <a:rPr lang="en-US" sz="1400" dirty="0">
                <a:latin typeface="Courier New"/>
                <a:cs typeface="Courier New"/>
              </a:rPr>
              <a:t> * </a:t>
            </a:r>
            <a:r>
              <a:rPr lang="en-US" sz="1400" dirty="0" err="1">
                <a:latin typeface="Courier New"/>
                <a:cs typeface="Courier New"/>
              </a:rPr>
              <a:t>aVertexNormal</a:t>
            </a:r>
            <a:r>
              <a:rPr lang="en-US" sz="1400" dirty="0"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r>
              <a:rPr lang="en-US" sz="1400" dirty="0">
                <a:latin typeface="Courier New"/>
                <a:cs typeface="Courier New"/>
              </a:rPr>
              <a:t>    // Calculate n dot l for diffuse lighting</a:t>
            </a:r>
          </a:p>
          <a:p>
            <a:r>
              <a:rPr lang="en-US" sz="1400" dirty="0">
                <a:latin typeface="Courier New"/>
                <a:cs typeface="Courier New"/>
              </a:rPr>
              <a:t>    float </a:t>
            </a:r>
            <a:r>
              <a:rPr lang="en-US" sz="1400" dirty="0" err="1">
                <a:latin typeface="Courier New"/>
                <a:cs typeface="Courier New"/>
              </a:rPr>
              <a:t>diffuseLightWeightning</a:t>
            </a:r>
            <a:r>
              <a:rPr lang="en-US" sz="1400" dirty="0">
                <a:latin typeface="Courier New"/>
                <a:cs typeface="Courier New"/>
              </a:rPr>
              <a:t> = max(dot(</a:t>
            </a:r>
            <a:r>
              <a:rPr lang="en-US" sz="1400" dirty="0" err="1">
                <a:latin typeface="Courier New"/>
                <a:cs typeface="Courier New"/>
              </a:rPr>
              <a:t>normalEye</a:t>
            </a:r>
            <a:r>
              <a:rPr lang="en-US" sz="1400" dirty="0">
                <a:latin typeface="Courier New"/>
                <a:cs typeface="Courier New"/>
              </a:rPr>
              <a:t>, </a:t>
            </a:r>
          </a:p>
          <a:p>
            <a:r>
              <a:rPr lang="en-US" sz="1400" dirty="0">
                <a:latin typeface="Courier New"/>
                <a:cs typeface="Courier New"/>
              </a:rPr>
              <a:t>                                    </a:t>
            </a:r>
            <a:r>
              <a:rPr lang="en-US" sz="1400" dirty="0" err="1">
                <a:latin typeface="Courier New"/>
                <a:cs typeface="Courier New"/>
              </a:rPr>
              <a:t>vectorToLightSource</a:t>
            </a:r>
            <a:r>
              <a:rPr lang="en-US" sz="1400" dirty="0">
                <a:latin typeface="Courier New"/>
                <a:cs typeface="Courier New"/>
              </a:rPr>
              <a:t>), 0.0);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                               </a:t>
            </a:r>
          </a:p>
          <a:p>
            <a:r>
              <a:rPr lang="en-US" sz="1400" dirty="0">
                <a:latin typeface="Courier New"/>
                <a:cs typeface="Courier New"/>
              </a:rPr>
              <a:t>    // Calculate the reflection vector (r) that is needed for specular light</a:t>
            </a:r>
          </a:p>
          <a:p>
            <a:r>
              <a:rPr lang="en-US" sz="1400" dirty="0">
                <a:latin typeface="Courier New"/>
                <a:cs typeface="Courier New"/>
              </a:rPr>
              <a:t>    vec3 </a:t>
            </a:r>
            <a:r>
              <a:rPr lang="en-US" sz="1400" dirty="0" err="1">
                <a:latin typeface="Courier New"/>
                <a:cs typeface="Courier New"/>
              </a:rPr>
              <a:t>reflectionVector</a:t>
            </a:r>
            <a:r>
              <a:rPr lang="en-US" sz="1400" dirty="0">
                <a:latin typeface="Courier New"/>
                <a:cs typeface="Courier New"/>
              </a:rPr>
              <a:t> = normalize(reflect(-</a:t>
            </a:r>
            <a:r>
              <a:rPr lang="en-US" sz="1400" dirty="0" err="1">
                <a:latin typeface="Courier New"/>
                <a:cs typeface="Courier New"/>
              </a:rPr>
              <a:t>vectorToLightSource</a:t>
            </a:r>
            <a:r>
              <a:rPr lang="en-US" sz="1400" dirty="0">
                <a:latin typeface="Courier New"/>
                <a:cs typeface="Courier New"/>
              </a:rPr>
              <a:t>, </a:t>
            </a:r>
          </a:p>
          <a:p>
            <a:r>
              <a:rPr lang="en-US" sz="1400" dirty="0">
                <a:latin typeface="Courier New"/>
                <a:cs typeface="Courier New"/>
              </a:rPr>
              <a:t>                                             </a:t>
            </a:r>
            <a:r>
              <a:rPr lang="en-US" sz="1400" dirty="0" err="1">
                <a:latin typeface="Courier New"/>
                <a:cs typeface="Courier New"/>
              </a:rPr>
              <a:t>normalEye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r>
              <a:rPr lang="en-US" sz="1400" dirty="0">
                <a:latin typeface="Courier New"/>
                <a:cs typeface="Courier New"/>
              </a:rPr>
              <a:t>    // The camera in eye coordinates is located in the origin and is pointing</a:t>
            </a:r>
          </a:p>
          <a:p>
            <a:r>
              <a:rPr lang="en-US" sz="1400" dirty="0">
                <a:latin typeface="Courier New"/>
                <a:cs typeface="Courier New"/>
              </a:rPr>
              <a:t>    // along the negative z-axis. Calculate </a:t>
            </a:r>
            <a:r>
              <a:rPr lang="en-US" sz="1400" dirty="0" err="1">
                <a:latin typeface="Courier New"/>
                <a:cs typeface="Courier New"/>
              </a:rPr>
              <a:t>viewVector</a:t>
            </a:r>
            <a:r>
              <a:rPr lang="en-US" sz="1400" dirty="0">
                <a:latin typeface="Courier New"/>
                <a:cs typeface="Courier New"/>
              </a:rPr>
              <a:t> (v) </a:t>
            </a:r>
          </a:p>
          <a:p>
            <a:r>
              <a:rPr lang="en-US" sz="1400" dirty="0">
                <a:latin typeface="Courier New"/>
                <a:cs typeface="Courier New"/>
              </a:rPr>
              <a:t>    // in eye coordinates as:</a:t>
            </a:r>
          </a:p>
          <a:p>
            <a:r>
              <a:rPr lang="en-US" sz="1400" dirty="0">
                <a:latin typeface="Courier New"/>
                <a:cs typeface="Courier New"/>
              </a:rPr>
              <a:t>    // (0.0, 0.0, 0.0) - vertexPositionEye3</a:t>
            </a:r>
          </a:p>
          <a:p>
            <a:r>
              <a:rPr lang="en-US" sz="1400" dirty="0">
                <a:latin typeface="Courier New"/>
                <a:cs typeface="Courier New"/>
              </a:rPr>
              <a:t>    vec3 </a:t>
            </a:r>
            <a:r>
              <a:rPr lang="en-US" sz="1400" dirty="0" err="1">
                <a:latin typeface="Courier New"/>
                <a:cs typeface="Courier New"/>
              </a:rPr>
              <a:t>viewVectorEye</a:t>
            </a:r>
            <a:r>
              <a:rPr lang="en-US" sz="1400" dirty="0">
                <a:latin typeface="Courier New"/>
                <a:cs typeface="Courier New"/>
              </a:rPr>
              <a:t> = -normalize(vertexPositionEye3);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r>
              <a:rPr lang="en-US" sz="1400" dirty="0">
                <a:latin typeface="Courier New"/>
                <a:cs typeface="Courier New"/>
              </a:rPr>
              <a:t>    float </a:t>
            </a:r>
            <a:r>
              <a:rPr lang="en-US" sz="1400" dirty="0" err="1">
                <a:latin typeface="Courier New"/>
                <a:cs typeface="Courier New"/>
              </a:rPr>
              <a:t>rdotv</a:t>
            </a:r>
            <a:r>
              <a:rPr lang="en-US" sz="1400" dirty="0">
                <a:latin typeface="Courier New"/>
                <a:cs typeface="Courier New"/>
              </a:rPr>
              <a:t> = max(dot(</a:t>
            </a:r>
            <a:r>
              <a:rPr lang="en-US" sz="1400" dirty="0" err="1">
                <a:latin typeface="Courier New"/>
                <a:cs typeface="Courier New"/>
              </a:rPr>
              <a:t>reflectionVector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viewVectorEye</a:t>
            </a:r>
            <a:r>
              <a:rPr lang="en-US" sz="1400" dirty="0">
                <a:latin typeface="Courier New"/>
                <a:cs typeface="Courier New"/>
              </a:rPr>
              <a:t>), 0.0);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r>
              <a:rPr lang="en-US" sz="1400" dirty="0">
                <a:latin typeface="Courier New"/>
                <a:cs typeface="Courier New"/>
              </a:rPr>
              <a:t>    float </a:t>
            </a:r>
            <a:r>
              <a:rPr lang="en-US" sz="1400" dirty="0" err="1">
                <a:latin typeface="Courier New"/>
                <a:cs typeface="Courier New"/>
              </a:rPr>
              <a:t>specularLightWeightning</a:t>
            </a:r>
            <a:r>
              <a:rPr lang="en-US" sz="1400" dirty="0">
                <a:latin typeface="Courier New"/>
                <a:cs typeface="Courier New"/>
              </a:rPr>
              <a:t> = pow(</a:t>
            </a:r>
            <a:r>
              <a:rPr lang="en-US" sz="1400" dirty="0" err="1">
                <a:latin typeface="Courier New"/>
                <a:cs typeface="Courier New"/>
              </a:rPr>
              <a:t>rdotv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uShininess</a:t>
            </a:r>
            <a:r>
              <a:rPr lang="en-US" sz="14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6A6B1-33BE-46AD-9B67-BF5D1484A9C3}"/>
              </a:ext>
            </a:extLst>
          </p:cNvPr>
          <p:cNvSpPr txBox="1"/>
          <p:nvPr/>
        </p:nvSpPr>
        <p:spPr>
          <a:xfrm>
            <a:off x="558265" y="3306278"/>
            <a:ext cx="246888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is </a:t>
            </a:r>
            <a:r>
              <a:rPr lang="en-US" dirty="0" err="1">
                <a:latin typeface="Comic Sans MS" panose="030F0702030302020204" pitchFamily="66" charset="0"/>
              </a:rPr>
              <a:t>vectorToLightSource</a:t>
            </a:r>
            <a:r>
              <a:rPr lang="en-US" dirty="0">
                <a:latin typeface="Comic Sans MS" panose="030F0702030302020204" pitchFamily="66" charset="0"/>
              </a:rPr>
              <a:t> negated for reflection?</a:t>
            </a:r>
          </a:p>
        </p:txBody>
      </p:sp>
    </p:spTree>
    <p:extLst>
      <p:ext uri="{BB962C8B-B14F-4D97-AF65-F5344CB8AC3E}">
        <p14:creationId xmlns:p14="http://schemas.microsoft.com/office/powerpoint/2010/main" val="1116502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887"/>
            <a:ext cx="205900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Shading in the 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3668" y="515903"/>
            <a:ext cx="8839199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// Sum up all three reflection components and send to the fragment shader</a:t>
            </a:r>
          </a:p>
          <a:p>
            <a:r>
              <a:rPr lang="en-US" sz="1400">
                <a:latin typeface="Courier New"/>
                <a:cs typeface="Courier New"/>
              </a:rPr>
              <a:t>    vColor = vec4(((uAmbientLightColor*uKAmbient)</a:t>
            </a:r>
          </a:p>
          <a:p>
            <a:r>
              <a:rPr lang="en-US" sz="1400">
                <a:latin typeface="Courier New"/>
                <a:cs typeface="Courier New"/>
              </a:rPr>
              <a:t>                + (uDiffuseLightColor*uKDiffuse) * diffuseLightWeightning</a:t>
            </a:r>
          </a:p>
          <a:p>
            <a:r>
              <a:rPr lang="en-US" sz="1400">
                <a:latin typeface="Courier New"/>
                <a:cs typeface="Courier New"/>
              </a:rPr>
              <a:t>                + ((uSpecularLightColor*uKSpecular) * specularLightWeightning)),1.0);</a:t>
            </a:r>
          </a:p>
          <a:p>
            <a:r>
              <a:rPr lang="en-US" sz="1400">
                <a:latin typeface="Courier New"/>
                <a:cs typeface="Courier New"/>
              </a:rPr>
              <a:t>    gl_Position = uPMatrix*uMVMatrix*vec4(aVertexPosition, 1.0);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6A6B1-33BE-46AD-9B67-BF5D1484A9C3}"/>
              </a:ext>
            </a:extLst>
          </p:cNvPr>
          <p:cNvSpPr txBox="1"/>
          <p:nvPr/>
        </p:nvSpPr>
        <p:spPr>
          <a:xfrm>
            <a:off x="5197641" y="3113773"/>
            <a:ext cx="361978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Fragment </a:t>
            </a:r>
            <a:r>
              <a:rPr lang="en-US" dirty="0" err="1">
                <a:latin typeface="Comic Sans MS" panose="030F0702030302020204" pitchFamily="66" charset="0"/>
              </a:rPr>
              <a:t>shader</a:t>
            </a:r>
            <a:r>
              <a:rPr lang="en-US" dirty="0">
                <a:latin typeface="Comic Sans MS" panose="030F0702030302020204" pitchFamily="66" charset="0"/>
              </a:rPr>
              <a:t> is 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55748-F830-4F25-B812-31A0FBB18BA0}"/>
              </a:ext>
            </a:extLst>
          </p:cNvPr>
          <p:cNvSpPr txBox="1"/>
          <p:nvPr/>
        </p:nvSpPr>
        <p:spPr>
          <a:xfrm>
            <a:off x="2263541" y="4556909"/>
            <a:ext cx="8839199" cy="11695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precision </a:t>
            </a:r>
            <a:r>
              <a:rPr lang="en-US" sz="1400" dirty="0" err="1">
                <a:latin typeface="Courier New"/>
                <a:cs typeface="Courier New"/>
              </a:rPr>
              <a:t>mediump</a:t>
            </a:r>
            <a:r>
              <a:rPr lang="en-US" sz="1400" dirty="0">
                <a:latin typeface="Courier New"/>
                <a:cs typeface="Courier New"/>
              </a:rPr>
              <a:t> float;</a:t>
            </a:r>
          </a:p>
          <a:p>
            <a:r>
              <a:rPr lang="en-US" sz="1400" dirty="0">
                <a:latin typeface="Courier New"/>
                <a:cs typeface="Courier New"/>
              </a:rPr>
              <a:t>varying vec4 </a:t>
            </a:r>
            <a:r>
              <a:rPr lang="en-US" sz="1400" dirty="0" err="1">
                <a:latin typeface="Courier New"/>
                <a:cs typeface="Courier New"/>
              </a:rPr>
              <a:t>vColor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>void main(void)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>
                <a:latin typeface="Courier New"/>
                <a:cs typeface="Courier New"/>
              </a:rPr>
              <a:t>gl_FragColor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vColor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932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 </a:t>
            </a:r>
            <a:r>
              <a:rPr lang="en-US" dirty="0" err="1"/>
              <a:t>Tuong</a:t>
            </a:r>
            <a:r>
              <a:rPr lang="en-US" dirty="0"/>
              <a:t> </a:t>
            </a:r>
            <a:r>
              <a:rPr lang="en-US" dirty="0" err="1"/>
              <a:t>Phong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1931831"/>
            <a:ext cx="6613301" cy="4071783"/>
          </a:xfrm>
        </p:spPr>
        <p:txBody>
          <a:bodyPr>
            <a:normAutofit/>
          </a:bodyPr>
          <a:lstStyle/>
          <a:p>
            <a:r>
              <a:rPr lang="en-US" dirty="0"/>
              <a:t>December 14, 1942 – July 1975</a:t>
            </a:r>
          </a:p>
          <a:p>
            <a:r>
              <a:rPr lang="en-US" dirty="0"/>
              <a:t>Born in Hanoi</a:t>
            </a:r>
          </a:p>
          <a:p>
            <a:r>
              <a:rPr lang="en-US" dirty="0"/>
              <a:t>Earned his PhD in 2 years at the University of Utah (1973)</a:t>
            </a:r>
          </a:p>
          <a:p>
            <a:pPr lvl="1"/>
            <a:r>
              <a:rPr lang="en-US" dirty="0"/>
              <a:t>Worked with Professor Ivan Sutherland</a:t>
            </a:r>
          </a:p>
          <a:p>
            <a:pPr lvl="1"/>
            <a:r>
              <a:rPr lang="en-US" dirty="0"/>
              <a:t>Dissertation work was the </a:t>
            </a:r>
            <a:r>
              <a:rPr lang="en-US" dirty="0" err="1"/>
              <a:t>Phong</a:t>
            </a:r>
            <a:r>
              <a:rPr lang="en-US" dirty="0"/>
              <a:t> reflectance model </a:t>
            </a:r>
          </a:p>
          <a:p>
            <a:pPr lvl="1"/>
            <a:r>
              <a:rPr lang="en-US" dirty="0"/>
              <a:t>Also produced model and realistic image of a VW bug</a:t>
            </a:r>
          </a:p>
          <a:p>
            <a:pPr marL="0" indent="0">
              <a:buNone/>
            </a:pPr>
            <a:endParaRPr lang="en-US" dirty="0"/>
          </a:p>
          <a:p>
            <a:pPr marL="68575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435" y="525434"/>
            <a:ext cx="3760378" cy="2323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538" y="3265156"/>
            <a:ext cx="2991059" cy="3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96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5" dirty="0"/>
              <a:t>Sp</a:t>
            </a:r>
            <a:r>
              <a:rPr spc="-25" dirty="0"/>
              <a:t>he</a:t>
            </a:r>
            <a:r>
              <a:rPr spc="-30" dirty="0"/>
              <a:t>r</a:t>
            </a:r>
            <a:r>
              <a:rPr spc="-25" dirty="0"/>
              <a:t>e</a:t>
            </a:r>
            <a:r>
              <a:rPr spc="-5" dirty="0"/>
              <a:t> </a:t>
            </a:r>
            <a:r>
              <a:rPr dirty="0"/>
              <a:t>wi</a:t>
            </a:r>
            <a:r>
              <a:rPr spc="-20" dirty="0"/>
              <a:t>th</a:t>
            </a:r>
            <a:r>
              <a:rPr spc="-5" dirty="0"/>
              <a:t> </a:t>
            </a:r>
            <a:r>
              <a:rPr spc="-25" dirty="0"/>
              <a:t>Phong</a:t>
            </a:r>
            <a:r>
              <a:rPr spc="-5" dirty="0"/>
              <a:t> </a:t>
            </a:r>
            <a:r>
              <a:rPr spc="-25" dirty="0"/>
              <a:t>Sh</a:t>
            </a:r>
            <a:r>
              <a:rPr dirty="0"/>
              <a:t>adi</a:t>
            </a:r>
            <a:r>
              <a:rPr spc="-25" dirty="0"/>
              <a:t>ng</a:t>
            </a:r>
          </a:p>
        </p:txBody>
      </p:sp>
      <p:sp>
        <p:nvSpPr>
          <p:cNvPr id="4" name="object 4"/>
          <p:cNvSpPr/>
          <p:nvPr/>
        </p:nvSpPr>
        <p:spPr>
          <a:xfrm>
            <a:off x="7981980" y="2135384"/>
            <a:ext cx="2104175" cy="4208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0855" y="2499256"/>
            <a:ext cx="1791782" cy="1791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2075" y="2499256"/>
            <a:ext cx="1791783" cy="1791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9596" y="4787325"/>
            <a:ext cx="2223135" cy="1157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400"/>
              </a:lnSpc>
            </a:pPr>
            <a:r>
              <a:rPr sz="1900" spc="-10" dirty="0">
                <a:latin typeface="Century Gothic"/>
                <a:cs typeface="Century Gothic"/>
              </a:rPr>
              <a:t>Flat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spc="-15" dirty="0">
                <a:latin typeface="Century Gothic"/>
                <a:cs typeface="Century Gothic"/>
              </a:rPr>
              <a:t>Sh</a:t>
            </a:r>
            <a:r>
              <a:rPr sz="1900" dirty="0">
                <a:latin typeface="Century Gothic"/>
                <a:cs typeface="Century Gothic"/>
              </a:rPr>
              <a:t>adi</a:t>
            </a:r>
            <a:r>
              <a:rPr sz="1900" spc="-10" dirty="0">
                <a:latin typeface="Century Gothic"/>
                <a:cs typeface="Century Gothic"/>
              </a:rPr>
              <a:t>ng: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dirty="0">
                <a:latin typeface="Century Gothic"/>
                <a:cs typeface="Century Gothic"/>
              </a:rPr>
              <a:t>Ea</a:t>
            </a:r>
            <a:r>
              <a:rPr sz="1900" spc="-15" dirty="0">
                <a:latin typeface="Century Gothic"/>
                <a:cs typeface="Century Gothic"/>
              </a:rPr>
              <a:t>ch</a:t>
            </a:r>
            <a:r>
              <a:rPr sz="1900" spc="-10" dirty="0">
                <a:latin typeface="Century Gothic"/>
                <a:cs typeface="Century Gothic"/>
              </a:rPr>
              <a:t> triangle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spc="-20" dirty="0">
                <a:latin typeface="Century Gothic"/>
                <a:cs typeface="Century Gothic"/>
              </a:rPr>
              <a:t>drawn</a:t>
            </a:r>
            <a:r>
              <a:rPr sz="1900" spc="-15" dirty="0">
                <a:latin typeface="Century Gothic"/>
                <a:cs typeface="Century Gothic"/>
              </a:rPr>
              <a:t> u</a:t>
            </a:r>
            <a:r>
              <a:rPr sz="1900" dirty="0">
                <a:latin typeface="Century Gothic"/>
                <a:cs typeface="Century Gothic"/>
              </a:rPr>
              <a:t>si</a:t>
            </a:r>
            <a:r>
              <a:rPr sz="1900" spc="-15" dirty="0">
                <a:latin typeface="Century Gothic"/>
                <a:cs typeface="Century Gothic"/>
              </a:rPr>
              <a:t>ng</a:t>
            </a:r>
            <a:r>
              <a:rPr sz="1900" dirty="0">
                <a:latin typeface="Century Gothic"/>
                <a:cs typeface="Century Gothic"/>
              </a:rPr>
              <a:t> sa</a:t>
            </a:r>
            <a:r>
              <a:rPr sz="1900" spc="-15" dirty="0">
                <a:latin typeface="Century Gothic"/>
                <a:cs typeface="Century Gothic"/>
              </a:rPr>
              <a:t>me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spc="-15" dirty="0">
                <a:latin typeface="Century Gothic"/>
                <a:cs typeface="Century Gothic"/>
              </a:rPr>
              <a:t>no</a:t>
            </a:r>
            <a:r>
              <a:rPr sz="1900" spc="40" dirty="0">
                <a:latin typeface="Century Gothic"/>
                <a:cs typeface="Century Gothic"/>
              </a:rPr>
              <a:t>r</a:t>
            </a:r>
            <a:r>
              <a:rPr sz="1900" dirty="0">
                <a:latin typeface="Century Gothic"/>
                <a:cs typeface="Century Gothic"/>
              </a:rPr>
              <a:t>mal a</a:t>
            </a:r>
            <a:r>
              <a:rPr sz="1900" spc="-10" dirty="0">
                <a:latin typeface="Century Gothic"/>
                <a:cs typeface="Century Gothic"/>
              </a:rPr>
              <a:t>t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spc="-15" dirty="0">
                <a:latin typeface="Century Gothic"/>
                <a:cs typeface="Century Gothic"/>
              </a:rPr>
              <a:t>e</a:t>
            </a:r>
            <a:r>
              <a:rPr sz="1900" dirty="0">
                <a:latin typeface="Century Gothic"/>
                <a:cs typeface="Century Gothic"/>
              </a:rPr>
              <a:t>a</a:t>
            </a:r>
            <a:r>
              <a:rPr sz="1900" spc="-15" dirty="0">
                <a:latin typeface="Century Gothic"/>
                <a:cs typeface="Century Gothic"/>
              </a:rPr>
              <a:t>ch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dirty="0">
                <a:latin typeface="Century Gothic"/>
                <a:cs typeface="Century Gothic"/>
              </a:rPr>
              <a:t>v</a:t>
            </a:r>
            <a:r>
              <a:rPr sz="1900" spc="-10" dirty="0">
                <a:latin typeface="Century Gothic"/>
                <a:cs typeface="Century Gothic"/>
              </a:rPr>
              <a:t>ertex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0815" y="3233053"/>
            <a:ext cx="3021965" cy="2738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8365" marR="5080"/>
            <a:r>
              <a:rPr sz="1900" spc="-10" dirty="0">
                <a:latin typeface="Century Gothic"/>
                <a:cs typeface="Century Gothic"/>
              </a:rPr>
              <a:t>F</a:t>
            </a:r>
            <a:r>
              <a:rPr sz="1900" spc="-20" dirty="0">
                <a:latin typeface="Century Gothic"/>
                <a:cs typeface="Century Gothic"/>
              </a:rPr>
              <a:t>rom</a:t>
            </a:r>
            <a:r>
              <a:rPr sz="1900" spc="-10" dirty="0">
                <a:latin typeface="Century Gothic"/>
                <a:cs typeface="Century Gothic"/>
              </a:rPr>
              <a:t> original </a:t>
            </a:r>
            <a:r>
              <a:rPr sz="1900" spc="-5" dirty="0">
                <a:latin typeface="Century Gothic"/>
                <a:cs typeface="Century Gothic"/>
              </a:rPr>
              <a:t>paper </a:t>
            </a:r>
            <a:r>
              <a:rPr sz="1900" spc="-15" dirty="0">
                <a:latin typeface="Century Gothic"/>
                <a:cs typeface="Century Gothic"/>
              </a:rPr>
              <a:t>on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spc="-15" dirty="0">
                <a:latin typeface="Century Gothic"/>
                <a:cs typeface="Century Gothic"/>
              </a:rPr>
              <a:t>the Phong Model</a:t>
            </a:r>
            <a:endParaRPr sz="1900">
              <a:latin typeface="Century Gothic"/>
              <a:cs typeface="Century Gothic"/>
            </a:endParaRPr>
          </a:p>
          <a:p>
            <a:pPr marL="12700" marR="815340" algn="just">
              <a:lnSpc>
                <a:spcPct val="98700"/>
              </a:lnSpc>
              <a:spcBef>
                <a:spcPts val="890"/>
              </a:spcBef>
            </a:pPr>
            <a:r>
              <a:rPr sz="1900" spc="-10" dirty="0">
                <a:latin typeface="Century Gothic"/>
                <a:cs typeface="Century Gothic"/>
              </a:rPr>
              <a:t>Using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spc="-10" dirty="0">
                <a:latin typeface="Century Gothic"/>
                <a:cs typeface="Century Gothic"/>
              </a:rPr>
              <a:t>true</a:t>
            </a:r>
            <a:r>
              <a:rPr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latin typeface="Century Gothic"/>
                <a:cs typeface="Century Gothic"/>
              </a:rPr>
              <a:t>no</a:t>
            </a:r>
            <a:r>
              <a:rPr sz="1900" spc="40" dirty="0">
                <a:latin typeface="Century Gothic"/>
                <a:cs typeface="Century Gothic"/>
              </a:rPr>
              <a:t>r</a:t>
            </a:r>
            <a:r>
              <a:rPr sz="1900" dirty="0">
                <a:latin typeface="Century Gothic"/>
                <a:cs typeface="Century Gothic"/>
              </a:rPr>
              <a:t>mals</a:t>
            </a:r>
            <a:r>
              <a:rPr sz="1900" spc="-10" dirty="0">
                <a:latin typeface="Century Gothic"/>
                <a:cs typeface="Century Gothic"/>
              </a:rPr>
              <a:t>, </a:t>
            </a:r>
            <a:r>
              <a:rPr sz="1900" dirty="0">
                <a:latin typeface="Century Gothic"/>
                <a:cs typeface="Century Gothic"/>
              </a:rPr>
              <a:t>di</a:t>
            </a:r>
            <a:r>
              <a:rPr sz="1900" spc="-5" dirty="0">
                <a:latin typeface="Century Gothic"/>
                <a:cs typeface="Century Gothic"/>
              </a:rPr>
              <a:t>f</a:t>
            </a:r>
            <a:r>
              <a:rPr sz="1900" spc="-10" dirty="0">
                <a:latin typeface="Century Gothic"/>
                <a:cs typeface="Century Gothic"/>
              </a:rPr>
              <a:t>fe</a:t>
            </a:r>
            <a:r>
              <a:rPr sz="1900" spc="-20" dirty="0">
                <a:latin typeface="Century Gothic"/>
                <a:cs typeface="Century Gothic"/>
              </a:rPr>
              <a:t>r</a:t>
            </a:r>
            <a:r>
              <a:rPr sz="1900" spc="-15" dirty="0">
                <a:latin typeface="Century Gothic"/>
                <a:cs typeface="Century Gothic"/>
              </a:rPr>
              <a:t>ent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spc="-15" dirty="0">
                <a:latin typeface="Century Gothic"/>
                <a:cs typeface="Century Gothic"/>
              </a:rPr>
              <a:t>no</a:t>
            </a:r>
            <a:r>
              <a:rPr sz="1900" spc="40" dirty="0">
                <a:latin typeface="Century Gothic"/>
                <a:cs typeface="Century Gothic"/>
              </a:rPr>
              <a:t>r</a:t>
            </a:r>
            <a:r>
              <a:rPr sz="1900" dirty="0">
                <a:latin typeface="Century Gothic"/>
                <a:cs typeface="Century Gothic"/>
              </a:rPr>
              <a:t>mal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dirty="0">
                <a:latin typeface="Century Gothic"/>
                <a:cs typeface="Century Gothic"/>
              </a:rPr>
              <a:t>a</a:t>
            </a:r>
            <a:r>
              <a:rPr sz="1900" spc="-10" dirty="0">
                <a:latin typeface="Century Gothic"/>
                <a:cs typeface="Century Gothic"/>
              </a:rPr>
              <a:t>t e</a:t>
            </a:r>
            <a:r>
              <a:rPr sz="1900" dirty="0">
                <a:latin typeface="Century Gothic"/>
                <a:cs typeface="Century Gothic"/>
              </a:rPr>
              <a:t>a</a:t>
            </a:r>
            <a:r>
              <a:rPr sz="1900" spc="-15" dirty="0">
                <a:latin typeface="Century Gothic"/>
                <a:cs typeface="Century Gothic"/>
              </a:rPr>
              <a:t>ch</a:t>
            </a:r>
            <a:r>
              <a:rPr sz="1900" spc="-5" dirty="0">
                <a:latin typeface="Century Gothic"/>
                <a:cs typeface="Century Gothic"/>
              </a:rPr>
              <a:t> </a:t>
            </a:r>
            <a:r>
              <a:rPr sz="1900" dirty="0">
                <a:latin typeface="Century Gothic"/>
                <a:cs typeface="Century Gothic"/>
              </a:rPr>
              <a:t>v</a:t>
            </a:r>
            <a:r>
              <a:rPr sz="1900" spc="-10" dirty="0">
                <a:latin typeface="Century Gothic"/>
                <a:cs typeface="Century Gothic"/>
              </a:rPr>
              <a:t>ertex</a:t>
            </a:r>
            <a:endParaRPr sz="19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4557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A89B8DB6-9584-FA46-862E-221B97A77277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61855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Shading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881" y="1692377"/>
            <a:ext cx="11900079" cy="48002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Why does the image of a real sphere look like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Light-material interactions cause each point to have a different color or shade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Need to consider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Light sources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Material properties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Location of viewer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Surface orientation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19" y="671567"/>
            <a:ext cx="4027000" cy="30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A89B8DB6-9584-FA46-862E-221B97A77277}" type="slidenum">
              <a:rPr lang="es-ES" sz="1000">
                <a:latin typeface="Arial" charset="0"/>
              </a:rPr>
              <a:pPr lvl="1"/>
              <a:t>6</a:t>
            </a:fld>
            <a:endParaRPr lang="es-ES" sz="10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61855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Shading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696" y="1761564"/>
            <a:ext cx="8913813" cy="4563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We will create a </a:t>
            </a:r>
            <a:r>
              <a:rPr lang="en-US" sz="2400" b="1" i="1" u="sng" dirty="0">
                <a:ea typeface="ＭＳ Ｐゴシック" charset="0"/>
                <a:cs typeface="ＭＳ Ｐゴシック" charset="0"/>
              </a:rPr>
              <a:t>simple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mathematical model for shading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It will be function that takes in: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Light sources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Material properties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Location of viewer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Surface orientation</a:t>
            </a:r>
            <a:br>
              <a:rPr lang="en-US" sz="2000" dirty="0">
                <a:ea typeface="ＭＳ Ｐゴシック" charset="0"/>
              </a:rPr>
            </a:br>
            <a:endParaRPr lang="en-US" sz="2000" dirty="0">
              <a:ea typeface="ＭＳ Ｐゴシック" charset="0"/>
            </a:endParaRPr>
          </a:p>
          <a:p>
            <a:pPr marL="0" indent="0">
              <a:buNone/>
            </a:pPr>
            <a:r>
              <a:rPr lang="en-US" sz="2200" dirty="0">
                <a:ea typeface="ＭＳ Ｐゴシック" charset="0"/>
              </a:rPr>
              <a:t>And returns a color….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95F40-AF3E-41C9-88F7-C5631303BC61}"/>
              </a:ext>
            </a:extLst>
          </p:cNvPr>
          <p:cNvSpPr txBox="1"/>
          <p:nvPr/>
        </p:nvSpPr>
        <p:spPr>
          <a:xfrm>
            <a:off x="4875088" y="950360"/>
            <a:ext cx="398123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Well…there’s a lot of symbols but the ideas and math are simple</a:t>
            </a:r>
          </a:p>
        </p:txBody>
      </p:sp>
    </p:spTree>
    <p:extLst>
      <p:ext uri="{BB962C8B-B14F-4D97-AF65-F5344CB8AC3E}">
        <p14:creationId xmlns:p14="http://schemas.microsoft.com/office/powerpoint/2010/main" val="1864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5" descr="AN06F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46" y="484503"/>
            <a:ext cx="5156534" cy="395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Scattering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806" y="2072580"/>
            <a:ext cx="11028207" cy="36707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Light strikes A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Some scattered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Some absorbed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Some of scattered light strikes 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Some scattered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Some absorbed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Some of this scattered light strikes A and so on</a:t>
            </a:r>
          </a:p>
        </p:txBody>
      </p:sp>
    </p:spTree>
    <p:extLst>
      <p:ext uri="{BB962C8B-B14F-4D97-AF65-F5344CB8AC3E}">
        <p14:creationId xmlns:p14="http://schemas.microsoft.com/office/powerpoint/2010/main" val="14574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858DCC16-E990-0340-BE25-69029C0D6E53}" type="slidenum">
              <a:rPr lang="es-ES" sz="1000">
                <a:latin typeface="Arial" charset="0"/>
              </a:rPr>
              <a:pPr lvl="1"/>
              <a:t>8</a:t>
            </a:fld>
            <a:endParaRPr lang="es-ES" sz="10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5352"/>
            <a:ext cx="10515600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Rendering Equation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882" y="1159099"/>
            <a:ext cx="11644648" cy="4650033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Scattering and absorption of light described by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rendering equation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Scattering and absorption are infinite phenomena 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Cannot</a:t>
            </a:r>
            <a:r>
              <a:rPr lang="en-US" i="1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be</a:t>
            </a:r>
            <a:r>
              <a:rPr lang="en-US" i="1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solved in general analytically</a:t>
            </a:r>
          </a:p>
          <a:p>
            <a:pPr lvl="1"/>
            <a:r>
              <a:rPr lang="en-US" dirty="0">
                <a:ea typeface="ＭＳ Ｐゴシック" charset="0"/>
              </a:rPr>
              <a:t>Describes global lighting effects</a:t>
            </a:r>
          </a:p>
          <a:p>
            <a:r>
              <a:rPr lang="en-US" dirty="0">
                <a:ea typeface="ＭＳ Ｐゴシック" charset="0"/>
              </a:rPr>
              <a:t>CS 419 discusses solutions to the rendering equation </a:t>
            </a:r>
          </a:p>
          <a:p>
            <a:pPr lvl="1"/>
            <a:r>
              <a:rPr lang="en-US" dirty="0">
                <a:ea typeface="ＭＳ Ｐゴシック" charset="0"/>
              </a:rPr>
              <a:t>Ray-tracing, path tracing,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21" y="3701923"/>
            <a:ext cx="7540380" cy="31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4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Global Effects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419234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3866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12945</TotalTime>
  <Words>1695</Words>
  <Application>Microsoft Office PowerPoint</Application>
  <PresentationFormat>Widescreen</PresentationFormat>
  <Paragraphs>376</Paragraphs>
  <Slides>43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ＭＳ Ｐゴシック</vt:lpstr>
      <vt:lpstr>Arial</vt:lpstr>
      <vt:lpstr>Calibri</vt:lpstr>
      <vt:lpstr>Cambria</vt:lpstr>
      <vt:lpstr>Cambria Math</vt:lpstr>
      <vt:lpstr>Century Gothic</vt:lpstr>
      <vt:lpstr>Comic Sans MS</vt:lpstr>
      <vt:lpstr>Courier New</vt:lpstr>
      <vt:lpstr>Lato</vt:lpstr>
      <vt:lpstr>Lato Medium</vt:lpstr>
      <vt:lpstr>Symbol</vt:lpstr>
      <vt:lpstr>Times New Roman</vt:lpstr>
      <vt:lpstr>SampleSlides</vt:lpstr>
      <vt:lpstr>Equation</vt:lpstr>
      <vt:lpstr>PowerPoint Presentation</vt:lpstr>
      <vt:lpstr>Why we need shading</vt:lpstr>
      <vt:lpstr>Shading</vt:lpstr>
      <vt:lpstr>Phong Reflectance Model</vt:lpstr>
      <vt:lpstr>Shading</vt:lpstr>
      <vt:lpstr>Shading</vt:lpstr>
      <vt:lpstr>Scattering </vt:lpstr>
      <vt:lpstr>Rendering Equation</vt:lpstr>
      <vt:lpstr>Global Effects</vt:lpstr>
      <vt:lpstr>Local vs Global Illumination</vt:lpstr>
      <vt:lpstr>Light-Material Interaction</vt:lpstr>
      <vt:lpstr>Light Sources</vt:lpstr>
      <vt:lpstr>Simple Light Source Models</vt:lpstr>
      <vt:lpstr>Surface Types</vt:lpstr>
      <vt:lpstr>The Phong Reflection Model</vt:lpstr>
      <vt:lpstr>Modeling a Ideal Reflector – Specular Reflection</vt:lpstr>
      <vt:lpstr>Deriving the Reflection Vector</vt:lpstr>
      <vt:lpstr>Modeling a Lambertian Surface – Diffuse Reflection</vt:lpstr>
      <vt:lpstr>Specular and Diffuse Surfaces</vt:lpstr>
      <vt:lpstr>Specular Reflection</vt:lpstr>
      <vt:lpstr>Specular Reflection</vt:lpstr>
      <vt:lpstr>Ambient Light</vt:lpstr>
      <vt:lpstr>Distance Terms</vt:lpstr>
      <vt:lpstr>Light Sources</vt:lpstr>
      <vt:lpstr>Material Properties</vt:lpstr>
      <vt:lpstr>Phong Reflectance Model</vt:lpstr>
      <vt:lpstr>Blinn-Phong Reflectance Model</vt:lpstr>
      <vt:lpstr>The Halfway Vector</vt:lpstr>
      <vt:lpstr>Phong versus Blinn-Phong</vt:lpstr>
      <vt:lpstr>Moving Light Sources</vt:lpstr>
      <vt:lpstr>Specifying a Point Light Source</vt:lpstr>
      <vt:lpstr>Light Properties</vt:lpstr>
      <vt:lpstr>Material Properties</vt:lpstr>
      <vt:lpstr>Smooth Shading on a Sphere Mesh</vt:lpstr>
      <vt:lpstr>Mesh Shading</vt:lpstr>
      <vt:lpstr>Computing a Normal for a Triangle</vt:lpstr>
      <vt:lpstr>Computing per-Vertex Normals</vt:lpstr>
      <vt:lpstr>Gouraud and Phong Shading</vt:lpstr>
      <vt:lpstr>Shading in the  Vertex Shader</vt:lpstr>
      <vt:lpstr>Shading in the Vertex Shader</vt:lpstr>
      <vt:lpstr>Shading in the Vertex Shader</vt:lpstr>
      <vt:lpstr>Bui Tuong Phong</vt:lpstr>
      <vt:lpstr>Sphere with Phong Shading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105</cp:revision>
  <dcterms:created xsi:type="dcterms:W3CDTF">2017-05-11T14:02:37Z</dcterms:created>
  <dcterms:modified xsi:type="dcterms:W3CDTF">2019-02-27T21:49:30Z</dcterms:modified>
</cp:coreProperties>
</file>