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33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Introduction to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WebGL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05" y="354008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the Program </a:t>
            </a:r>
            <a:r>
              <a:rPr spc="-5" dirty="0"/>
              <a:t>Object </a:t>
            </a:r>
            <a:br>
              <a:rPr lang="en-US" spc="-5" dirty="0"/>
            </a:br>
            <a:r>
              <a:rPr dirty="0"/>
              <a:t>Linking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Shaders</a:t>
            </a:r>
          </a:p>
        </p:txBody>
      </p:sp>
      <p:sp>
        <p:nvSpPr>
          <p:cNvPr id="3" name="object 3"/>
          <p:cNvSpPr/>
          <p:nvPr/>
        </p:nvSpPr>
        <p:spPr>
          <a:xfrm>
            <a:off x="1741170" y="1829562"/>
            <a:ext cx="4577080" cy="4741545"/>
          </a:xfrm>
          <a:custGeom>
            <a:avLst/>
            <a:gdLst/>
            <a:ahLst/>
            <a:cxnLst/>
            <a:rect l="l" t="t" r="r" b="b"/>
            <a:pathLst>
              <a:path w="4577080" h="4741545">
                <a:moveTo>
                  <a:pt x="0" y="4741164"/>
                </a:moveTo>
                <a:lnTo>
                  <a:pt x="4576572" y="4741164"/>
                </a:lnTo>
                <a:lnTo>
                  <a:pt x="4576572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9758" y="1819097"/>
            <a:ext cx="4208145" cy="4233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" dirty="0">
                <a:latin typeface="Century Gothic"/>
                <a:cs typeface="Century Gothic"/>
              </a:rPr>
              <a:t>function </a:t>
            </a:r>
            <a:r>
              <a:rPr sz="1300" spc="-10" dirty="0">
                <a:latin typeface="Century Gothic"/>
                <a:cs typeface="Century Gothic"/>
              </a:rPr>
              <a:t>setupShaders()</a:t>
            </a:r>
            <a:r>
              <a:rPr sz="1300" spc="5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940"/>
              </a:spcBef>
            </a:pPr>
            <a:r>
              <a:rPr sz="1300" spc="-5" dirty="0">
                <a:latin typeface="Century Gothic"/>
                <a:cs typeface="Century Gothic"/>
              </a:rPr>
              <a:t>…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shaderProgram </a:t>
            </a:r>
            <a:r>
              <a:rPr sz="1300" spc="-5" dirty="0">
                <a:latin typeface="Century Gothic"/>
                <a:cs typeface="Century Gothic"/>
              </a:rPr>
              <a:t>=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gl.createProgram();</a:t>
            </a:r>
            <a:endParaRPr sz="1300" dirty="0">
              <a:latin typeface="Century Gothic"/>
              <a:cs typeface="Century Gothic"/>
            </a:endParaRPr>
          </a:p>
          <a:p>
            <a:pPr marL="104139" marR="5080">
              <a:lnSpc>
                <a:spcPct val="143800"/>
              </a:lnSpc>
              <a:spcBef>
                <a:spcPts val="15"/>
              </a:spcBef>
            </a:pPr>
            <a:r>
              <a:rPr sz="1300" spc="-10" dirty="0">
                <a:latin typeface="Century Gothic"/>
                <a:cs typeface="Century Gothic"/>
              </a:rPr>
              <a:t>gl.attachShader(shaderProgram, vertexShader);  gl.attachShader(shaderProgram, fragmentShader);  </a:t>
            </a:r>
            <a:r>
              <a:rPr sz="1300" spc="-5" dirty="0">
                <a:latin typeface="Century Gothic"/>
                <a:cs typeface="Century Gothic"/>
              </a:rPr>
              <a:t>gl.linkProgram(shaderProgram);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34010" marR="524510" indent="-230504">
              <a:lnSpc>
                <a:spcPct val="80000"/>
              </a:lnSpc>
              <a:spcBef>
                <a:spcPts val="1410"/>
              </a:spcBef>
            </a:pPr>
            <a:r>
              <a:rPr sz="1300" dirty="0">
                <a:latin typeface="Century Gothic"/>
                <a:cs typeface="Century Gothic"/>
              </a:rPr>
              <a:t>if </a:t>
            </a:r>
            <a:r>
              <a:rPr sz="1300" spc="-5" dirty="0">
                <a:latin typeface="Century Gothic"/>
                <a:cs typeface="Century Gothic"/>
              </a:rPr>
              <a:t>(!gl.getProgramParameter(shaderProgram,  </a:t>
            </a:r>
            <a:r>
              <a:rPr sz="1300" spc="-10" dirty="0">
                <a:latin typeface="Century Gothic"/>
                <a:cs typeface="Century Gothic"/>
              </a:rPr>
              <a:t>gl.LINK_STATUS))</a:t>
            </a:r>
            <a:r>
              <a:rPr sz="1300" spc="30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334010">
              <a:lnSpc>
                <a:spcPts val="1090"/>
              </a:lnSpc>
            </a:pPr>
            <a:r>
              <a:rPr sz="1300" spc="-5" dirty="0">
                <a:latin typeface="Century Gothic"/>
                <a:cs typeface="Century Gothic"/>
              </a:rPr>
              <a:t>alert("Failed </a:t>
            </a:r>
            <a:r>
              <a:rPr sz="1300" spc="-10" dirty="0">
                <a:latin typeface="Century Gothic"/>
                <a:cs typeface="Century Gothic"/>
              </a:rPr>
              <a:t>to </a:t>
            </a:r>
            <a:r>
              <a:rPr sz="1300" spc="-5" dirty="0">
                <a:latin typeface="Century Gothic"/>
                <a:cs typeface="Century Gothic"/>
              </a:rPr>
              <a:t>setup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shaders");</a:t>
            </a:r>
            <a:endParaRPr sz="1300" dirty="0">
              <a:latin typeface="Century Gothic"/>
              <a:cs typeface="Century Gothic"/>
            </a:endParaRPr>
          </a:p>
          <a:p>
            <a:pPr marL="151130">
              <a:lnSpc>
                <a:spcPts val="1405"/>
              </a:lnSpc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gl.useProgram(shaderProgram);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96850" marR="888365" indent="-93345">
              <a:lnSpc>
                <a:spcPct val="80000"/>
              </a:lnSpc>
              <a:spcBef>
                <a:spcPts val="1415"/>
              </a:spcBef>
            </a:pPr>
            <a:r>
              <a:rPr sz="1300" spc="-5" dirty="0">
                <a:latin typeface="Century Gothic"/>
                <a:cs typeface="Century Gothic"/>
              </a:rPr>
              <a:t>shaderProgram.vertexPositionAttribute =  gl.getAttribLocation(shaderProgram,  "aVertexPosition");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spcBef>
                <a:spcPts val="685"/>
              </a:spcBef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741" y="1953007"/>
            <a:ext cx="3567429" cy="39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create a program object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and</a:t>
            </a:r>
            <a:r>
              <a:rPr sz="14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attach  the compiled shaders and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link. At this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point,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have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complete shader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program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WebGL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can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61594"/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are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user-defined variables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contain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data specific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400" spc="-7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33655"/>
            <a:r>
              <a:rPr sz="14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shader  are bound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an 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(basically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 number given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slot). Our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code  needs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know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associated</a:t>
            </a:r>
            <a:r>
              <a:rPr sz="1400" spc="-8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with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attributes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shader so  that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draw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function can feed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data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correctly.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170180"/>
            <a:r>
              <a:rPr sz="1400" spc="-5" dirty="0">
                <a:latin typeface="Lato" panose="020F0502020204030203" pitchFamily="34" charset="0"/>
                <a:cs typeface="Century Gothic"/>
              </a:rPr>
              <a:t>vertexPositionAttribute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user-defined  property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remember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94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640" y="558566"/>
            <a:ext cx="715462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Setting </a:t>
            </a:r>
            <a:r>
              <a:rPr sz="3600" dirty="0"/>
              <a:t>up the</a:t>
            </a:r>
            <a:r>
              <a:rPr sz="3600" spc="-65" dirty="0"/>
              <a:t> </a:t>
            </a:r>
            <a:r>
              <a:rPr lang="en-US" sz="3600" spc="-65" dirty="0"/>
              <a:t>Vertex </a:t>
            </a:r>
            <a:r>
              <a:rPr sz="3600" spc="-5" dirty="0"/>
              <a:t>Buffers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0402" y="1735140"/>
            <a:ext cx="4170045" cy="3825021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setupBuffers()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  <a:endParaRPr sz="1100">
              <a:latin typeface="Century Gothic"/>
              <a:cs typeface="Century Gothic"/>
            </a:endParaRPr>
          </a:p>
          <a:p>
            <a:pPr marL="167005" marR="967740">
              <a:lnSpc>
                <a:spcPct val="175500"/>
              </a:lnSpc>
            </a:pPr>
            <a:r>
              <a:rPr sz="1100" dirty="0">
                <a:latin typeface="Century Gothic"/>
                <a:cs typeface="Century Gothic"/>
              </a:rPr>
              <a:t>vertexBuffer = </a:t>
            </a:r>
            <a:r>
              <a:rPr sz="1100" spc="-5" dirty="0">
                <a:latin typeface="Century Gothic"/>
                <a:cs typeface="Century Gothic"/>
              </a:rPr>
              <a:t>gl.createBuffer();  gl.bindBuffer(gl.ARRAY_BUFFER,</a:t>
            </a:r>
            <a:r>
              <a:rPr sz="1100" spc="1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vertexBuffer);</a:t>
            </a:r>
            <a:endParaRPr sz="1100">
              <a:latin typeface="Century Gothic"/>
              <a:cs typeface="Century Gothic"/>
            </a:endParaRPr>
          </a:p>
          <a:p>
            <a:pPr marL="433705" marR="2480310" indent="-266700">
              <a:lnSpc>
                <a:spcPct val="175500"/>
              </a:lnSpc>
              <a:spcBef>
                <a:spcPts val="15"/>
              </a:spcBef>
            </a:pPr>
            <a:r>
              <a:rPr sz="1100" dirty="0">
                <a:latin typeface="Century Gothic"/>
                <a:cs typeface="Century Gothic"/>
              </a:rPr>
              <a:t>var </a:t>
            </a:r>
            <a:r>
              <a:rPr sz="1100" spc="-5" dirty="0">
                <a:latin typeface="Century Gothic"/>
                <a:cs typeface="Century Gothic"/>
              </a:rPr>
              <a:t>triangleVertices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8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[  </a:t>
            </a:r>
            <a:r>
              <a:rPr sz="1100" spc="-5" dirty="0">
                <a:latin typeface="Century Gothic"/>
                <a:cs typeface="Century Gothic"/>
              </a:rPr>
              <a:t>0.0, 0.5,</a:t>
            </a:r>
            <a:r>
              <a:rPr sz="1100" spc="254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L="3956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-0.5, -0.5,</a:t>
            </a:r>
            <a:r>
              <a:rPr sz="1100" spc="20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R="2476500" algn="ctr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0.5, -0.5,</a:t>
            </a:r>
            <a:r>
              <a:rPr sz="1100" spc="2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];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gl.bufferData(gl.ARRAY_BUFFER,</a:t>
            </a:r>
            <a:endParaRPr sz="1100">
              <a:latin typeface="Century Gothic"/>
              <a:cs typeface="Century Gothic"/>
            </a:endParaRPr>
          </a:p>
          <a:p>
            <a:pPr marL="357505" marR="1432560"/>
            <a:r>
              <a:rPr sz="1100" dirty="0">
                <a:latin typeface="Century Gothic"/>
                <a:cs typeface="Century Gothic"/>
              </a:rPr>
              <a:t>new </a:t>
            </a:r>
            <a:r>
              <a:rPr sz="1100" spc="-5" dirty="0">
                <a:latin typeface="Century Gothic"/>
                <a:cs typeface="Century Gothic"/>
              </a:rPr>
              <a:t>Float32Array(triangleVertices),  </a:t>
            </a:r>
            <a:r>
              <a:rPr sz="1100" spc="-10" dirty="0">
                <a:latin typeface="Century Gothic"/>
                <a:cs typeface="Century Gothic"/>
              </a:rPr>
              <a:t>gl.STATIC_DRAW);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vertexBuffer.itemSize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vertexBuffer.numberOfItems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908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3" y="1627124"/>
            <a:ext cx="4048125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next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need to 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will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data…this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geometric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shapes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wish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render.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200025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 object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bind it so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WebGL knows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it 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work</a:t>
            </a:r>
            <a:r>
              <a:rPr sz="16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with.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16585"/>
            <a:r>
              <a:rPr sz="1600" spc="-10" dirty="0">
                <a:latin typeface="Lato" panose="020F0502020204030203" pitchFamily="34" charset="0"/>
                <a:cs typeface="Century Gothic"/>
              </a:rPr>
              <a:t>triangleVertices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user-defined  JavaScript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array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containing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3D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coordinates of a single</a:t>
            </a:r>
            <a:r>
              <a:rPr sz="1600" spc="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triangle.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8288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magic 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copy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positions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into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32715" algn="just"/>
            <a:r>
              <a:rPr sz="1600" spc="-25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user-defined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properties are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remember how many vertices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how many coordinates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per</a:t>
            </a:r>
            <a:r>
              <a:rPr sz="1600" spc="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5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Drawing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Scene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663" y="1943861"/>
            <a:ext cx="5092065" cy="336938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draw()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gl.viewport(0, 0, gl.viewportWidth,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gl.viewportHeight);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7005">
              <a:spcBef>
                <a:spcPts val="819"/>
              </a:spcBef>
            </a:pPr>
            <a:r>
              <a:rPr sz="1100" spc="-5" dirty="0">
                <a:latin typeface="Century Gothic"/>
                <a:cs typeface="Century Gothic"/>
              </a:rPr>
              <a:t>gl.clear(gl.COLOR_BUFFER_BIT);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43940" marR="826135" indent="-876935">
              <a:lnSpc>
                <a:spcPct val="175600"/>
              </a:lnSpc>
              <a:spcBef>
                <a:spcPts val="830"/>
              </a:spcBef>
            </a:pPr>
            <a:r>
              <a:rPr sz="1100" spc="-5" dirty="0">
                <a:latin typeface="Century Gothic"/>
                <a:cs typeface="Century Gothic"/>
              </a:rPr>
              <a:t>gl.vertexAttribPointer(shaderProgram.vertexPositionAttribute,  vertexBuffer.itemSize, gl.FLOAT, </a:t>
            </a:r>
            <a:r>
              <a:rPr sz="1100" dirty="0">
                <a:latin typeface="Century Gothic"/>
                <a:cs typeface="Century Gothic"/>
              </a:rPr>
              <a:t>false, </a:t>
            </a:r>
            <a:r>
              <a:rPr sz="1100" spc="-5" dirty="0">
                <a:latin typeface="Century Gothic"/>
                <a:cs typeface="Century Gothic"/>
              </a:rPr>
              <a:t>0,</a:t>
            </a:r>
            <a:r>
              <a:rPr sz="1100" spc="-8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0);</a:t>
            </a:r>
            <a:endParaRPr sz="1100" dirty="0">
              <a:latin typeface="Century Gothic"/>
              <a:cs typeface="Century Gothic"/>
            </a:endParaRPr>
          </a:p>
          <a:p>
            <a:pPr marL="167005" marR="382270">
              <a:lnSpc>
                <a:spcPct val="351800"/>
              </a:lnSpc>
            </a:pPr>
            <a:r>
              <a:rPr sz="1100" spc="-5" dirty="0">
                <a:latin typeface="Century Gothic"/>
                <a:cs typeface="Century Gothic"/>
              </a:rPr>
              <a:t>gl.enableVertexAttribArray(shaderProgram.vertexPositionAttribute);  gl.drawArrays(gl.TRIANGLES, 0,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vertexBuffer.numberOfItems);</a:t>
            </a:r>
            <a:endParaRPr sz="1100" dirty="0">
              <a:latin typeface="Century Gothic"/>
              <a:cs typeface="Century Gothic"/>
            </a:endParaRPr>
          </a:p>
          <a:p>
            <a:pPr marL="90805">
              <a:spcBef>
                <a:spcPts val="1000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369EB-2426-4DDE-A19E-F938756165D6}"/>
              </a:ext>
            </a:extLst>
          </p:cNvPr>
          <p:cNvSpPr txBox="1"/>
          <p:nvPr/>
        </p:nvSpPr>
        <p:spPr>
          <a:xfrm>
            <a:off x="5774635" y="1818861"/>
            <a:ext cx="6167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b="1" i="1" dirty="0">
                <a:latin typeface="Lato" panose="020F0502020204030203" pitchFamily="34" charset="0"/>
              </a:rPr>
              <a:t>viewport </a:t>
            </a:r>
            <a:r>
              <a:rPr lang="en-US" dirty="0">
                <a:latin typeface="Lato" panose="020F0502020204030203" pitchFamily="34" charset="0"/>
              </a:rPr>
              <a:t>method lets us tell </a:t>
            </a:r>
            <a:r>
              <a:rPr lang="en-US" dirty="0" err="1">
                <a:latin typeface="Lato" panose="020F0502020204030203" pitchFamily="34" charset="0"/>
              </a:rPr>
              <a:t>WebGLhow</a:t>
            </a:r>
            <a:r>
              <a:rPr lang="en-US" dirty="0">
                <a:latin typeface="Lato" panose="020F0502020204030203" pitchFamily="34" charset="0"/>
              </a:rPr>
              <a:t> to convert from </a:t>
            </a:r>
            <a:r>
              <a:rPr lang="en-US" i="1" dirty="0" err="1">
                <a:latin typeface="Lato" panose="020F0502020204030203" pitchFamily="34" charset="0"/>
              </a:rPr>
              <a:t>clipspace</a:t>
            </a:r>
            <a:r>
              <a:rPr lang="en-US" i="1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in which coordinates range from -1 to 1  into pixel coordinates. </a:t>
            </a:r>
            <a:br>
              <a:rPr lang="en-US" dirty="0">
                <a:latin typeface="Lato" panose="020F0502020204030203" pitchFamily="34" charset="0"/>
              </a:rPr>
            </a:b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Here we use our two user-defined properties to set it to the full size of the canvas.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b="1" i="1" dirty="0">
                <a:latin typeface="Lato" panose="020F0502020204030203" pitchFamily="34" charset="0"/>
              </a:rPr>
              <a:t>Clear  </a:t>
            </a:r>
            <a:r>
              <a:rPr lang="en-US" dirty="0">
                <a:latin typeface="Lato" panose="020F0502020204030203" pitchFamily="34" charset="0"/>
              </a:rPr>
              <a:t>initializes the color buffer to the color set with </a:t>
            </a:r>
            <a:r>
              <a:rPr lang="en-US" b="1" i="1" dirty="0" err="1">
                <a:latin typeface="Lato" panose="020F0502020204030203" pitchFamily="34" charset="0"/>
              </a:rPr>
              <a:t>clearColor</a:t>
            </a:r>
            <a:r>
              <a:rPr lang="en-US" dirty="0">
                <a:latin typeface="Lato" panose="020F0502020204030203" pitchFamily="34" charset="0"/>
              </a:rPr>
              <a:t>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We then tell </a:t>
            </a:r>
            <a:r>
              <a:rPr lang="en-US" dirty="0" err="1">
                <a:latin typeface="Lato" panose="020F0502020204030203" pitchFamily="34" charset="0"/>
              </a:rPr>
              <a:t>WebGLto</a:t>
            </a:r>
            <a:r>
              <a:rPr lang="en-US" dirty="0">
                <a:latin typeface="Lato" panose="020F0502020204030203" pitchFamily="34" charset="0"/>
              </a:rPr>
              <a:t> take values for </a:t>
            </a:r>
            <a:r>
              <a:rPr lang="en-US" dirty="0" err="1">
                <a:latin typeface="Lato" panose="020F0502020204030203" pitchFamily="34" charset="0"/>
              </a:rPr>
              <a:t>aVertexPosition</a:t>
            </a:r>
            <a:r>
              <a:rPr lang="en-US" dirty="0">
                <a:latin typeface="Lato" panose="020F0502020204030203" pitchFamily="34" charset="0"/>
              </a:rPr>
              <a:t> from the buffer currently bound to </a:t>
            </a:r>
            <a:r>
              <a:rPr lang="en-US" dirty="0" err="1">
                <a:latin typeface="Lato" panose="020F0502020204030203" pitchFamily="34" charset="0"/>
              </a:rPr>
              <a:t>gl.ARRAY_BUFFER</a:t>
            </a:r>
            <a:r>
              <a:rPr lang="en-US" dirty="0">
                <a:latin typeface="Lato" panose="020F0502020204030203" pitchFamily="34" charset="0"/>
              </a:rPr>
              <a:t>….and then we draw.</a:t>
            </a:r>
          </a:p>
        </p:txBody>
      </p:sp>
    </p:spTree>
    <p:extLst>
      <p:ext uri="{BB962C8B-B14F-4D97-AF65-F5344CB8AC3E}">
        <p14:creationId xmlns:p14="http://schemas.microsoft.com/office/powerpoint/2010/main" val="14962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825625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2" y="1840379"/>
            <a:ext cx="5181600" cy="4351338"/>
          </a:xfrm>
        </p:spPr>
        <p:txBody>
          <a:bodyPr/>
          <a:lstStyle/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And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032764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410635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517512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1" y="1360442"/>
            <a:ext cx="6276789" cy="4351338"/>
          </a:xfrm>
        </p:spPr>
        <p:txBody>
          <a:bodyPr>
            <a:normAutofit/>
          </a:bodyPr>
          <a:lstStyle/>
          <a:p>
            <a:r>
              <a:rPr lang="en-US" dirty="0"/>
              <a:t>Get an index for a variable from the </a:t>
            </a:r>
            <a:r>
              <a:rPr lang="en-US" dirty="0" err="1"/>
              <a:t>shader</a:t>
            </a:r>
            <a:r>
              <a:rPr lang="en-US" dirty="0"/>
              <a:t> program and remember it in a property tied to the </a:t>
            </a:r>
            <a:r>
              <a:rPr lang="en-US" dirty="0" err="1"/>
              <a:t>shader</a:t>
            </a:r>
            <a:r>
              <a:rPr lang="en-US" dirty="0"/>
              <a:t> program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size, type, </a:t>
            </a:r>
            <a:r>
              <a:rPr lang="en-US" dirty="0" err="1"/>
              <a:t>etc</a:t>
            </a:r>
            <a:r>
              <a:rPr lang="en-US" dirty="0"/>
              <a:t>, of data for the attribute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feeding the attribute from the data in the 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398916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733800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83285"/>
            <a:ext cx="17608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Result…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05073" y="2388107"/>
            <a:ext cx="3421379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7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034" y="60245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Can</a:t>
            </a:r>
            <a:r>
              <a:rPr sz="3600" spc="-70" dirty="0"/>
              <a:t> </a:t>
            </a:r>
            <a:r>
              <a:rPr lang="en-US" sz="3600" spc="-5" dirty="0"/>
              <a:t>Y</a:t>
            </a:r>
            <a:r>
              <a:rPr sz="3600" spc="-5" dirty="0"/>
              <a:t>ou?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6787" y="1592056"/>
            <a:ext cx="10515600" cy="22499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9250" indent="0">
              <a:lnSpc>
                <a:spcPct val="100000"/>
              </a:lnSpc>
              <a:spcBef>
                <a:spcPts val="1105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1010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</a:t>
            </a:r>
            <a:r>
              <a:rPr spc="-5" dirty="0"/>
              <a:t>background</a:t>
            </a:r>
            <a:r>
              <a:rPr spc="-3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994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spc="-5" dirty="0"/>
              <a:t>shape?</a:t>
            </a:r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spc="-5" dirty="0"/>
              <a:t> </a:t>
            </a:r>
            <a:r>
              <a:rPr spc="-5" dirty="0"/>
              <a:t>Draw multiple</a:t>
            </a:r>
            <a:r>
              <a:rPr spc="10" dirty="0"/>
              <a:t> </a:t>
            </a:r>
            <a:r>
              <a:rPr dirty="0"/>
              <a:t>triangles?</a:t>
            </a:r>
          </a:p>
        </p:txBody>
      </p:sp>
    </p:spTree>
    <p:extLst>
      <p:ext uri="{BB962C8B-B14F-4D97-AF65-F5344CB8AC3E}">
        <p14:creationId xmlns:p14="http://schemas.microsoft.com/office/powerpoint/2010/main" val="958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46" y="547789"/>
            <a:ext cx="500570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 </a:t>
            </a:r>
            <a:r>
              <a:rPr lang="en-US" sz="3600" dirty="0"/>
              <a:t>N</a:t>
            </a:r>
            <a:r>
              <a:rPr sz="3600" dirty="0"/>
              <a:t>eed a </a:t>
            </a:r>
            <a:r>
              <a:rPr lang="en-US" sz="3600" dirty="0"/>
              <a:t>T</a:t>
            </a:r>
            <a:r>
              <a:rPr sz="3600" dirty="0"/>
              <a:t>ext</a:t>
            </a:r>
            <a:r>
              <a:rPr sz="3600" spc="-50" dirty="0"/>
              <a:t> </a:t>
            </a:r>
            <a:r>
              <a:rPr lang="en-US" sz="3600" spc="-5" dirty="0"/>
              <a:t>E</a:t>
            </a:r>
            <a:r>
              <a:rPr sz="3600" spc="-5" dirty="0"/>
              <a:t>ditor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740" y="1522114"/>
            <a:ext cx="8258175" cy="91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40000"/>
              </a:lnSpc>
              <a:spcBef>
                <a:spcPts val="100"/>
              </a:spcBef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Brackets is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good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choice…but whatever works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</a:t>
            </a:r>
            <a:r>
              <a:rPr lang="en-US"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 is fine </a:t>
            </a:r>
            <a:br>
              <a:rPr lang="en-US" sz="2100" spc="-9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</a:b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  <a:hlinkClick r:id="rId2"/>
              </a:rPr>
              <a:t>http://brackets.io/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292" y="2796738"/>
            <a:ext cx="673608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597" y="657120"/>
            <a:ext cx="540766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Time to </a:t>
            </a:r>
            <a:r>
              <a:rPr lang="en-US" sz="3600" spc="-5" dirty="0"/>
              <a:t>W</a:t>
            </a:r>
            <a:r>
              <a:rPr sz="3600" spc="-5" dirty="0"/>
              <a:t>rite </a:t>
            </a:r>
            <a:r>
              <a:rPr lang="en-US" sz="3600" spc="-5" dirty="0"/>
              <a:t>S</a:t>
            </a:r>
            <a:r>
              <a:rPr sz="3600" spc="-5" dirty="0"/>
              <a:t>ome</a:t>
            </a:r>
            <a:r>
              <a:rPr sz="3600" spc="-40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9491" y="1550504"/>
            <a:ext cx="9407651" cy="2981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>
              <a:spcBef>
                <a:spcPts val="530"/>
              </a:spcBef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few notes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keep everything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in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single HTML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file for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sz="19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example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…for larger programs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separate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HTML and</a:t>
            </a:r>
            <a:r>
              <a:rPr sz="1900" spc="1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JavaScript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Using </a:t>
            </a: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WebGL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entails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writing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bunch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21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Complexity comes from the flexibility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1900" spc="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API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508760" lvl="2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114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enable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do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really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sophisticated stuff later</a:t>
            </a:r>
            <a:r>
              <a:rPr sz="1900" spc="2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on….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5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Eventually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we’ll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use a helper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library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1900" spc="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code…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746" y="444266"/>
            <a:ext cx="548485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lang="en-US" sz="3600" spc="-55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331" y="1113184"/>
            <a:ext cx="4949716" cy="4473148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/>
            <a:r>
              <a:rPr spc="-5" dirty="0">
                <a:latin typeface="Century Gothic"/>
                <a:cs typeface="Century Gothic"/>
              </a:rPr>
              <a:t>&lt;!DOCTYPE</a:t>
            </a:r>
            <a:r>
              <a:rPr spc="-4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HTML&gt;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&lt;html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lang="en"&gt;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10" dirty="0">
                <a:latin typeface="Century Gothic"/>
                <a:cs typeface="Century Gothic"/>
              </a:rPr>
              <a:t>&lt;head&gt;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&lt;title&gt;Hello</a:t>
            </a:r>
            <a:r>
              <a:rPr spc="-1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Triangle&lt;/title&gt;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&lt;meta</a:t>
            </a:r>
            <a:r>
              <a:rPr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charset="utf-8"&gt;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80"/>
              </a:spcBef>
            </a:pPr>
            <a:r>
              <a:rPr b="1" spc="-5" dirty="0">
                <a:latin typeface="Century Gothic"/>
                <a:cs typeface="Century Gothic"/>
              </a:rPr>
              <a:t>&lt;body</a:t>
            </a:r>
            <a:r>
              <a:rPr b="1" spc="-3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onload="startup();"&gt;</a:t>
            </a:r>
            <a:endParaRPr dirty="0">
              <a:latin typeface="Century Gothic"/>
              <a:cs typeface="Century Gothic"/>
            </a:endParaRPr>
          </a:p>
          <a:p>
            <a:pPr marL="90805" marR="210820">
              <a:lnSpc>
                <a:spcPct val="80000"/>
              </a:lnSpc>
              <a:spcBef>
                <a:spcPts val="994"/>
              </a:spcBef>
            </a:pPr>
            <a:r>
              <a:rPr b="1" spc="-5" dirty="0">
                <a:latin typeface="Century Gothic"/>
                <a:cs typeface="Century Gothic"/>
              </a:rPr>
              <a:t>&lt;canvas id="myGLCanvas"  width="500“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height="500"&gt;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1285"/>
              </a:spcBef>
            </a:pPr>
            <a:r>
              <a:rPr spc="-5" dirty="0">
                <a:latin typeface="Century Gothic"/>
                <a:cs typeface="Century Gothic"/>
              </a:rPr>
              <a:t>&lt;/canvas&gt;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&lt;/body&gt;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&lt;/html&gt;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239" y="1639105"/>
            <a:ext cx="5955239" cy="354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</a:t>
            </a:r>
            <a:r>
              <a:rPr sz="1900"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900" spc="-5" dirty="0">
                <a:latin typeface="Lato" panose="020F0502020204030203" pitchFamily="34" charset="0"/>
                <a:cs typeface="Century Gothic"/>
              </a:rPr>
              <a:t>Notice: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12700" marR="299085" algn="just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HTML5 </a:t>
            </a:r>
            <a:r>
              <a:rPr sz="1900" b="1" spc="-10" dirty="0">
                <a:latin typeface="Lato" panose="020F0502020204030203" pitchFamily="34" charset="0"/>
                <a:cs typeface="Century Gothic"/>
              </a:rPr>
              <a:t>&lt;canvas&gt; 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500 x 500 pixels which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draw</a:t>
            </a:r>
            <a:r>
              <a:rPr sz="19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into.</a:t>
            </a: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give it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so we can refer to 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it in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the javascript that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 write.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37465">
              <a:spcBef>
                <a:spcPts val="5"/>
              </a:spcBef>
            </a:pPr>
            <a:r>
              <a:rPr sz="1900" b="1" spc="-10" dirty="0">
                <a:latin typeface="Lato" panose="020F0502020204030203" pitchFamily="34" charset="0"/>
                <a:cs typeface="Century Gothic"/>
              </a:rPr>
              <a:t>onload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specifies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entry point  into the JavaScript we will  write…a function named </a:t>
            </a:r>
            <a:r>
              <a:rPr sz="1900" b="1" spc="-5" dirty="0">
                <a:latin typeface="Lato" panose="020F0502020204030203" pitchFamily="34" charset="0"/>
                <a:cs typeface="Century Gothic"/>
              </a:rPr>
              <a:t>startup()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be called on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r>
              <a:rPr sz="19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load</a:t>
            </a:r>
            <a:endParaRPr sz="19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32" y="266722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</a:t>
            </a:r>
            <a:r>
              <a:rPr sz="3600" spc="-65" dirty="0"/>
              <a:t> </a:t>
            </a:r>
            <a:r>
              <a:rPr sz="3600" dirty="0"/>
              <a:t>JavaScript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0294" y="1505779"/>
            <a:ext cx="5112071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JavaScript is included inside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10" dirty="0">
                <a:latin typeface="Lato" panose="020F0502020204030203" pitchFamily="34" charset="0"/>
                <a:cs typeface="Century Gothic"/>
              </a:rPr>
              <a:t>&lt;script&gt;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tags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global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variables…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 marR="466725"/>
            <a:r>
              <a:rPr sz="1600" spc="-5" dirty="0">
                <a:latin typeface="Lato" panose="020F0502020204030203" pitchFamily="34" charset="0"/>
                <a:cs typeface="Century Gothic"/>
              </a:rPr>
              <a:t>…and our initial function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 other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Lato" panose="020F0502020204030203" pitchFamily="34" charset="0"/>
                <a:cs typeface="Century Gothic"/>
              </a:rPr>
              <a:t>Bolded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ones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</a:t>
            </a:r>
            <a:r>
              <a:rPr sz="1600"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will</a:t>
            </a:r>
            <a:r>
              <a:rPr lang="en-US"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sz="1600" spc="-5" dirty="0">
                <a:latin typeface="Lato" panose="020F0502020204030203" pitchFamily="34" charset="0"/>
                <a:cs typeface="Century Gothic"/>
              </a:rPr>
              <a:t>clearColor is 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sets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initial color 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pixels 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7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raster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95250"/>
            <a:r>
              <a:rPr sz="1600" spc="-10" dirty="0">
                <a:latin typeface="Lato" panose="020F0502020204030203" pitchFamily="34" charset="0"/>
                <a:cs typeface="Century Gothic"/>
              </a:rPr>
              <a:t>getElementByID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 Object  Model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(DOM)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that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gets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 a  reference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canvas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HTML</a:t>
            </a:r>
            <a:r>
              <a:rPr sz="16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0F6-EC05-4848-AE92-53EACA5FD7D9}"/>
              </a:ext>
            </a:extLst>
          </p:cNvPr>
          <p:cNvSpPr txBox="1"/>
          <p:nvPr/>
        </p:nvSpPr>
        <p:spPr>
          <a:xfrm>
            <a:off x="213692" y="1167848"/>
            <a:ext cx="6480312" cy="4401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&lt;script type="text/</a:t>
            </a:r>
            <a:r>
              <a:rPr lang="en-US" sz="2000" dirty="0" err="1">
                <a:latin typeface="Lato" panose="020F0502020204030203" pitchFamily="34" charset="0"/>
              </a:rPr>
              <a:t>javascript</a:t>
            </a:r>
            <a:r>
              <a:rPr lang="en-US" sz="2000" dirty="0">
                <a:latin typeface="Lato" panose="020F0502020204030203" pitchFamily="34" charset="0"/>
              </a:rPr>
              <a:t>"&gt;  </a:t>
            </a:r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canvas;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shaderProgram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vertexBuffer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</a:rPr>
              <a:t>function startup(){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canvas=</a:t>
            </a:r>
            <a:r>
              <a:rPr lang="en-US" sz="2000" dirty="0" err="1">
                <a:latin typeface="Lato" panose="020F0502020204030203" pitchFamily="34" charset="0"/>
              </a:rPr>
              <a:t>document.getElementById</a:t>
            </a:r>
            <a:r>
              <a:rPr lang="en-US" sz="2000" dirty="0">
                <a:latin typeface="Lato" panose="020F0502020204030203" pitchFamily="34" charset="0"/>
              </a:rPr>
              <a:t>("</a:t>
            </a:r>
            <a:r>
              <a:rPr lang="en-US" sz="2000" dirty="0" err="1">
                <a:latin typeface="Lato" panose="020F0502020204030203" pitchFamily="34" charset="0"/>
              </a:rPr>
              <a:t>myGLCanvas</a:t>
            </a:r>
            <a:r>
              <a:rPr lang="en-US" sz="2000" dirty="0">
                <a:latin typeface="Lato" panose="020F0502020204030203" pitchFamily="34" charset="0"/>
              </a:rPr>
              <a:t>");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=</a:t>
            </a:r>
            <a:r>
              <a:rPr lang="en-US" sz="2000" b="1" dirty="0" err="1">
                <a:latin typeface="Lato" panose="020F0502020204030203" pitchFamily="34" charset="0"/>
              </a:rPr>
              <a:t>createGLContext</a:t>
            </a:r>
            <a:r>
              <a:rPr lang="en-US" sz="2000" b="1" dirty="0">
                <a:latin typeface="Lato" panose="020F0502020204030203" pitchFamily="34" charset="0"/>
              </a:rPr>
              <a:t>(canvas);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setupShaders</a:t>
            </a:r>
            <a:r>
              <a:rPr lang="en-US" sz="2000" b="1" dirty="0">
                <a:latin typeface="Lato" panose="020F0502020204030203" pitchFamily="34" charset="0"/>
              </a:rPr>
              <a:t>();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setupBuffers</a:t>
            </a:r>
            <a:r>
              <a:rPr lang="en-US" sz="2000" b="1" dirty="0">
                <a:latin typeface="Lato" panose="020F0502020204030203" pitchFamily="34" charset="0"/>
              </a:rPr>
              <a:t>();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</a:t>
            </a:r>
            <a:r>
              <a:rPr lang="en-US" sz="2000" dirty="0" err="1">
                <a:latin typeface="Lato" panose="020F0502020204030203" pitchFamily="34" charset="0"/>
              </a:rPr>
              <a:t>gl.clearColor</a:t>
            </a:r>
            <a:r>
              <a:rPr lang="en-US" sz="2000" dirty="0">
                <a:latin typeface="Lato" panose="020F0502020204030203" pitchFamily="34" charset="0"/>
              </a:rPr>
              <a:t>(0.0, 0.0, 0.0, 1.0);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draw();</a:t>
            </a:r>
          </a:p>
          <a:p>
            <a:r>
              <a:rPr lang="en-US" sz="2000" dirty="0">
                <a:latin typeface="Lato" panose="020F0502020204030203" pitchFamily="34" charset="0"/>
              </a:rPr>
              <a:t>}</a:t>
            </a:r>
          </a:p>
          <a:p>
            <a:r>
              <a:rPr lang="en-US" sz="2000" dirty="0">
                <a:latin typeface="Lato" panose="020F0502020204030203" pitchFamily="34" charset="0"/>
              </a:rPr>
              <a:t>&lt;/script&gt;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838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Getting </a:t>
            </a:r>
            <a:r>
              <a:rPr sz="3600" dirty="0"/>
              <a:t>a WebGL</a:t>
            </a:r>
            <a:r>
              <a:rPr sz="3600" spc="-60" dirty="0"/>
              <a:t> </a:t>
            </a:r>
            <a:r>
              <a:rPr sz="3600" dirty="0"/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996" y="1461815"/>
            <a:ext cx="5565913" cy="490339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function createGLContext(canvas)</a:t>
            </a:r>
            <a:r>
              <a:rPr sz="12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 marR="1226185">
              <a:lnSpc>
                <a:spcPct val="163000"/>
              </a:lnSpc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var names = ["webgl", "experimental-webgl"];  var context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null;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for 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(var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i=0; i &lt; names.length; </a:t>
            </a:r>
            <a:r>
              <a:rPr sz="1200" dirty="0">
                <a:latin typeface="Lato" panose="020F0502020204030203" pitchFamily="34" charset="0"/>
                <a:cs typeface="Century Gothic"/>
              </a:rPr>
              <a:t>i++)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 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try</a:t>
            </a:r>
            <a:r>
              <a:rPr sz="12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9972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 = canvas.getContext(names[i]);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10" dirty="0">
                <a:latin typeface="Lato" panose="020F0502020204030203" pitchFamily="34" charset="0"/>
                <a:cs typeface="Century Gothic"/>
              </a:rPr>
              <a:t>catch(e) {}  </a:t>
            </a:r>
            <a:endParaRPr lang="en-US" sz="1200" spc="-1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  break;}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428750">
              <a:lnSpc>
                <a:spcPct val="1632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context.viewportWidth = canvas.width;  context.viewportHeight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canvas.height;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else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algn="just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alert("Failed to create WebGL</a:t>
            </a:r>
            <a:r>
              <a:rPr sz="12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context!");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return context;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90805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9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479" y="1686166"/>
            <a:ext cx="5686882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need 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make sure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browser 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supports WebGL…so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try to 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 reference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using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2000" spc="-20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names under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it might</a:t>
            </a:r>
            <a:r>
              <a:rPr sz="20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exist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Lato" panose="020F0502020204030203" pitchFamily="34" charset="0"/>
              <a:cs typeface="Times New Roman"/>
            </a:endParaRPr>
          </a:p>
          <a:p>
            <a:pPr marL="12700" marR="73025" algn="just">
              <a:spcBef>
                <a:spcPts val="166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If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context,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set the viewport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dimensions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context to match the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size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 canvas.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2000" dirty="0">
              <a:latin typeface="Lato" panose="020F0502020204030203" pitchFamily="34" charset="0"/>
              <a:cs typeface="Times New Roman"/>
            </a:endParaRPr>
          </a:p>
          <a:p>
            <a:pPr marL="12700" marR="101600"/>
            <a:r>
              <a:rPr sz="2000" spc="-5" dirty="0">
                <a:latin typeface="Lato" panose="020F0502020204030203" pitchFamily="34" charset="0"/>
                <a:cs typeface="Century Gothic"/>
              </a:rPr>
              <a:t>You can choose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use less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than the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full  canvas.</a:t>
            </a:r>
          </a:p>
        </p:txBody>
      </p:sp>
    </p:spTree>
    <p:extLst>
      <p:ext uri="{BB962C8B-B14F-4D97-AF65-F5344CB8AC3E}">
        <p14:creationId xmlns:p14="http://schemas.microsoft.com/office/powerpoint/2010/main" val="5340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</a:t>
            </a:r>
            <a:r>
              <a:rPr sz="3600" spc="-5" dirty="0"/>
              <a:t>Vertex</a:t>
            </a:r>
            <a:r>
              <a:rPr sz="3600" spc="-6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0" y="1815415"/>
            <a:ext cx="6642487" cy="2199577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spcBef>
                <a:spcPts val="32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vertexShaderSource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</a:p>
          <a:p>
            <a:pPr marL="287655">
              <a:spcBef>
                <a:spcPts val="1000"/>
              </a:spcBef>
              <a:tabLst>
                <a:tab pos="4060190" algn="l"/>
              </a:tabLst>
            </a:pPr>
            <a:r>
              <a:rPr sz="2000" spc="-5" dirty="0">
                <a:latin typeface="Lato" panose="020F0502020204030203" pitchFamily="34" charset="0"/>
                <a:cs typeface="Century Gothic"/>
              </a:rPr>
              <a:t>"attribute</a:t>
            </a:r>
            <a:r>
              <a:rPr sz="20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vec3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aVertexPosition;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9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>
              <a:spcBef>
                <a:spcPts val="1010"/>
              </a:spcBef>
              <a:tabLst>
                <a:tab pos="4046220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"void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{	\n"</a:t>
            </a:r>
            <a:r>
              <a:rPr sz="2000" spc="-11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 marR="558800">
              <a:lnSpc>
                <a:spcPct val="159300"/>
              </a:lnSpc>
              <a:tabLst>
                <a:tab pos="4048125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gl_Position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  <a:r>
              <a:rPr sz="2000" spc="3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vec4(aVertexPosition,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1.0);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571" y="1490020"/>
            <a:ext cx="468087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0">
              <a:spcBef>
                <a:spcPts val="10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talk more about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shaders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later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for now you should</a:t>
            </a:r>
            <a:r>
              <a:rPr sz="1600" spc="-114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know:</a:t>
            </a: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need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create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vertex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program written in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GLSL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985">
              <a:lnSpc>
                <a:spcPct val="100200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JavaScript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string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source code for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shader.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see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better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way to  do this</a:t>
            </a:r>
            <a:r>
              <a:rPr sz="1600" b="1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later.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163830"/>
            <a:r>
              <a:rPr sz="16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must assign a value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gl_Position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0960">
              <a:spcBef>
                <a:spcPts val="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Our shader basically just takes the  position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of an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incoming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</a:t>
            </a:r>
            <a:r>
              <a:rPr sz="1600" spc="-1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assigns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that position to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gl_Position.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244475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It actually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does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one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thing to the  incoming position…do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you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what that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20147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94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Fragment</a:t>
            </a:r>
            <a:r>
              <a:rPr sz="3600" spc="-5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2507" y="1672591"/>
            <a:ext cx="4933315" cy="2029736"/>
          </a:xfrm>
          <a:custGeom>
            <a:avLst/>
            <a:gdLst/>
            <a:ahLst/>
            <a:cxnLst/>
            <a:rect l="l" t="t" r="r" b="b"/>
            <a:pathLst>
              <a:path w="4933315" h="4741545">
                <a:moveTo>
                  <a:pt x="0" y="4741164"/>
                </a:moveTo>
                <a:lnTo>
                  <a:pt x="4933188" y="4741164"/>
                </a:lnTo>
                <a:lnTo>
                  <a:pt x="4933188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26" y="1944522"/>
            <a:ext cx="474345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">
              <a:spcBef>
                <a:spcPts val="1095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  <a:p>
            <a:pPr>
              <a:spcBef>
                <a:spcPts val="1000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488" y="1571397"/>
            <a:ext cx="4643120" cy="1918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 marR="1792605" indent="-277495" algn="just">
              <a:lnSpc>
                <a:spcPct val="152200"/>
              </a:lnSpc>
              <a:spcBef>
                <a:spcPts val="10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fragmentShaderSource =  "precision mediump float;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"void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{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276860" marR="5080">
              <a:lnSpc>
                <a:spcPts val="2930"/>
              </a:lnSpc>
              <a:spcBef>
                <a:spcPts val="250"/>
              </a:spcBef>
              <a:tabLst>
                <a:tab pos="4246245" algn="l"/>
              </a:tabLst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" gl_FragColor =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vec4(1.0, 1.0, 1.0, 1.0); \n"+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\n";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954" y="1700023"/>
            <a:ext cx="3133090" cy="4221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Like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program,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code is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written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GLSL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held in a  string.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0960"/>
            <a:r>
              <a:rPr sz="1600" spc="-5" dirty="0">
                <a:latin typeface="Lato" panose="020F0502020204030203" pitchFamily="34" charset="0"/>
                <a:cs typeface="Century Gothic"/>
              </a:rPr>
              <a:t>You can think of fragments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as  being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almost pixels…they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 produced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rasterizer and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screen  space position 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other 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related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them.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1435"/>
            <a:r>
              <a:rPr sz="1600" spc="-5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simply assigns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each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same color.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323215"/>
            <a:r>
              <a:rPr sz="1600" spc="-5" dirty="0">
                <a:latin typeface="Lato" panose="020F0502020204030203" pitchFamily="34" charset="0"/>
                <a:cs typeface="Century Gothic"/>
              </a:rPr>
              <a:t>Again,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talk more about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shaders do</a:t>
            </a:r>
            <a:r>
              <a:rPr sz="16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later…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42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50330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Compiling the</a:t>
            </a:r>
            <a:r>
              <a:rPr sz="3600" spc="-45" dirty="0"/>
              <a:t> </a:t>
            </a:r>
            <a:r>
              <a:rPr sz="3600" spc="-5" dirty="0"/>
              <a:t>Shaders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2912" y="1487932"/>
            <a:ext cx="4170045" cy="2429510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900" spc="-5" dirty="0">
                <a:latin typeface="Century Gothic"/>
                <a:cs typeface="Century Gothic"/>
              </a:rPr>
              <a:t>function </a:t>
            </a:r>
            <a:r>
              <a:rPr sz="900" spc="-10" dirty="0">
                <a:latin typeface="Century Gothic"/>
                <a:cs typeface="Century Gothic"/>
              </a:rPr>
              <a:t>setupShaders()</a:t>
            </a:r>
            <a:r>
              <a:rPr sz="900" spc="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{</a:t>
            </a:r>
            <a:endParaRPr sz="900">
              <a:latin typeface="Century Gothic"/>
              <a:cs typeface="Century Gothic"/>
            </a:endParaRPr>
          </a:p>
          <a:p>
            <a:pPr marL="185420" marR="2226310" indent="-30480">
              <a:lnSpc>
                <a:spcPct val="192200"/>
              </a:lnSpc>
              <a:spcBef>
                <a:spcPts val="15"/>
              </a:spcBef>
            </a:pPr>
            <a:r>
              <a:rPr sz="900" spc="-5" dirty="0">
                <a:latin typeface="Century Gothic"/>
                <a:cs typeface="Century Gothic"/>
              </a:rPr>
              <a:t>var vertexShaderSource </a:t>
            </a:r>
            <a:r>
              <a:rPr sz="900" dirty="0">
                <a:latin typeface="Century Gothic"/>
                <a:cs typeface="Century Gothic"/>
              </a:rPr>
              <a:t>= …  </a:t>
            </a:r>
            <a:r>
              <a:rPr sz="900" spc="-5" dirty="0">
                <a:latin typeface="Century Gothic"/>
                <a:cs typeface="Century Gothic"/>
              </a:rPr>
              <a:t>var fragmentShaderSource </a:t>
            </a:r>
            <a:r>
              <a:rPr sz="900" dirty="0">
                <a:latin typeface="Century Gothic"/>
                <a:cs typeface="Century Gothic"/>
              </a:rPr>
              <a:t>= …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264285"/>
            <a:r>
              <a:rPr sz="900" spc="-5" dirty="0">
                <a:latin typeface="Century Gothic"/>
                <a:cs typeface="Century Gothic"/>
              </a:rPr>
              <a:t>var vertexShader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loadShader(gl.VERTEX_SHADER,  vertexShaderSource);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 marR="874394"/>
            <a:r>
              <a:rPr sz="900" spc="-5" dirty="0">
                <a:latin typeface="Century Gothic"/>
                <a:cs typeface="Century Gothic"/>
              </a:rPr>
              <a:t>var fragmentShader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loadShader(gl.FRAGMENT_SHADER,  fragmentShaderSource);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…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}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576" y="1745130"/>
            <a:ext cx="7222533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spcBef>
                <a:spcPts val="95"/>
              </a:spcBef>
            </a:pPr>
            <a:r>
              <a:rPr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dirty="0">
                <a:latin typeface="Lato" panose="020F0502020204030203" pitchFamily="34" charset="0"/>
                <a:cs typeface="Century Gothic"/>
              </a:rPr>
              <a:t>have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a homemade helper function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 shader and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checks if 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15" dirty="0">
                <a:latin typeface="Lato" panose="020F0502020204030203" pitchFamily="34" charset="0"/>
                <a:cs typeface="Century Gothic"/>
              </a:rPr>
              <a:t>were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compilation</a:t>
            </a:r>
            <a:r>
              <a:rPr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errors.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dirty="0">
                <a:latin typeface="Lato" panose="020F0502020204030203" pitchFamily="34" charset="0"/>
                <a:cs typeface="Century Gothic"/>
              </a:rPr>
              <a:t>If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20" dirty="0">
                <a:latin typeface="Lato" panose="020F0502020204030203" pitchFamily="34" charset="0"/>
                <a:cs typeface="Century Gothic"/>
              </a:rPr>
              <a:t>was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error, a JavaScript alert is  issued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and the shader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object</a:t>
            </a:r>
            <a:r>
              <a:rPr spc="6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deleted.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pc="-10" dirty="0">
                <a:latin typeface="Lato" panose="020F0502020204030203" pitchFamily="34" charset="0"/>
                <a:cs typeface="Century Gothic"/>
              </a:rPr>
              <a:t>Otherwise the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compiled </a:t>
            </a:r>
            <a:r>
              <a:rPr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returned.</a:t>
            </a: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 algn="just">
              <a:spcBef>
                <a:spcPts val="5"/>
              </a:spcBef>
            </a:pP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lang="en-US" b="1" spc="-10" dirty="0">
                <a:latin typeface="Lato" panose="020F0502020204030203" pitchFamily="34" charset="0"/>
                <a:cs typeface="Century Gothic"/>
              </a:rPr>
              <a:t>Important: </a:t>
            </a: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create multiple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programs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switch which one you use while drawing a single frame</a:t>
            </a:r>
          </a:p>
          <a:p>
            <a:pPr marL="755650" lvl="1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…just use the </a:t>
            </a:r>
            <a:r>
              <a:rPr lang="en-US" b="1" spc="-10" dirty="0" err="1">
                <a:latin typeface="Lato" panose="020F0502020204030203" pitchFamily="34" charset="0"/>
                <a:cs typeface="Century Gothic"/>
              </a:rPr>
              <a:t>useProgram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function in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WebGL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Each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 needs a vertex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and fragment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11" y="4152138"/>
            <a:ext cx="4170045" cy="2285882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spcBef>
                <a:spcPts val="345"/>
              </a:spcBef>
            </a:pPr>
            <a:r>
              <a:rPr sz="1050" dirty="0">
                <a:latin typeface="Century Gothic"/>
                <a:cs typeface="Century Gothic"/>
              </a:rPr>
              <a:t>function </a:t>
            </a:r>
            <a:r>
              <a:rPr sz="1050" spc="-5" dirty="0">
                <a:latin typeface="Century Gothic"/>
                <a:cs typeface="Century Gothic"/>
              </a:rPr>
              <a:t>loadShader(type, shaderSource)</a:t>
            </a:r>
            <a:r>
              <a:rPr sz="1050" spc="-8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{</a:t>
            </a:r>
            <a:endParaRPr sz="1050">
              <a:latin typeface="Century Gothic"/>
              <a:cs typeface="Century Gothic"/>
            </a:endParaRPr>
          </a:p>
          <a:p>
            <a:pPr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635" marR="1448435"/>
            <a:r>
              <a:rPr sz="1050" dirty="0">
                <a:latin typeface="Century Gothic"/>
                <a:cs typeface="Century Gothic"/>
              </a:rPr>
              <a:t>var </a:t>
            </a:r>
            <a:r>
              <a:rPr sz="1050" spc="-5" dirty="0">
                <a:latin typeface="Century Gothic"/>
                <a:cs typeface="Century Gothic"/>
              </a:rPr>
              <a:t>shader </a:t>
            </a:r>
            <a:r>
              <a:rPr sz="1050" dirty="0">
                <a:latin typeface="Century Gothic"/>
                <a:cs typeface="Century Gothic"/>
              </a:rPr>
              <a:t>= </a:t>
            </a:r>
            <a:r>
              <a:rPr sz="1050" spc="-5" dirty="0">
                <a:latin typeface="Century Gothic"/>
                <a:cs typeface="Century Gothic"/>
              </a:rPr>
              <a:t>gl.createShader(type);  gl.shaderSource(shader, shaderSource);  gl.compileShader(shader);</a:t>
            </a:r>
            <a:endParaRPr sz="1050">
              <a:latin typeface="Century Gothic"/>
              <a:cs typeface="Century Gothic"/>
            </a:endParaRPr>
          </a:p>
          <a:p>
            <a:pPr marL="420370" marR="258445" indent="-219710">
              <a:spcBef>
                <a:spcPts val="1000"/>
              </a:spcBef>
            </a:pPr>
            <a:r>
              <a:rPr sz="1050" dirty="0">
                <a:latin typeface="Century Gothic"/>
                <a:cs typeface="Century Gothic"/>
              </a:rPr>
              <a:t>if </a:t>
            </a:r>
            <a:r>
              <a:rPr sz="1050" spc="-5" dirty="0">
                <a:latin typeface="Century Gothic"/>
                <a:cs typeface="Century Gothic"/>
              </a:rPr>
              <a:t>(!gl.getShaderParameter(shader, gl.COMPILE_STATUS)) </a:t>
            </a:r>
            <a:r>
              <a:rPr sz="1050" dirty="0">
                <a:latin typeface="Century Gothic"/>
                <a:cs typeface="Century Gothic"/>
              </a:rPr>
              <a:t>{  </a:t>
            </a:r>
            <a:r>
              <a:rPr sz="1050" spc="-5" dirty="0">
                <a:latin typeface="Century Gothic"/>
                <a:cs typeface="Century Gothic"/>
              </a:rPr>
              <a:t>alert("Error </a:t>
            </a:r>
            <a:r>
              <a:rPr sz="1050" dirty="0">
                <a:latin typeface="Century Gothic"/>
                <a:cs typeface="Century Gothic"/>
              </a:rPr>
              <a:t>compiling </a:t>
            </a:r>
            <a:r>
              <a:rPr sz="1050" spc="-5" dirty="0">
                <a:latin typeface="Century Gothic"/>
                <a:cs typeface="Century Gothic"/>
              </a:rPr>
              <a:t>shader"</a:t>
            </a:r>
            <a:r>
              <a:rPr sz="1050" spc="-7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+</a:t>
            </a:r>
            <a:endParaRPr sz="1050">
              <a:latin typeface="Century Gothic"/>
              <a:cs typeface="Century Gothic"/>
            </a:endParaRPr>
          </a:p>
          <a:p>
            <a:pPr marL="420370" marR="1440180" indent="363855"/>
            <a:r>
              <a:rPr sz="1050" spc="-5" dirty="0">
                <a:latin typeface="Century Gothic"/>
                <a:cs typeface="Century Gothic"/>
              </a:rPr>
              <a:t>gl.getShaderInfoLog(shader));  gl.deleteShader(shader);</a:t>
            </a:r>
            <a:endParaRPr sz="1050">
              <a:latin typeface="Century Gothic"/>
              <a:cs typeface="Century Gothic"/>
            </a:endParaRPr>
          </a:p>
          <a:p>
            <a:pPr marL="420370"/>
            <a:r>
              <a:rPr sz="1050" spc="-5" dirty="0">
                <a:latin typeface="Century Gothic"/>
                <a:cs typeface="Century Gothic"/>
              </a:rPr>
              <a:t>return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null;</a:t>
            </a:r>
            <a:endParaRPr sz="1050">
              <a:latin typeface="Century Gothic"/>
              <a:cs typeface="Century Gothic"/>
            </a:endParaRPr>
          </a:p>
          <a:p>
            <a:pPr marL="200660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  <a:p>
            <a:pPr marL="163830"/>
            <a:r>
              <a:rPr sz="1050" spc="-5" dirty="0">
                <a:latin typeface="Century Gothic"/>
                <a:cs typeface="Century Gothic"/>
              </a:rPr>
              <a:t>return shader;</a:t>
            </a:r>
            <a:endParaRPr sz="1050">
              <a:latin typeface="Century Gothic"/>
              <a:cs typeface="Century Gothic"/>
            </a:endParaRPr>
          </a:p>
          <a:p>
            <a:pPr marL="90805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5716</TotalTime>
  <Words>1468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You Need a Text Editor</vt:lpstr>
      <vt:lpstr>Time to Write Some HTML</vt:lpstr>
      <vt:lpstr>The HTML</vt:lpstr>
      <vt:lpstr>Adding JavaScript</vt:lpstr>
      <vt:lpstr>Getting a WebGL Context</vt:lpstr>
      <vt:lpstr>Creating Vertex Shader</vt:lpstr>
      <vt:lpstr>Creating Fragment Shader</vt:lpstr>
      <vt:lpstr>Compiling the Shaders</vt:lpstr>
      <vt:lpstr>Creating the Program Object  Linking the Shaders</vt:lpstr>
      <vt:lpstr>Setting up the Vertex Buffers</vt:lpstr>
      <vt:lpstr>Drawing the Scene</vt:lpstr>
      <vt:lpstr>…a little more about attributes</vt:lpstr>
      <vt:lpstr>…a little more about attributes</vt:lpstr>
      <vt:lpstr>Result…</vt:lpstr>
      <vt:lpstr>Can You?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49</cp:revision>
  <dcterms:created xsi:type="dcterms:W3CDTF">2017-05-11T14:02:37Z</dcterms:created>
  <dcterms:modified xsi:type="dcterms:W3CDTF">2019-01-17T15:19:32Z</dcterms:modified>
</cp:coreProperties>
</file>