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261" r:id="rId3"/>
    <p:sldId id="262" r:id="rId4"/>
    <p:sldId id="263" r:id="rId5"/>
    <p:sldId id="265" r:id="rId6"/>
    <p:sldId id="272" r:id="rId7"/>
    <p:sldId id="266" r:id="rId8"/>
    <p:sldId id="264" r:id="rId9"/>
    <p:sldId id="268" r:id="rId10"/>
    <p:sldId id="273" r:id="rId11"/>
    <p:sldId id="269" r:id="rId12"/>
    <p:sldId id="270" r:id="rId13"/>
    <p:sldId id="274" r:id="rId14"/>
    <p:sldId id="27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74"/>
  </p:normalViewPr>
  <p:slideViewPr>
    <p:cSldViewPr snapToGrid="0" snapToObjects="1">
      <p:cViewPr varScale="1">
        <p:scale>
          <a:sx n="91" d="100"/>
          <a:sy n="91" d="100"/>
        </p:scale>
        <p:origin x="57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5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window/requestAnimationFram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Basic Animation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2482-C0D7-49D8-8F8A-99ECDCC7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and Key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4747-0372-44FE-9696-86DC29C2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74" y="3615183"/>
            <a:ext cx="109267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animation a </a:t>
            </a:r>
            <a:r>
              <a:rPr lang="en-US" b="1" dirty="0"/>
              <a:t>key frame </a:t>
            </a:r>
            <a:r>
              <a:rPr lang="en-US" dirty="0"/>
              <a:t>is a typically an artist generated geometry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Intermediate frames can be calculated using interpolation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10D2E-DE46-4BC2-982B-3919E38B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24" y="1321697"/>
            <a:ext cx="78105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6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CC19-2A85-4375-9631-56FF9CD4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33295-4877-4540-B021-6BB04A374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626" y="1825625"/>
                <a:ext cx="10966174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Probably most common mathematical operation in computer graphics</a:t>
                </a:r>
              </a:p>
              <a:p>
                <a:pPr marL="0" indent="0">
                  <a:buNone/>
                </a:pPr>
                <a:br>
                  <a:rPr lang="en-US" sz="2400" dirty="0"/>
                </a:br>
                <a:r>
                  <a:rPr lang="en-US" sz="2400" dirty="0"/>
                  <a:t>Affectionately referred to as </a:t>
                </a:r>
                <a:r>
                  <a:rPr lang="en-US" sz="2400" b="1" i="1" dirty="0"/>
                  <a:t>lerp</a:t>
                </a:r>
              </a:p>
              <a:p>
                <a:pPr marL="0" indent="0">
                  <a:buNone/>
                </a:pPr>
                <a:endParaRPr lang="en-US" sz="2400" b="1" i="1" dirty="0"/>
              </a:p>
              <a:p>
                <a:pPr marL="0" indent="0">
                  <a:buNone/>
                </a:pPr>
                <a:r>
                  <a:rPr lang="en-US" sz="2400" dirty="0"/>
                  <a:t>Given two points A and B, lerp generates intermediate positions on a straight line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𝑙𝑒𝑟𝑝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is a </a:t>
                </a:r>
                <a:r>
                  <a:rPr lang="en-US" sz="2400" b="1" dirty="0"/>
                  <a:t>parametric equation</a:t>
                </a:r>
                <a:r>
                  <a:rPr lang="en-US" sz="2400" dirty="0"/>
                  <a:t>. The parameter is the variable </a:t>
                </a:r>
                <a:r>
                  <a:rPr lang="en-US" sz="2400" b="1" dirty="0"/>
                  <a:t>t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Think of </a:t>
                </a:r>
                <a:r>
                  <a:rPr lang="en-US" sz="2400" b="1" i="1" dirty="0"/>
                  <a:t>t</a:t>
                </a:r>
                <a:r>
                  <a:rPr lang="en-US" sz="2400" dirty="0"/>
                  <a:t> as time. At time 0, where are we? How about at time 1?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33295-4877-4540-B021-6BB04A374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626" y="1825625"/>
                <a:ext cx="10966174" cy="4351338"/>
              </a:xfrm>
              <a:blipFill>
                <a:blip r:embed="rId2"/>
                <a:stretch>
                  <a:fillRect l="-88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75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CC19-2A85-4375-9631-56FF9CD4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3295-4877-4540-B021-6BB04A37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wanted to code up lerp for 2D points, how do you do 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6B8E2-DB4A-4AB6-8193-B0F27726C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544" y="2509284"/>
            <a:ext cx="3128630" cy="312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4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CC19-2A85-4375-9631-56FF9CD4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3295-4877-4540-B021-6BB04A374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14" y="1825625"/>
            <a:ext cx="10577623" cy="4814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we wanted to code up lerp for 2D points, how do you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3D, just add a line to compute Out[2]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000" dirty="0"/>
              <a:t>Maybe obvious here…</a:t>
            </a:r>
            <a:br>
              <a:rPr lang="en-US" sz="2000" dirty="0"/>
            </a:br>
            <a:r>
              <a:rPr lang="en-US" sz="2000" dirty="0"/>
              <a:t>but keep in mind that </a:t>
            </a:r>
            <a:r>
              <a:rPr lang="en-US" sz="2000"/>
              <a:t>more complicated </a:t>
            </a:r>
            <a:r>
              <a:rPr lang="en-US" sz="2000" dirty="0"/>
              <a:t>math</a:t>
            </a:r>
            <a:br>
              <a:rPr lang="en-US" sz="2000" dirty="0"/>
            </a:br>
            <a:r>
              <a:rPr lang="en-US" sz="2000" dirty="0"/>
              <a:t>that we will see usually generalizes to 3D similarly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6B8E2-DB4A-4AB6-8193-B0F27726C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544" y="2509284"/>
            <a:ext cx="3128630" cy="3128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24B186-2DDA-4CDC-A645-362F0FC1CACC}"/>
              </a:ext>
            </a:extLst>
          </p:cNvPr>
          <p:cNvSpPr txBox="1"/>
          <p:nvPr/>
        </p:nvSpPr>
        <p:spPr>
          <a:xfrm>
            <a:off x="329609" y="2668772"/>
            <a:ext cx="669319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lerp(Out, A, B, t){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Out[0] = A[0] + (B[0]-A[0])*t;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Out[1] = A[1] + (B[1]-A[1])*t;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970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CB69-F297-4B8D-9416-FEC3134D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7876-817F-47C4-B9E7-8F792B0B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5"/>
            <a:ext cx="11125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also be thought of as reconstructing a function from sample points</a:t>
            </a:r>
          </a:p>
          <a:p>
            <a:pPr marL="0" indent="0">
              <a:buNone/>
            </a:pPr>
            <a:r>
              <a:rPr lang="en-US" dirty="0"/>
              <a:t>We will see some other ways of doing this as well…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16576-C1EE-4409-B739-EBC38700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11782"/>
            <a:ext cx="4876800" cy="3248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330FB-5EF6-407C-991E-15B4CBDC3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623140"/>
            <a:ext cx="4442279" cy="355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06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AE65-82B8-4198-90A4-5788AA55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Meshes are Linear Interpolants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DEF9A-7100-402E-94E6-24FAC98B5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307" y="1810531"/>
            <a:ext cx="42195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3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Animation with </a:t>
            </a:r>
            <a:r>
              <a:rPr lang="en-US" dirty="0" err="1"/>
              <a:t>WebGL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232" y="2346976"/>
            <a:ext cx="8531668" cy="39193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582546"/>
            <a:ext cx="8724900" cy="367085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</a:rPr>
              <a:t>Animation means we:</a:t>
            </a:r>
          </a:p>
          <a:p>
            <a:pPr lvl="1"/>
            <a:r>
              <a:rPr lang="en-US" dirty="0">
                <a:latin typeface="Lato" panose="020F0502020204030203" pitchFamily="34" charset="0"/>
              </a:rPr>
              <a:t>Draw some things</a:t>
            </a:r>
          </a:p>
          <a:p>
            <a:pPr lvl="1"/>
            <a:r>
              <a:rPr lang="en-US" dirty="0">
                <a:latin typeface="Lato" panose="020F0502020204030203" pitchFamily="34" charset="0"/>
              </a:rPr>
              <a:t>Move the geometry slightly</a:t>
            </a:r>
          </a:p>
          <a:p>
            <a:pPr lvl="1"/>
            <a:r>
              <a:rPr lang="en-US" dirty="0">
                <a:latin typeface="Lato" panose="020F0502020204030203" pitchFamily="34" charset="0"/>
              </a:rPr>
              <a:t>Draw the things again</a:t>
            </a:r>
          </a:p>
          <a:p>
            <a:pPr lvl="1"/>
            <a:r>
              <a:rPr lang="en-US" dirty="0">
                <a:latin typeface="Lato" panose="020F0502020204030203" pitchFamily="34" charset="0"/>
              </a:rPr>
              <a:t>Repeat….</a:t>
            </a:r>
          </a:p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</a:rPr>
              <a:t>Things we will use:</a:t>
            </a:r>
          </a:p>
          <a:p>
            <a:pPr lvl="1"/>
            <a:r>
              <a:rPr lang="en-US" dirty="0" err="1">
                <a:latin typeface="Lato" panose="020F0502020204030203" pitchFamily="34" charset="0"/>
              </a:rPr>
              <a:t>glMatrix</a:t>
            </a:r>
            <a:r>
              <a:rPr lang="en-US" dirty="0">
                <a:latin typeface="Lato" panose="020F0502020204030203" pitchFamily="34" charset="0"/>
              </a:rPr>
              <a:t> library for doing affine transformations of geometry</a:t>
            </a:r>
            <a:br>
              <a:rPr lang="en-US" dirty="0">
                <a:latin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</a:rPr>
              <a:t>http://</a:t>
            </a:r>
            <a:r>
              <a:rPr lang="en-US" dirty="0" err="1">
                <a:latin typeface="Lato" panose="020F0502020204030203" pitchFamily="34" charset="0"/>
              </a:rPr>
              <a:t>glmatrix.net</a:t>
            </a:r>
            <a:r>
              <a:rPr lang="en-US" dirty="0">
                <a:latin typeface="Lato" panose="020F0502020204030203" pitchFamily="34" charset="0"/>
              </a:rPr>
              <a:t>/</a:t>
            </a:r>
          </a:p>
          <a:p>
            <a:pPr lvl="1"/>
            <a:r>
              <a:rPr lang="en-US" dirty="0">
                <a:latin typeface="Lato" panose="020F0502020204030203" pitchFamily="34" charset="0"/>
              </a:rPr>
              <a:t>Code in a file called </a:t>
            </a:r>
            <a:r>
              <a:rPr lang="en-US" dirty="0" err="1">
                <a:latin typeface="Lato" panose="020F0502020204030203" pitchFamily="34" charset="0"/>
              </a:rPr>
              <a:t>webgl-utils.js</a:t>
            </a:r>
            <a:r>
              <a:rPr lang="en-US" dirty="0">
                <a:latin typeface="Lato" panose="020F0502020204030203" pitchFamily="34" charset="0"/>
              </a:rPr>
              <a:t> for some common tasks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A4050-DDFD-4A26-9311-FC465A391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066" y="1515178"/>
            <a:ext cx="3149876" cy="22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8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3" y="519421"/>
            <a:ext cx="10119762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Transforming Geometry in the 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976" y="1828801"/>
            <a:ext cx="5159928" cy="443753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&lt;script id="</a:t>
            </a:r>
            <a:r>
              <a:rPr lang="en-US" sz="1400" dirty="0" err="1"/>
              <a:t>shader-vs</a:t>
            </a:r>
            <a:r>
              <a:rPr lang="en-US" sz="1400" dirty="0"/>
              <a:t>" type="x-</a:t>
            </a:r>
            <a:r>
              <a:rPr lang="en-US" sz="1400" dirty="0" err="1"/>
              <a:t>shader</a:t>
            </a:r>
            <a:r>
              <a:rPr lang="en-US" sz="1400" dirty="0"/>
              <a:t>/x-vertex"&gt;</a:t>
            </a:r>
          </a:p>
          <a:p>
            <a:pPr marL="0" indent="0">
              <a:buNone/>
            </a:pPr>
            <a:r>
              <a:rPr lang="en-US" sz="1400" dirty="0"/>
              <a:t>   attribute vec3 </a:t>
            </a:r>
            <a:r>
              <a:rPr lang="en-US" sz="1400" dirty="0" err="1"/>
              <a:t>aVertexPosition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attribute vec4 </a:t>
            </a:r>
            <a:r>
              <a:rPr lang="en-US" sz="1400" dirty="0" err="1"/>
              <a:t>aVertexColor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uniform mat4 </a:t>
            </a:r>
            <a:r>
              <a:rPr lang="en-US" sz="1400" dirty="0" err="1"/>
              <a:t>uMVMatrix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varying vec4 </a:t>
            </a:r>
            <a:r>
              <a:rPr lang="en-US" sz="1400" dirty="0" err="1"/>
              <a:t>vColor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void main(void) {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gl_Position</a:t>
            </a:r>
            <a:r>
              <a:rPr lang="en-US" sz="1400" dirty="0"/>
              <a:t> =</a:t>
            </a:r>
            <a:r>
              <a:rPr lang="en-US" sz="1400" dirty="0" err="1"/>
              <a:t>uMVMatrix</a:t>
            </a:r>
            <a:r>
              <a:rPr lang="en-US" sz="1400" dirty="0"/>
              <a:t>*vec4(</a:t>
            </a:r>
            <a:r>
              <a:rPr lang="en-US" sz="1400" dirty="0" err="1"/>
              <a:t>aVertexPosition</a:t>
            </a:r>
            <a:r>
              <a:rPr lang="en-US" sz="1400" dirty="0"/>
              <a:t>, 1.0);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vColor</a:t>
            </a:r>
            <a:r>
              <a:rPr lang="en-US" sz="1400" dirty="0"/>
              <a:t> = </a:t>
            </a:r>
            <a:r>
              <a:rPr lang="en-US" sz="1400" dirty="0" err="1"/>
              <a:t>aVertexColor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&lt;/script&gt;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8295" y="2092271"/>
            <a:ext cx="32995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the 3D transformations we’ve learned to alter geometry in the the vertex </a:t>
            </a:r>
            <a:r>
              <a:rPr lang="en-US" dirty="0" err="1"/>
              <a:t>shader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Uniform variable is one that is the same for all the vertices being processed by the </a:t>
            </a:r>
            <a:r>
              <a:rPr lang="en-US" dirty="0" err="1"/>
              <a:t>shader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In the code at the left, we use Uniform 4x4 matrix to transform the coordinates of each vertex.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1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587" y="151673"/>
            <a:ext cx="957311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the Transformation to the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272" y="964096"/>
            <a:ext cx="6115906" cy="59977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&lt;script </a:t>
            </a:r>
            <a:r>
              <a:rPr lang="en-US" sz="1800" dirty="0" err="1"/>
              <a:t>src</a:t>
            </a:r>
            <a:r>
              <a:rPr lang="en-US" sz="1800" dirty="0"/>
              <a:t>="gl-matrix-min.js"&gt;&lt;/script&gt;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&lt;script type="text/</a:t>
            </a:r>
            <a:r>
              <a:rPr lang="en-US" sz="1800" dirty="0" err="1"/>
              <a:t>javascript</a:t>
            </a:r>
            <a:r>
              <a:rPr lang="en-US" sz="1800" dirty="0"/>
              <a:t>" </a:t>
            </a:r>
            <a:r>
              <a:rPr lang="en-US" sz="1800" dirty="0" err="1"/>
              <a:t>src</a:t>
            </a:r>
            <a:r>
              <a:rPr lang="en-US" sz="1800" dirty="0"/>
              <a:t>="webgl-utils.js"&gt;&lt;/script&gt;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00455" y="1753717"/>
            <a:ext cx="333735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will use the </a:t>
            </a:r>
            <a:r>
              <a:rPr lang="en-US" sz="1600" dirty="0" err="1"/>
              <a:t>glMatrix</a:t>
            </a:r>
            <a:r>
              <a:rPr lang="en-US" sz="1600" dirty="0"/>
              <a:t> library for vector and matrix math inside JavaScript code.</a:t>
            </a:r>
          </a:p>
          <a:p>
            <a:endParaRPr lang="en-US" sz="1600" dirty="0"/>
          </a:p>
          <a:p>
            <a:r>
              <a:rPr lang="en-US" sz="1600" dirty="0"/>
              <a:t>There are several steps to using the library and to create a matrix to be sent to the </a:t>
            </a:r>
            <a:r>
              <a:rPr lang="en-US" sz="1600" dirty="0" err="1"/>
              <a:t>shader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Include the library in the HTML file using &lt;script&gt; tags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We create a matrix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When we initialize the </a:t>
            </a:r>
            <a:r>
              <a:rPr lang="en-US" sz="1600" dirty="0" err="1"/>
              <a:t>shader</a:t>
            </a:r>
            <a:r>
              <a:rPr lang="en-US" sz="1600" dirty="0"/>
              <a:t>, we get a handle for the Uniform matrix in the </a:t>
            </a:r>
            <a:r>
              <a:rPr lang="en-US" sz="1600" dirty="0" err="1"/>
              <a:t>shader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 the draw() function, we create a transformation and use the handle to send it to the </a:t>
            </a:r>
            <a:r>
              <a:rPr lang="en-US" sz="1600" dirty="0" err="1"/>
              <a:t>shader</a:t>
            </a:r>
            <a:endParaRPr lang="en-US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6272" y="1753716"/>
            <a:ext cx="6115906" cy="4642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lnSpcReduction="1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mvMatrix</a:t>
            </a:r>
            <a:r>
              <a:rPr lang="en-US" sz="1400" dirty="0"/>
              <a:t> = mat4.create();</a:t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function </a:t>
            </a:r>
            <a:r>
              <a:rPr lang="en-US" sz="1400" dirty="0" err="1"/>
              <a:t>setupShaders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>…</a:t>
            </a:r>
          </a:p>
          <a:p>
            <a:pPr marL="0" indent="0">
              <a:buNone/>
            </a:pPr>
            <a:r>
              <a:rPr lang="en-US" sz="1400" dirty="0" err="1"/>
              <a:t>shaderProgram.mvMatrixUniform</a:t>
            </a:r>
            <a:r>
              <a:rPr lang="en-US" sz="1400" dirty="0"/>
              <a:t> =    </a:t>
            </a:r>
            <a:br>
              <a:rPr lang="en-US" sz="1400" dirty="0"/>
            </a:br>
            <a:r>
              <a:rPr lang="en-US" sz="1400" dirty="0"/>
              <a:t>                          </a:t>
            </a:r>
            <a:r>
              <a:rPr lang="en-US" sz="1400" dirty="0" err="1"/>
              <a:t>gl.getUniformLocation</a:t>
            </a:r>
            <a:r>
              <a:rPr lang="en-US" sz="1400" dirty="0"/>
              <a:t>(</a:t>
            </a:r>
            <a:r>
              <a:rPr lang="en-US" sz="1400" dirty="0" err="1"/>
              <a:t>shaderProgram</a:t>
            </a:r>
            <a:r>
              <a:rPr lang="en-US" sz="1400" dirty="0"/>
              <a:t>, "</a:t>
            </a:r>
            <a:r>
              <a:rPr lang="en-US" sz="1400" dirty="0" err="1"/>
              <a:t>uMVMatrix</a:t>
            </a:r>
            <a:r>
              <a:rPr lang="en-US" sz="1400" dirty="0"/>
              <a:t>"); 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function draw() { </a:t>
            </a:r>
          </a:p>
          <a:p>
            <a:pPr marL="0" indent="0">
              <a:buNone/>
            </a:pPr>
            <a:r>
              <a:rPr lang="en-US" sz="1400" dirty="0"/>
              <a:t>…  </a:t>
            </a:r>
          </a:p>
          <a:p>
            <a:pPr marL="0" indent="0">
              <a:buNone/>
            </a:pPr>
            <a:r>
              <a:rPr lang="en-US" sz="1400" dirty="0"/>
              <a:t>  mat4.identity(</a:t>
            </a:r>
            <a:r>
              <a:rPr lang="en-US" sz="1400" dirty="0" err="1"/>
              <a:t>mvMatrix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mat4.rotateX(</a:t>
            </a:r>
            <a:r>
              <a:rPr lang="en-US" sz="1400" dirty="0" err="1"/>
              <a:t>mvMatrix</a:t>
            </a:r>
            <a:r>
              <a:rPr lang="en-US" sz="1400" dirty="0"/>
              <a:t>, </a:t>
            </a:r>
            <a:r>
              <a:rPr lang="en-US" sz="1400" dirty="0" err="1"/>
              <a:t>mvMatrix</a:t>
            </a:r>
            <a:r>
              <a:rPr lang="en-US" sz="1400" dirty="0"/>
              <a:t>, </a:t>
            </a:r>
            <a:r>
              <a:rPr lang="en-US" sz="1400" dirty="0" err="1"/>
              <a:t>degToRad</a:t>
            </a:r>
            <a:r>
              <a:rPr lang="en-US" sz="1400" dirty="0"/>
              <a:t>(</a:t>
            </a:r>
            <a:r>
              <a:rPr lang="en-US" sz="1400" dirty="0" err="1"/>
              <a:t>rotAngle</a:t>
            </a:r>
            <a:r>
              <a:rPr lang="en-US" sz="1400" dirty="0"/>
              <a:t>)); </a:t>
            </a:r>
          </a:p>
          <a:p>
            <a:pPr marL="0" indent="0">
              <a:buNone/>
            </a:pPr>
            <a:r>
              <a:rPr lang="en-US" sz="1400" dirty="0"/>
              <a:t>  gl.uniformMatrix4fv(</a:t>
            </a:r>
            <a:r>
              <a:rPr lang="en-US" sz="1400" dirty="0" err="1"/>
              <a:t>shaderProgram.mvMatrixUniform</a:t>
            </a:r>
            <a:r>
              <a:rPr lang="en-US" sz="1400" dirty="0"/>
              <a:t>, false, </a:t>
            </a:r>
            <a:r>
              <a:rPr lang="en-US" sz="1400" dirty="0" err="1"/>
              <a:t>mvMatrix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gl.drawArrays</a:t>
            </a:r>
            <a:r>
              <a:rPr lang="en-US" sz="1400" dirty="0"/>
              <a:t>(</a:t>
            </a:r>
            <a:r>
              <a:rPr lang="en-US" sz="1400" dirty="0" err="1"/>
              <a:t>gl.TRIANGLES</a:t>
            </a:r>
            <a:r>
              <a:rPr lang="en-US" sz="1400" dirty="0"/>
              <a:t>, 0, </a:t>
            </a:r>
            <a:r>
              <a:rPr lang="en-US" sz="1400" dirty="0" err="1"/>
              <a:t>vertexPositionBuffer.numberOfItems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45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717" y="124241"/>
            <a:ext cx="10515600" cy="1457120"/>
          </a:xfrm>
        </p:spPr>
        <p:txBody>
          <a:bodyPr/>
          <a:lstStyle/>
          <a:p>
            <a:r>
              <a:rPr lang="en-US" dirty="0"/>
              <a:t>Requesting an Animation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8182" y="2203161"/>
            <a:ext cx="3605896" cy="3670768"/>
          </a:xfrm>
        </p:spPr>
        <p:txBody>
          <a:bodyPr>
            <a:normAutofit fontScale="85000" lnSpcReduction="20000"/>
          </a:bodyPr>
          <a:lstStyle/>
          <a:p>
            <a:pPr marL="349224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requestAnimFrame</a:t>
            </a:r>
            <a:br>
              <a:rPr lang="en-US" dirty="0"/>
            </a:br>
            <a:r>
              <a:rPr lang="en-US" dirty="0"/>
              <a:t>is a function in </a:t>
            </a:r>
            <a:br>
              <a:rPr lang="en-US" dirty="0"/>
            </a:br>
            <a:r>
              <a:rPr lang="en-US" dirty="0"/>
              <a:t>webgl-utils.js</a:t>
            </a:r>
            <a:br>
              <a:rPr lang="en-US" dirty="0"/>
            </a:br>
            <a:endParaRPr lang="en-US" dirty="0"/>
          </a:p>
          <a:p>
            <a:pPr marL="349224" lvl="1" indent="0">
              <a:buNone/>
            </a:pPr>
            <a:r>
              <a:rPr lang="en-US" dirty="0"/>
              <a:t>tells the </a:t>
            </a:r>
            <a:r>
              <a:rPr lang="en-US" dirty="0" err="1"/>
              <a:t>broswer</a:t>
            </a:r>
            <a:r>
              <a:rPr lang="en-US" dirty="0"/>
              <a:t> you want to animate and gives it a function to call before the the next repaint.</a:t>
            </a:r>
          </a:p>
          <a:p>
            <a:pPr marL="349224" lvl="1" indent="0">
              <a:buNone/>
            </a:pPr>
            <a:endParaRPr lang="en-US" dirty="0"/>
          </a:p>
          <a:p>
            <a:pPr marL="349224" lvl="1" indent="0">
              <a:buNone/>
            </a:pPr>
            <a:r>
              <a:rPr lang="en-US" dirty="0"/>
              <a:t>The number of callbacks is usually 60 times per second, but will generally match the display refresh rate.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2413" y="1690690"/>
            <a:ext cx="6562587" cy="48741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fontScale="92500" lnSpcReduction="2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function startup() {</a:t>
            </a:r>
          </a:p>
          <a:p>
            <a:pPr marL="0" indent="0">
              <a:buNone/>
            </a:pPr>
            <a:r>
              <a:rPr lang="en-US" sz="1800" dirty="0"/>
              <a:t>  canvas = </a:t>
            </a:r>
            <a:r>
              <a:rPr lang="en-US" sz="1800" dirty="0" err="1"/>
              <a:t>document.getElementById</a:t>
            </a:r>
            <a:r>
              <a:rPr lang="en-US" sz="1800" dirty="0"/>
              <a:t>("</a:t>
            </a:r>
            <a:r>
              <a:rPr lang="en-US" sz="1800" dirty="0" err="1"/>
              <a:t>myGLCanvas</a:t>
            </a:r>
            <a:r>
              <a:rPr lang="en-US" sz="1800" dirty="0"/>
              <a:t>");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gl</a:t>
            </a:r>
            <a:r>
              <a:rPr lang="en-US" sz="1800" dirty="0"/>
              <a:t> = </a:t>
            </a:r>
            <a:r>
              <a:rPr lang="en-US" sz="1800" dirty="0" err="1"/>
              <a:t>createGLContext</a:t>
            </a:r>
            <a:r>
              <a:rPr lang="en-US" sz="1800" dirty="0"/>
              <a:t>(canvas);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setupShaders</a:t>
            </a:r>
            <a:r>
              <a:rPr lang="en-US" sz="1800" dirty="0"/>
              <a:t>();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setupBuffers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gl.clearColor</a:t>
            </a:r>
            <a:r>
              <a:rPr lang="en-US" sz="1800" dirty="0"/>
              <a:t>(0.0, 0.0, 0.0, 1.0);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gl.enable</a:t>
            </a:r>
            <a:r>
              <a:rPr lang="en-US" sz="1800" dirty="0"/>
              <a:t>(</a:t>
            </a:r>
            <a:r>
              <a:rPr lang="en-US" sz="1800" dirty="0" err="1"/>
              <a:t>gl.DEPTH_TEST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tick();</a:t>
            </a:r>
            <a:br>
              <a:rPr lang="en-US" sz="1800" dirty="0"/>
            </a:b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function tick()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requestAnimFrame</a:t>
            </a:r>
            <a:r>
              <a:rPr lang="en-US" sz="1800" dirty="0"/>
              <a:t>(tick);</a:t>
            </a:r>
          </a:p>
          <a:p>
            <a:pPr marL="0" indent="0">
              <a:buNone/>
            </a:pPr>
            <a:r>
              <a:rPr lang="en-US" sz="1800" dirty="0"/>
              <a:t>    draw();</a:t>
            </a:r>
          </a:p>
          <a:p>
            <a:pPr marL="0" indent="0">
              <a:buNone/>
            </a:pPr>
            <a:r>
              <a:rPr lang="en-US" sz="1800" dirty="0"/>
              <a:t>    animate();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079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9477-49EB-4D0D-87A0-1B3BA6F1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Animation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815F-DE42-43E5-81D8-7FB7CAE9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91" y="1825625"/>
            <a:ext cx="111401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requestAnimFrame</a:t>
            </a:r>
            <a:br>
              <a:rPr lang="en-US" dirty="0"/>
            </a:br>
            <a:r>
              <a:rPr lang="en-US" dirty="0"/>
              <a:t>is a wrapper function that tries to hide differences between platforms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Solves a problem from years ago…now you can probably just call</a:t>
            </a:r>
            <a:br>
              <a:rPr lang="en-US" dirty="0"/>
            </a:br>
            <a:r>
              <a:rPr lang="en-US" sz="2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requestAnimationFrame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(callback)</a:t>
            </a:r>
            <a:b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cs typeface="Courier New" panose="02070309020205020404" pitchFamily="49" charset="0"/>
              </a:rPr>
              <a:t>See </a:t>
            </a:r>
            <a:r>
              <a:rPr lang="en-US" sz="2000" dirty="0">
                <a:solidFill>
                  <a:srgbClr val="333333"/>
                </a:solidFill>
                <a:cs typeface="Courier New" panose="02070309020205020404" pitchFamily="49" charset="0"/>
                <a:hlinkClick r:id="rId2"/>
              </a:rPr>
              <a:t>https://developer.mozilla.org/en-US/docs/Web/API/window/requestAnimationFrame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6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466" y="1818861"/>
            <a:ext cx="4651120" cy="4055068"/>
          </a:xfrm>
        </p:spPr>
        <p:txBody>
          <a:bodyPr>
            <a:normAutofit/>
          </a:bodyPr>
          <a:lstStyle/>
          <a:p>
            <a:pPr marL="349224" lvl="1" indent="0">
              <a:buNone/>
            </a:pPr>
            <a:r>
              <a:rPr lang="en-US" dirty="0"/>
              <a:t>With each frame, we update a global variable that is used to set the rotation matrix sent to the </a:t>
            </a:r>
            <a:r>
              <a:rPr lang="en-US" dirty="0" err="1"/>
              <a:t>shader</a:t>
            </a:r>
            <a:r>
              <a:rPr lang="en-US" dirty="0"/>
              <a:t>.</a:t>
            </a:r>
          </a:p>
          <a:p>
            <a:pPr marL="349224" lvl="1" indent="0">
              <a:buNone/>
            </a:pPr>
            <a:endParaRPr lang="en-US" dirty="0"/>
          </a:p>
          <a:p>
            <a:pPr marL="349224" lvl="1" indent="0">
              <a:buNone/>
            </a:pPr>
            <a:r>
              <a:rPr lang="en-US" dirty="0"/>
              <a:t>The time information isn’t used here, but you may find it useful for your work.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64096" y="1764196"/>
            <a:ext cx="4229100" cy="33047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function animate()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timeNow</a:t>
            </a:r>
            <a:r>
              <a:rPr lang="en-US" sz="1800" dirty="0"/>
              <a:t> = new Date().</a:t>
            </a:r>
            <a:r>
              <a:rPr lang="en-US" sz="1800" dirty="0" err="1"/>
              <a:t>getTime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if (</a:t>
            </a:r>
            <a:r>
              <a:rPr lang="en-US" sz="1800" dirty="0" err="1"/>
              <a:t>lastTime</a:t>
            </a:r>
            <a:r>
              <a:rPr lang="en-US" sz="1800" dirty="0"/>
              <a:t> != 0)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elapsedTime</a:t>
            </a:r>
            <a:r>
              <a:rPr lang="en-US" sz="1800" dirty="0"/>
              <a:t> = </a:t>
            </a:r>
            <a:r>
              <a:rPr lang="en-US" sz="1800" dirty="0" err="1"/>
              <a:t>timeNow</a:t>
            </a:r>
            <a:r>
              <a:rPr lang="en-US" sz="1800" dirty="0"/>
              <a:t> - </a:t>
            </a:r>
            <a:r>
              <a:rPr lang="en-US" sz="1800" dirty="0" err="1"/>
              <a:t>lastTime</a:t>
            </a:r>
            <a:r>
              <a:rPr lang="en-US" sz="1800" dirty="0"/>
              <a:t>;    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rotAngle</a:t>
            </a:r>
            <a:r>
              <a:rPr lang="en-US" sz="1800" dirty="0"/>
              <a:t>= (rotAngle+1.0) % 360;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lastTime</a:t>
            </a:r>
            <a:r>
              <a:rPr lang="en-US" sz="1800" dirty="0"/>
              <a:t> = </a:t>
            </a:r>
            <a:r>
              <a:rPr lang="en-US" sz="1800" dirty="0" err="1"/>
              <a:t>timeNow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138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Wall Clock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435" y="4112451"/>
            <a:ext cx="8000857" cy="20325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can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elapsedTime</a:t>
            </a:r>
            <a:r>
              <a:rPr lang="en-US" dirty="0"/>
              <a:t> variable be useful?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CFE09-3189-422A-97DF-8812C4DF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590054"/>
            <a:ext cx="78105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6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Wall Clock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65" y="3644432"/>
            <a:ext cx="11623813" cy="367076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How can the </a:t>
            </a:r>
            <a:r>
              <a:rPr lang="en-US" sz="2400" dirty="0" err="1"/>
              <a:t>elapsedTime</a:t>
            </a:r>
            <a:r>
              <a:rPr lang="en-US" sz="2400" dirty="0"/>
              <a:t> variable be useful?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can base your transformations off of </a:t>
            </a:r>
            <a:r>
              <a:rPr lang="en-US" sz="2400" dirty="0" err="1"/>
              <a:t>elapsedTime</a:t>
            </a:r>
            <a:r>
              <a:rPr lang="en-US" sz="2400" dirty="0"/>
              <a:t> instead of frame count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Framerates can vary…for things like game physics time can provide a better experience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CFE09-3189-422A-97DF-8812C4DF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24" y="1321697"/>
            <a:ext cx="78105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01008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5696</TotalTime>
  <Words>578</Words>
  <Application>Microsoft Office PowerPoint</Application>
  <PresentationFormat>Widescreen</PresentationFormat>
  <Paragraphs>126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</vt:lpstr>
      <vt:lpstr>Cambria Math</vt:lpstr>
      <vt:lpstr>Courier New</vt:lpstr>
      <vt:lpstr>Lato</vt:lpstr>
      <vt:lpstr>Lato Medium</vt:lpstr>
      <vt:lpstr>Wingdings 2</vt:lpstr>
      <vt:lpstr>SampleSlides</vt:lpstr>
      <vt:lpstr>PowerPoint Presentation</vt:lpstr>
      <vt:lpstr>Simple Animation with WebGL</vt:lpstr>
      <vt:lpstr>Transforming Geometry in the Vertex Shader</vt:lpstr>
      <vt:lpstr>Getting the Transformation to the Shader</vt:lpstr>
      <vt:lpstr>Requesting an Animation Frame</vt:lpstr>
      <vt:lpstr>Request Animation Frame</vt:lpstr>
      <vt:lpstr>Animation</vt:lpstr>
      <vt:lpstr>Using Wall Clock Time</vt:lpstr>
      <vt:lpstr>Using Wall Clock Time</vt:lpstr>
      <vt:lpstr>Interpolation and Key Frames</vt:lpstr>
      <vt:lpstr>Linear Interpolation</vt:lpstr>
      <vt:lpstr>Linear Interpolation</vt:lpstr>
      <vt:lpstr>Linear Interpolation</vt:lpstr>
      <vt:lpstr>Linear Interpolation</vt:lpstr>
      <vt:lpstr>Triangle Meshes are Linear Interpolants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64</cp:revision>
  <dcterms:created xsi:type="dcterms:W3CDTF">2017-05-11T14:02:37Z</dcterms:created>
  <dcterms:modified xsi:type="dcterms:W3CDTF">2018-01-25T05:12:07Z</dcterms:modified>
</cp:coreProperties>
</file>