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74"/>
  </p:normalViewPr>
  <p:slideViewPr>
    <p:cSldViewPr snapToGrid="0" snapToObjects="1">
      <p:cViewPr varScale="1">
        <p:scale>
          <a:sx n="91" d="100"/>
          <a:sy n="91" d="100"/>
        </p:scale>
        <p:origin x="57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39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11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35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1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96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06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46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50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20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67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09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47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18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31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11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1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18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88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741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334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144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9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862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521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846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022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153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389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737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985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478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048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17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4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0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83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01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07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7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3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3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34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Hierarchical Modeling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0"/>
            <a:ext cx="8913813" cy="914400"/>
          </a:xfrm>
        </p:spPr>
        <p:txBody>
          <a:bodyPr/>
          <a:lstStyle/>
          <a:p>
            <a:r>
              <a:rPr lang="en-US" dirty="0"/>
              <a:t>Build a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914401"/>
            <a:ext cx="8724900" cy="535193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(1.0,2.0,1.0);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(1.25,2,0.0);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glRotatef</a:t>
            </a:r>
            <a:r>
              <a:rPr lang="en-US" sz="1400" b="1" dirty="0">
                <a:latin typeface="Courier" pitchFamily="49" charset="0"/>
              </a:rPr>
              <a:t>(shoulder,0,0,1);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(0,-1,0.0);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glutSolidCube</a:t>
            </a:r>
            <a:r>
              <a:rPr lang="en-US" sz="1400" b="1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(0,-2,0);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(elbow,0,0,1);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endParaRPr lang="en-US" sz="1400" dirty="0">
              <a:latin typeface="Courier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867400" y="230188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867400" y="11445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8674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867400" y="29718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867400" y="38862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495006" y="25161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409405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323804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238203" y="25138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4039394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952206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865018" y="2515394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777830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690642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867400" y="6873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867400" y="16002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867400" y="2513012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867400" y="342582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867400" y="433863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4" name="Group 23"/>
          <p:cNvGrpSpPr/>
          <p:nvPr/>
        </p:nvGrpSpPr>
        <p:grpSpPr>
          <a:xfrm>
            <a:off x="9067800" y="-1143000"/>
            <a:ext cx="457200" cy="3657600"/>
            <a:chOff x="6400800" y="685800"/>
            <a:chExt cx="457200" cy="36576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400800" y="2514600"/>
              <a:ext cx="457200" cy="18288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400800" y="685800"/>
              <a:ext cx="457200" cy="18288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graphicFrame>
        <p:nvGraphicFramePr>
          <p:cNvPr id="203778" name="Object 2"/>
          <p:cNvGraphicFramePr>
            <a:graphicFrameLocks noChangeAspect="1"/>
          </p:cNvGraphicFramePr>
          <p:nvPr/>
        </p:nvGraphicFramePr>
        <p:xfrm>
          <a:off x="4323304" y="4991100"/>
          <a:ext cx="61468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4" imgW="6146640" imgH="1701720" progId="Equation.3">
                  <p:embed/>
                </p:oleObj>
              </mc:Choice>
              <mc:Fallback>
                <p:oleObj name="Equation" r:id="rId4" imgW="6146640" imgH="1701720" progId="Equation.3">
                  <p:embed/>
                  <p:pic>
                    <p:nvPicPr>
                      <p:cNvPr id="2037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3304" y="4991100"/>
                        <a:ext cx="6146800" cy="170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2756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auto">
          <a:xfrm>
            <a:off x="1752600" y="1752600"/>
            <a:ext cx="2286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3524"/>
            <a:ext cx="8913813" cy="914400"/>
          </a:xfrm>
        </p:spPr>
        <p:txBody>
          <a:bodyPr/>
          <a:lstStyle/>
          <a:p>
            <a:r>
              <a:rPr lang="en-US" dirty="0"/>
              <a:t>Build a Robot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67400" y="230188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867400" y="11445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8674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867400" y="29718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867400" y="38862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495006" y="25161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409405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323804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238203" y="25138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4039394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952206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865018" y="2515394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777830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690642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867400" y="6873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867400" y="16002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867400" y="2513012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867400" y="342582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867400" y="433863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9067800" y="685800"/>
            <a:ext cx="457200" cy="1828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239000" y="685800"/>
            <a:ext cx="1828800" cy="3657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5" name="Right Brace 24"/>
          <p:cNvSpPr/>
          <p:nvPr/>
        </p:nvSpPr>
        <p:spPr bwMode="auto">
          <a:xfrm>
            <a:off x="4018052" y="1752600"/>
            <a:ext cx="457200" cy="914400"/>
          </a:xfrm>
          <a:prstGeom prst="rightBrac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253" y="1461763"/>
            <a:ext cx="8269647" cy="480456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(1.0,2.0,1.0);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glutSolidCube</a:t>
            </a:r>
            <a:r>
              <a:rPr lang="en-US" sz="1400" b="1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glPopMatrix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(1.25,2,0.0);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(shoulder,0,0,1);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(0,-1,0.0);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glutSolidCube</a:t>
            </a:r>
            <a:r>
              <a:rPr lang="en-US" sz="1400" b="1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(0,-2,0);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(elbow,0,0,1);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endParaRPr lang="en-US" sz="1400" dirty="0">
              <a:latin typeface="Courier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2000" y="1295400"/>
            <a:ext cx="129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push/pop matrix keeps body scale from affecting shoulder</a:t>
            </a:r>
          </a:p>
        </p:txBody>
      </p:sp>
    </p:spTree>
    <p:extLst>
      <p:ext uri="{BB962C8B-B14F-4D97-AF65-F5344CB8AC3E}">
        <p14:creationId xmlns:p14="http://schemas.microsoft.com/office/powerpoint/2010/main" val="382034689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588" y="93432"/>
            <a:ext cx="8913813" cy="914400"/>
          </a:xfrm>
        </p:spPr>
        <p:txBody>
          <a:bodyPr/>
          <a:lstStyle/>
          <a:p>
            <a:r>
              <a:rPr lang="en-US" dirty="0"/>
              <a:t>Build a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784" y="1144589"/>
            <a:ext cx="8593116" cy="512174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(1.0,2.0,1.0);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(1.25,2,0.0);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(shoulder,0,0,1);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(0,-2,0);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(elbow,0,0,1);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glutSolidCube</a:t>
            </a:r>
            <a:r>
              <a:rPr lang="en-US" sz="1400" b="1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endParaRPr lang="en-US" sz="1400" dirty="0">
              <a:latin typeface="Courier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867400" y="230188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867400" y="11445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8674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867400" y="29718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867400" y="38862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495006" y="25161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409405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323804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238203" y="25138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4039394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952206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865018" y="2515394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777830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690642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867400" y="6873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867400" y="16002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867400" y="2513012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867400" y="342582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867400" y="433863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7239000" y="1600200"/>
            <a:ext cx="1828800" cy="1828800"/>
          </a:xfrm>
          <a:prstGeom prst="rect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44995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0"/>
            <a:ext cx="8913813" cy="914400"/>
          </a:xfrm>
        </p:spPr>
        <p:txBody>
          <a:bodyPr/>
          <a:lstStyle/>
          <a:p>
            <a:r>
              <a:rPr lang="en-US" dirty="0"/>
              <a:t>Build a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824" y="1042405"/>
            <a:ext cx="8617077" cy="522392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(1.0,2.0,1.0);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(1.25,2,0.0);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(shoulder,0,0,1);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(0,-2,0);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(elbow,0,0,1);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glutSolidCube</a:t>
            </a:r>
            <a:r>
              <a:rPr lang="en-US" sz="1400" b="1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endParaRPr lang="en-US" sz="1400" dirty="0">
              <a:latin typeface="Courier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867400" y="230188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867400" y="11445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8674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867400" y="29718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867400" y="38862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495006" y="25161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409405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323804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238203" y="25138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4039394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952206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865018" y="2515394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777830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690642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867400" y="6873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867400" y="16002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867400" y="2513012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867400" y="342582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867400" y="433863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7924800" y="1600200"/>
            <a:ext cx="457200" cy="1828800"/>
          </a:xfrm>
          <a:prstGeom prst="rect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65486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93433"/>
            <a:ext cx="8913813" cy="914400"/>
          </a:xfrm>
        </p:spPr>
        <p:txBody>
          <a:bodyPr/>
          <a:lstStyle/>
          <a:p>
            <a:r>
              <a:rPr lang="en-US" dirty="0"/>
              <a:t>Build a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7862" y="1144589"/>
            <a:ext cx="8641038" cy="512174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(1.0,2.0,1.0);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(1.25,2,0.0);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(shoulder,0,0,1);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(0,-2,0);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(elbow,0,0,1);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(0,-1,0);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glutSolidCube</a:t>
            </a:r>
            <a:r>
              <a:rPr lang="en-US" sz="1400" b="1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endParaRPr lang="en-US" sz="1400" dirty="0">
              <a:latin typeface="Courier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867400" y="230188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867400" y="11445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8674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867400" y="29718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867400" y="38862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495006" y="25161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409405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323804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238203" y="25138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4039394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952206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865018" y="2515394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777830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690642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867400" y="6873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867400" y="16002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867400" y="2513012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867400" y="342582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867400" y="433863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7924800" y="2514600"/>
            <a:ext cx="457200" cy="1828800"/>
          </a:xfrm>
          <a:prstGeom prst="rect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2853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588" y="-16045"/>
            <a:ext cx="8913813" cy="914400"/>
          </a:xfrm>
        </p:spPr>
        <p:txBody>
          <a:bodyPr/>
          <a:lstStyle/>
          <a:p>
            <a:r>
              <a:rPr lang="en-US" dirty="0"/>
              <a:t>Build a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666" y="994477"/>
            <a:ext cx="8521234" cy="527185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(1.0,2.0,1.0);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(1.25,2,0.0);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(shoulder,0,0,1);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(0,-2,0);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glRotatef</a:t>
            </a:r>
            <a:r>
              <a:rPr lang="en-US" sz="1400" b="1" dirty="0">
                <a:latin typeface="Courier" pitchFamily="49" charset="0"/>
              </a:rPr>
              <a:t>(elbow,0,0,1);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(0,-1,0);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glutSolidCube</a:t>
            </a:r>
            <a:r>
              <a:rPr lang="en-US" sz="1400" b="1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endParaRPr lang="en-US" sz="1400" dirty="0">
              <a:latin typeface="Courier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867400" y="230188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867400" y="11445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8674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867400" y="29718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867400" y="38862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495006" y="25161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409405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323804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238203" y="25138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4039394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952206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865018" y="2515394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777830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690642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867400" y="6873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867400" y="16002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867400" y="2513012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867400" y="342582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867400" y="433863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5" name="Group 24"/>
          <p:cNvGrpSpPr/>
          <p:nvPr/>
        </p:nvGrpSpPr>
        <p:grpSpPr>
          <a:xfrm>
            <a:off x="7924800" y="685800"/>
            <a:ext cx="457200" cy="3657600"/>
            <a:chOff x="6400800" y="685800"/>
            <a:chExt cx="457200" cy="365760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400800" y="2514600"/>
              <a:ext cx="457200" cy="1828800"/>
            </a:xfrm>
            <a:prstGeom prst="rect">
              <a:avLst/>
            </a:prstGeom>
            <a:solidFill>
              <a:srgbClr val="CC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400800" y="685800"/>
              <a:ext cx="457200" cy="18288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3219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588" y="0"/>
            <a:ext cx="8913813" cy="914400"/>
          </a:xfrm>
        </p:spPr>
        <p:txBody>
          <a:bodyPr/>
          <a:lstStyle/>
          <a:p>
            <a:r>
              <a:rPr lang="en-US" dirty="0"/>
              <a:t>Build a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824" y="914401"/>
            <a:ext cx="8617077" cy="535193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(1.0,2.0,1.0);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(1.25,2,0.0);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(shoulder,0,0,1);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(0,-2,0);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glRotatef</a:t>
            </a:r>
            <a:r>
              <a:rPr lang="en-US" sz="1400" b="1" dirty="0">
                <a:latin typeface="Courier" pitchFamily="49" charset="0"/>
              </a:rPr>
              <a:t>(elbow,0,0,1);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(0,-1,0);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glutSolidCube</a:t>
            </a:r>
            <a:r>
              <a:rPr lang="en-US" sz="1400" b="1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endParaRPr lang="en-US" sz="1400" dirty="0">
              <a:latin typeface="Courier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867400" y="230188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867400" y="11445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8674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867400" y="29718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867400" y="3884612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495006" y="25161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409405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323804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238203" y="25138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4039394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952206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865018" y="2515394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777830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690642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867400" y="6873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867400" y="16002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867400" y="2513012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867400" y="342582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867400" y="433863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5" name="Group 24"/>
          <p:cNvGrpSpPr/>
          <p:nvPr/>
        </p:nvGrpSpPr>
        <p:grpSpPr>
          <a:xfrm>
            <a:off x="7924800" y="2514600"/>
            <a:ext cx="457200" cy="3657600"/>
            <a:chOff x="6400800" y="685800"/>
            <a:chExt cx="457200" cy="365760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400800" y="2514600"/>
              <a:ext cx="457200" cy="1828800"/>
            </a:xfrm>
            <a:prstGeom prst="rect">
              <a:avLst/>
            </a:prstGeom>
            <a:solidFill>
              <a:srgbClr val="CC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400800" y="685800"/>
              <a:ext cx="457200" cy="18288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665591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auto">
          <a:xfrm>
            <a:off x="1752600" y="3274874"/>
            <a:ext cx="2544745" cy="1220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7" name="Right Brace 26"/>
          <p:cNvSpPr/>
          <p:nvPr/>
        </p:nvSpPr>
        <p:spPr bwMode="auto">
          <a:xfrm>
            <a:off x="4267200" y="3274874"/>
            <a:ext cx="284252" cy="1220926"/>
          </a:xfrm>
          <a:prstGeom prst="rightBrac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588" y="117396"/>
            <a:ext cx="8913813" cy="914400"/>
          </a:xfrm>
        </p:spPr>
        <p:txBody>
          <a:bodyPr/>
          <a:lstStyle/>
          <a:p>
            <a:r>
              <a:rPr lang="en-US" dirty="0"/>
              <a:t>Build a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83758"/>
            <a:ext cx="8629057" cy="488844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(1.0,2.0,1.0);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(1.25,2,0.0);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glRotatef</a:t>
            </a:r>
            <a:r>
              <a:rPr lang="en-US" sz="1400" b="1" dirty="0">
                <a:latin typeface="Courier" pitchFamily="49" charset="0"/>
              </a:rPr>
              <a:t>(shoulder,0,0,1);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(0,-1,0.0);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glutSolidCube</a:t>
            </a:r>
            <a:r>
              <a:rPr lang="en-US" sz="1400" b="1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glPopMatrix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(0,-2,0);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glRotatef</a:t>
            </a:r>
            <a:r>
              <a:rPr lang="en-US" sz="1400" b="1" dirty="0">
                <a:latin typeface="Courier" pitchFamily="49" charset="0"/>
              </a:rPr>
              <a:t>(elbow,0,0,1);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(0,-1,0);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glutSolidCube</a:t>
            </a:r>
            <a:r>
              <a:rPr lang="en-US" sz="1400" b="1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endParaRPr lang="en-US" sz="1400" dirty="0">
              <a:latin typeface="Courier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867400" y="230188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867400" y="11445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8674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867400" y="29718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867400" y="38862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495006" y="25161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409405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323804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238203" y="25138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4039394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952206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865018" y="2515394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777830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690642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867400" y="6873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867400" y="16002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867400" y="2513012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867400" y="342582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867400" y="433863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5" name="Group 24"/>
          <p:cNvGrpSpPr/>
          <p:nvPr/>
        </p:nvGrpSpPr>
        <p:grpSpPr>
          <a:xfrm>
            <a:off x="7924800" y="2514600"/>
            <a:ext cx="457200" cy="3657600"/>
            <a:chOff x="6400800" y="685800"/>
            <a:chExt cx="457200" cy="365760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400800" y="2514600"/>
              <a:ext cx="457200" cy="1828800"/>
            </a:xfrm>
            <a:prstGeom prst="rect">
              <a:avLst/>
            </a:prstGeom>
            <a:solidFill>
              <a:srgbClr val="CC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400800" y="685800"/>
              <a:ext cx="457200" cy="18288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572000" y="3276601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push/pop allows the forearm to ignore these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7924800" y="2514600"/>
            <a:ext cx="457200" cy="1828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30560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1543"/>
            <a:ext cx="8913813" cy="914400"/>
          </a:xfrm>
        </p:spPr>
        <p:txBody>
          <a:bodyPr/>
          <a:lstStyle/>
          <a:p>
            <a:r>
              <a:rPr lang="en-US" dirty="0"/>
              <a:t>Build a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804" y="935943"/>
            <a:ext cx="8605097" cy="533038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(1.0,2.0,1.0);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glutSolidCube</a:t>
            </a:r>
            <a:r>
              <a:rPr lang="en-US" sz="1400" b="1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glPopMatrix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(1.25,2,0.0);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glRotatef</a:t>
            </a:r>
            <a:r>
              <a:rPr lang="en-US" sz="1400" b="1" dirty="0">
                <a:latin typeface="Courier" pitchFamily="49" charset="0"/>
              </a:rPr>
              <a:t>(shoulder,0,0,1);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(0,-1,0.0);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glutSolidCube</a:t>
            </a:r>
            <a:r>
              <a:rPr lang="en-US" sz="1400" b="1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glPopMatrix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(0,-2,0);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glRotatef</a:t>
            </a:r>
            <a:r>
              <a:rPr lang="en-US" sz="1400" b="1" dirty="0">
                <a:latin typeface="Courier" pitchFamily="49" charset="0"/>
              </a:rPr>
              <a:t>(elbow,0,0,1);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(0,-1,0);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glutSolidCube</a:t>
            </a:r>
            <a:r>
              <a:rPr lang="en-US" sz="1400" b="1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endParaRPr lang="en-US" sz="1400" dirty="0">
              <a:latin typeface="Courier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867400" y="230188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867400" y="11445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8674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867400" y="29718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867400" y="38862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495006" y="25161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409405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323804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238203" y="25138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4039394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952206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865018" y="2515394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777830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690642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867400" y="6873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867400" y="16002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867400" y="2513012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867400" y="342582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867400" y="433863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7239000" y="685800"/>
            <a:ext cx="1828800" cy="3657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9067800" y="-2971800"/>
            <a:ext cx="457200" cy="7315200"/>
            <a:chOff x="7543800" y="-2971800"/>
            <a:chExt cx="457200" cy="7315200"/>
          </a:xfrm>
        </p:grpSpPr>
        <p:grpSp>
          <p:nvGrpSpPr>
            <p:cNvPr id="25" name="Group 24"/>
            <p:cNvGrpSpPr/>
            <p:nvPr/>
          </p:nvGrpSpPr>
          <p:grpSpPr>
            <a:xfrm>
              <a:off x="7543800" y="685800"/>
              <a:ext cx="457200" cy="3657600"/>
              <a:chOff x="6400800" y="685800"/>
              <a:chExt cx="457200" cy="3657600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6400800" y="2514600"/>
                <a:ext cx="457200" cy="1828800"/>
              </a:xfrm>
              <a:prstGeom prst="rect">
                <a:avLst/>
              </a:prstGeom>
              <a:solidFill>
                <a:srgbClr val="CCCC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6400800" y="685800"/>
                <a:ext cx="457200" cy="18288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7543800" y="-2971800"/>
              <a:ext cx="457200" cy="5486400"/>
              <a:chOff x="7543800" y="-2971800"/>
              <a:chExt cx="457200" cy="5486400"/>
            </a:xfrm>
          </p:grpSpPr>
          <p:sp>
            <p:nvSpPr>
              <p:cNvPr id="29" name="Rectangle 28"/>
              <p:cNvSpPr/>
              <p:nvPr/>
            </p:nvSpPr>
            <p:spPr bwMode="auto">
              <a:xfrm>
                <a:off x="7543800" y="685800"/>
                <a:ext cx="457200" cy="18288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7543800" y="-2971800"/>
                <a:ext cx="457200" cy="18288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71296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1543"/>
            <a:ext cx="8913813" cy="914400"/>
          </a:xfrm>
        </p:spPr>
        <p:txBody>
          <a:bodyPr/>
          <a:lstStyle/>
          <a:p>
            <a:r>
              <a:rPr lang="en-US" dirty="0"/>
              <a:t>Build a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666" y="1042405"/>
            <a:ext cx="8521234" cy="522392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(1.0,2.0,1.0);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(1.25,2,0.0);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glRotatef</a:t>
            </a:r>
            <a:r>
              <a:rPr lang="en-US" sz="1400" b="1" dirty="0">
                <a:latin typeface="Courier" pitchFamily="49" charset="0"/>
              </a:rPr>
              <a:t>(shoulder,0,0,1);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(0,-2,0);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(elbow,0,0,1);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endParaRPr lang="en-US" sz="1400" dirty="0">
              <a:latin typeface="Courier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867400" y="230188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867400" y="11445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8674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867400" y="29718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867400" y="38862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495006" y="25161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409405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323804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238203" y="25138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4039394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952206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865018" y="2515394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777830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690642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867400" y="6873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867400" y="16002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867400" y="2513012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867400" y="342582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867400" y="433863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7239000" y="685800"/>
            <a:ext cx="1828800" cy="3657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grpSp>
        <p:nvGrpSpPr>
          <p:cNvPr id="25" name="Group 33"/>
          <p:cNvGrpSpPr/>
          <p:nvPr/>
        </p:nvGrpSpPr>
        <p:grpSpPr>
          <a:xfrm>
            <a:off x="9067800" y="-2971800"/>
            <a:ext cx="457200" cy="7315200"/>
            <a:chOff x="7543800" y="-2971800"/>
            <a:chExt cx="457200" cy="7315200"/>
          </a:xfrm>
        </p:grpSpPr>
        <p:grpSp>
          <p:nvGrpSpPr>
            <p:cNvPr id="26" name="Group 24"/>
            <p:cNvGrpSpPr/>
            <p:nvPr/>
          </p:nvGrpSpPr>
          <p:grpSpPr>
            <a:xfrm>
              <a:off x="7543800" y="685800"/>
              <a:ext cx="457200" cy="3657600"/>
              <a:chOff x="6400800" y="685800"/>
              <a:chExt cx="457200" cy="3657600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6400800" y="2514600"/>
                <a:ext cx="457200" cy="1828800"/>
              </a:xfrm>
              <a:prstGeom prst="rect">
                <a:avLst/>
              </a:prstGeom>
              <a:solidFill>
                <a:srgbClr val="CCCC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6400800" y="685800"/>
                <a:ext cx="457200" cy="18288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7" name="Group 32"/>
            <p:cNvGrpSpPr/>
            <p:nvPr/>
          </p:nvGrpSpPr>
          <p:grpSpPr>
            <a:xfrm>
              <a:off x="7543800" y="-2971800"/>
              <a:ext cx="457200" cy="5486400"/>
              <a:chOff x="7543800" y="-2971800"/>
              <a:chExt cx="457200" cy="5486400"/>
            </a:xfrm>
          </p:grpSpPr>
          <p:sp>
            <p:nvSpPr>
              <p:cNvPr id="29" name="Rectangle 28"/>
              <p:cNvSpPr/>
              <p:nvPr/>
            </p:nvSpPr>
            <p:spPr bwMode="auto">
              <a:xfrm>
                <a:off x="7543800" y="685800"/>
                <a:ext cx="457200" cy="18288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7543800" y="-2971800"/>
                <a:ext cx="457200" cy="18288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9007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900000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85" y="-2902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Hierarchical </a:t>
            </a:r>
            <a:br>
              <a:rPr lang="en-US" dirty="0"/>
            </a:br>
            <a:r>
              <a:rPr lang="en-US" dirty="0"/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7232" y="2346976"/>
            <a:ext cx="8531668" cy="391935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2123" y="4144103"/>
            <a:ext cx="11821886" cy="2801481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Lato" panose="020F0502020204030203" pitchFamily="34" charset="0"/>
              </a:rPr>
              <a:t>Lots of things have nested coordinate systems…otherwise known as </a:t>
            </a:r>
            <a:r>
              <a:rPr lang="en-US" b="1" i="1" dirty="0">
                <a:latin typeface="Lato" panose="020F0502020204030203" pitchFamily="34" charset="0"/>
              </a:rPr>
              <a:t>local frames of reference</a:t>
            </a:r>
          </a:p>
          <a:p>
            <a:pPr lvl="2"/>
            <a:r>
              <a:rPr lang="en-US" dirty="0">
                <a:latin typeface="Lato" panose="020F0502020204030203" pitchFamily="34" charset="0"/>
              </a:rPr>
              <a:t>Any body with joints</a:t>
            </a:r>
          </a:p>
          <a:p>
            <a:pPr lvl="2"/>
            <a:r>
              <a:rPr lang="en-US" dirty="0">
                <a:latin typeface="Lato" panose="020F0502020204030203" pitchFamily="34" charset="0"/>
              </a:rPr>
              <a:t>The solar system </a:t>
            </a:r>
          </a:p>
          <a:p>
            <a:pPr marL="0" indent="0">
              <a:buNone/>
            </a:pPr>
            <a:r>
              <a:rPr lang="en-US" dirty="0">
                <a:latin typeface="Lato" panose="020F0502020204030203" pitchFamily="34" charset="0"/>
              </a:rPr>
              <a:t>Hierarchical modeling is a method for drawing such things</a:t>
            </a:r>
          </a:p>
          <a:p>
            <a:pPr lvl="2"/>
            <a:r>
              <a:rPr lang="en-US" dirty="0">
                <a:latin typeface="Lato" panose="020F0502020204030203" pitchFamily="34" charset="0"/>
              </a:rPr>
              <a:t>We keep a stack of affine transformations</a:t>
            </a:r>
          </a:p>
          <a:p>
            <a:pPr lvl="2"/>
            <a:r>
              <a:rPr lang="en-US" dirty="0">
                <a:latin typeface="Lato" panose="020F0502020204030203" pitchFamily="34" charset="0"/>
              </a:rPr>
              <a:t>Transforms are pushed and popped</a:t>
            </a:r>
          </a:p>
          <a:p>
            <a:pPr lvl="2"/>
            <a:r>
              <a:rPr lang="en-US" dirty="0">
                <a:latin typeface="Lato" panose="020F0502020204030203" pitchFamily="34" charset="0"/>
              </a:rPr>
              <a:t> Interspersed with draw commands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42C38-3147-468D-8B9F-0D7069B14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886" y="128709"/>
            <a:ext cx="8077200" cy="39799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0BF14A-A0CE-47A4-B8A2-D0A8DCAF56D1}"/>
              </a:ext>
            </a:extLst>
          </p:cNvPr>
          <p:cNvSpPr/>
          <p:nvPr/>
        </p:nvSpPr>
        <p:spPr>
          <a:xfrm>
            <a:off x="9957707" y="1908988"/>
            <a:ext cx="21045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Lato" panose="020F0502020204030203" pitchFamily="34" charset="0"/>
              </a:rPr>
              <a:t>From Hui Liu, </a:t>
            </a:r>
            <a:r>
              <a:rPr lang="en-US" sz="1200" dirty="0" err="1">
                <a:latin typeface="Lato" panose="020F0502020204030203" pitchFamily="34" charset="0"/>
              </a:rPr>
              <a:t>Jiazhi</a:t>
            </a:r>
            <a:r>
              <a:rPr lang="en-US" sz="1200" dirty="0">
                <a:latin typeface="Lato" panose="020F0502020204030203" pitchFamily="34" charset="0"/>
              </a:rPr>
              <a:t> Xia, </a:t>
            </a:r>
            <a:r>
              <a:rPr lang="en-US" sz="1200" dirty="0" err="1">
                <a:latin typeface="Lato" panose="020F0502020204030203" pitchFamily="34" charset="0"/>
              </a:rPr>
              <a:t>Jianer</a:t>
            </a:r>
            <a:r>
              <a:rPr lang="en-US" sz="1200" dirty="0">
                <a:latin typeface="Lato" panose="020F0502020204030203" pitchFamily="34" charset="0"/>
              </a:rPr>
              <a:t> Chen, </a:t>
            </a:r>
            <a:r>
              <a:rPr lang="en-US" sz="1200" dirty="0" err="1">
                <a:latin typeface="Lato" panose="020F0502020204030203" pitchFamily="34" charset="0"/>
              </a:rPr>
              <a:t>Jianxin</a:t>
            </a:r>
            <a:r>
              <a:rPr lang="en-US" sz="1200" dirty="0">
                <a:latin typeface="Lato" panose="020F0502020204030203" pitchFamily="34" charset="0"/>
              </a:rPr>
              <a:t> Wang,</a:t>
            </a:r>
          </a:p>
          <a:p>
            <a:r>
              <a:rPr lang="en-US" sz="1200" dirty="0">
                <a:latin typeface="Lato" panose="020F0502020204030203" pitchFamily="34" charset="0"/>
              </a:rPr>
              <a:t>Detection of hierarchical intrinsic symmetry structure in 3D models</a:t>
            </a:r>
          </a:p>
        </p:txBody>
      </p:sp>
    </p:spTree>
    <p:extLst>
      <p:ext uri="{BB962C8B-B14F-4D97-AF65-F5344CB8AC3E}">
        <p14:creationId xmlns:p14="http://schemas.microsoft.com/office/powerpoint/2010/main" val="170688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9561"/>
            <a:ext cx="8913813" cy="914400"/>
          </a:xfrm>
        </p:spPr>
        <p:txBody>
          <a:bodyPr/>
          <a:lstStyle/>
          <a:p>
            <a:r>
              <a:rPr lang="en-US" dirty="0"/>
              <a:t>Build a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018441"/>
            <a:ext cx="8724900" cy="524789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(1.0,2.0,1.0);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(1.25,2,0.0);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(shoulder,0,0,1);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(0,-2,0);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glRotatef</a:t>
            </a:r>
            <a:r>
              <a:rPr lang="en-US" sz="1400" b="1" dirty="0">
                <a:latin typeface="Courier" pitchFamily="49" charset="0"/>
              </a:rPr>
              <a:t>(elbow,0,0,1);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endParaRPr lang="en-US" sz="1400" dirty="0">
              <a:latin typeface="Courier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867400" y="230188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867400" y="11445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8674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867400" y="29718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867400" y="38862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495006" y="25161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409405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323804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238203" y="25138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4039394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952206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865018" y="2515394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777830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690642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867400" y="6873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867400" y="16002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867400" y="2513012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867400" y="342582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867400" y="433863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7239000" y="685800"/>
            <a:ext cx="1828800" cy="3657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grpSp>
        <p:nvGrpSpPr>
          <p:cNvPr id="26" name="Group 24"/>
          <p:cNvGrpSpPr/>
          <p:nvPr/>
        </p:nvGrpSpPr>
        <p:grpSpPr>
          <a:xfrm rot="20700000">
            <a:off x="9070584" y="780307"/>
            <a:ext cx="457200" cy="3657600"/>
            <a:chOff x="6400800" y="685800"/>
            <a:chExt cx="457200" cy="365760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400800" y="2514600"/>
              <a:ext cx="457200" cy="1828800"/>
            </a:xfrm>
            <a:prstGeom prst="rect">
              <a:avLst/>
            </a:prstGeom>
            <a:solidFill>
              <a:srgbClr val="CC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400800" y="685800"/>
              <a:ext cx="457200" cy="18288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27" name="Group 32"/>
          <p:cNvGrpSpPr/>
          <p:nvPr/>
        </p:nvGrpSpPr>
        <p:grpSpPr>
          <a:xfrm>
            <a:off x="9071373" y="-2970212"/>
            <a:ext cx="457200" cy="5486400"/>
            <a:chOff x="7543800" y="-2971800"/>
            <a:chExt cx="457200" cy="5486400"/>
          </a:xfrm>
        </p:grpSpPr>
        <p:sp>
          <p:nvSpPr>
            <p:cNvPr id="29" name="Rectangle 28"/>
            <p:cNvSpPr/>
            <p:nvPr/>
          </p:nvSpPr>
          <p:spPr bwMode="auto">
            <a:xfrm>
              <a:off x="7543800" y="685800"/>
              <a:ext cx="457200" cy="18288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7543800" y="-2971800"/>
              <a:ext cx="457200" cy="18288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6073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81000"/>
            <a:ext cx="4265003" cy="914400"/>
          </a:xfrm>
        </p:spPr>
        <p:txBody>
          <a:bodyPr>
            <a:normAutofit/>
          </a:bodyPr>
          <a:lstStyle/>
          <a:p>
            <a:r>
              <a:rPr lang="en-US" dirty="0"/>
              <a:t>Build a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7764" y="1389873"/>
            <a:ext cx="8581136" cy="487645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(1.0,2.0,1.0);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(1.25,2,0.0);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(shoulder,0,0,1);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(0,-2,0);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(elbow,0,0,1);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endParaRPr lang="en-US" sz="1400" dirty="0">
              <a:latin typeface="Courier" pitchFamily="49" charset="0"/>
            </a:endParaRPr>
          </a:p>
        </p:txBody>
      </p:sp>
      <p:graphicFrame>
        <p:nvGraphicFramePr>
          <p:cNvPr id="204802" name="Object 2"/>
          <p:cNvGraphicFramePr>
            <a:graphicFrameLocks noChangeAspect="1"/>
          </p:cNvGraphicFramePr>
          <p:nvPr/>
        </p:nvGraphicFramePr>
        <p:xfrm>
          <a:off x="6184900" y="838200"/>
          <a:ext cx="14351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4" imgW="1434960" imgH="1473120" progId="Equation.DSMT4">
                  <p:embed/>
                </p:oleObj>
              </mc:Choice>
              <mc:Fallback>
                <p:oleObj name="Equation" r:id="rId4" imgW="1434960" imgH="1473120" progId="Equation.DSMT4">
                  <p:embed/>
                  <p:pic>
                    <p:nvPicPr>
                      <p:cNvPr id="2048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838200"/>
                        <a:ext cx="14351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172200" y="4572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Modelview</a:t>
            </a:r>
            <a:r>
              <a:rPr lang="en-US" dirty="0"/>
              <a:t>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72201" y="41264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Stack:</a:t>
            </a:r>
          </a:p>
        </p:txBody>
      </p:sp>
      <p:graphicFrame>
        <p:nvGraphicFramePr>
          <p:cNvPr id="35" name="Object 2"/>
          <p:cNvGraphicFramePr>
            <a:graphicFrameLocks noChangeAspect="1"/>
          </p:cNvGraphicFramePr>
          <p:nvPr/>
        </p:nvGraphicFramePr>
        <p:xfrm>
          <a:off x="6172200" y="4546600"/>
          <a:ext cx="14351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6" imgW="1434960" imgH="1473120" progId="Equation.3">
                  <p:embed/>
                </p:oleObj>
              </mc:Choice>
              <mc:Fallback>
                <p:oleObj name="Equation" r:id="rId6" imgW="1434960" imgH="1473120" progId="Equation.3">
                  <p:embed/>
                  <p:pic>
                    <p:nvPicPr>
                      <p:cNvPr id="3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46600"/>
                        <a:ext cx="14351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74006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30816"/>
            <a:ext cx="4288964" cy="914400"/>
          </a:xfrm>
        </p:spPr>
        <p:txBody>
          <a:bodyPr>
            <a:normAutofit/>
          </a:bodyPr>
          <a:lstStyle/>
          <a:p>
            <a:r>
              <a:rPr lang="en-US" dirty="0"/>
              <a:t>Build a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45217"/>
            <a:ext cx="8724900" cy="492111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(1.0,2.0,1.0);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(1.25,2,0.0);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(shoulder,0,0,1);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(0,-2,0);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(elbow,0,0,1);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endParaRPr lang="en-US" sz="1400" dirty="0">
              <a:latin typeface="Courier" pitchFamily="49" charset="0"/>
            </a:endParaRPr>
          </a:p>
        </p:txBody>
      </p:sp>
      <p:graphicFrame>
        <p:nvGraphicFramePr>
          <p:cNvPr id="204802" name="Object 2"/>
          <p:cNvGraphicFramePr>
            <a:graphicFrameLocks noChangeAspect="1"/>
          </p:cNvGraphicFramePr>
          <p:nvPr/>
        </p:nvGraphicFramePr>
        <p:xfrm>
          <a:off x="6184900" y="838200"/>
          <a:ext cx="14351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4" imgW="1434960" imgH="1473120" progId="Equation.DSMT4">
                  <p:embed/>
                </p:oleObj>
              </mc:Choice>
              <mc:Fallback>
                <p:oleObj name="Equation" r:id="rId4" imgW="1434960" imgH="1473120" progId="Equation.DSMT4">
                  <p:embed/>
                  <p:pic>
                    <p:nvPicPr>
                      <p:cNvPr id="2048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838200"/>
                        <a:ext cx="14351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172200" y="4572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Modelview</a:t>
            </a:r>
            <a:r>
              <a:rPr lang="en-US" dirty="0"/>
              <a:t>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72201" y="41264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Stack:</a:t>
            </a:r>
          </a:p>
        </p:txBody>
      </p:sp>
      <p:graphicFrame>
        <p:nvGraphicFramePr>
          <p:cNvPr id="35" name="Object 2"/>
          <p:cNvGraphicFramePr>
            <a:graphicFrameLocks noChangeAspect="1"/>
          </p:cNvGraphicFramePr>
          <p:nvPr/>
        </p:nvGraphicFramePr>
        <p:xfrm>
          <a:off x="6172200" y="4546600"/>
          <a:ext cx="29464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6" imgW="2946240" imgH="1473120" progId="Equation.3">
                  <p:embed/>
                </p:oleObj>
              </mc:Choice>
              <mc:Fallback>
                <p:oleObj name="Equation" r:id="rId6" imgW="2946240" imgH="1473120" progId="Equation.3">
                  <p:embed/>
                  <p:pic>
                    <p:nvPicPr>
                      <p:cNvPr id="3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46600"/>
                        <a:ext cx="29464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58584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09455"/>
            <a:ext cx="4276984" cy="914400"/>
          </a:xfrm>
        </p:spPr>
        <p:txBody>
          <a:bodyPr>
            <a:normAutofit/>
          </a:bodyPr>
          <a:lstStyle/>
          <a:p>
            <a:r>
              <a:rPr lang="en-US" dirty="0"/>
              <a:t>Build a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46" y="1294019"/>
            <a:ext cx="8509254" cy="497231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(1.0,2.0,1.0);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(1.25,2,0.0);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(shoulder,0,0,1);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(0,-2,0);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(elbow,0,0,1);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endParaRPr lang="en-US" sz="1400" dirty="0">
              <a:latin typeface="Courier" pitchFamily="49" charset="0"/>
            </a:endParaRPr>
          </a:p>
        </p:txBody>
      </p:sp>
      <p:graphicFrame>
        <p:nvGraphicFramePr>
          <p:cNvPr id="204802" name="Object 2"/>
          <p:cNvGraphicFramePr>
            <a:graphicFrameLocks noChangeAspect="1"/>
          </p:cNvGraphicFramePr>
          <p:nvPr/>
        </p:nvGraphicFramePr>
        <p:xfrm>
          <a:off x="6178550" y="838200"/>
          <a:ext cx="14478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quation" r:id="rId4" imgW="1447560" imgH="1473120" progId="Equation.DSMT4">
                  <p:embed/>
                </p:oleObj>
              </mc:Choice>
              <mc:Fallback>
                <p:oleObj name="Equation" r:id="rId4" imgW="1447560" imgH="1473120" progId="Equation.DSMT4">
                  <p:embed/>
                  <p:pic>
                    <p:nvPicPr>
                      <p:cNvPr id="2048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550" y="838200"/>
                        <a:ext cx="14478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172200" y="4572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Modelview</a:t>
            </a:r>
            <a:r>
              <a:rPr lang="en-US" dirty="0"/>
              <a:t>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72201" y="41264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Stack:</a:t>
            </a:r>
          </a:p>
        </p:txBody>
      </p:sp>
      <p:graphicFrame>
        <p:nvGraphicFramePr>
          <p:cNvPr id="206854" name="Object 2"/>
          <p:cNvGraphicFramePr>
            <a:graphicFrameLocks noChangeAspect="1"/>
          </p:cNvGraphicFramePr>
          <p:nvPr/>
        </p:nvGraphicFramePr>
        <p:xfrm>
          <a:off x="6172200" y="4546600"/>
          <a:ext cx="29464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quation" r:id="rId6" imgW="2946240" imgH="1473120" progId="Equation.3">
                  <p:embed/>
                </p:oleObj>
              </mc:Choice>
              <mc:Fallback>
                <p:oleObj name="Equation" r:id="rId6" imgW="2946240" imgH="1473120" progId="Equation.3">
                  <p:embed/>
                  <p:pic>
                    <p:nvPicPr>
                      <p:cNvPr id="2068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46600"/>
                        <a:ext cx="29464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467735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0"/>
            <a:ext cx="4408768" cy="914400"/>
          </a:xfrm>
        </p:spPr>
        <p:txBody>
          <a:bodyPr>
            <a:normAutofit/>
          </a:bodyPr>
          <a:lstStyle/>
          <a:p>
            <a:r>
              <a:rPr lang="en-US" dirty="0"/>
              <a:t>Build a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804" y="1018441"/>
            <a:ext cx="8605097" cy="524789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(1.0,2.0,1.0);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glPopMatrix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(1.25,2,0.0);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(shoulder,0,0,1);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(0,-2,0);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(elbow,0,0,1);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endParaRPr lang="en-US" sz="1400" dirty="0">
              <a:latin typeface="Courier" pitchFamily="49" charset="0"/>
            </a:endParaRPr>
          </a:p>
        </p:txBody>
      </p:sp>
      <p:graphicFrame>
        <p:nvGraphicFramePr>
          <p:cNvPr id="204802" name="Object 2"/>
          <p:cNvGraphicFramePr>
            <a:graphicFrameLocks noChangeAspect="1"/>
          </p:cNvGraphicFramePr>
          <p:nvPr/>
        </p:nvGraphicFramePr>
        <p:xfrm>
          <a:off x="6184900" y="838200"/>
          <a:ext cx="14351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Equation" r:id="rId4" imgW="1434960" imgH="1473120" progId="Equation.DSMT4">
                  <p:embed/>
                </p:oleObj>
              </mc:Choice>
              <mc:Fallback>
                <p:oleObj name="Equation" r:id="rId4" imgW="1434960" imgH="1473120" progId="Equation.DSMT4">
                  <p:embed/>
                  <p:pic>
                    <p:nvPicPr>
                      <p:cNvPr id="2048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838200"/>
                        <a:ext cx="14351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172200" y="4572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Modelview</a:t>
            </a:r>
            <a:r>
              <a:rPr lang="en-US" dirty="0"/>
              <a:t>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72201" y="41264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Stack:</a:t>
            </a:r>
          </a:p>
        </p:txBody>
      </p:sp>
      <p:graphicFrame>
        <p:nvGraphicFramePr>
          <p:cNvPr id="207877" name="Object 2"/>
          <p:cNvGraphicFramePr>
            <a:graphicFrameLocks noChangeAspect="1"/>
          </p:cNvGraphicFramePr>
          <p:nvPr/>
        </p:nvGraphicFramePr>
        <p:xfrm>
          <a:off x="6172200" y="4546600"/>
          <a:ext cx="14351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6" imgW="1434960" imgH="1473120" progId="Equation.3">
                  <p:embed/>
                </p:oleObj>
              </mc:Choice>
              <mc:Fallback>
                <p:oleObj name="Equation" r:id="rId6" imgW="1434960" imgH="1473120" progId="Equation.3">
                  <p:embed/>
                  <p:pic>
                    <p:nvPicPr>
                      <p:cNvPr id="20787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46600"/>
                        <a:ext cx="14351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852507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0"/>
            <a:ext cx="4384807" cy="914400"/>
          </a:xfrm>
        </p:spPr>
        <p:txBody>
          <a:bodyPr>
            <a:normAutofit/>
          </a:bodyPr>
          <a:lstStyle/>
          <a:p>
            <a:r>
              <a:rPr lang="en-US" dirty="0"/>
              <a:t>Build a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914401"/>
            <a:ext cx="8724900" cy="535193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(1.0,2.0,1.0);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glPopMatrix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(1.25,2,0.0);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(shoulder,0,0,1);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(0,-2,0);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(elbow,0,0,1);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endParaRPr lang="en-US" sz="1400" dirty="0">
              <a:latin typeface="Courier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2200" y="4572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Modelview</a:t>
            </a:r>
            <a:r>
              <a:rPr lang="en-US" dirty="0"/>
              <a:t>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72201" y="41264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Stack:</a:t>
            </a:r>
          </a:p>
        </p:txBody>
      </p:sp>
      <p:graphicFrame>
        <p:nvGraphicFramePr>
          <p:cNvPr id="207877" name="Object 2"/>
          <p:cNvGraphicFramePr>
            <a:graphicFrameLocks noChangeAspect="1"/>
          </p:cNvGraphicFramePr>
          <p:nvPr/>
        </p:nvGraphicFramePr>
        <p:xfrm>
          <a:off x="6172200" y="4546600"/>
          <a:ext cx="14351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Equation" r:id="rId4" imgW="1434960" imgH="1473120" progId="Equation.DSMT4">
                  <p:embed/>
                </p:oleObj>
              </mc:Choice>
              <mc:Fallback>
                <p:oleObj name="Equation" r:id="rId4" imgW="1434960" imgH="1473120" progId="Equation.DSMT4">
                  <p:embed/>
                  <p:pic>
                    <p:nvPicPr>
                      <p:cNvPr id="20787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46600"/>
                        <a:ext cx="14351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0" name="Object 4"/>
          <p:cNvGraphicFramePr>
            <a:graphicFrameLocks noChangeAspect="1"/>
          </p:cNvGraphicFramePr>
          <p:nvPr/>
        </p:nvGraphicFramePr>
        <p:xfrm>
          <a:off x="6210300" y="838200"/>
          <a:ext cx="15621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Equation" r:id="rId6" imgW="1562040" imgH="1600200" progId="Equation.3">
                  <p:embed/>
                </p:oleObj>
              </mc:Choice>
              <mc:Fallback>
                <p:oleObj name="Equation" r:id="rId6" imgW="1562040" imgH="1600200" progId="Equation.3">
                  <p:embed/>
                  <p:pic>
                    <p:nvPicPr>
                      <p:cNvPr id="2089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838200"/>
                        <a:ext cx="15621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413661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4492630" cy="914400"/>
          </a:xfrm>
        </p:spPr>
        <p:txBody>
          <a:bodyPr/>
          <a:lstStyle/>
          <a:p>
            <a:r>
              <a:rPr lang="en-US" dirty="0"/>
              <a:t>Build a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7764" y="1078349"/>
            <a:ext cx="8581136" cy="518798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(1.0,2.0,1.0);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glPopMatrix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(1.25,2,0.0);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glRotatef</a:t>
            </a:r>
            <a:r>
              <a:rPr lang="en-US" sz="1400" b="1" dirty="0">
                <a:latin typeface="Courier" pitchFamily="49" charset="0"/>
              </a:rPr>
              <a:t>(shoulder,0,0,1);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(0,-2,0);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(elbow,0,0,1);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endParaRPr lang="en-US" sz="1400" dirty="0">
              <a:latin typeface="Courier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2200" y="4572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Modelview</a:t>
            </a:r>
            <a:r>
              <a:rPr lang="en-US" dirty="0"/>
              <a:t>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72201" y="41264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Stack:</a:t>
            </a:r>
          </a:p>
        </p:txBody>
      </p:sp>
      <p:graphicFrame>
        <p:nvGraphicFramePr>
          <p:cNvPr id="207877" name="Object 2"/>
          <p:cNvGraphicFramePr>
            <a:graphicFrameLocks noChangeAspect="1"/>
          </p:cNvGraphicFramePr>
          <p:nvPr/>
        </p:nvGraphicFramePr>
        <p:xfrm>
          <a:off x="6172200" y="4546600"/>
          <a:ext cx="14351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4" imgW="1434960" imgH="1473120" progId="Equation.DSMT4">
                  <p:embed/>
                </p:oleObj>
              </mc:Choice>
              <mc:Fallback>
                <p:oleObj name="Equation" r:id="rId4" imgW="1434960" imgH="1473120" progId="Equation.DSMT4">
                  <p:embed/>
                  <p:pic>
                    <p:nvPicPr>
                      <p:cNvPr id="20787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46600"/>
                        <a:ext cx="14351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8" name="Object 4"/>
          <p:cNvGraphicFramePr>
            <a:graphicFrameLocks noChangeAspect="1"/>
          </p:cNvGraphicFramePr>
          <p:nvPr/>
        </p:nvGraphicFramePr>
        <p:xfrm>
          <a:off x="6172200" y="838200"/>
          <a:ext cx="31369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6" imgW="3136680" imgH="1600200" progId="Equation.3">
                  <p:embed/>
                </p:oleObj>
              </mc:Choice>
              <mc:Fallback>
                <p:oleObj name="Equation" r:id="rId6" imgW="3136680" imgH="1600200" progId="Equation.3">
                  <p:embed/>
                  <p:pic>
                    <p:nvPicPr>
                      <p:cNvPr id="2109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838200"/>
                        <a:ext cx="31369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824984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9108"/>
            <a:ext cx="4648200" cy="914400"/>
          </a:xfrm>
        </p:spPr>
        <p:txBody>
          <a:bodyPr/>
          <a:lstStyle/>
          <a:p>
            <a:r>
              <a:rPr lang="en-US" dirty="0"/>
              <a:t>Build a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746" y="1198167"/>
            <a:ext cx="8569155" cy="506816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(1.0,2.0,1.0);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glPopMatrix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(1.25,2,0.0);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glRotatef</a:t>
            </a:r>
            <a:r>
              <a:rPr lang="en-US" sz="1400" b="1" dirty="0">
                <a:latin typeface="Courier" pitchFamily="49" charset="0"/>
              </a:rPr>
              <a:t>(shoulder,0,0,1);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(0,-2,0);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(elbow,0,0,1);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endParaRPr lang="en-US" sz="1400" dirty="0">
              <a:latin typeface="Courier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2200" y="4572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Modelview</a:t>
            </a:r>
            <a:r>
              <a:rPr lang="en-US" dirty="0"/>
              <a:t>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72201" y="41264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Stack:</a:t>
            </a:r>
          </a:p>
        </p:txBody>
      </p:sp>
      <p:graphicFrame>
        <p:nvGraphicFramePr>
          <p:cNvPr id="207877" name="Object 2"/>
          <p:cNvGraphicFramePr>
            <a:graphicFrameLocks noChangeAspect="1"/>
          </p:cNvGraphicFramePr>
          <p:nvPr/>
        </p:nvGraphicFramePr>
        <p:xfrm>
          <a:off x="6172200" y="4483100"/>
          <a:ext cx="32131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Equation" r:id="rId4" imgW="3213000" imgH="1600200" progId="Equation.DSMT4">
                  <p:embed/>
                </p:oleObj>
              </mc:Choice>
              <mc:Fallback>
                <p:oleObj name="Equation" r:id="rId4" imgW="3213000" imgH="1600200" progId="Equation.DSMT4">
                  <p:embed/>
                  <p:pic>
                    <p:nvPicPr>
                      <p:cNvPr id="20787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483100"/>
                        <a:ext cx="32131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8" name="Object 4"/>
          <p:cNvGraphicFramePr>
            <a:graphicFrameLocks noChangeAspect="1"/>
          </p:cNvGraphicFramePr>
          <p:nvPr/>
        </p:nvGraphicFramePr>
        <p:xfrm>
          <a:off x="6248400" y="838200"/>
          <a:ext cx="31369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Equation" r:id="rId6" imgW="3136680" imgH="1600200" progId="Equation.3">
                  <p:embed/>
                </p:oleObj>
              </mc:Choice>
              <mc:Fallback>
                <p:oleObj name="Equation" r:id="rId6" imgW="3136680" imgH="1600200" progId="Equation.3">
                  <p:embed/>
                  <p:pic>
                    <p:nvPicPr>
                      <p:cNvPr id="2109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838200"/>
                        <a:ext cx="31369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896785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171089"/>
            <a:ext cx="4456689" cy="914400"/>
          </a:xfrm>
        </p:spPr>
        <p:txBody>
          <a:bodyPr/>
          <a:lstStyle/>
          <a:p>
            <a:r>
              <a:rPr lang="en-US" dirty="0"/>
              <a:t>Build a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804" y="1085489"/>
            <a:ext cx="8605097" cy="518084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(1.0,2.0,1.0);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glPopMatrix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(1.25,2,0.0);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glRotatef</a:t>
            </a:r>
            <a:r>
              <a:rPr lang="en-US" sz="1400" b="1" dirty="0">
                <a:latin typeface="Courier" pitchFamily="49" charset="0"/>
              </a:rPr>
              <a:t>(shoulder,0,0,1);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(0,-1,0.0);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(0,-2,0);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(elbow,0,0,1);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endParaRPr lang="en-US" sz="1400" dirty="0">
              <a:latin typeface="Courier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2200" y="4572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Modelview</a:t>
            </a:r>
            <a:r>
              <a:rPr lang="en-US" dirty="0"/>
              <a:t>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72201" y="41264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Stack:</a:t>
            </a:r>
          </a:p>
        </p:txBody>
      </p:sp>
      <p:graphicFrame>
        <p:nvGraphicFramePr>
          <p:cNvPr id="207877" name="Object 2"/>
          <p:cNvGraphicFramePr>
            <a:graphicFrameLocks noChangeAspect="1"/>
          </p:cNvGraphicFramePr>
          <p:nvPr/>
        </p:nvGraphicFramePr>
        <p:xfrm>
          <a:off x="6172200" y="4483100"/>
          <a:ext cx="32131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Equation" r:id="rId4" imgW="3213000" imgH="1600200" progId="Equation.DSMT4">
                  <p:embed/>
                </p:oleObj>
              </mc:Choice>
              <mc:Fallback>
                <p:oleObj name="Equation" r:id="rId4" imgW="3213000" imgH="1600200" progId="Equation.DSMT4">
                  <p:embed/>
                  <p:pic>
                    <p:nvPicPr>
                      <p:cNvPr id="20787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483100"/>
                        <a:ext cx="32131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6" name="Object 2"/>
          <p:cNvGraphicFramePr>
            <a:graphicFrameLocks noChangeAspect="1"/>
          </p:cNvGraphicFramePr>
          <p:nvPr/>
        </p:nvGraphicFramePr>
        <p:xfrm>
          <a:off x="6146800" y="838200"/>
          <a:ext cx="32639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Equation" r:id="rId6" imgW="3263760" imgH="1600200" progId="Equation.3">
                  <p:embed/>
                </p:oleObj>
              </mc:Choice>
              <mc:Fallback>
                <p:oleObj name="Equation" r:id="rId6" imgW="3263760" imgH="1600200" progId="Equation.3">
                  <p:embed/>
                  <p:pic>
                    <p:nvPicPr>
                      <p:cNvPr id="21299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838200"/>
                        <a:ext cx="32639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460644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0"/>
            <a:ext cx="3953515" cy="914400"/>
          </a:xfrm>
        </p:spPr>
        <p:txBody>
          <a:bodyPr>
            <a:normAutofit/>
          </a:bodyPr>
          <a:lstStyle/>
          <a:p>
            <a:r>
              <a:rPr lang="en-US" dirty="0"/>
              <a:t>Build a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914401"/>
            <a:ext cx="8724900" cy="535193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(1.0,2.0,1.0);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glPopMatrix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(1.25,2,0.0);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glRotatef</a:t>
            </a:r>
            <a:r>
              <a:rPr lang="en-US" sz="1400" b="1" dirty="0">
                <a:latin typeface="Courier" pitchFamily="49" charset="0"/>
              </a:rPr>
              <a:t>(shoulder,0,0,1);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(0,-1,0.0);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(0,-2,0);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(elbow,0,0,1);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endParaRPr lang="en-US" sz="1400" dirty="0">
              <a:latin typeface="Courier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2200" y="4572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Modelview</a:t>
            </a:r>
            <a:r>
              <a:rPr lang="en-US" dirty="0"/>
              <a:t>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72201" y="41264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Stack:</a:t>
            </a:r>
          </a:p>
        </p:txBody>
      </p:sp>
      <p:graphicFrame>
        <p:nvGraphicFramePr>
          <p:cNvPr id="207877" name="Object 2"/>
          <p:cNvGraphicFramePr>
            <a:graphicFrameLocks noChangeAspect="1"/>
          </p:cNvGraphicFramePr>
          <p:nvPr/>
        </p:nvGraphicFramePr>
        <p:xfrm>
          <a:off x="6172200" y="4483100"/>
          <a:ext cx="32131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Equation" r:id="rId4" imgW="3213000" imgH="1600200" progId="Equation.DSMT4">
                  <p:embed/>
                </p:oleObj>
              </mc:Choice>
              <mc:Fallback>
                <p:oleObj name="Equation" r:id="rId4" imgW="3213000" imgH="1600200" progId="Equation.DSMT4">
                  <p:embed/>
                  <p:pic>
                    <p:nvPicPr>
                      <p:cNvPr id="20787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483100"/>
                        <a:ext cx="32131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6" name="Object 2"/>
          <p:cNvGraphicFramePr>
            <a:graphicFrameLocks noChangeAspect="1"/>
          </p:cNvGraphicFramePr>
          <p:nvPr/>
        </p:nvGraphicFramePr>
        <p:xfrm>
          <a:off x="6172200" y="787400"/>
          <a:ext cx="33909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Equation" r:id="rId6" imgW="3390840" imgH="1701720" progId="Equation.3">
                  <p:embed/>
                </p:oleObj>
              </mc:Choice>
              <mc:Fallback>
                <p:oleObj name="Equation" r:id="rId6" imgW="3390840" imgH="1701720" progId="Equation.3">
                  <p:embed/>
                  <p:pic>
                    <p:nvPicPr>
                      <p:cNvPr id="21299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787400"/>
                        <a:ext cx="3390900" cy="170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34816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575119"/>
            <a:ext cx="8913813" cy="1463136"/>
          </a:xfrm>
        </p:spPr>
        <p:txBody>
          <a:bodyPr>
            <a:noAutofit/>
          </a:bodyPr>
          <a:lstStyle/>
          <a:p>
            <a:r>
              <a:rPr lang="en-US" dirty="0"/>
              <a:t>Build a Robot </a:t>
            </a:r>
            <a:br>
              <a:rPr lang="en-US" sz="2400" dirty="0"/>
            </a:br>
            <a:r>
              <a:rPr lang="en-US" sz="2400" dirty="0"/>
              <a:t>…sort of…more like a rectangle with one arm…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726" y="2058989"/>
            <a:ext cx="3737868" cy="420734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(1.0,2.0,1.0);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(1.25,2,0.0);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(shoulder,0,0,1);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(0,-2,0);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(elbow,0,0,1);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endParaRPr lang="en-US" sz="1400" dirty="0">
              <a:latin typeface="Courier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28876" y="2168681"/>
            <a:ext cx="70089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use old-style OpenGL code to illustrate the ideas</a:t>
            </a:r>
          </a:p>
          <a:p>
            <a:r>
              <a:rPr lang="en-US" dirty="0"/>
              <a:t>…it’s less verbose</a:t>
            </a:r>
          </a:p>
          <a:p>
            <a:endParaRPr lang="en-US" dirty="0"/>
          </a:p>
          <a:p>
            <a:r>
              <a:rPr lang="en-US" dirty="0"/>
              <a:t>We will see it translated to </a:t>
            </a:r>
            <a:r>
              <a:rPr lang="en-US" dirty="0" err="1"/>
              <a:t>WebGL</a:t>
            </a:r>
            <a:r>
              <a:rPr lang="en-US" dirty="0"/>
              <a:t> at the end of class</a:t>
            </a:r>
          </a:p>
          <a:p>
            <a:endParaRPr lang="en-US" dirty="0"/>
          </a:p>
          <a:p>
            <a:r>
              <a:rPr lang="en-US" b="1" dirty="0" err="1"/>
              <a:t>glutSolidCube</a:t>
            </a:r>
            <a:r>
              <a:rPr lang="en-US" b="1" dirty="0"/>
              <a:t>(X) </a:t>
            </a:r>
            <a:r>
              <a:rPr lang="en-US" dirty="0"/>
              <a:t>draws a cube with side length of 2</a:t>
            </a:r>
            <a:br>
              <a:rPr lang="en-US" dirty="0"/>
            </a:br>
            <a:endParaRPr lang="en-US" dirty="0"/>
          </a:p>
          <a:p>
            <a:r>
              <a:rPr lang="en-US" b="1" dirty="0" err="1"/>
              <a:t>glPushMatrix</a:t>
            </a:r>
            <a:r>
              <a:rPr lang="en-US" b="1" dirty="0"/>
              <a:t>() </a:t>
            </a:r>
            <a:br>
              <a:rPr lang="en-US" dirty="0"/>
            </a:br>
            <a:r>
              <a:rPr lang="en-US" dirty="0"/>
              <a:t>   pushes a copy of current modeling matrix onto the stack</a:t>
            </a:r>
          </a:p>
          <a:p>
            <a:endParaRPr lang="en-US" dirty="0"/>
          </a:p>
          <a:p>
            <a:r>
              <a:rPr lang="en-US" b="1" dirty="0" err="1"/>
              <a:t>glPopMatrix</a:t>
            </a:r>
            <a:r>
              <a:rPr lang="en-US" b="1" dirty="0"/>
              <a:t>() </a:t>
            </a:r>
            <a:r>
              <a:rPr lang="en-US" dirty="0"/>
              <a:t>pops a matrix off the top of the stack</a:t>
            </a:r>
            <a:br>
              <a:rPr lang="en-US" dirty="0"/>
            </a:br>
            <a:r>
              <a:rPr lang="en-US" dirty="0"/>
              <a:t>                         sets current matrix equal to returned matrix                        </a:t>
            </a:r>
          </a:p>
          <a:p>
            <a:endParaRPr lang="en-US" dirty="0"/>
          </a:p>
          <a:p>
            <a:r>
              <a:rPr lang="en-US" b="1" dirty="0" err="1"/>
              <a:t>glScale</a:t>
            </a:r>
            <a:r>
              <a:rPr lang="en-US" b="1" dirty="0"/>
              <a:t>/</a:t>
            </a:r>
            <a:r>
              <a:rPr lang="en-US" b="1" dirty="0" err="1"/>
              <a:t>glTranslate</a:t>
            </a:r>
            <a:r>
              <a:rPr lang="en-US" b="1" dirty="0"/>
              <a:t>/</a:t>
            </a:r>
            <a:r>
              <a:rPr lang="en-US" b="1" dirty="0" err="1"/>
              <a:t>glRotate</a:t>
            </a:r>
            <a:r>
              <a:rPr lang="en-US" b="1" dirty="0"/>
              <a:t> </a:t>
            </a:r>
            <a:r>
              <a:rPr lang="en-US" dirty="0"/>
              <a:t>all multiply the current matrix</a:t>
            </a:r>
          </a:p>
          <a:p>
            <a:r>
              <a:rPr lang="en-US" dirty="0"/>
              <a:t>by the given transform matrix (on the right-hand-side)</a:t>
            </a:r>
          </a:p>
        </p:txBody>
      </p:sp>
    </p:spTree>
    <p:extLst>
      <p:ext uri="{BB962C8B-B14F-4D97-AF65-F5344CB8AC3E}">
        <p14:creationId xmlns:p14="http://schemas.microsoft.com/office/powerpoint/2010/main" val="411229219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0"/>
            <a:ext cx="4229063" cy="914400"/>
          </a:xfrm>
        </p:spPr>
        <p:txBody>
          <a:bodyPr>
            <a:normAutofit/>
          </a:bodyPr>
          <a:lstStyle/>
          <a:p>
            <a:r>
              <a:rPr lang="en-US" dirty="0"/>
              <a:t>Build a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844" y="914401"/>
            <a:ext cx="8629057" cy="535193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(1.0,2.0,1.0);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glPopMatrix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(1.25,2,0.0);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glRotatef</a:t>
            </a:r>
            <a:r>
              <a:rPr lang="en-US" sz="1400" b="1" dirty="0">
                <a:latin typeface="Courier" pitchFamily="49" charset="0"/>
              </a:rPr>
              <a:t>(shoulder,0,0,1);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(0,-1,0.0);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glPopMatrix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(0,-2,0);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(elbow,0,0,1);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endParaRPr lang="en-US" sz="1400" dirty="0">
              <a:latin typeface="Courier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2200" y="4572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Modelview</a:t>
            </a:r>
            <a:r>
              <a:rPr lang="en-US" dirty="0"/>
              <a:t>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72201" y="41264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Stack:</a:t>
            </a:r>
          </a:p>
        </p:txBody>
      </p:sp>
      <p:graphicFrame>
        <p:nvGraphicFramePr>
          <p:cNvPr id="207877" name="Object 2"/>
          <p:cNvGraphicFramePr>
            <a:graphicFrameLocks noChangeAspect="1"/>
          </p:cNvGraphicFramePr>
          <p:nvPr/>
        </p:nvGraphicFramePr>
        <p:xfrm>
          <a:off x="6172200" y="4546600"/>
          <a:ext cx="14351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Equation" r:id="rId4" imgW="1434960" imgH="1473120" progId="Equation.DSMT4">
                  <p:embed/>
                </p:oleObj>
              </mc:Choice>
              <mc:Fallback>
                <p:oleObj name="Equation" r:id="rId4" imgW="1434960" imgH="1473120" progId="Equation.DSMT4">
                  <p:embed/>
                  <p:pic>
                    <p:nvPicPr>
                      <p:cNvPr id="20787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46600"/>
                        <a:ext cx="14351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6" name="Object 2"/>
          <p:cNvGraphicFramePr>
            <a:graphicFrameLocks noChangeAspect="1"/>
          </p:cNvGraphicFramePr>
          <p:nvPr/>
        </p:nvGraphicFramePr>
        <p:xfrm>
          <a:off x="6172200" y="838200"/>
          <a:ext cx="17145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Equation" r:id="rId6" imgW="1714320" imgH="1600200" progId="Equation.3">
                  <p:embed/>
                </p:oleObj>
              </mc:Choice>
              <mc:Fallback>
                <p:oleObj name="Equation" r:id="rId6" imgW="1714320" imgH="1600200" progId="Equation.3">
                  <p:embed/>
                  <p:pic>
                    <p:nvPicPr>
                      <p:cNvPr id="21299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838200"/>
                        <a:ext cx="17145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881163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1543"/>
            <a:ext cx="4181141" cy="914400"/>
          </a:xfrm>
        </p:spPr>
        <p:txBody>
          <a:bodyPr>
            <a:normAutofit/>
          </a:bodyPr>
          <a:lstStyle/>
          <a:p>
            <a:r>
              <a:rPr lang="en-US" dirty="0"/>
              <a:t>Build a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935943"/>
            <a:ext cx="8724900" cy="533038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(1.0,2.0,1.0);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glPopMatrix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(1.25,2,0.0);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glRotatef</a:t>
            </a:r>
            <a:r>
              <a:rPr lang="en-US" sz="1400" b="1" dirty="0">
                <a:latin typeface="Courier" pitchFamily="49" charset="0"/>
              </a:rPr>
              <a:t>(shoulder,0,0,1);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(0,-1,0.0);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glPopMatrix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(0,-2,0);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(elbow,0,0,1);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endParaRPr lang="en-US" sz="1400" dirty="0">
              <a:latin typeface="Courier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2200" y="4572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Modelview</a:t>
            </a:r>
            <a:r>
              <a:rPr lang="en-US" dirty="0"/>
              <a:t>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72201" y="41264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Stack:</a:t>
            </a:r>
          </a:p>
        </p:txBody>
      </p:sp>
      <p:graphicFrame>
        <p:nvGraphicFramePr>
          <p:cNvPr id="207877" name="Object 2"/>
          <p:cNvGraphicFramePr>
            <a:graphicFrameLocks noChangeAspect="1"/>
          </p:cNvGraphicFramePr>
          <p:nvPr/>
        </p:nvGraphicFramePr>
        <p:xfrm>
          <a:off x="6172200" y="4546600"/>
          <a:ext cx="14351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Equation" r:id="rId4" imgW="1434960" imgH="1473120" progId="Equation.DSMT4">
                  <p:embed/>
                </p:oleObj>
              </mc:Choice>
              <mc:Fallback>
                <p:oleObj name="Equation" r:id="rId4" imgW="1434960" imgH="1473120" progId="Equation.DSMT4">
                  <p:embed/>
                  <p:pic>
                    <p:nvPicPr>
                      <p:cNvPr id="20787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46600"/>
                        <a:ext cx="14351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6" name="Object 2"/>
          <p:cNvGraphicFramePr>
            <a:graphicFrameLocks noChangeAspect="1"/>
          </p:cNvGraphicFramePr>
          <p:nvPr/>
        </p:nvGraphicFramePr>
        <p:xfrm>
          <a:off x="6172200" y="838200"/>
          <a:ext cx="32893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Equation" r:id="rId6" imgW="3288960" imgH="1600200" progId="Equation.3">
                  <p:embed/>
                </p:oleObj>
              </mc:Choice>
              <mc:Fallback>
                <p:oleObj name="Equation" r:id="rId6" imgW="3288960" imgH="1600200" progId="Equation.3">
                  <p:embed/>
                  <p:pic>
                    <p:nvPicPr>
                      <p:cNvPr id="21299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838200"/>
                        <a:ext cx="32893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227720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4432728" cy="914400"/>
          </a:xfrm>
        </p:spPr>
        <p:txBody>
          <a:bodyPr/>
          <a:lstStyle/>
          <a:p>
            <a:r>
              <a:rPr lang="en-US" dirty="0"/>
              <a:t>Build a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784" y="1006459"/>
            <a:ext cx="8593116" cy="525987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(1.0,2.0,1.0);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glPopMatrix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(1.25,2,0.0);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glRotatef</a:t>
            </a:r>
            <a:r>
              <a:rPr lang="en-US" sz="1400" b="1" dirty="0">
                <a:latin typeface="Courier" pitchFamily="49" charset="0"/>
              </a:rPr>
              <a:t>(shoulder,0,0,1);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(0,-1,0.0);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glPopMatrix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(0,-2,0);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glRotatef</a:t>
            </a:r>
            <a:r>
              <a:rPr lang="en-US" sz="1400" b="1" dirty="0">
                <a:latin typeface="Courier" pitchFamily="49" charset="0"/>
              </a:rPr>
              <a:t>(elbow,0,0,1);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endParaRPr lang="en-US" sz="1400" dirty="0">
              <a:latin typeface="Courier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2200" y="4572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Modelview</a:t>
            </a:r>
            <a:r>
              <a:rPr lang="en-US" dirty="0"/>
              <a:t>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72201" y="41264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Stack:</a:t>
            </a:r>
          </a:p>
        </p:txBody>
      </p:sp>
      <p:graphicFrame>
        <p:nvGraphicFramePr>
          <p:cNvPr id="207877" name="Object 2"/>
          <p:cNvGraphicFramePr>
            <a:graphicFrameLocks noChangeAspect="1"/>
          </p:cNvGraphicFramePr>
          <p:nvPr/>
        </p:nvGraphicFramePr>
        <p:xfrm>
          <a:off x="6172200" y="4546600"/>
          <a:ext cx="14351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Equation" r:id="rId4" imgW="1434960" imgH="1473120" progId="Equation.DSMT4">
                  <p:embed/>
                </p:oleObj>
              </mc:Choice>
              <mc:Fallback>
                <p:oleObj name="Equation" r:id="rId4" imgW="1434960" imgH="1473120" progId="Equation.DSMT4">
                  <p:embed/>
                  <p:pic>
                    <p:nvPicPr>
                      <p:cNvPr id="20787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46600"/>
                        <a:ext cx="14351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6" name="Object 2"/>
          <p:cNvGraphicFramePr>
            <a:graphicFrameLocks noChangeAspect="1"/>
          </p:cNvGraphicFramePr>
          <p:nvPr/>
        </p:nvGraphicFramePr>
        <p:xfrm>
          <a:off x="6172200" y="838200"/>
          <a:ext cx="35814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Equation" r:id="rId6" imgW="3581280" imgH="1600200" progId="Equation.3">
                  <p:embed/>
                </p:oleObj>
              </mc:Choice>
              <mc:Fallback>
                <p:oleObj name="Equation" r:id="rId6" imgW="3581280" imgH="1600200" progId="Equation.3">
                  <p:embed/>
                  <p:pic>
                    <p:nvPicPr>
                      <p:cNvPr id="21299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838200"/>
                        <a:ext cx="35814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789482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9561"/>
            <a:ext cx="3905593" cy="914400"/>
          </a:xfrm>
        </p:spPr>
        <p:txBody>
          <a:bodyPr>
            <a:normAutofit/>
          </a:bodyPr>
          <a:lstStyle/>
          <a:p>
            <a:r>
              <a:rPr lang="en-US" dirty="0"/>
              <a:t>Build a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7764" y="1054387"/>
            <a:ext cx="8581136" cy="521194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(1.0,2.0,1.0);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glPopMatrix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(1.25,2,0.0);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glRotatef</a:t>
            </a:r>
            <a:r>
              <a:rPr lang="en-US" sz="1400" b="1" dirty="0">
                <a:latin typeface="Courier" pitchFamily="49" charset="0"/>
              </a:rPr>
              <a:t>(shoulder,0,0,1);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(0,-1,0.0);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glPopMatrix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(0,-2,0);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glRotatef</a:t>
            </a:r>
            <a:r>
              <a:rPr lang="en-US" sz="1400" b="1" dirty="0">
                <a:latin typeface="Courier" pitchFamily="49" charset="0"/>
              </a:rPr>
              <a:t>(elbow,0,0,1);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(0,-1,0);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endParaRPr lang="en-US" sz="1400" dirty="0">
              <a:latin typeface="Courier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2200" y="4572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Modelview</a:t>
            </a:r>
            <a:r>
              <a:rPr lang="en-US" dirty="0"/>
              <a:t>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72201" y="41264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Stack:</a:t>
            </a:r>
          </a:p>
        </p:txBody>
      </p:sp>
      <p:graphicFrame>
        <p:nvGraphicFramePr>
          <p:cNvPr id="207877" name="Object 2"/>
          <p:cNvGraphicFramePr>
            <a:graphicFrameLocks noChangeAspect="1"/>
          </p:cNvGraphicFramePr>
          <p:nvPr/>
        </p:nvGraphicFramePr>
        <p:xfrm>
          <a:off x="6172200" y="4546600"/>
          <a:ext cx="14351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Equation" r:id="rId4" imgW="1434960" imgH="1473120" progId="Equation.DSMT4">
                  <p:embed/>
                </p:oleObj>
              </mc:Choice>
              <mc:Fallback>
                <p:oleObj name="Equation" r:id="rId4" imgW="1434960" imgH="1473120" progId="Equation.DSMT4">
                  <p:embed/>
                  <p:pic>
                    <p:nvPicPr>
                      <p:cNvPr id="20787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46600"/>
                        <a:ext cx="14351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6" name="Object 2"/>
          <p:cNvGraphicFramePr>
            <a:graphicFrameLocks noChangeAspect="1"/>
          </p:cNvGraphicFramePr>
          <p:nvPr/>
        </p:nvGraphicFramePr>
        <p:xfrm>
          <a:off x="5854700" y="838200"/>
          <a:ext cx="47371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Equation" r:id="rId6" imgW="4736880" imgH="1600200" progId="Equation.3">
                  <p:embed/>
                </p:oleObj>
              </mc:Choice>
              <mc:Fallback>
                <p:oleObj name="Equation" r:id="rId6" imgW="4736880" imgH="1600200" progId="Equation.3">
                  <p:embed/>
                  <p:pic>
                    <p:nvPicPr>
                      <p:cNvPr id="21299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838200"/>
                        <a:ext cx="47371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279750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3524"/>
            <a:ext cx="3031028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 a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7862" y="947925"/>
            <a:ext cx="8641038" cy="531840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(1.0,2.0,1.0);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glPopMatrix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(1.25,2,0.0);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glRotatef</a:t>
            </a:r>
            <a:r>
              <a:rPr lang="en-US" sz="1400" b="1" dirty="0">
                <a:latin typeface="Courier" pitchFamily="49" charset="0"/>
              </a:rPr>
              <a:t>(shoulder,0,0,1);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(0,-1,0.0);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glPopMatrix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(0,-2,0);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glRotatef</a:t>
            </a:r>
            <a:r>
              <a:rPr lang="en-US" sz="1400" b="1" dirty="0">
                <a:latin typeface="Courier" pitchFamily="49" charset="0"/>
              </a:rPr>
              <a:t>(elbow,0,0,1);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(0,-1,0);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endParaRPr lang="en-US" sz="1400" dirty="0">
              <a:latin typeface="Courier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2200" y="4572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Modelview</a:t>
            </a:r>
            <a:r>
              <a:rPr lang="en-US" dirty="0"/>
              <a:t>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72201" y="41264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Stack:</a:t>
            </a:r>
          </a:p>
        </p:txBody>
      </p:sp>
      <p:graphicFrame>
        <p:nvGraphicFramePr>
          <p:cNvPr id="207877" name="Object 2"/>
          <p:cNvGraphicFramePr>
            <a:graphicFrameLocks noChangeAspect="1"/>
          </p:cNvGraphicFramePr>
          <p:nvPr/>
        </p:nvGraphicFramePr>
        <p:xfrm>
          <a:off x="6172200" y="4546600"/>
          <a:ext cx="14351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Equation" r:id="rId4" imgW="1434960" imgH="1473120" progId="Equation.DSMT4">
                  <p:embed/>
                </p:oleObj>
              </mc:Choice>
              <mc:Fallback>
                <p:oleObj name="Equation" r:id="rId4" imgW="1434960" imgH="1473120" progId="Equation.DSMT4">
                  <p:embed/>
                  <p:pic>
                    <p:nvPicPr>
                      <p:cNvPr id="20787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46600"/>
                        <a:ext cx="14351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6" name="Object 2"/>
          <p:cNvGraphicFramePr>
            <a:graphicFrameLocks noChangeAspect="1"/>
          </p:cNvGraphicFramePr>
          <p:nvPr/>
        </p:nvGraphicFramePr>
        <p:xfrm>
          <a:off x="5029200" y="838200"/>
          <a:ext cx="55499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Equation" r:id="rId6" imgW="5549760" imgH="1701720" progId="Equation.3">
                  <p:embed/>
                </p:oleObj>
              </mc:Choice>
              <mc:Fallback>
                <p:oleObj name="Equation" r:id="rId6" imgW="5549760" imgH="1701720" progId="Equation.3">
                  <p:embed/>
                  <p:pic>
                    <p:nvPicPr>
                      <p:cNvPr id="21299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838200"/>
                        <a:ext cx="5549900" cy="170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663973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4468670" cy="914400"/>
          </a:xfrm>
        </p:spPr>
        <p:txBody>
          <a:bodyPr/>
          <a:lstStyle/>
          <a:p>
            <a:r>
              <a:rPr lang="en-US" dirty="0"/>
              <a:t>Build a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7862" y="1090331"/>
            <a:ext cx="8641038" cy="5176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(1.0,2.0,1.0);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glPopMatrix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(1.25,2,0.0);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glRotatef</a:t>
            </a:r>
            <a:r>
              <a:rPr lang="en-US" sz="1400" b="1" dirty="0">
                <a:latin typeface="Courier" pitchFamily="49" charset="0"/>
              </a:rPr>
              <a:t>(shoulder,0,0,1);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glPushMatrix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(0,-1,0.0);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glPopMatrix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(0,-2,0);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glRotatef</a:t>
            </a:r>
            <a:r>
              <a:rPr lang="en-US" sz="1400" b="1" dirty="0">
                <a:latin typeface="Courier" pitchFamily="49" charset="0"/>
              </a:rPr>
              <a:t>(elbow,0,0,1);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(0,-1,0);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glPopMatrix</a:t>
            </a:r>
            <a:r>
              <a:rPr lang="en-US" sz="1400" b="1" dirty="0">
                <a:latin typeface="Courier" pitchFamily="49" charset="0"/>
              </a:rPr>
              <a:t>();</a:t>
            </a:r>
          </a:p>
          <a:p>
            <a:pPr>
              <a:buNone/>
            </a:pPr>
            <a:endParaRPr lang="en-US" sz="1400" dirty="0">
              <a:latin typeface="Courier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2200" y="4572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Modelview</a:t>
            </a:r>
            <a:r>
              <a:rPr lang="en-US" dirty="0"/>
              <a:t>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72201" y="41264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Stack:</a:t>
            </a:r>
          </a:p>
        </p:txBody>
      </p:sp>
      <p:graphicFrame>
        <p:nvGraphicFramePr>
          <p:cNvPr id="207877" name="Object 2"/>
          <p:cNvGraphicFramePr>
            <a:graphicFrameLocks noChangeAspect="1"/>
          </p:cNvGraphicFramePr>
          <p:nvPr/>
        </p:nvGraphicFramePr>
        <p:xfrm>
          <a:off x="6172200" y="812800"/>
          <a:ext cx="14351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Equation" r:id="rId4" imgW="1434960" imgH="1473120" progId="Equation.3">
                  <p:embed/>
                </p:oleObj>
              </mc:Choice>
              <mc:Fallback>
                <p:oleObj name="Equation" r:id="rId4" imgW="1434960" imgH="1473120" progId="Equation.3">
                  <p:embed/>
                  <p:pic>
                    <p:nvPicPr>
                      <p:cNvPr id="20787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812800"/>
                        <a:ext cx="14351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117040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7912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Modeling in </a:t>
            </a:r>
            <a:r>
              <a:rPr lang="en-US" dirty="0" err="1"/>
              <a:t>WebGL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02685" y="1828800"/>
            <a:ext cx="3046215" cy="3670768"/>
          </a:xfrm>
        </p:spPr>
        <p:txBody>
          <a:bodyPr/>
          <a:lstStyle/>
          <a:p>
            <a:r>
              <a:rPr lang="en-US" dirty="0"/>
              <a:t>Implement your own matrix stack</a:t>
            </a:r>
          </a:p>
          <a:p>
            <a:endParaRPr lang="en-US" dirty="0"/>
          </a:p>
          <a:p>
            <a:r>
              <a:rPr lang="en-US" dirty="0"/>
              <a:t>Used for modeling…not projection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40976" y="1828801"/>
            <a:ext cx="5159928" cy="44375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34" tIns="45717" rIns="91434" bIns="45717" rtlCol="0">
            <a:noAutofit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mvMatrix</a:t>
            </a:r>
            <a:r>
              <a:rPr lang="en-US" sz="1400" dirty="0"/>
              <a:t> = mat4.create();</a:t>
            </a:r>
          </a:p>
          <a:p>
            <a:pPr marL="0" indent="0">
              <a:buNone/>
            </a:pP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mvMatrixStack</a:t>
            </a:r>
            <a:r>
              <a:rPr lang="en-US" sz="1400" dirty="0"/>
              <a:t> = [];</a:t>
            </a:r>
          </a:p>
          <a:p>
            <a:pPr marL="0" indent="0">
              <a:buNone/>
            </a:pPr>
            <a:r>
              <a:rPr lang="en-US" sz="1400" dirty="0"/>
              <a:t>function </a:t>
            </a:r>
            <a:r>
              <a:rPr lang="en-US" sz="1400" dirty="0" err="1"/>
              <a:t>mvPushMatrix</a:t>
            </a:r>
            <a:r>
              <a:rPr lang="en-US" sz="1400" dirty="0"/>
              <a:t>() 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var</a:t>
            </a:r>
            <a:r>
              <a:rPr lang="en-US" sz="1400" dirty="0"/>
              <a:t> copy = mat4.clone(</a:t>
            </a:r>
            <a:r>
              <a:rPr lang="en-US" sz="1400" dirty="0" err="1"/>
              <a:t>mvMatrix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mvMatrixStack.push</a:t>
            </a:r>
            <a:r>
              <a:rPr lang="en-US" sz="1400" dirty="0"/>
              <a:t>(copy);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function </a:t>
            </a:r>
            <a:r>
              <a:rPr lang="en-US" sz="1400" dirty="0" err="1"/>
              <a:t>mvPopMatrix</a:t>
            </a:r>
            <a:r>
              <a:rPr lang="en-US" sz="1400" dirty="0"/>
              <a:t>() {</a:t>
            </a:r>
          </a:p>
          <a:p>
            <a:pPr marL="0" indent="0">
              <a:buNone/>
            </a:pPr>
            <a:r>
              <a:rPr lang="en-US" sz="1400" dirty="0"/>
              <a:t>    if (</a:t>
            </a:r>
            <a:r>
              <a:rPr lang="en-US" sz="1400" dirty="0" err="1"/>
              <a:t>mvMatrixStack.length</a:t>
            </a:r>
            <a:r>
              <a:rPr lang="en-US" sz="1400" dirty="0"/>
              <a:t> == 0) {</a:t>
            </a:r>
          </a:p>
          <a:p>
            <a:pPr marL="0" indent="0">
              <a:buNone/>
            </a:pPr>
            <a:r>
              <a:rPr lang="en-US" sz="1400" dirty="0"/>
              <a:t>      throw "Invalid </a:t>
            </a:r>
            <a:r>
              <a:rPr lang="en-US" sz="1400" dirty="0" err="1"/>
              <a:t>popMatrix</a:t>
            </a:r>
            <a:r>
              <a:rPr lang="en-US" sz="1400" dirty="0"/>
              <a:t>!";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mvMatrix</a:t>
            </a:r>
            <a:r>
              <a:rPr lang="en-US" sz="1400" dirty="0"/>
              <a:t> = </a:t>
            </a:r>
            <a:r>
              <a:rPr lang="en-US" sz="1400" dirty="0" err="1"/>
              <a:t>mvMatrixStack.pop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484079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10456742" cy="990600"/>
          </a:xfrm>
        </p:spPr>
        <p:txBody>
          <a:bodyPr>
            <a:normAutofit/>
          </a:bodyPr>
          <a:lstStyle/>
          <a:p>
            <a:r>
              <a:rPr lang="en-US" dirty="0"/>
              <a:t>Hierarchical Modeling in </a:t>
            </a:r>
            <a:r>
              <a:rPr lang="en-US" dirty="0" err="1"/>
              <a:t>WebGL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0" y="1143000"/>
            <a:ext cx="7272071" cy="5715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34" tIns="45717" rIns="91434" bIns="45717" rtlCol="0">
            <a:noAutofit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transformVec</a:t>
            </a:r>
            <a:r>
              <a:rPr lang="en-US" sz="1200" dirty="0"/>
              <a:t> = vec3.create();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gl.viewport</a:t>
            </a:r>
            <a:r>
              <a:rPr lang="en-US" sz="1200" dirty="0"/>
              <a:t>(0, 0, </a:t>
            </a:r>
            <a:r>
              <a:rPr lang="en-US" sz="1200" dirty="0" err="1"/>
              <a:t>gl.viewportWidth</a:t>
            </a:r>
            <a:r>
              <a:rPr lang="en-US" sz="1200" dirty="0"/>
              <a:t>, </a:t>
            </a:r>
            <a:r>
              <a:rPr lang="en-US" sz="1200" dirty="0" err="1"/>
              <a:t>gl.viewportHeight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gl.clear</a:t>
            </a:r>
            <a:r>
              <a:rPr lang="en-US" sz="1200" dirty="0"/>
              <a:t>(</a:t>
            </a:r>
            <a:r>
              <a:rPr lang="en-US" sz="1200" dirty="0" err="1"/>
              <a:t>gl.COLOR_BUFFER_BIT</a:t>
            </a:r>
            <a:r>
              <a:rPr lang="en-US" sz="1200" dirty="0"/>
              <a:t> | </a:t>
            </a:r>
            <a:r>
              <a:rPr lang="en-US" sz="1200" dirty="0" err="1"/>
              <a:t>gl.DEPTH_BUFFER_BIT</a:t>
            </a:r>
            <a:r>
              <a:rPr lang="en-US" sz="1200" dirty="0"/>
              <a:t>); </a:t>
            </a:r>
          </a:p>
          <a:p>
            <a:pPr marL="0" indent="0">
              <a:buNone/>
            </a:pPr>
            <a:r>
              <a:rPr lang="en-US" sz="1200" dirty="0"/>
              <a:t>  mat4.ortho(</a:t>
            </a:r>
            <a:r>
              <a:rPr lang="en-US" sz="1200" dirty="0" err="1"/>
              <a:t>pMatrix</a:t>
            </a:r>
            <a:r>
              <a:rPr lang="en-US" sz="1200" dirty="0"/>
              <a:t>, -5, 5, -5, 5, 2, -2);</a:t>
            </a:r>
          </a:p>
          <a:p>
            <a:pPr marL="0" indent="0">
              <a:buNone/>
            </a:pPr>
            <a:r>
              <a:rPr lang="en-US" sz="1200" dirty="0"/>
              <a:t>  mat4.identity(</a:t>
            </a:r>
            <a:r>
              <a:rPr lang="en-US" sz="1200" dirty="0" err="1"/>
              <a:t>mvMatrix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mvPushMatrix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mvPushMatrix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vec3.set(transformVec,1.0,2.0,1.0);</a:t>
            </a:r>
          </a:p>
          <a:p>
            <a:pPr marL="0" indent="0">
              <a:buNone/>
            </a:pPr>
            <a:r>
              <a:rPr lang="en-US" sz="1200" dirty="0"/>
              <a:t>  mat4.scale(</a:t>
            </a:r>
            <a:r>
              <a:rPr lang="en-US" sz="1200" dirty="0" err="1"/>
              <a:t>mvMatrix</a:t>
            </a:r>
            <a:r>
              <a:rPr lang="en-US" sz="1200" dirty="0"/>
              <a:t>, </a:t>
            </a:r>
            <a:r>
              <a:rPr lang="en-US" sz="1200" dirty="0" err="1"/>
              <a:t>mvMatrix,transformVec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//draw body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gl.bindBuffer</a:t>
            </a:r>
            <a:r>
              <a:rPr lang="en-US" sz="1200" dirty="0"/>
              <a:t>(</a:t>
            </a:r>
            <a:r>
              <a:rPr lang="en-US" sz="1200" dirty="0" err="1"/>
              <a:t>gl.ARRAY_BUFFER</a:t>
            </a:r>
            <a:r>
              <a:rPr lang="en-US" sz="1200" dirty="0"/>
              <a:t>, </a:t>
            </a:r>
            <a:r>
              <a:rPr lang="en-US" sz="1200" dirty="0" err="1"/>
              <a:t>vertexPositionBuffer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gl.vertexAttribPointer</a:t>
            </a:r>
            <a:r>
              <a:rPr lang="en-US" sz="1200" dirty="0"/>
              <a:t>(</a:t>
            </a:r>
            <a:r>
              <a:rPr lang="en-US" sz="1200" dirty="0" err="1"/>
              <a:t>shaderProgram.vertexPositionAttribute</a:t>
            </a:r>
            <a:r>
              <a:rPr lang="en-US" sz="1200" dirty="0"/>
              <a:t>, </a:t>
            </a:r>
          </a:p>
          <a:p>
            <a:pPr marL="0" indent="0">
              <a:buNone/>
            </a:pPr>
            <a:r>
              <a:rPr lang="en-US" sz="1200" dirty="0"/>
              <a:t>                         </a:t>
            </a:r>
            <a:r>
              <a:rPr lang="en-US" sz="1200" dirty="0" err="1"/>
              <a:t>vertexPositionBuffer.itemSize</a:t>
            </a:r>
            <a:r>
              <a:rPr lang="en-US" sz="1200" dirty="0"/>
              <a:t>, </a:t>
            </a:r>
            <a:r>
              <a:rPr lang="en-US" sz="1200" dirty="0" err="1"/>
              <a:t>gl.FLOAT</a:t>
            </a:r>
            <a:r>
              <a:rPr lang="en-US" sz="1200" dirty="0"/>
              <a:t>, false, 0, 0);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gl.bindBuffer</a:t>
            </a:r>
            <a:r>
              <a:rPr lang="en-US" sz="1200" dirty="0"/>
              <a:t>(</a:t>
            </a:r>
            <a:r>
              <a:rPr lang="en-US" sz="1200" dirty="0" err="1"/>
              <a:t>gl.ARRAY_BUFFER</a:t>
            </a:r>
            <a:r>
              <a:rPr lang="en-US" sz="1200" dirty="0"/>
              <a:t>, </a:t>
            </a:r>
            <a:r>
              <a:rPr lang="en-US" sz="1200" dirty="0" err="1"/>
              <a:t>vertexRedColorBuffer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gl.vertexAttribPointer</a:t>
            </a:r>
            <a:r>
              <a:rPr lang="en-US" sz="1200" dirty="0"/>
              <a:t>(</a:t>
            </a:r>
            <a:r>
              <a:rPr lang="en-US" sz="1200" dirty="0" err="1"/>
              <a:t>shaderProgram.vertexColorAttribute</a:t>
            </a:r>
            <a:r>
              <a:rPr lang="en-US" sz="1200" dirty="0"/>
              <a:t>, </a:t>
            </a:r>
          </a:p>
          <a:p>
            <a:pPr marL="0" indent="0">
              <a:buNone/>
            </a:pPr>
            <a:r>
              <a:rPr lang="en-US" sz="1200" dirty="0"/>
              <a:t>                            </a:t>
            </a:r>
            <a:r>
              <a:rPr lang="en-US" sz="1200" dirty="0" err="1"/>
              <a:t>vertexRedColorBuffer.itemSize</a:t>
            </a:r>
            <a:r>
              <a:rPr lang="en-US" sz="1200" dirty="0"/>
              <a:t>, </a:t>
            </a:r>
            <a:r>
              <a:rPr lang="en-US" sz="1200" dirty="0" err="1"/>
              <a:t>gl.FLOAT</a:t>
            </a:r>
            <a:r>
              <a:rPr lang="en-US" sz="1200" dirty="0"/>
              <a:t>, false, 0, 0);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setMatrixUniforms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gl.drawArrays</a:t>
            </a:r>
            <a:r>
              <a:rPr lang="en-US" sz="1200" dirty="0"/>
              <a:t>(</a:t>
            </a:r>
            <a:r>
              <a:rPr lang="en-US" sz="1200" dirty="0" err="1"/>
              <a:t>gl.TRIANGLES</a:t>
            </a:r>
            <a:r>
              <a:rPr lang="en-US" sz="1200" dirty="0"/>
              <a:t>, 0, </a:t>
            </a:r>
            <a:r>
              <a:rPr lang="en-US" sz="1200" dirty="0" err="1"/>
              <a:t>vertexPositionBuffer.numberOfItems</a:t>
            </a:r>
            <a:r>
              <a:rPr lang="en-US" sz="1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145784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572500" cy="990600"/>
          </a:xfrm>
        </p:spPr>
        <p:txBody>
          <a:bodyPr>
            <a:normAutofit/>
          </a:bodyPr>
          <a:lstStyle/>
          <a:p>
            <a:r>
              <a:rPr lang="en-US" dirty="0"/>
              <a:t>Projection Matrix in </a:t>
            </a:r>
            <a:r>
              <a:rPr lang="en-US" dirty="0" err="1"/>
              <a:t>WebGL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02685" y="1828800"/>
            <a:ext cx="3046215" cy="367076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Allows your world coordinate system to be different than clip coordinates</a:t>
            </a:r>
          </a:p>
          <a:p>
            <a:endParaRPr lang="en-US" dirty="0"/>
          </a:p>
          <a:p>
            <a:r>
              <a:rPr lang="en-US" dirty="0"/>
              <a:t>Used for modeling…not projection</a:t>
            </a:r>
          </a:p>
          <a:p>
            <a:endParaRPr lang="en-US" dirty="0"/>
          </a:p>
          <a:p>
            <a:r>
              <a:rPr lang="en-US" dirty="0"/>
              <a:t>Need to set up and send down another matrix uniform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40976" y="1828801"/>
            <a:ext cx="5159928" cy="44375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34" tIns="45717" rIns="91434" bIns="45717" rtlCol="0">
            <a:noAutofit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&lt;script id="</a:t>
            </a:r>
            <a:r>
              <a:rPr lang="en-US" sz="1200" dirty="0" err="1"/>
              <a:t>shader-vs</a:t>
            </a:r>
            <a:r>
              <a:rPr lang="en-US" sz="1200" dirty="0"/>
              <a:t>" type="x-</a:t>
            </a:r>
            <a:r>
              <a:rPr lang="en-US" sz="1200" dirty="0" err="1"/>
              <a:t>shader</a:t>
            </a:r>
            <a:r>
              <a:rPr lang="en-US" sz="1200" dirty="0"/>
              <a:t>/x-vertex"&gt;</a:t>
            </a:r>
          </a:p>
          <a:p>
            <a:pPr marL="0" indent="0">
              <a:buNone/>
            </a:pPr>
            <a:r>
              <a:rPr lang="en-US" sz="1200" dirty="0"/>
              <a:t>   attribute vec3 </a:t>
            </a:r>
            <a:r>
              <a:rPr lang="en-US" sz="1200" dirty="0" err="1"/>
              <a:t>aVertexPosition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attribute vec4 </a:t>
            </a:r>
            <a:r>
              <a:rPr lang="en-US" sz="1200" dirty="0" err="1"/>
              <a:t>aVertexColor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uniform mat4 </a:t>
            </a:r>
            <a:r>
              <a:rPr lang="en-US" sz="1200" dirty="0" err="1"/>
              <a:t>uMVMatrix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uniform mat4 </a:t>
            </a:r>
            <a:r>
              <a:rPr lang="en-US" sz="1200" dirty="0" err="1"/>
              <a:t>uPMatrix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varying vec4 </a:t>
            </a:r>
            <a:r>
              <a:rPr lang="en-US" sz="1200" dirty="0" err="1"/>
              <a:t>vColor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void main(void) {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gl_Position</a:t>
            </a:r>
            <a:r>
              <a:rPr lang="en-US" sz="1200" dirty="0"/>
              <a:t> = </a:t>
            </a:r>
            <a:r>
              <a:rPr lang="en-US" sz="1200" dirty="0" err="1"/>
              <a:t>uPMatrix</a:t>
            </a:r>
            <a:r>
              <a:rPr lang="en-US" sz="1200" dirty="0"/>
              <a:t>*</a:t>
            </a:r>
            <a:r>
              <a:rPr lang="en-US" sz="1200" dirty="0" err="1"/>
              <a:t>uMVMatrix</a:t>
            </a:r>
            <a:r>
              <a:rPr lang="en-US" sz="1200" dirty="0"/>
              <a:t>*vec4(</a:t>
            </a:r>
            <a:r>
              <a:rPr lang="en-US" sz="1200" dirty="0" err="1"/>
              <a:t>aVertexPosition</a:t>
            </a:r>
            <a:r>
              <a:rPr lang="en-US" sz="1200" dirty="0"/>
              <a:t>, 1.0);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vColor</a:t>
            </a:r>
            <a:r>
              <a:rPr lang="en-US" sz="1200" dirty="0"/>
              <a:t> = </a:t>
            </a:r>
            <a:r>
              <a:rPr lang="en-US" sz="1200" dirty="0" err="1"/>
              <a:t>aVertexColor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 }</a:t>
            </a:r>
          </a:p>
          <a:p>
            <a:pPr marL="0" indent="0">
              <a:buNone/>
            </a:pPr>
            <a:r>
              <a:rPr lang="en-US" sz="12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699161661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399" y="152400"/>
            <a:ext cx="9290721" cy="1501068"/>
          </a:xfrm>
        </p:spPr>
        <p:txBody>
          <a:bodyPr>
            <a:normAutofit/>
          </a:bodyPr>
          <a:lstStyle/>
          <a:p>
            <a:r>
              <a:rPr lang="en-US" dirty="0"/>
              <a:t>Orthogonal Projection in </a:t>
            </a:r>
            <a:r>
              <a:rPr lang="en-US" dirty="0" err="1"/>
              <a:t>WebGL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02685" y="1828800"/>
            <a:ext cx="3046215" cy="36707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Allows you to work in a box like clip space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 decide the box dimensions</a:t>
            </a:r>
          </a:p>
          <a:p>
            <a:endParaRPr lang="en-US" dirty="0"/>
          </a:p>
          <a:p>
            <a:r>
              <a:rPr lang="en-US" dirty="0"/>
              <a:t>Parallel  projection onto the view plane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40976" y="1828801"/>
            <a:ext cx="5159928" cy="44375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34" tIns="45717" rIns="91434" bIns="45717" rtlCol="0">
            <a:noAutofit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 function draw(){…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gl.viewport</a:t>
            </a:r>
            <a:r>
              <a:rPr lang="en-US" sz="1200" dirty="0"/>
              <a:t>(0, 0, </a:t>
            </a:r>
            <a:r>
              <a:rPr lang="en-US" sz="1200" dirty="0" err="1"/>
              <a:t>gl.viewportWidth</a:t>
            </a:r>
            <a:r>
              <a:rPr lang="en-US" sz="1200" dirty="0"/>
              <a:t>, </a:t>
            </a:r>
            <a:r>
              <a:rPr lang="en-US" sz="1200" dirty="0" err="1"/>
              <a:t>gl.viewportHeight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gl.clear</a:t>
            </a:r>
            <a:r>
              <a:rPr lang="en-US" sz="1200" dirty="0"/>
              <a:t>(</a:t>
            </a:r>
            <a:r>
              <a:rPr lang="en-US" sz="1200" dirty="0" err="1"/>
              <a:t>gl.COLOR_BUFFER_BIT</a:t>
            </a:r>
            <a:r>
              <a:rPr lang="en-US" sz="1200" dirty="0"/>
              <a:t> | </a:t>
            </a:r>
            <a:r>
              <a:rPr lang="en-US" sz="1200" dirty="0" err="1"/>
              <a:t>gl.DEPTH_BUFFER_BIT</a:t>
            </a:r>
            <a:r>
              <a:rPr lang="en-US" sz="1200" dirty="0"/>
              <a:t>); </a:t>
            </a:r>
          </a:p>
          <a:p>
            <a:pPr marL="0" indent="0">
              <a:buNone/>
            </a:pPr>
            <a:r>
              <a:rPr lang="en-US" sz="1200" dirty="0"/>
              <a:t>  mat4.ortho(</a:t>
            </a:r>
            <a:r>
              <a:rPr lang="en-US" sz="1200" dirty="0" err="1"/>
              <a:t>pMatrix</a:t>
            </a:r>
            <a:r>
              <a:rPr lang="en-US" sz="1200" dirty="0"/>
              <a:t>, -5, 5, -5, 5, 2, -2);</a:t>
            </a:r>
          </a:p>
          <a:p>
            <a:pPr marL="0" indent="0">
              <a:buNone/>
            </a:pPr>
            <a:r>
              <a:rPr lang="en-US" sz="1200" dirty="0"/>
              <a:t>…}</a:t>
            </a:r>
          </a:p>
          <a:p>
            <a:pPr marL="0" indent="0">
              <a:buNone/>
            </a:pPr>
            <a:r>
              <a:rPr lang="en-US" sz="1200" dirty="0"/>
              <a:t>  </a:t>
            </a:r>
          </a:p>
          <a:p>
            <a:pPr marL="0" indent="0">
              <a:buNone/>
            </a:pPr>
            <a:r>
              <a:rPr lang="en-US" sz="1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9404065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65300"/>
            <a:ext cx="8913813" cy="914400"/>
          </a:xfrm>
        </p:spPr>
        <p:txBody>
          <a:bodyPr/>
          <a:lstStyle/>
          <a:p>
            <a:r>
              <a:rPr lang="en-US" dirty="0"/>
              <a:t>Build a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746" y="1325329"/>
            <a:ext cx="8569155" cy="420734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err="1">
                <a:latin typeface="Courier" pitchFamily="49" charset="0"/>
              </a:rPr>
              <a:t>glPushMatrix</a:t>
            </a:r>
            <a:r>
              <a:rPr lang="en-US" sz="12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200" dirty="0" err="1">
                <a:latin typeface="Courier" pitchFamily="49" charset="0"/>
              </a:rPr>
              <a:t>glPushMatrix</a:t>
            </a:r>
            <a:r>
              <a:rPr lang="en-US" sz="12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200" dirty="0" err="1">
                <a:latin typeface="Courier" pitchFamily="49" charset="0"/>
              </a:rPr>
              <a:t>glScalef</a:t>
            </a:r>
            <a:r>
              <a:rPr lang="en-US" sz="1200" dirty="0">
                <a:latin typeface="Courier" pitchFamily="49" charset="0"/>
              </a:rPr>
              <a:t>(1.0,2.0,1.0);</a:t>
            </a:r>
          </a:p>
          <a:p>
            <a:pPr>
              <a:buNone/>
            </a:pPr>
            <a:r>
              <a:rPr lang="en-US" sz="1200" b="1" dirty="0" err="1">
                <a:latin typeface="Courier" pitchFamily="49" charset="0"/>
              </a:rPr>
              <a:t>glutSolidCube</a:t>
            </a:r>
            <a:r>
              <a:rPr lang="en-US" sz="1200" b="1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200" dirty="0" err="1">
                <a:latin typeface="Courier" pitchFamily="49" charset="0"/>
              </a:rPr>
              <a:t>glPopMatrix</a:t>
            </a:r>
            <a:r>
              <a:rPr lang="en-US" sz="12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200" dirty="0" err="1">
                <a:latin typeface="Courier" pitchFamily="49" charset="0"/>
              </a:rPr>
              <a:t>glTranslatef</a:t>
            </a:r>
            <a:r>
              <a:rPr lang="en-US" sz="1200" dirty="0">
                <a:latin typeface="Courier" pitchFamily="49" charset="0"/>
              </a:rPr>
              <a:t>(1.25,2,0.0);</a:t>
            </a:r>
          </a:p>
          <a:p>
            <a:pPr>
              <a:buNone/>
            </a:pPr>
            <a:r>
              <a:rPr lang="en-US" sz="1200" dirty="0" err="1">
                <a:latin typeface="Courier" pitchFamily="49" charset="0"/>
              </a:rPr>
              <a:t>glRotatef</a:t>
            </a:r>
            <a:r>
              <a:rPr lang="en-US" sz="1200" dirty="0">
                <a:latin typeface="Courier" pitchFamily="49" charset="0"/>
              </a:rPr>
              <a:t>(shoulder,0,0,1);</a:t>
            </a:r>
          </a:p>
          <a:p>
            <a:pPr>
              <a:buNone/>
            </a:pPr>
            <a:r>
              <a:rPr lang="en-US" sz="1200" dirty="0" err="1">
                <a:latin typeface="Courier" pitchFamily="49" charset="0"/>
              </a:rPr>
              <a:t>glPushMatrix</a:t>
            </a:r>
            <a:r>
              <a:rPr lang="en-US" sz="12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200" dirty="0" err="1">
                <a:latin typeface="Courier" pitchFamily="49" charset="0"/>
              </a:rPr>
              <a:t>glTranslatef</a:t>
            </a:r>
            <a:r>
              <a:rPr lang="en-US" sz="1200" dirty="0">
                <a:latin typeface="Courier" pitchFamily="49" charset="0"/>
              </a:rPr>
              <a:t>(0,-1,0.0);</a:t>
            </a:r>
          </a:p>
          <a:p>
            <a:pPr>
              <a:buNone/>
            </a:pPr>
            <a:r>
              <a:rPr lang="en-US" sz="1200" dirty="0" err="1">
                <a:latin typeface="Courier" pitchFamily="49" charset="0"/>
              </a:rPr>
              <a:t>glScalef</a:t>
            </a:r>
            <a:r>
              <a:rPr lang="en-US" sz="12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200" dirty="0" err="1">
                <a:latin typeface="Courier" pitchFamily="49" charset="0"/>
              </a:rPr>
              <a:t>glutSolidCube</a:t>
            </a:r>
            <a:r>
              <a:rPr lang="en-US" sz="12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200" dirty="0" err="1">
                <a:latin typeface="Courier" pitchFamily="49" charset="0"/>
              </a:rPr>
              <a:t>glPopMatrix</a:t>
            </a:r>
            <a:r>
              <a:rPr lang="en-US" sz="12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200" dirty="0" err="1">
                <a:latin typeface="Courier" pitchFamily="49" charset="0"/>
              </a:rPr>
              <a:t>glTranslatef</a:t>
            </a:r>
            <a:r>
              <a:rPr lang="en-US" sz="1200" dirty="0">
                <a:latin typeface="Courier" pitchFamily="49" charset="0"/>
              </a:rPr>
              <a:t>(0,-2,0);</a:t>
            </a:r>
          </a:p>
          <a:p>
            <a:pPr>
              <a:buNone/>
            </a:pPr>
            <a:r>
              <a:rPr lang="en-US" sz="1200" dirty="0" err="1">
                <a:latin typeface="Courier" pitchFamily="49" charset="0"/>
              </a:rPr>
              <a:t>glRotatef</a:t>
            </a:r>
            <a:r>
              <a:rPr lang="en-US" sz="1200" dirty="0">
                <a:latin typeface="Courier" pitchFamily="49" charset="0"/>
              </a:rPr>
              <a:t>(elbow,0,0,1);</a:t>
            </a:r>
          </a:p>
          <a:p>
            <a:pPr>
              <a:buNone/>
            </a:pPr>
            <a:r>
              <a:rPr lang="en-US" sz="1200" dirty="0" err="1">
                <a:latin typeface="Courier" pitchFamily="49" charset="0"/>
              </a:rPr>
              <a:t>glTranslatef</a:t>
            </a:r>
            <a:r>
              <a:rPr lang="en-US" sz="1200" dirty="0">
                <a:latin typeface="Courier" pitchFamily="49" charset="0"/>
              </a:rPr>
              <a:t>(0,-1,0);</a:t>
            </a:r>
          </a:p>
          <a:p>
            <a:pPr>
              <a:buNone/>
            </a:pPr>
            <a:r>
              <a:rPr lang="en-US" sz="1200" dirty="0" err="1">
                <a:latin typeface="Courier" pitchFamily="49" charset="0"/>
              </a:rPr>
              <a:t>glScalef</a:t>
            </a:r>
            <a:r>
              <a:rPr lang="en-US" sz="12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200" dirty="0" err="1">
                <a:latin typeface="Courier" pitchFamily="49" charset="0"/>
              </a:rPr>
              <a:t>glutSolidCube</a:t>
            </a:r>
            <a:r>
              <a:rPr lang="en-US" sz="12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200" dirty="0" err="1">
                <a:latin typeface="Courier" pitchFamily="49" charset="0"/>
              </a:rPr>
              <a:t>glPopMatrix</a:t>
            </a:r>
            <a:r>
              <a:rPr lang="en-US" sz="1200" dirty="0">
                <a:latin typeface="Courier" pitchFamily="49" charset="0"/>
              </a:rPr>
              <a:t>();</a:t>
            </a:r>
          </a:p>
          <a:p>
            <a:pPr>
              <a:buNone/>
            </a:pPr>
            <a:endParaRPr lang="en-US" sz="1200" dirty="0">
              <a:latin typeface="Courier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867400" y="230188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867400" y="11445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8674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867400" y="29718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867400" y="38862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495006" y="25161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409405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323804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238203" y="25138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4039394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952206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865018" y="2515394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777830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690642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867400" y="6873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867400" y="16002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867400" y="2513012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867400" y="342582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867400" y="433863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7239000" y="1600200"/>
            <a:ext cx="1828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12633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val 96"/>
          <p:cNvSpPr/>
          <p:nvPr/>
        </p:nvSpPr>
        <p:spPr bwMode="auto">
          <a:xfrm>
            <a:off x="1752600" y="1828800"/>
            <a:ext cx="8305800" cy="3429000"/>
          </a:xfrm>
          <a:prstGeom prst="ellipse">
            <a:avLst/>
          </a:prstGeom>
          <a:noFill/>
          <a:ln w="762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2895600" y="3761096"/>
            <a:ext cx="1981200" cy="810904"/>
          </a:xfrm>
          <a:prstGeom prst="ellipse">
            <a:avLst/>
          </a:prstGeom>
          <a:noFill/>
          <a:ln w="762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5" name="Oval 94"/>
          <p:cNvSpPr/>
          <p:nvPr/>
        </p:nvSpPr>
        <p:spPr bwMode="auto">
          <a:xfrm>
            <a:off x="3429000" y="2667000"/>
            <a:ext cx="5105400" cy="1752600"/>
          </a:xfrm>
          <a:prstGeom prst="ellipse">
            <a:avLst/>
          </a:prstGeom>
          <a:noFill/>
          <a:ln w="762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76400" y="152400"/>
            <a:ext cx="5334000" cy="990600"/>
          </a:xfrm>
        </p:spPr>
        <p:txBody>
          <a:bodyPr/>
          <a:lstStyle/>
          <a:p>
            <a:r>
              <a:rPr lang="en-US" dirty="0"/>
              <a:t>Solar System</a:t>
            </a:r>
          </a:p>
        </p:txBody>
      </p:sp>
      <p:pic>
        <p:nvPicPr>
          <p:cNvPr id="221187" name="Picture 3" descr="C:\Documents and Settings\John C. Hart\Local Settings\Temporary Internet Files\Content.IE5\HYBKV9J9\MCj023217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819400"/>
            <a:ext cx="990600" cy="988382"/>
          </a:xfrm>
          <a:prstGeom prst="rect">
            <a:avLst/>
          </a:prstGeom>
          <a:noFill/>
        </p:spPr>
      </p:pic>
      <p:pic>
        <p:nvPicPr>
          <p:cNvPr id="221189" name="Picture 5" descr="C:\Documents and Settings\John C. Hart\Local Settings\Temporary Internet Files\Content.IE5\HYBKV9J9\MCMP00003_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15472" y="3657600"/>
            <a:ext cx="2136133" cy="1905000"/>
          </a:xfrm>
          <a:prstGeom prst="rect">
            <a:avLst/>
          </a:prstGeom>
          <a:noFill/>
        </p:spPr>
      </p:pic>
      <p:pic>
        <p:nvPicPr>
          <p:cNvPr id="221191" name="Picture 7" descr="C:\Documents and Settings\John C. Hart\Local Settings\Temporary Internet Files\Content.IE5\85DFQ7I3\MCj0413532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9001" y="3657601"/>
            <a:ext cx="888749" cy="846729"/>
          </a:xfrm>
          <a:prstGeom prst="rect">
            <a:avLst/>
          </a:prstGeom>
          <a:noFill/>
        </p:spPr>
      </p:pic>
      <p:grpSp>
        <p:nvGrpSpPr>
          <p:cNvPr id="94" name="Group 93"/>
          <p:cNvGrpSpPr/>
          <p:nvPr/>
        </p:nvGrpSpPr>
        <p:grpSpPr>
          <a:xfrm>
            <a:off x="2778126" y="4073526"/>
            <a:ext cx="422275" cy="422275"/>
            <a:chOff x="774700" y="3997325"/>
            <a:chExt cx="1460500" cy="1460500"/>
          </a:xfrm>
        </p:grpSpPr>
        <p:sp>
          <p:nvSpPr>
            <p:cNvPr id="221202" name="Freeform 18"/>
            <p:cNvSpPr>
              <a:spLocks/>
            </p:cNvSpPr>
            <p:nvPr/>
          </p:nvSpPr>
          <p:spPr bwMode="auto">
            <a:xfrm>
              <a:off x="2222500" y="51244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DEA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05" name="Freeform 21"/>
            <p:cNvSpPr>
              <a:spLocks/>
            </p:cNvSpPr>
            <p:nvPr/>
          </p:nvSpPr>
          <p:spPr bwMode="auto">
            <a:xfrm>
              <a:off x="2219325" y="5133975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8BFD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06" name="Freeform 22"/>
            <p:cNvSpPr>
              <a:spLocks/>
            </p:cNvSpPr>
            <p:nvPr/>
          </p:nvSpPr>
          <p:spPr bwMode="auto">
            <a:xfrm>
              <a:off x="866775" y="43180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FD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09" name="Freeform 25"/>
            <p:cNvSpPr>
              <a:spLocks/>
            </p:cNvSpPr>
            <p:nvPr/>
          </p:nvSpPr>
          <p:spPr bwMode="auto">
            <a:xfrm>
              <a:off x="774700" y="3997325"/>
              <a:ext cx="1460500" cy="1460500"/>
            </a:xfrm>
            <a:custGeom>
              <a:avLst/>
              <a:gdLst/>
              <a:ahLst/>
              <a:cxnLst>
                <a:cxn ang="0">
                  <a:pos x="920" y="460"/>
                </a:cxn>
                <a:cxn ang="0">
                  <a:pos x="918" y="508"/>
                </a:cxn>
                <a:cxn ang="0">
                  <a:pos x="900" y="598"/>
                </a:cxn>
                <a:cxn ang="0">
                  <a:pos x="864" y="680"/>
                </a:cxn>
                <a:cxn ang="0">
                  <a:pos x="814" y="754"/>
                </a:cxn>
                <a:cxn ang="0">
                  <a:pos x="752" y="816"/>
                </a:cxn>
                <a:cxn ang="0">
                  <a:pos x="680" y="866"/>
                </a:cxn>
                <a:cxn ang="0">
                  <a:pos x="596" y="900"/>
                </a:cxn>
                <a:cxn ang="0">
                  <a:pos x="506" y="918"/>
                </a:cxn>
                <a:cxn ang="0">
                  <a:pos x="460" y="920"/>
                </a:cxn>
                <a:cxn ang="0">
                  <a:pos x="436" y="920"/>
                </a:cxn>
                <a:cxn ang="0">
                  <a:pos x="368" y="912"/>
                </a:cxn>
                <a:cxn ang="0">
                  <a:pos x="280" y="884"/>
                </a:cxn>
                <a:cxn ang="0">
                  <a:pos x="202" y="842"/>
                </a:cxn>
                <a:cxn ang="0">
                  <a:pos x="134" y="786"/>
                </a:cxn>
                <a:cxn ang="0">
                  <a:pos x="78" y="718"/>
                </a:cxn>
                <a:cxn ang="0">
                  <a:pos x="36" y="640"/>
                </a:cxn>
                <a:cxn ang="0">
                  <a:pos x="10" y="554"/>
                </a:cxn>
                <a:cxn ang="0">
                  <a:pos x="0" y="484"/>
                </a:cxn>
                <a:cxn ang="0">
                  <a:pos x="0" y="460"/>
                </a:cxn>
                <a:cxn ang="0">
                  <a:pos x="2" y="414"/>
                </a:cxn>
                <a:cxn ang="0">
                  <a:pos x="20" y="324"/>
                </a:cxn>
                <a:cxn ang="0">
                  <a:pos x="56" y="242"/>
                </a:cxn>
                <a:cxn ang="0">
                  <a:pos x="104" y="168"/>
                </a:cxn>
                <a:cxn ang="0">
                  <a:pos x="168" y="106"/>
                </a:cxn>
                <a:cxn ang="0">
                  <a:pos x="240" y="56"/>
                </a:cxn>
                <a:cxn ang="0">
                  <a:pos x="324" y="22"/>
                </a:cxn>
                <a:cxn ang="0">
                  <a:pos x="412" y="4"/>
                </a:cxn>
                <a:cxn ang="0">
                  <a:pos x="460" y="0"/>
                </a:cxn>
                <a:cxn ang="0">
                  <a:pos x="484" y="2"/>
                </a:cxn>
                <a:cxn ang="0">
                  <a:pos x="552" y="10"/>
                </a:cxn>
                <a:cxn ang="0">
                  <a:pos x="638" y="36"/>
                </a:cxn>
                <a:cxn ang="0">
                  <a:pos x="718" y="80"/>
                </a:cxn>
                <a:cxn ang="0">
                  <a:pos x="786" y="136"/>
                </a:cxn>
                <a:cxn ang="0">
                  <a:pos x="842" y="204"/>
                </a:cxn>
                <a:cxn ang="0">
                  <a:pos x="884" y="282"/>
                </a:cxn>
                <a:cxn ang="0">
                  <a:pos x="910" y="368"/>
                </a:cxn>
                <a:cxn ang="0">
                  <a:pos x="920" y="436"/>
                </a:cxn>
                <a:cxn ang="0">
                  <a:pos x="920" y="460"/>
                </a:cxn>
              </a:cxnLst>
              <a:rect l="0" t="0" r="r" b="b"/>
              <a:pathLst>
                <a:path w="920" h="920">
                  <a:moveTo>
                    <a:pt x="920" y="460"/>
                  </a:moveTo>
                  <a:lnTo>
                    <a:pt x="920" y="460"/>
                  </a:lnTo>
                  <a:lnTo>
                    <a:pt x="920" y="484"/>
                  </a:lnTo>
                  <a:lnTo>
                    <a:pt x="918" y="508"/>
                  </a:lnTo>
                  <a:lnTo>
                    <a:pt x="910" y="554"/>
                  </a:lnTo>
                  <a:lnTo>
                    <a:pt x="900" y="598"/>
                  </a:lnTo>
                  <a:lnTo>
                    <a:pt x="884" y="640"/>
                  </a:lnTo>
                  <a:lnTo>
                    <a:pt x="864" y="680"/>
                  </a:lnTo>
                  <a:lnTo>
                    <a:pt x="842" y="718"/>
                  </a:lnTo>
                  <a:lnTo>
                    <a:pt x="814" y="754"/>
                  </a:lnTo>
                  <a:lnTo>
                    <a:pt x="786" y="786"/>
                  </a:lnTo>
                  <a:lnTo>
                    <a:pt x="752" y="816"/>
                  </a:lnTo>
                  <a:lnTo>
                    <a:pt x="718" y="842"/>
                  </a:lnTo>
                  <a:lnTo>
                    <a:pt x="680" y="866"/>
                  </a:lnTo>
                  <a:lnTo>
                    <a:pt x="638" y="884"/>
                  </a:lnTo>
                  <a:lnTo>
                    <a:pt x="596" y="900"/>
                  </a:lnTo>
                  <a:lnTo>
                    <a:pt x="552" y="912"/>
                  </a:lnTo>
                  <a:lnTo>
                    <a:pt x="506" y="918"/>
                  </a:lnTo>
                  <a:lnTo>
                    <a:pt x="484" y="920"/>
                  </a:lnTo>
                  <a:lnTo>
                    <a:pt x="460" y="920"/>
                  </a:lnTo>
                  <a:lnTo>
                    <a:pt x="460" y="920"/>
                  </a:lnTo>
                  <a:lnTo>
                    <a:pt x="436" y="920"/>
                  </a:lnTo>
                  <a:lnTo>
                    <a:pt x="412" y="918"/>
                  </a:lnTo>
                  <a:lnTo>
                    <a:pt x="368" y="912"/>
                  </a:lnTo>
                  <a:lnTo>
                    <a:pt x="324" y="900"/>
                  </a:lnTo>
                  <a:lnTo>
                    <a:pt x="280" y="884"/>
                  </a:lnTo>
                  <a:lnTo>
                    <a:pt x="240" y="866"/>
                  </a:lnTo>
                  <a:lnTo>
                    <a:pt x="202" y="842"/>
                  </a:lnTo>
                  <a:lnTo>
                    <a:pt x="168" y="816"/>
                  </a:lnTo>
                  <a:lnTo>
                    <a:pt x="134" y="786"/>
                  </a:lnTo>
                  <a:lnTo>
                    <a:pt x="104" y="754"/>
                  </a:lnTo>
                  <a:lnTo>
                    <a:pt x="78" y="718"/>
                  </a:lnTo>
                  <a:lnTo>
                    <a:pt x="56" y="680"/>
                  </a:lnTo>
                  <a:lnTo>
                    <a:pt x="36" y="640"/>
                  </a:lnTo>
                  <a:lnTo>
                    <a:pt x="20" y="598"/>
                  </a:lnTo>
                  <a:lnTo>
                    <a:pt x="10" y="554"/>
                  </a:lnTo>
                  <a:lnTo>
                    <a:pt x="2" y="508"/>
                  </a:lnTo>
                  <a:lnTo>
                    <a:pt x="0" y="484"/>
                  </a:lnTo>
                  <a:lnTo>
                    <a:pt x="0" y="460"/>
                  </a:lnTo>
                  <a:lnTo>
                    <a:pt x="0" y="460"/>
                  </a:lnTo>
                  <a:lnTo>
                    <a:pt x="0" y="436"/>
                  </a:lnTo>
                  <a:lnTo>
                    <a:pt x="2" y="414"/>
                  </a:lnTo>
                  <a:lnTo>
                    <a:pt x="10" y="368"/>
                  </a:lnTo>
                  <a:lnTo>
                    <a:pt x="20" y="324"/>
                  </a:lnTo>
                  <a:lnTo>
                    <a:pt x="36" y="282"/>
                  </a:lnTo>
                  <a:lnTo>
                    <a:pt x="56" y="242"/>
                  </a:lnTo>
                  <a:lnTo>
                    <a:pt x="78" y="204"/>
                  </a:lnTo>
                  <a:lnTo>
                    <a:pt x="104" y="168"/>
                  </a:lnTo>
                  <a:lnTo>
                    <a:pt x="134" y="136"/>
                  </a:lnTo>
                  <a:lnTo>
                    <a:pt x="168" y="106"/>
                  </a:lnTo>
                  <a:lnTo>
                    <a:pt x="202" y="80"/>
                  </a:lnTo>
                  <a:lnTo>
                    <a:pt x="240" y="56"/>
                  </a:lnTo>
                  <a:lnTo>
                    <a:pt x="280" y="36"/>
                  </a:lnTo>
                  <a:lnTo>
                    <a:pt x="324" y="22"/>
                  </a:lnTo>
                  <a:lnTo>
                    <a:pt x="368" y="10"/>
                  </a:lnTo>
                  <a:lnTo>
                    <a:pt x="412" y="4"/>
                  </a:lnTo>
                  <a:lnTo>
                    <a:pt x="436" y="2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484" y="2"/>
                  </a:lnTo>
                  <a:lnTo>
                    <a:pt x="506" y="4"/>
                  </a:lnTo>
                  <a:lnTo>
                    <a:pt x="552" y="10"/>
                  </a:lnTo>
                  <a:lnTo>
                    <a:pt x="596" y="22"/>
                  </a:lnTo>
                  <a:lnTo>
                    <a:pt x="638" y="36"/>
                  </a:lnTo>
                  <a:lnTo>
                    <a:pt x="680" y="56"/>
                  </a:lnTo>
                  <a:lnTo>
                    <a:pt x="718" y="80"/>
                  </a:lnTo>
                  <a:lnTo>
                    <a:pt x="752" y="106"/>
                  </a:lnTo>
                  <a:lnTo>
                    <a:pt x="786" y="136"/>
                  </a:lnTo>
                  <a:lnTo>
                    <a:pt x="814" y="168"/>
                  </a:lnTo>
                  <a:lnTo>
                    <a:pt x="842" y="204"/>
                  </a:lnTo>
                  <a:lnTo>
                    <a:pt x="864" y="242"/>
                  </a:lnTo>
                  <a:lnTo>
                    <a:pt x="884" y="282"/>
                  </a:lnTo>
                  <a:lnTo>
                    <a:pt x="900" y="324"/>
                  </a:lnTo>
                  <a:lnTo>
                    <a:pt x="910" y="368"/>
                  </a:lnTo>
                  <a:lnTo>
                    <a:pt x="918" y="414"/>
                  </a:lnTo>
                  <a:lnTo>
                    <a:pt x="920" y="436"/>
                  </a:lnTo>
                  <a:lnTo>
                    <a:pt x="920" y="460"/>
                  </a:lnTo>
                  <a:lnTo>
                    <a:pt x="920" y="46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10" name="Freeform 26"/>
            <p:cNvSpPr>
              <a:spLocks/>
            </p:cNvSpPr>
            <p:nvPr/>
          </p:nvSpPr>
          <p:spPr bwMode="auto">
            <a:xfrm>
              <a:off x="1409700" y="4191000"/>
              <a:ext cx="717550" cy="717550"/>
            </a:xfrm>
            <a:custGeom>
              <a:avLst/>
              <a:gdLst/>
              <a:ahLst/>
              <a:cxnLst>
                <a:cxn ang="0">
                  <a:pos x="452" y="226"/>
                </a:cxn>
                <a:cxn ang="0">
                  <a:pos x="446" y="272"/>
                </a:cxn>
                <a:cxn ang="0">
                  <a:pos x="434" y="314"/>
                </a:cxn>
                <a:cxn ang="0">
                  <a:pos x="412" y="352"/>
                </a:cxn>
                <a:cxn ang="0">
                  <a:pos x="386" y="386"/>
                </a:cxn>
                <a:cxn ang="0">
                  <a:pos x="352" y="414"/>
                </a:cxn>
                <a:cxn ang="0">
                  <a:pos x="314" y="434"/>
                </a:cxn>
                <a:cxn ang="0">
                  <a:pos x="272" y="448"/>
                </a:cxn>
                <a:cxn ang="0">
                  <a:pos x="226" y="452"/>
                </a:cxn>
                <a:cxn ang="0">
                  <a:pos x="202" y="452"/>
                </a:cxn>
                <a:cxn ang="0">
                  <a:pos x="158" y="442"/>
                </a:cxn>
                <a:cxn ang="0">
                  <a:pos x="118" y="424"/>
                </a:cxn>
                <a:cxn ang="0">
                  <a:pos x="82" y="400"/>
                </a:cxn>
                <a:cxn ang="0">
                  <a:pos x="52" y="370"/>
                </a:cxn>
                <a:cxn ang="0">
                  <a:pos x="28" y="334"/>
                </a:cxn>
                <a:cxn ang="0">
                  <a:pos x="10" y="294"/>
                </a:cxn>
                <a:cxn ang="0">
                  <a:pos x="2" y="250"/>
                </a:cxn>
                <a:cxn ang="0">
                  <a:pos x="0" y="226"/>
                </a:cxn>
                <a:cxn ang="0">
                  <a:pos x="4" y="180"/>
                </a:cxn>
                <a:cxn ang="0">
                  <a:pos x="18" y="138"/>
                </a:cxn>
                <a:cxn ang="0">
                  <a:pos x="38" y="100"/>
                </a:cxn>
                <a:cxn ang="0">
                  <a:pos x="66" y="66"/>
                </a:cxn>
                <a:cxn ang="0">
                  <a:pos x="100" y="40"/>
                </a:cxn>
                <a:cxn ang="0">
                  <a:pos x="138" y="18"/>
                </a:cxn>
                <a:cxn ang="0">
                  <a:pos x="180" y="6"/>
                </a:cxn>
                <a:cxn ang="0">
                  <a:pos x="226" y="0"/>
                </a:cxn>
                <a:cxn ang="0">
                  <a:pos x="248" y="2"/>
                </a:cxn>
                <a:cxn ang="0">
                  <a:pos x="292" y="10"/>
                </a:cxn>
                <a:cxn ang="0">
                  <a:pos x="334" y="28"/>
                </a:cxn>
                <a:cxn ang="0">
                  <a:pos x="370" y="52"/>
                </a:cxn>
                <a:cxn ang="0">
                  <a:pos x="400" y="82"/>
                </a:cxn>
                <a:cxn ang="0">
                  <a:pos x="424" y="118"/>
                </a:cxn>
                <a:cxn ang="0">
                  <a:pos x="442" y="160"/>
                </a:cxn>
                <a:cxn ang="0">
                  <a:pos x="450" y="204"/>
                </a:cxn>
                <a:cxn ang="0">
                  <a:pos x="452" y="226"/>
                </a:cxn>
              </a:cxnLst>
              <a:rect l="0" t="0" r="r" b="b"/>
              <a:pathLst>
                <a:path w="452" h="452">
                  <a:moveTo>
                    <a:pt x="452" y="226"/>
                  </a:moveTo>
                  <a:lnTo>
                    <a:pt x="452" y="226"/>
                  </a:lnTo>
                  <a:lnTo>
                    <a:pt x="450" y="250"/>
                  </a:lnTo>
                  <a:lnTo>
                    <a:pt x="446" y="272"/>
                  </a:lnTo>
                  <a:lnTo>
                    <a:pt x="442" y="294"/>
                  </a:lnTo>
                  <a:lnTo>
                    <a:pt x="434" y="314"/>
                  </a:lnTo>
                  <a:lnTo>
                    <a:pt x="424" y="334"/>
                  </a:lnTo>
                  <a:lnTo>
                    <a:pt x="412" y="352"/>
                  </a:lnTo>
                  <a:lnTo>
                    <a:pt x="400" y="370"/>
                  </a:lnTo>
                  <a:lnTo>
                    <a:pt x="386" y="386"/>
                  </a:lnTo>
                  <a:lnTo>
                    <a:pt x="370" y="400"/>
                  </a:lnTo>
                  <a:lnTo>
                    <a:pt x="352" y="414"/>
                  </a:lnTo>
                  <a:lnTo>
                    <a:pt x="334" y="424"/>
                  </a:lnTo>
                  <a:lnTo>
                    <a:pt x="314" y="434"/>
                  </a:lnTo>
                  <a:lnTo>
                    <a:pt x="292" y="442"/>
                  </a:lnTo>
                  <a:lnTo>
                    <a:pt x="272" y="448"/>
                  </a:lnTo>
                  <a:lnTo>
                    <a:pt x="248" y="452"/>
                  </a:lnTo>
                  <a:lnTo>
                    <a:pt x="226" y="452"/>
                  </a:lnTo>
                  <a:lnTo>
                    <a:pt x="226" y="452"/>
                  </a:lnTo>
                  <a:lnTo>
                    <a:pt x="202" y="452"/>
                  </a:lnTo>
                  <a:lnTo>
                    <a:pt x="180" y="448"/>
                  </a:lnTo>
                  <a:lnTo>
                    <a:pt x="158" y="442"/>
                  </a:lnTo>
                  <a:lnTo>
                    <a:pt x="138" y="434"/>
                  </a:lnTo>
                  <a:lnTo>
                    <a:pt x="118" y="424"/>
                  </a:lnTo>
                  <a:lnTo>
                    <a:pt x="100" y="414"/>
                  </a:lnTo>
                  <a:lnTo>
                    <a:pt x="82" y="400"/>
                  </a:lnTo>
                  <a:lnTo>
                    <a:pt x="66" y="386"/>
                  </a:lnTo>
                  <a:lnTo>
                    <a:pt x="52" y="370"/>
                  </a:lnTo>
                  <a:lnTo>
                    <a:pt x="38" y="352"/>
                  </a:lnTo>
                  <a:lnTo>
                    <a:pt x="28" y="334"/>
                  </a:lnTo>
                  <a:lnTo>
                    <a:pt x="18" y="314"/>
                  </a:lnTo>
                  <a:lnTo>
                    <a:pt x="10" y="294"/>
                  </a:lnTo>
                  <a:lnTo>
                    <a:pt x="4" y="272"/>
                  </a:lnTo>
                  <a:lnTo>
                    <a:pt x="2" y="250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2" y="204"/>
                  </a:lnTo>
                  <a:lnTo>
                    <a:pt x="4" y="180"/>
                  </a:lnTo>
                  <a:lnTo>
                    <a:pt x="10" y="160"/>
                  </a:lnTo>
                  <a:lnTo>
                    <a:pt x="18" y="138"/>
                  </a:lnTo>
                  <a:lnTo>
                    <a:pt x="28" y="118"/>
                  </a:lnTo>
                  <a:lnTo>
                    <a:pt x="38" y="100"/>
                  </a:lnTo>
                  <a:lnTo>
                    <a:pt x="52" y="82"/>
                  </a:lnTo>
                  <a:lnTo>
                    <a:pt x="66" y="66"/>
                  </a:lnTo>
                  <a:lnTo>
                    <a:pt x="82" y="52"/>
                  </a:lnTo>
                  <a:lnTo>
                    <a:pt x="100" y="40"/>
                  </a:lnTo>
                  <a:lnTo>
                    <a:pt x="118" y="28"/>
                  </a:lnTo>
                  <a:lnTo>
                    <a:pt x="138" y="18"/>
                  </a:lnTo>
                  <a:lnTo>
                    <a:pt x="158" y="10"/>
                  </a:lnTo>
                  <a:lnTo>
                    <a:pt x="180" y="6"/>
                  </a:lnTo>
                  <a:lnTo>
                    <a:pt x="202" y="2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48" y="2"/>
                  </a:lnTo>
                  <a:lnTo>
                    <a:pt x="272" y="6"/>
                  </a:lnTo>
                  <a:lnTo>
                    <a:pt x="292" y="10"/>
                  </a:lnTo>
                  <a:lnTo>
                    <a:pt x="314" y="18"/>
                  </a:lnTo>
                  <a:lnTo>
                    <a:pt x="334" y="28"/>
                  </a:lnTo>
                  <a:lnTo>
                    <a:pt x="352" y="40"/>
                  </a:lnTo>
                  <a:lnTo>
                    <a:pt x="370" y="52"/>
                  </a:lnTo>
                  <a:lnTo>
                    <a:pt x="386" y="66"/>
                  </a:lnTo>
                  <a:lnTo>
                    <a:pt x="400" y="82"/>
                  </a:lnTo>
                  <a:lnTo>
                    <a:pt x="412" y="100"/>
                  </a:lnTo>
                  <a:lnTo>
                    <a:pt x="424" y="118"/>
                  </a:lnTo>
                  <a:lnTo>
                    <a:pt x="434" y="138"/>
                  </a:lnTo>
                  <a:lnTo>
                    <a:pt x="442" y="160"/>
                  </a:lnTo>
                  <a:lnTo>
                    <a:pt x="446" y="180"/>
                  </a:lnTo>
                  <a:lnTo>
                    <a:pt x="450" y="204"/>
                  </a:lnTo>
                  <a:lnTo>
                    <a:pt x="452" y="226"/>
                  </a:lnTo>
                  <a:lnTo>
                    <a:pt x="452" y="22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11" name="Freeform 27"/>
            <p:cNvSpPr>
              <a:spLocks/>
            </p:cNvSpPr>
            <p:nvPr/>
          </p:nvSpPr>
          <p:spPr bwMode="auto">
            <a:xfrm>
              <a:off x="774700" y="3997325"/>
              <a:ext cx="1238250" cy="1460500"/>
            </a:xfrm>
            <a:custGeom>
              <a:avLst/>
              <a:gdLst/>
              <a:ahLst/>
              <a:cxnLst>
                <a:cxn ang="0">
                  <a:pos x="656" y="810"/>
                </a:cxn>
                <a:cxn ang="0">
                  <a:pos x="570" y="800"/>
                </a:cxn>
                <a:cxn ang="0">
                  <a:pos x="490" y="776"/>
                </a:cxn>
                <a:cxn ang="0">
                  <a:pos x="418" y="736"/>
                </a:cxn>
                <a:cxn ang="0">
                  <a:pos x="354" y="684"/>
                </a:cxn>
                <a:cxn ang="0">
                  <a:pos x="302" y="620"/>
                </a:cxn>
                <a:cxn ang="0">
                  <a:pos x="262" y="548"/>
                </a:cxn>
                <a:cxn ang="0">
                  <a:pos x="238" y="468"/>
                </a:cxn>
                <a:cxn ang="0">
                  <a:pos x="228" y="382"/>
                </a:cxn>
                <a:cxn ang="0">
                  <a:pos x="230" y="350"/>
                </a:cxn>
                <a:cxn ang="0">
                  <a:pos x="238" y="290"/>
                </a:cxn>
                <a:cxn ang="0">
                  <a:pos x="254" y="234"/>
                </a:cxn>
                <a:cxn ang="0">
                  <a:pos x="278" y="180"/>
                </a:cxn>
                <a:cxn ang="0">
                  <a:pos x="310" y="132"/>
                </a:cxn>
                <a:cxn ang="0">
                  <a:pos x="346" y="86"/>
                </a:cxn>
                <a:cxn ang="0">
                  <a:pos x="388" y="48"/>
                </a:cxn>
                <a:cxn ang="0">
                  <a:pos x="436" y="14"/>
                </a:cxn>
                <a:cxn ang="0">
                  <a:pos x="462" y="0"/>
                </a:cxn>
                <a:cxn ang="0">
                  <a:pos x="460" y="0"/>
                </a:cxn>
                <a:cxn ang="0">
                  <a:pos x="412" y="4"/>
                </a:cxn>
                <a:cxn ang="0">
                  <a:pos x="324" y="22"/>
                </a:cxn>
                <a:cxn ang="0">
                  <a:pos x="240" y="56"/>
                </a:cxn>
                <a:cxn ang="0">
                  <a:pos x="168" y="106"/>
                </a:cxn>
                <a:cxn ang="0">
                  <a:pos x="104" y="168"/>
                </a:cxn>
                <a:cxn ang="0">
                  <a:pos x="56" y="242"/>
                </a:cxn>
                <a:cxn ang="0">
                  <a:pos x="20" y="324"/>
                </a:cxn>
                <a:cxn ang="0">
                  <a:pos x="2" y="414"/>
                </a:cxn>
                <a:cxn ang="0">
                  <a:pos x="0" y="460"/>
                </a:cxn>
                <a:cxn ang="0">
                  <a:pos x="0" y="484"/>
                </a:cxn>
                <a:cxn ang="0">
                  <a:pos x="10" y="554"/>
                </a:cxn>
                <a:cxn ang="0">
                  <a:pos x="36" y="640"/>
                </a:cxn>
                <a:cxn ang="0">
                  <a:pos x="78" y="718"/>
                </a:cxn>
                <a:cxn ang="0">
                  <a:pos x="134" y="786"/>
                </a:cxn>
                <a:cxn ang="0">
                  <a:pos x="202" y="842"/>
                </a:cxn>
                <a:cxn ang="0">
                  <a:pos x="280" y="884"/>
                </a:cxn>
                <a:cxn ang="0">
                  <a:pos x="368" y="912"/>
                </a:cxn>
                <a:cxn ang="0">
                  <a:pos x="436" y="920"/>
                </a:cxn>
                <a:cxn ang="0">
                  <a:pos x="460" y="920"/>
                </a:cxn>
                <a:cxn ang="0">
                  <a:pos x="550" y="912"/>
                </a:cxn>
                <a:cxn ang="0">
                  <a:pos x="636" y="886"/>
                </a:cxn>
                <a:cxn ang="0">
                  <a:pos x="712" y="846"/>
                </a:cxn>
                <a:cxn ang="0">
                  <a:pos x="780" y="792"/>
                </a:cxn>
                <a:cxn ang="0">
                  <a:pos x="750" y="800"/>
                </a:cxn>
                <a:cxn ang="0">
                  <a:pos x="688" y="808"/>
                </a:cxn>
                <a:cxn ang="0">
                  <a:pos x="656" y="810"/>
                </a:cxn>
              </a:cxnLst>
              <a:rect l="0" t="0" r="r" b="b"/>
              <a:pathLst>
                <a:path w="780" h="920">
                  <a:moveTo>
                    <a:pt x="656" y="810"/>
                  </a:moveTo>
                  <a:lnTo>
                    <a:pt x="656" y="810"/>
                  </a:lnTo>
                  <a:lnTo>
                    <a:pt x="612" y="808"/>
                  </a:lnTo>
                  <a:lnTo>
                    <a:pt x="570" y="800"/>
                  </a:lnTo>
                  <a:lnTo>
                    <a:pt x="530" y="790"/>
                  </a:lnTo>
                  <a:lnTo>
                    <a:pt x="490" y="776"/>
                  </a:lnTo>
                  <a:lnTo>
                    <a:pt x="452" y="758"/>
                  </a:lnTo>
                  <a:lnTo>
                    <a:pt x="418" y="736"/>
                  </a:lnTo>
                  <a:lnTo>
                    <a:pt x="384" y="712"/>
                  </a:lnTo>
                  <a:lnTo>
                    <a:pt x="354" y="684"/>
                  </a:lnTo>
                  <a:lnTo>
                    <a:pt x="326" y="654"/>
                  </a:lnTo>
                  <a:lnTo>
                    <a:pt x="302" y="620"/>
                  </a:lnTo>
                  <a:lnTo>
                    <a:pt x="280" y="586"/>
                  </a:lnTo>
                  <a:lnTo>
                    <a:pt x="262" y="548"/>
                  </a:lnTo>
                  <a:lnTo>
                    <a:pt x="248" y="508"/>
                  </a:lnTo>
                  <a:lnTo>
                    <a:pt x="238" y="468"/>
                  </a:lnTo>
                  <a:lnTo>
                    <a:pt x="230" y="426"/>
                  </a:lnTo>
                  <a:lnTo>
                    <a:pt x="228" y="382"/>
                  </a:lnTo>
                  <a:lnTo>
                    <a:pt x="228" y="382"/>
                  </a:lnTo>
                  <a:lnTo>
                    <a:pt x="230" y="350"/>
                  </a:lnTo>
                  <a:lnTo>
                    <a:pt x="232" y="320"/>
                  </a:lnTo>
                  <a:lnTo>
                    <a:pt x="238" y="290"/>
                  </a:lnTo>
                  <a:lnTo>
                    <a:pt x="246" y="262"/>
                  </a:lnTo>
                  <a:lnTo>
                    <a:pt x="254" y="234"/>
                  </a:lnTo>
                  <a:lnTo>
                    <a:pt x="266" y="206"/>
                  </a:lnTo>
                  <a:lnTo>
                    <a:pt x="278" y="180"/>
                  </a:lnTo>
                  <a:lnTo>
                    <a:pt x="292" y="156"/>
                  </a:lnTo>
                  <a:lnTo>
                    <a:pt x="310" y="132"/>
                  </a:lnTo>
                  <a:lnTo>
                    <a:pt x="326" y="108"/>
                  </a:lnTo>
                  <a:lnTo>
                    <a:pt x="346" y="86"/>
                  </a:lnTo>
                  <a:lnTo>
                    <a:pt x="366" y="66"/>
                  </a:lnTo>
                  <a:lnTo>
                    <a:pt x="388" y="48"/>
                  </a:lnTo>
                  <a:lnTo>
                    <a:pt x="412" y="30"/>
                  </a:lnTo>
                  <a:lnTo>
                    <a:pt x="436" y="14"/>
                  </a:lnTo>
                  <a:lnTo>
                    <a:pt x="462" y="0"/>
                  </a:lnTo>
                  <a:lnTo>
                    <a:pt x="462" y="0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436" y="2"/>
                  </a:lnTo>
                  <a:lnTo>
                    <a:pt x="412" y="4"/>
                  </a:lnTo>
                  <a:lnTo>
                    <a:pt x="368" y="10"/>
                  </a:lnTo>
                  <a:lnTo>
                    <a:pt x="324" y="22"/>
                  </a:lnTo>
                  <a:lnTo>
                    <a:pt x="280" y="36"/>
                  </a:lnTo>
                  <a:lnTo>
                    <a:pt x="240" y="56"/>
                  </a:lnTo>
                  <a:lnTo>
                    <a:pt x="202" y="80"/>
                  </a:lnTo>
                  <a:lnTo>
                    <a:pt x="168" y="106"/>
                  </a:lnTo>
                  <a:lnTo>
                    <a:pt x="134" y="136"/>
                  </a:lnTo>
                  <a:lnTo>
                    <a:pt x="104" y="168"/>
                  </a:lnTo>
                  <a:lnTo>
                    <a:pt x="78" y="204"/>
                  </a:lnTo>
                  <a:lnTo>
                    <a:pt x="56" y="242"/>
                  </a:lnTo>
                  <a:lnTo>
                    <a:pt x="36" y="282"/>
                  </a:lnTo>
                  <a:lnTo>
                    <a:pt x="20" y="324"/>
                  </a:lnTo>
                  <a:lnTo>
                    <a:pt x="10" y="368"/>
                  </a:lnTo>
                  <a:lnTo>
                    <a:pt x="2" y="414"/>
                  </a:lnTo>
                  <a:lnTo>
                    <a:pt x="0" y="436"/>
                  </a:lnTo>
                  <a:lnTo>
                    <a:pt x="0" y="460"/>
                  </a:lnTo>
                  <a:lnTo>
                    <a:pt x="0" y="460"/>
                  </a:lnTo>
                  <a:lnTo>
                    <a:pt x="0" y="484"/>
                  </a:lnTo>
                  <a:lnTo>
                    <a:pt x="2" y="508"/>
                  </a:lnTo>
                  <a:lnTo>
                    <a:pt x="10" y="554"/>
                  </a:lnTo>
                  <a:lnTo>
                    <a:pt x="20" y="598"/>
                  </a:lnTo>
                  <a:lnTo>
                    <a:pt x="36" y="640"/>
                  </a:lnTo>
                  <a:lnTo>
                    <a:pt x="56" y="680"/>
                  </a:lnTo>
                  <a:lnTo>
                    <a:pt x="78" y="718"/>
                  </a:lnTo>
                  <a:lnTo>
                    <a:pt x="104" y="754"/>
                  </a:lnTo>
                  <a:lnTo>
                    <a:pt x="134" y="786"/>
                  </a:lnTo>
                  <a:lnTo>
                    <a:pt x="168" y="816"/>
                  </a:lnTo>
                  <a:lnTo>
                    <a:pt x="202" y="842"/>
                  </a:lnTo>
                  <a:lnTo>
                    <a:pt x="240" y="866"/>
                  </a:lnTo>
                  <a:lnTo>
                    <a:pt x="280" y="884"/>
                  </a:lnTo>
                  <a:lnTo>
                    <a:pt x="324" y="900"/>
                  </a:lnTo>
                  <a:lnTo>
                    <a:pt x="368" y="912"/>
                  </a:lnTo>
                  <a:lnTo>
                    <a:pt x="412" y="918"/>
                  </a:lnTo>
                  <a:lnTo>
                    <a:pt x="436" y="920"/>
                  </a:lnTo>
                  <a:lnTo>
                    <a:pt x="460" y="920"/>
                  </a:lnTo>
                  <a:lnTo>
                    <a:pt x="460" y="920"/>
                  </a:lnTo>
                  <a:lnTo>
                    <a:pt x="506" y="918"/>
                  </a:lnTo>
                  <a:lnTo>
                    <a:pt x="550" y="912"/>
                  </a:lnTo>
                  <a:lnTo>
                    <a:pt x="594" y="900"/>
                  </a:lnTo>
                  <a:lnTo>
                    <a:pt x="636" y="886"/>
                  </a:lnTo>
                  <a:lnTo>
                    <a:pt x="674" y="868"/>
                  </a:lnTo>
                  <a:lnTo>
                    <a:pt x="712" y="846"/>
                  </a:lnTo>
                  <a:lnTo>
                    <a:pt x="746" y="820"/>
                  </a:lnTo>
                  <a:lnTo>
                    <a:pt x="780" y="792"/>
                  </a:lnTo>
                  <a:lnTo>
                    <a:pt x="780" y="792"/>
                  </a:lnTo>
                  <a:lnTo>
                    <a:pt x="750" y="800"/>
                  </a:lnTo>
                  <a:lnTo>
                    <a:pt x="720" y="804"/>
                  </a:lnTo>
                  <a:lnTo>
                    <a:pt x="688" y="808"/>
                  </a:lnTo>
                  <a:lnTo>
                    <a:pt x="656" y="810"/>
                  </a:lnTo>
                  <a:lnTo>
                    <a:pt x="656" y="81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12" name="Freeform 28"/>
            <p:cNvSpPr>
              <a:spLocks/>
            </p:cNvSpPr>
            <p:nvPr/>
          </p:nvSpPr>
          <p:spPr bwMode="auto">
            <a:xfrm>
              <a:off x="1997075" y="5254625"/>
              <a:ext cx="15875" cy="31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2">
                  <a:moveTo>
                    <a:pt x="10" y="0"/>
                  </a:moveTo>
                  <a:lnTo>
                    <a:pt x="1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CDDE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13" name="Freeform 29"/>
            <p:cNvSpPr>
              <a:spLocks/>
            </p:cNvSpPr>
            <p:nvPr/>
          </p:nvSpPr>
          <p:spPr bwMode="auto">
            <a:xfrm>
              <a:off x="774700" y="4016375"/>
              <a:ext cx="923925" cy="1441450"/>
            </a:xfrm>
            <a:custGeom>
              <a:avLst/>
              <a:gdLst/>
              <a:ahLst/>
              <a:cxnLst>
                <a:cxn ang="0">
                  <a:pos x="480" y="904"/>
                </a:cxn>
                <a:cxn ang="0">
                  <a:pos x="434" y="902"/>
                </a:cxn>
                <a:cxn ang="0">
                  <a:pos x="344" y="882"/>
                </a:cxn>
                <a:cxn ang="0">
                  <a:pos x="262" y="848"/>
                </a:cxn>
                <a:cxn ang="0">
                  <a:pos x="188" y="798"/>
                </a:cxn>
                <a:cxn ang="0">
                  <a:pos x="126" y="736"/>
                </a:cxn>
                <a:cxn ang="0">
                  <a:pos x="76" y="662"/>
                </a:cxn>
                <a:cxn ang="0">
                  <a:pos x="40" y="580"/>
                </a:cxn>
                <a:cxn ang="0">
                  <a:pos x="22" y="490"/>
                </a:cxn>
                <a:cxn ang="0">
                  <a:pos x="20" y="444"/>
                </a:cxn>
                <a:cxn ang="0">
                  <a:pos x="22" y="404"/>
                </a:cxn>
                <a:cxn ang="0">
                  <a:pos x="34" y="328"/>
                </a:cxn>
                <a:cxn ang="0">
                  <a:pos x="60" y="258"/>
                </a:cxn>
                <a:cxn ang="0">
                  <a:pos x="94" y="192"/>
                </a:cxn>
                <a:cxn ang="0">
                  <a:pos x="140" y="134"/>
                </a:cxn>
                <a:cxn ang="0">
                  <a:pos x="194" y="84"/>
                </a:cxn>
                <a:cxn ang="0">
                  <a:pos x="254" y="42"/>
                </a:cxn>
                <a:cxn ang="0">
                  <a:pos x="322" y="12"/>
                </a:cxn>
                <a:cxn ang="0">
                  <a:pos x="358" y="0"/>
                </a:cxn>
                <a:cxn ang="0">
                  <a:pos x="284" y="24"/>
                </a:cxn>
                <a:cxn ang="0">
                  <a:pos x="216" y="58"/>
                </a:cxn>
                <a:cxn ang="0">
                  <a:pos x="154" y="104"/>
                </a:cxn>
                <a:cxn ang="0">
                  <a:pos x="102" y="160"/>
                </a:cxn>
                <a:cxn ang="0">
                  <a:pos x="60" y="222"/>
                </a:cxn>
                <a:cxn ang="0">
                  <a:pos x="28" y="292"/>
                </a:cxn>
                <a:cxn ang="0">
                  <a:pos x="6" y="368"/>
                </a:cxn>
                <a:cxn ang="0">
                  <a:pos x="0" y="448"/>
                </a:cxn>
                <a:cxn ang="0">
                  <a:pos x="0" y="472"/>
                </a:cxn>
                <a:cxn ang="0">
                  <a:pos x="10" y="542"/>
                </a:cxn>
                <a:cxn ang="0">
                  <a:pos x="36" y="628"/>
                </a:cxn>
                <a:cxn ang="0">
                  <a:pos x="78" y="706"/>
                </a:cxn>
                <a:cxn ang="0">
                  <a:pos x="134" y="774"/>
                </a:cxn>
                <a:cxn ang="0">
                  <a:pos x="202" y="830"/>
                </a:cxn>
                <a:cxn ang="0">
                  <a:pos x="280" y="872"/>
                </a:cxn>
                <a:cxn ang="0">
                  <a:pos x="368" y="900"/>
                </a:cxn>
                <a:cxn ang="0">
                  <a:pos x="436" y="908"/>
                </a:cxn>
                <a:cxn ang="0">
                  <a:pos x="460" y="908"/>
                </a:cxn>
                <a:cxn ang="0">
                  <a:pos x="522" y="904"/>
                </a:cxn>
                <a:cxn ang="0">
                  <a:pos x="582" y="892"/>
                </a:cxn>
                <a:cxn ang="0">
                  <a:pos x="558" y="898"/>
                </a:cxn>
                <a:cxn ang="0">
                  <a:pos x="506" y="902"/>
                </a:cxn>
                <a:cxn ang="0">
                  <a:pos x="480" y="904"/>
                </a:cxn>
              </a:cxnLst>
              <a:rect l="0" t="0" r="r" b="b"/>
              <a:pathLst>
                <a:path w="582" h="908">
                  <a:moveTo>
                    <a:pt x="480" y="904"/>
                  </a:moveTo>
                  <a:lnTo>
                    <a:pt x="480" y="904"/>
                  </a:lnTo>
                  <a:lnTo>
                    <a:pt x="456" y="902"/>
                  </a:lnTo>
                  <a:lnTo>
                    <a:pt x="434" y="902"/>
                  </a:lnTo>
                  <a:lnTo>
                    <a:pt x="388" y="894"/>
                  </a:lnTo>
                  <a:lnTo>
                    <a:pt x="344" y="882"/>
                  </a:lnTo>
                  <a:lnTo>
                    <a:pt x="302" y="868"/>
                  </a:lnTo>
                  <a:lnTo>
                    <a:pt x="262" y="848"/>
                  </a:lnTo>
                  <a:lnTo>
                    <a:pt x="224" y="824"/>
                  </a:lnTo>
                  <a:lnTo>
                    <a:pt x="188" y="798"/>
                  </a:lnTo>
                  <a:lnTo>
                    <a:pt x="156" y="768"/>
                  </a:lnTo>
                  <a:lnTo>
                    <a:pt x="126" y="736"/>
                  </a:lnTo>
                  <a:lnTo>
                    <a:pt x="98" y="700"/>
                  </a:lnTo>
                  <a:lnTo>
                    <a:pt x="76" y="662"/>
                  </a:lnTo>
                  <a:lnTo>
                    <a:pt x="56" y="622"/>
                  </a:lnTo>
                  <a:lnTo>
                    <a:pt x="40" y="580"/>
                  </a:lnTo>
                  <a:lnTo>
                    <a:pt x="30" y="536"/>
                  </a:lnTo>
                  <a:lnTo>
                    <a:pt x="22" y="490"/>
                  </a:lnTo>
                  <a:lnTo>
                    <a:pt x="20" y="468"/>
                  </a:lnTo>
                  <a:lnTo>
                    <a:pt x="20" y="444"/>
                  </a:lnTo>
                  <a:lnTo>
                    <a:pt x="20" y="444"/>
                  </a:lnTo>
                  <a:lnTo>
                    <a:pt x="22" y="404"/>
                  </a:lnTo>
                  <a:lnTo>
                    <a:pt x="26" y="366"/>
                  </a:lnTo>
                  <a:lnTo>
                    <a:pt x="34" y="328"/>
                  </a:lnTo>
                  <a:lnTo>
                    <a:pt x="46" y="292"/>
                  </a:lnTo>
                  <a:lnTo>
                    <a:pt x="60" y="258"/>
                  </a:lnTo>
                  <a:lnTo>
                    <a:pt x="76" y="224"/>
                  </a:lnTo>
                  <a:lnTo>
                    <a:pt x="94" y="192"/>
                  </a:lnTo>
                  <a:lnTo>
                    <a:pt x="116" y="162"/>
                  </a:lnTo>
                  <a:lnTo>
                    <a:pt x="140" y="134"/>
                  </a:lnTo>
                  <a:lnTo>
                    <a:pt x="166" y="108"/>
                  </a:lnTo>
                  <a:lnTo>
                    <a:pt x="194" y="84"/>
                  </a:lnTo>
                  <a:lnTo>
                    <a:pt x="224" y="62"/>
                  </a:lnTo>
                  <a:lnTo>
                    <a:pt x="254" y="42"/>
                  </a:lnTo>
                  <a:lnTo>
                    <a:pt x="288" y="26"/>
                  </a:lnTo>
                  <a:lnTo>
                    <a:pt x="322" y="12"/>
                  </a:lnTo>
                  <a:lnTo>
                    <a:pt x="358" y="0"/>
                  </a:lnTo>
                  <a:lnTo>
                    <a:pt x="358" y="0"/>
                  </a:lnTo>
                  <a:lnTo>
                    <a:pt x="320" y="10"/>
                  </a:lnTo>
                  <a:lnTo>
                    <a:pt x="284" y="24"/>
                  </a:lnTo>
                  <a:lnTo>
                    <a:pt x="248" y="40"/>
                  </a:lnTo>
                  <a:lnTo>
                    <a:pt x="216" y="58"/>
                  </a:lnTo>
                  <a:lnTo>
                    <a:pt x="184" y="80"/>
                  </a:lnTo>
                  <a:lnTo>
                    <a:pt x="154" y="104"/>
                  </a:lnTo>
                  <a:lnTo>
                    <a:pt x="128" y="132"/>
                  </a:lnTo>
                  <a:lnTo>
                    <a:pt x="102" y="160"/>
                  </a:lnTo>
                  <a:lnTo>
                    <a:pt x="80" y="190"/>
                  </a:lnTo>
                  <a:lnTo>
                    <a:pt x="60" y="222"/>
                  </a:lnTo>
                  <a:lnTo>
                    <a:pt x="42" y="256"/>
                  </a:lnTo>
                  <a:lnTo>
                    <a:pt x="28" y="292"/>
                  </a:lnTo>
                  <a:lnTo>
                    <a:pt x="16" y="330"/>
                  </a:lnTo>
                  <a:lnTo>
                    <a:pt x="6" y="368"/>
                  </a:lnTo>
                  <a:lnTo>
                    <a:pt x="2" y="408"/>
                  </a:lnTo>
                  <a:lnTo>
                    <a:pt x="0" y="448"/>
                  </a:lnTo>
                  <a:lnTo>
                    <a:pt x="0" y="448"/>
                  </a:lnTo>
                  <a:lnTo>
                    <a:pt x="0" y="472"/>
                  </a:lnTo>
                  <a:lnTo>
                    <a:pt x="2" y="496"/>
                  </a:lnTo>
                  <a:lnTo>
                    <a:pt x="10" y="542"/>
                  </a:lnTo>
                  <a:lnTo>
                    <a:pt x="20" y="586"/>
                  </a:lnTo>
                  <a:lnTo>
                    <a:pt x="36" y="628"/>
                  </a:lnTo>
                  <a:lnTo>
                    <a:pt x="56" y="668"/>
                  </a:lnTo>
                  <a:lnTo>
                    <a:pt x="78" y="706"/>
                  </a:lnTo>
                  <a:lnTo>
                    <a:pt x="104" y="742"/>
                  </a:lnTo>
                  <a:lnTo>
                    <a:pt x="134" y="774"/>
                  </a:lnTo>
                  <a:lnTo>
                    <a:pt x="168" y="804"/>
                  </a:lnTo>
                  <a:lnTo>
                    <a:pt x="202" y="830"/>
                  </a:lnTo>
                  <a:lnTo>
                    <a:pt x="240" y="854"/>
                  </a:lnTo>
                  <a:lnTo>
                    <a:pt x="280" y="872"/>
                  </a:lnTo>
                  <a:lnTo>
                    <a:pt x="324" y="888"/>
                  </a:lnTo>
                  <a:lnTo>
                    <a:pt x="368" y="900"/>
                  </a:lnTo>
                  <a:lnTo>
                    <a:pt x="412" y="906"/>
                  </a:lnTo>
                  <a:lnTo>
                    <a:pt x="436" y="908"/>
                  </a:lnTo>
                  <a:lnTo>
                    <a:pt x="460" y="908"/>
                  </a:lnTo>
                  <a:lnTo>
                    <a:pt x="460" y="908"/>
                  </a:lnTo>
                  <a:lnTo>
                    <a:pt x="492" y="908"/>
                  </a:lnTo>
                  <a:lnTo>
                    <a:pt x="522" y="904"/>
                  </a:lnTo>
                  <a:lnTo>
                    <a:pt x="552" y="900"/>
                  </a:lnTo>
                  <a:lnTo>
                    <a:pt x="582" y="892"/>
                  </a:lnTo>
                  <a:lnTo>
                    <a:pt x="582" y="892"/>
                  </a:lnTo>
                  <a:lnTo>
                    <a:pt x="558" y="898"/>
                  </a:lnTo>
                  <a:lnTo>
                    <a:pt x="532" y="900"/>
                  </a:lnTo>
                  <a:lnTo>
                    <a:pt x="506" y="902"/>
                  </a:lnTo>
                  <a:lnTo>
                    <a:pt x="480" y="904"/>
                  </a:lnTo>
                  <a:lnTo>
                    <a:pt x="480" y="90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14" name="Freeform 30"/>
            <p:cNvSpPr>
              <a:spLocks/>
            </p:cNvSpPr>
            <p:nvPr/>
          </p:nvSpPr>
          <p:spPr bwMode="auto">
            <a:xfrm>
              <a:off x="1054100" y="4752975"/>
              <a:ext cx="231775" cy="244475"/>
            </a:xfrm>
            <a:custGeom>
              <a:avLst/>
              <a:gdLst/>
              <a:ahLst/>
              <a:cxnLst>
                <a:cxn ang="0">
                  <a:pos x="138" y="48"/>
                </a:cxn>
                <a:cxn ang="0">
                  <a:pos x="138" y="48"/>
                </a:cxn>
                <a:cxn ang="0">
                  <a:pos x="144" y="62"/>
                </a:cxn>
                <a:cxn ang="0">
                  <a:pos x="146" y="78"/>
                </a:cxn>
                <a:cxn ang="0">
                  <a:pos x="144" y="92"/>
                </a:cxn>
                <a:cxn ang="0">
                  <a:pos x="140" y="106"/>
                </a:cxn>
                <a:cxn ang="0">
                  <a:pos x="134" y="120"/>
                </a:cxn>
                <a:cxn ang="0">
                  <a:pos x="126" y="130"/>
                </a:cxn>
                <a:cxn ang="0">
                  <a:pos x="116" y="140"/>
                </a:cxn>
                <a:cxn ang="0">
                  <a:pos x="104" y="148"/>
                </a:cxn>
                <a:cxn ang="0">
                  <a:pos x="104" y="148"/>
                </a:cxn>
                <a:cxn ang="0">
                  <a:pos x="90" y="152"/>
                </a:cxn>
                <a:cxn ang="0">
                  <a:pos x="76" y="154"/>
                </a:cxn>
                <a:cxn ang="0">
                  <a:pos x="62" y="152"/>
                </a:cxn>
                <a:cxn ang="0">
                  <a:pos x="48" y="148"/>
                </a:cxn>
                <a:cxn ang="0">
                  <a:pos x="34" y="140"/>
                </a:cxn>
                <a:cxn ang="0">
                  <a:pos x="24" y="130"/>
                </a:cxn>
                <a:cxn ang="0">
                  <a:pos x="14" y="120"/>
                </a:cxn>
                <a:cxn ang="0">
                  <a:pos x="6" y="106"/>
                </a:cxn>
                <a:cxn ang="0">
                  <a:pos x="6" y="106"/>
                </a:cxn>
                <a:cxn ang="0">
                  <a:pos x="2" y="90"/>
                </a:cxn>
                <a:cxn ang="0">
                  <a:pos x="0" y="76"/>
                </a:cxn>
                <a:cxn ang="0">
                  <a:pos x="0" y="60"/>
                </a:cxn>
                <a:cxn ang="0">
                  <a:pos x="4" y="46"/>
                </a:cxn>
                <a:cxn ang="0">
                  <a:pos x="10" y="34"/>
                </a:cxn>
                <a:cxn ang="0">
                  <a:pos x="18" y="22"/>
                </a:cxn>
                <a:cxn ang="0">
                  <a:pos x="28" y="1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56" y="2"/>
                </a:cxn>
                <a:cxn ang="0">
                  <a:pos x="70" y="0"/>
                </a:cxn>
                <a:cxn ang="0">
                  <a:pos x="84" y="2"/>
                </a:cxn>
                <a:cxn ang="0">
                  <a:pos x="96" y="6"/>
                </a:cxn>
                <a:cxn ang="0">
                  <a:pos x="110" y="12"/>
                </a:cxn>
                <a:cxn ang="0">
                  <a:pos x="120" y="22"/>
                </a:cxn>
                <a:cxn ang="0">
                  <a:pos x="130" y="34"/>
                </a:cxn>
                <a:cxn ang="0">
                  <a:pos x="138" y="48"/>
                </a:cxn>
                <a:cxn ang="0">
                  <a:pos x="138" y="48"/>
                </a:cxn>
              </a:cxnLst>
              <a:rect l="0" t="0" r="r" b="b"/>
              <a:pathLst>
                <a:path w="146" h="154">
                  <a:moveTo>
                    <a:pt x="138" y="48"/>
                  </a:moveTo>
                  <a:lnTo>
                    <a:pt x="138" y="48"/>
                  </a:lnTo>
                  <a:lnTo>
                    <a:pt x="144" y="62"/>
                  </a:lnTo>
                  <a:lnTo>
                    <a:pt x="146" y="78"/>
                  </a:lnTo>
                  <a:lnTo>
                    <a:pt x="144" y="92"/>
                  </a:lnTo>
                  <a:lnTo>
                    <a:pt x="140" y="106"/>
                  </a:lnTo>
                  <a:lnTo>
                    <a:pt x="134" y="120"/>
                  </a:lnTo>
                  <a:lnTo>
                    <a:pt x="126" y="130"/>
                  </a:lnTo>
                  <a:lnTo>
                    <a:pt x="116" y="140"/>
                  </a:lnTo>
                  <a:lnTo>
                    <a:pt x="104" y="148"/>
                  </a:lnTo>
                  <a:lnTo>
                    <a:pt x="104" y="148"/>
                  </a:lnTo>
                  <a:lnTo>
                    <a:pt x="90" y="152"/>
                  </a:lnTo>
                  <a:lnTo>
                    <a:pt x="76" y="154"/>
                  </a:lnTo>
                  <a:lnTo>
                    <a:pt x="62" y="152"/>
                  </a:lnTo>
                  <a:lnTo>
                    <a:pt x="48" y="148"/>
                  </a:lnTo>
                  <a:lnTo>
                    <a:pt x="34" y="140"/>
                  </a:lnTo>
                  <a:lnTo>
                    <a:pt x="24" y="130"/>
                  </a:lnTo>
                  <a:lnTo>
                    <a:pt x="14" y="120"/>
                  </a:lnTo>
                  <a:lnTo>
                    <a:pt x="6" y="106"/>
                  </a:lnTo>
                  <a:lnTo>
                    <a:pt x="6" y="106"/>
                  </a:lnTo>
                  <a:lnTo>
                    <a:pt x="2" y="90"/>
                  </a:lnTo>
                  <a:lnTo>
                    <a:pt x="0" y="76"/>
                  </a:lnTo>
                  <a:lnTo>
                    <a:pt x="0" y="60"/>
                  </a:lnTo>
                  <a:lnTo>
                    <a:pt x="4" y="46"/>
                  </a:lnTo>
                  <a:lnTo>
                    <a:pt x="10" y="34"/>
                  </a:lnTo>
                  <a:lnTo>
                    <a:pt x="18" y="22"/>
                  </a:lnTo>
                  <a:lnTo>
                    <a:pt x="28" y="1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56" y="2"/>
                  </a:lnTo>
                  <a:lnTo>
                    <a:pt x="70" y="0"/>
                  </a:lnTo>
                  <a:lnTo>
                    <a:pt x="84" y="2"/>
                  </a:lnTo>
                  <a:lnTo>
                    <a:pt x="96" y="6"/>
                  </a:lnTo>
                  <a:lnTo>
                    <a:pt x="110" y="12"/>
                  </a:lnTo>
                  <a:lnTo>
                    <a:pt x="120" y="22"/>
                  </a:lnTo>
                  <a:lnTo>
                    <a:pt x="130" y="34"/>
                  </a:lnTo>
                  <a:lnTo>
                    <a:pt x="138" y="48"/>
                  </a:lnTo>
                  <a:lnTo>
                    <a:pt x="138" y="48"/>
                  </a:lnTo>
                  <a:close/>
                </a:path>
              </a:pathLst>
            </a:custGeom>
            <a:solidFill>
              <a:srgbClr val="BABB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15" name="Freeform 31"/>
            <p:cNvSpPr>
              <a:spLocks/>
            </p:cNvSpPr>
            <p:nvPr/>
          </p:nvSpPr>
          <p:spPr bwMode="auto">
            <a:xfrm>
              <a:off x="1082675" y="4721225"/>
              <a:ext cx="244475" cy="257175"/>
            </a:xfrm>
            <a:custGeom>
              <a:avLst/>
              <a:gdLst/>
              <a:ahLst/>
              <a:cxnLst>
                <a:cxn ang="0">
                  <a:pos x="148" y="50"/>
                </a:cxn>
                <a:cxn ang="0">
                  <a:pos x="148" y="50"/>
                </a:cxn>
                <a:cxn ang="0">
                  <a:pos x="152" y="66"/>
                </a:cxn>
                <a:cxn ang="0">
                  <a:pos x="154" y="82"/>
                </a:cxn>
                <a:cxn ang="0">
                  <a:pos x="154" y="98"/>
                </a:cxn>
                <a:cxn ang="0">
                  <a:pos x="150" y="112"/>
                </a:cxn>
                <a:cxn ang="0">
                  <a:pos x="144" y="126"/>
                </a:cxn>
                <a:cxn ang="0">
                  <a:pos x="134" y="138"/>
                </a:cxn>
                <a:cxn ang="0">
                  <a:pos x="124" y="148"/>
                </a:cxn>
                <a:cxn ang="0">
                  <a:pos x="110" y="156"/>
                </a:cxn>
                <a:cxn ang="0">
                  <a:pos x="110" y="156"/>
                </a:cxn>
                <a:cxn ang="0">
                  <a:pos x="96" y="160"/>
                </a:cxn>
                <a:cxn ang="0">
                  <a:pos x="80" y="162"/>
                </a:cxn>
                <a:cxn ang="0">
                  <a:pos x="66" y="160"/>
                </a:cxn>
                <a:cxn ang="0">
                  <a:pos x="50" y="156"/>
                </a:cxn>
                <a:cxn ang="0">
                  <a:pos x="38" y="148"/>
                </a:cxn>
                <a:cxn ang="0">
                  <a:pos x="26" y="138"/>
                </a:cxn>
                <a:cxn ang="0">
                  <a:pos x="16" y="126"/>
                </a:cxn>
                <a:cxn ang="0">
                  <a:pos x="8" y="112"/>
                </a:cxn>
                <a:cxn ang="0">
                  <a:pos x="8" y="112"/>
                </a:cxn>
                <a:cxn ang="0">
                  <a:pos x="2" y="96"/>
                </a:cxn>
                <a:cxn ang="0">
                  <a:pos x="0" y="80"/>
                </a:cxn>
                <a:cxn ang="0">
                  <a:pos x="0" y="64"/>
                </a:cxn>
                <a:cxn ang="0">
                  <a:pos x="4" y="50"/>
                </a:cxn>
                <a:cxn ang="0">
                  <a:pos x="10" y="36"/>
                </a:cxn>
                <a:cxn ang="0">
                  <a:pos x="20" y="24"/>
                </a:cxn>
                <a:cxn ang="0">
                  <a:pos x="30" y="14"/>
                </a:cxn>
                <a:cxn ang="0">
                  <a:pos x="44" y="6"/>
                </a:cxn>
                <a:cxn ang="0">
                  <a:pos x="44" y="6"/>
                </a:cxn>
                <a:cxn ang="0">
                  <a:pos x="58" y="2"/>
                </a:cxn>
                <a:cxn ang="0">
                  <a:pos x="74" y="0"/>
                </a:cxn>
                <a:cxn ang="0">
                  <a:pos x="88" y="2"/>
                </a:cxn>
                <a:cxn ang="0">
                  <a:pos x="104" y="6"/>
                </a:cxn>
                <a:cxn ang="0">
                  <a:pos x="116" y="14"/>
                </a:cxn>
                <a:cxn ang="0">
                  <a:pos x="128" y="24"/>
                </a:cxn>
                <a:cxn ang="0">
                  <a:pos x="140" y="36"/>
                </a:cxn>
                <a:cxn ang="0">
                  <a:pos x="148" y="50"/>
                </a:cxn>
                <a:cxn ang="0">
                  <a:pos x="148" y="50"/>
                </a:cxn>
              </a:cxnLst>
              <a:rect l="0" t="0" r="r" b="b"/>
              <a:pathLst>
                <a:path w="154" h="162">
                  <a:moveTo>
                    <a:pt x="148" y="50"/>
                  </a:moveTo>
                  <a:lnTo>
                    <a:pt x="148" y="50"/>
                  </a:lnTo>
                  <a:lnTo>
                    <a:pt x="152" y="66"/>
                  </a:lnTo>
                  <a:lnTo>
                    <a:pt x="154" y="82"/>
                  </a:lnTo>
                  <a:lnTo>
                    <a:pt x="154" y="98"/>
                  </a:lnTo>
                  <a:lnTo>
                    <a:pt x="150" y="112"/>
                  </a:lnTo>
                  <a:lnTo>
                    <a:pt x="144" y="126"/>
                  </a:lnTo>
                  <a:lnTo>
                    <a:pt x="134" y="138"/>
                  </a:lnTo>
                  <a:lnTo>
                    <a:pt x="124" y="148"/>
                  </a:lnTo>
                  <a:lnTo>
                    <a:pt x="110" y="156"/>
                  </a:lnTo>
                  <a:lnTo>
                    <a:pt x="110" y="156"/>
                  </a:lnTo>
                  <a:lnTo>
                    <a:pt x="96" y="160"/>
                  </a:lnTo>
                  <a:lnTo>
                    <a:pt x="80" y="162"/>
                  </a:lnTo>
                  <a:lnTo>
                    <a:pt x="66" y="160"/>
                  </a:lnTo>
                  <a:lnTo>
                    <a:pt x="50" y="156"/>
                  </a:lnTo>
                  <a:lnTo>
                    <a:pt x="38" y="148"/>
                  </a:lnTo>
                  <a:lnTo>
                    <a:pt x="26" y="138"/>
                  </a:lnTo>
                  <a:lnTo>
                    <a:pt x="16" y="126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2" y="96"/>
                  </a:lnTo>
                  <a:lnTo>
                    <a:pt x="0" y="80"/>
                  </a:lnTo>
                  <a:lnTo>
                    <a:pt x="0" y="64"/>
                  </a:lnTo>
                  <a:lnTo>
                    <a:pt x="4" y="50"/>
                  </a:lnTo>
                  <a:lnTo>
                    <a:pt x="10" y="36"/>
                  </a:lnTo>
                  <a:lnTo>
                    <a:pt x="20" y="24"/>
                  </a:lnTo>
                  <a:lnTo>
                    <a:pt x="30" y="14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4" y="6"/>
                  </a:lnTo>
                  <a:lnTo>
                    <a:pt x="116" y="14"/>
                  </a:lnTo>
                  <a:lnTo>
                    <a:pt x="128" y="24"/>
                  </a:lnTo>
                  <a:lnTo>
                    <a:pt x="140" y="36"/>
                  </a:lnTo>
                  <a:lnTo>
                    <a:pt x="148" y="50"/>
                  </a:lnTo>
                  <a:lnTo>
                    <a:pt x="148" y="50"/>
                  </a:lnTo>
                  <a:close/>
                </a:path>
              </a:pathLst>
            </a:custGeom>
            <a:solidFill>
              <a:srgbClr val="EDEEF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16" name="Freeform 32"/>
            <p:cNvSpPr>
              <a:spLocks/>
            </p:cNvSpPr>
            <p:nvPr/>
          </p:nvSpPr>
          <p:spPr bwMode="auto">
            <a:xfrm>
              <a:off x="1069975" y="4740275"/>
              <a:ext cx="231775" cy="244475"/>
            </a:xfrm>
            <a:custGeom>
              <a:avLst/>
              <a:gdLst/>
              <a:ahLst/>
              <a:cxnLst>
                <a:cxn ang="0">
                  <a:pos x="138" y="48"/>
                </a:cxn>
                <a:cxn ang="0">
                  <a:pos x="138" y="48"/>
                </a:cxn>
                <a:cxn ang="0">
                  <a:pos x="144" y="62"/>
                </a:cxn>
                <a:cxn ang="0">
                  <a:pos x="146" y="78"/>
                </a:cxn>
                <a:cxn ang="0">
                  <a:pos x="144" y="92"/>
                </a:cxn>
                <a:cxn ang="0">
                  <a:pos x="142" y="106"/>
                </a:cxn>
                <a:cxn ang="0">
                  <a:pos x="136" y="120"/>
                </a:cxn>
                <a:cxn ang="0">
                  <a:pos x="126" y="130"/>
                </a:cxn>
                <a:cxn ang="0">
                  <a:pos x="116" y="140"/>
                </a:cxn>
                <a:cxn ang="0">
                  <a:pos x="104" y="148"/>
                </a:cxn>
                <a:cxn ang="0">
                  <a:pos x="104" y="148"/>
                </a:cxn>
                <a:cxn ang="0">
                  <a:pos x="90" y="152"/>
                </a:cxn>
                <a:cxn ang="0">
                  <a:pos x="76" y="154"/>
                </a:cxn>
                <a:cxn ang="0">
                  <a:pos x="62" y="152"/>
                </a:cxn>
                <a:cxn ang="0">
                  <a:pos x="48" y="148"/>
                </a:cxn>
                <a:cxn ang="0">
                  <a:pos x="36" y="140"/>
                </a:cxn>
                <a:cxn ang="0">
                  <a:pos x="24" y="132"/>
                </a:cxn>
                <a:cxn ang="0">
                  <a:pos x="14" y="120"/>
                </a:cxn>
                <a:cxn ang="0">
                  <a:pos x="6" y="106"/>
                </a:cxn>
                <a:cxn ang="0">
                  <a:pos x="6" y="106"/>
                </a:cxn>
                <a:cxn ang="0">
                  <a:pos x="2" y="90"/>
                </a:cxn>
                <a:cxn ang="0">
                  <a:pos x="0" y="76"/>
                </a:cxn>
                <a:cxn ang="0">
                  <a:pos x="0" y="62"/>
                </a:cxn>
                <a:cxn ang="0">
                  <a:pos x="4" y="48"/>
                </a:cxn>
                <a:cxn ang="0">
                  <a:pos x="10" y="34"/>
                </a:cxn>
                <a:cxn ang="0">
                  <a:pos x="18" y="22"/>
                </a:cxn>
                <a:cxn ang="0">
                  <a:pos x="28" y="14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56" y="2"/>
                </a:cxn>
                <a:cxn ang="0">
                  <a:pos x="70" y="0"/>
                </a:cxn>
                <a:cxn ang="0">
                  <a:pos x="84" y="2"/>
                </a:cxn>
                <a:cxn ang="0">
                  <a:pos x="98" y="6"/>
                </a:cxn>
                <a:cxn ang="0">
                  <a:pos x="110" y="14"/>
                </a:cxn>
                <a:cxn ang="0">
                  <a:pos x="122" y="22"/>
                </a:cxn>
                <a:cxn ang="0">
                  <a:pos x="130" y="34"/>
                </a:cxn>
                <a:cxn ang="0">
                  <a:pos x="138" y="48"/>
                </a:cxn>
                <a:cxn ang="0">
                  <a:pos x="138" y="48"/>
                </a:cxn>
              </a:cxnLst>
              <a:rect l="0" t="0" r="r" b="b"/>
              <a:pathLst>
                <a:path w="146" h="154">
                  <a:moveTo>
                    <a:pt x="138" y="48"/>
                  </a:moveTo>
                  <a:lnTo>
                    <a:pt x="138" y="48"/>
                  </a:lnTo>
                  <a:lnTo>
                    <a:pt x="144" y="62"/>
                  </a:lnTo>
                  <a:lnTo>
                    <a:pt x="146" y="78"/>
                  </a:lnTo>
                  <a:lnTo>
                    <a:pt x="144" y="92"/>
                  </a:lnTo>
                  <a:lnTo>
                    <a:pt x="142" y="106"/>
                  </a:lnTo>
                  <a:lnTo>
                    <a:pt x="136" y="120"/>
                  </a:lnTo>
                  <a:lnTo>
                    <a:pt x="126" y="130"/>
                  </a:lnTo>
                  <a:lnTo>
                    <a:pt x="116" y="140"/>
                  </a:lnTo>
                  <a:lnTo>
                    <a:pt x="104" y="148"/>
                  </a:lnTo>
                  <a:lnTo>
                    <a:pt x="104" y="148"/>
                  </a:lnTo>
                  <a:lnTo>
                    <a:pt x="90" y="152"/>
                  </a:lnTo>
                  <a:lnTo>
                    <a:pt x="76" y="154"/>
                  </a:lnTo>
                  <a:lnTo>
                    <a:pt x="62" y="152"/>
                  </a:lnTo>
                  <a:lnTo>
                    <a:pt x="48" y="148"/>
                  </a:lnTo>
                  <a:lnTo>
                    <a:pt x="36" y="140"/>
                  </a:lnTo>
                  <a:lnTo>
                    <a:pt x="24" y="132"/>
                  </a:lnTo>
                  <a:lnTo>
                    <a:pt x="14" y="120"/>
                  </a:lnTo>
                  <a:lnTo>
                    <a:pt x="6" y="106"/>
                  </a:lnTo>
                  <a:lnTo>
                    <a:pt x="6" y="106"/>
                  </a:lnTo>
                  <a:lnTo>
                    <a:pt x="2" y="90"/>
                  </a:lnTo>
                  <a:lnTo>
                    <a:pt x="0" y="76"/>
                  </a:lnTo>
                  <a:lnTo>
                    <a:pt x="0" y="62"/>
                  </a:lnTo>
                  <a:lnTo>
                    <a:pt x="4" y="48"/>
                  </a:lnTo>
                  <a:lnTo>
                    <a:pt x="10" y="34"/>
                  </a:lnTo>
                  <a:lnTo>
                    <a:pt x="18" y="22"/>
                  </a:lnTo>
                  <a:lnTo>
                    <a:pt x="28" y="14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56" y="2"/>
                  </a:lnTo>
                  <a:lnTo>
                    <a:pt x="70" y="0"/>
                  </a:lnTo>
                  <a:lnTo>
                    <a:pt x="84" y="2"/>
                  </a:lnTo>
                  <a:lnTo>
                    <a:pt x="98" y="6"/>
                  </a:lnTo>
                  <a:lnTo>
                    <a:pt x="110" y="14"/>
                  </a:lnTo>
                  <a:lnTo>
                    <a:pt x="122" y="22"/>
                  </a:lnTo>
                  <a:lnTo>
                    <a:pt x="130" y="34"/>
                  </a:lnTo>
                  <a:lnTo>
                    <a:pt x="138" y="48"/>
                  </a:lnTo>
                  <a:lnTo>
                    <a:pt x="138" y="48"/>
                  </a:lnTo>
                  <a:close/>
                </a:path>
              </a:pathLst>
            </a:custGeom>
            <a:solidFill>
              <a:srgbClr val="F6F6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17" name="Freeform 33"/>
            <p:cNvSpPr>
              <a:spLocks/>
            </p:cNvSpPr>
            <p:nvPr/>
          </p:nvSpPr>
          <p:spPr bwMode="auto">
            <a:xfrm>
              <a:off x="1098550" y="4775200"/>
              <a:ext cx="130175" cy="177800"/>
            </a:xfrm>
            <a:custGeom>
              <a:avLst/>
              <a:gdLst/>
              <a:ahLst/>
              <a:cxnLst>
                <a:cxn ang="0">
                  <a:pos x="60" y="10"/>
                </a:cxn>
                <a:cxn ang="0">
                  <a:pos x="60" y="10"/>
                </a:cxn>
                <a:cxn ang="0">
                  <a:pos x="54" y="6"/>
                </a:cxn>
                <a:cxn ang="0">
                  <a:pos x="48" y="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2" y="2"/>
                </a:cxn>
                <a:cxn ang="0">
                  <a:pos x="32" y="2"/>
                </a:cxn>
                <a:cxn ang="0">
                  <a:pos x="20" y="8"/>
                </a:cxn>
                <a:cxn ang="0">
                  <a:pos x="10" y="18"/>
                </a:cxn>
                <a:cxn ang="0">
                  <a:pos x="4" y="30"/>
                </a:cxn>
                <a:cxn ang="0">
                  <a:pos x="0" y="44"/>
                </a:cxn>
                <a:cxn ang="0">
                  <a:pos x="0" y="44"/>
                </a:cxn>
                <a:cxn ang="0">
                  <a:pos x="4" y="54"/>
                </a:cxn>
                <a:cxn ang="0">
                  <a:pos x="8" y="66"/>
                </a:cxn>
                <a:cxn ang="0">
                  <a:pos x="14" y="76"/>
                </a:cxn>
                <a:cxn ang="0">
                  <a:pos x="22" y="86"/>
                </a:cxn>
                <a:cxn ang="0">
                  <a:pos x="30" y="94"/>
                </a:cxn>
                <a:cxn ang="0">
                  <a:pos x="40" y="102"/>
                </a:cxn>
                <a:cxn ang="0">
                  <a:pos x="50" y="108"/>
                </a:cxn>
                <a:cxn ang="0">
                  <a:pos x="62" y="112"/>
                </a:cxn>
                <a:cxn ang="0">
                  <a:pos x="62" y="112"/>
                </a:cxn>
                <a:cxn ang="0">
                  <a:pos x="68" y="110"/>
                </a:cxn>
                <a:cxn ang="0">
                  <a:pos x="76" y="108"/>
                </a:cxn>
                <a:cxn ang="0">
                  <a:pos x="76" y="108"/>
                </a:cxn>
                <a:cxn ang="0">
                  <a:pos x="80" y="96"/>
                </a:cxn>
                <a:cxn ang="0">
                  <a:pos x="82" y="84"/>
                </a:cxn>
                <a:cxn ang="0">
                  <a:pos x="82" y="70"/>
                </a:cxn>
                <a:cxn ang="0">
                  <a:pos x="82" y="58"/>
                </a:cxn>
                <a:cxn ang="0">
                  <a:pos x="80" y="46"/>
                </a:cxn>
                <a:cxn ang="0">
                  <a:pos x="74" y="34"/>
                </a:cxn>
                <a:cxn ang="0">
                  <a:pos x="68" y="22"/>
                </a:cxn>
                <a:cxn ang="0">
                  <a:pos x="60" y="10"/>
                </a:cxn>
                <a:cxn ang="0">
                  <a:pos x="60" y="10"/>
                </a:cxn>
              </a:cxnLst>
              <a:rect l="0" t="0" r="r" b="b"/>
              <a:pathLst>
                <a:path w="82" h="112">
                  <a:moveTo>
                    <a:pt x="60" y="10"/>
                  </a:moveTo>
                  <a:lnTo>
                    <a:pt x="60" y="10"/>
                  </a:lnTo>
                  <a:lnTo>
                    <a:pt x="54" y="6"/>
                  </a:lnTo>
                  <a:lnTo>
                    <a:pt x="48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20" y="8"/>
                  </a:lnTo>
                  <a:lnTo>
                    <a:pt x="10" y="18"/>
                  </a:lnTo>
                  <a:lnTo>
                    <a:pt x="4" y="3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4" y="54"/>
                  </a:lnTo>
                  <a:lnTo>
                    <a:pt x="8" y="66"/>
                  </a:lnTo>
                  <a:lnTo>
                    <a:pt x="14" y="76"/>
                  </a:lnTo>
                  <a:lnTo>
                    <a:pt x="22" y="86"/>
                  </a:lnTo>
                  <a:lnTo>
                    <a:pt x="30" y="94"/>
                  </a:lnTo>
                  <a:lnTo>
                    <a:pt x="40" y="102"/>
                  </a:lnTo>
                  <a:lnTo>
                    <a:pt x="50" y="108"/>
                  </a:lnTo>
                  <a:lnTo>
                    <a:pt x="62" y="112"/>
                  </a:lnTo>
                  <a:lnTo>
                    <a:pt x="62" y="112"/>
                  </a:lnTo>
                  <a:lnTo>
                    <a:pt x="68" y="110"/>
                  </a:lnTo>
                  <a:lnTo>
                    <a:pt x="76" y="108"/>
                  </a:lnTo>
                  <a:lnTo>
                    <a:pt x="76" y="108"/>
                  </a:lnTo>
                  <a:lnTo>
                    <a:pt x="80" y="96"/>
                  </a:lnTo>
                  <a:lnTo>
                    <a:pt x="82" y="84"/>
                  </a:lnTo>
                  <a:lnTo>
                    <a:pt x="82" y="70"/>
                  </a:lnTo>
                  <a:lnTo>
                    <a:pt x="82" y="58"/>
                  </a:lnTo>
                  <a:lnTo>
                    <a:pt x="80" y="46"/>
                  </a:lnTo>
                  <a:lnTo>
                    <a:pt x="74" y="34"/>
                  </a:lnTo>
                  <a:lnTo>
                    <a:pt x="68" y="22"/>
                  </a:lnTo>
                  <a:lnTo>
                    <a:pt x="60" y="10"/>
                  </a:lnTo>
                  <a:lnTo>
                    <a:pt x="60" y="10"/>
                  </a:lnTo>
                  <a:close/>
                </a:path>
              </a:pathLst>
            </a:custGeom>
            <a:solidFill>
              <a:srgbClr val="DCDDE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18" name="Freeform 34"/>
            <p:cNvSpPr>
              <a:spLocks/>
            </p:cNvSpPr>
            <p:nvPr/>
          </p:nvSpPr>
          <p:spPr bwMode="auto">
            <a:xfrm>
              <a:off x="1098550" y="4845050"/>
              <a:ext cx="98425" cy="1079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6"/>
                </a:cxn>
                <a:cxn ang="0">
                  <a:pos x="2" y="2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10" y="40"/>
                </a:cxn>
                <a:cxn ang="0">
                  <a:pos x="14" y="48"/>
                </a:cxn>
                <a:cxn ang="0">
                  <a:pos x="22" y="54"/>
                </a:cxn>
                <a:cxn ang="0">
                  <a:pos x="28" y="60"/>
                </a:cxn>
                <a:cxn ang="0">
                  <a:pos x="36" y="64"/>
                </a:cxn>
                <a:cxn ang="0">
                  <a:pos x="44" y="66"/>
                </a:cxn>
                <a:cxn ang="0">
                  <a:pos x="52" y="68"/>
                </a:cxn>
                <a:cxn ang="0">
                  <a:pos x="62" y="68"/>
                </a:cxn>
                <a:cxn ang="0">
                  <a:pos x="62" y="68"/>
                </a:cxn>
                <a:cxn ang="0">
                  <a:pos x="50" y="64"/>
                </a:cxn>
                <a:cxn ang="0">
                  <a:pos x="40" y="58"/>
                </a:cxn>
                <a:cxn ang="0">
                  <a:pos x="30" y="50"/>
                </a:cxn>
                <a:cxn ang="0">
                  <a:pos x="22" y="42"/>
                </a:cxn>
                <a:cxn ang="0">
                  <a:pos x="14" y="32"/>
                </a:cxn>
                <a:cxn ang="0">
                  <a:pos x="8" y="22"/>
                </a:cxn>
                <a:cxn ang="0">
                  <a:pos x="4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2" h="68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10" y="40"/>
                  </a:lnTo>
                  <a:lnTo>
                    <a:pt x="14" y="48"/>
                  </a:lnTo>
                  <a:lnTo>
                    <a:pt x="22" y="54"/>
                  </a:lnTo>
                  <a:lnTo>
                    <a:pt x="28" y="60"/>
                  </a:lnTo>
                  <a:lnTo>
                    <a:pt x="36" y="64"/>
                  </a:lnTo>
                  <a:lnTo>
                    <a:pt x="44" y="66"/>
                  </a:lnTo>
                  <a:lnTo>
                    <a:pt x="52" y="68"/>
                  </a:lnTo>
                  <a:lnTo>
                    <a:pt x="62" y="68"/>
                  </a:lnTo>
                  <a:lnTo>
                    <a:pt x="62" y="68"/>
                  </a:lnTo>
                  <a:lnTo>
                    <a:pt x="50" y="64"/>
                  </a:lnTo>
                  <a:lnTo>
                    <a:pt x="40" y="58"/>
                  </a:lnTo>
                  <a:lnTo>
                    <a:pt x="30" y="50"/>
                  </a:lnTo>
                  <a:lnTo>
                    <a:pt x="22" y="42"/>
                  </a:lnTo>
                  <a:lnTo>
                    <a:pt x="14" y="32"/>
                  </a:lnTo>
                  <a:lnTo>
                    <a:pt x="8" y="22"/>
                  </a:lnTo>
                  <a:lnTo>
                    <a:pt x="4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EF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19" name="Freeform 35"/>
            <p:cNvSpPr>
              <a:spLocks/>
            </p:cNvSpPr>
            <p:nvPr/>
          </p:nvSpPr>
          <p:spPr bwMode="auto">
            <a:xfrm>
              <a:off x="1152525" y="4772025"/>
              <a:ext cx="117475" cy="174625"/>
            </a:xfrm>
            <a:custGeom>
              <a:avLst/>
              <a:gdLst/>
              <a:ahLst/>
              <a:cxnLst>
                <a:cxn ang="0">
                  <a:pos x="42" y="110"/>
                </a:cxn>
                <a:cxn ang="0">
                  <a:pos x="42" y="110"/>
                </a:cxn>
                <a:cxn ang="0">
                  <a:pos x="44" y="110"/>
                </a:cxn>
                <a:cxn ang="0">
                  <a:pos x="44" y="110"/>
                </a:cxn>
                <a:cxn ang="0">
                  <a:pos x="54" y="104"/>
                </a:cxn>
                <a:cxn ang="0">
                  <a:pos x="60" y="98"/>
                </a:cxn>
                <a:cxn ang="0">
                  <a:pos x="68" y="88"/>
                </a:cxn>
                <a:cxn ang="0">
                  <a:pos x="72" y="78"/>
                </a:cxn>
                <a:cxn ang="0">
                  <a:pos x="74" y="68"/>
                </a:cxn>
                <a:cxn ang="0">
                  <a:pos x="74" y="58"/>
                </a:cxn>
                <a:cxn ang="0">
                  <a:pos x="74" y="46"/>
                </a:cxn>
                <a:cxn ang="0">
                  <a:pos x="70" y="36"/>
                </a:cxn>
                <a:cxn ang="0">
                  <a:pos x="70" y="36"/>
                </a:cxn>
                <a:cxn ang="0">
                  <a:pos x="64" y="26"/>
                </a:cxn>
                <a:cxn ang="0">
                  <a:pos x="58" y="16"/>
                </a:cxn>
                <a:cxn ang="0">
                  <a:pos x="50" y="10"/>
                </a:cxn>
                <a:cxn ang="0">
                  <a:pos x="40" y="4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4" y="4"/>
                </a:cxn>
                <a:cxn ang="0">
                  <a:pos x="20" y="8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34" y="24"/>
                </a:cxn>
                <a:cxn ang="0">
                  <a:pos x="40" y="36"/>
                </a:cxn>
                <a:cxn ang="0">
                  <a:pos x="46" y="48"/>
                </a:cxn>
                <a:cxn ang="0">
                  <a:pos x="48" y="60"/>
                </a:cxn>
                <a:cxn ang="0">
                  <a:pos x="48" y="72"/>
                </a:cxn>
                <a:cxn ang="0">
                  <a:pos x="48" y="86"/>
                </a:cxn>
                <a:cxn ang="0">
                  <a:pos x="46" y="98"/>
                </a:cxn>
                <a:cxn ang="0">
                  <a:pos x="42" y="110"/>
                </a:cxn>
                <a:cxn ang="0">
                  <a:pos x="42" y="110"/>
                </a:cxn>
              </a:cxnLst>
              <a:rect l="0" t="0" r="r" b="b"/>
              <a:pathLst>
                <a:path w="74" h="110">
                  <a:moveTo>
                    <a:pt x="42" y="110"/>
                  </a:moveTo>
                  <a:lnTo>
                    <a:pt x="42" y="110"/>
                  </a:lnTo>
                  <a:lnTo>
                    <a:pt x="44" y="110"/>
                  </a:lnTo>
                  <a:lnTo>
                    <a:pt x="44" y="110"/>
                  </a:lnTo>
                  <a:lnTo>
                    <a:pt x="54" y="104"/>
                  </a:lnTo>
                  <a:lnTo>
                    <a:pt x="60" y="98"/>
                  </a:lnTo>
                  <a:lnTo>
                    <a:pt x="68" y="88"/>
                  </a:lnTo>
                  <a:lnTo>
                    <a:pt x="72" y="78"/>
                  </a:lnTo>
                  <a:lnTo>
                    <a:pt x="74" y="68"/>
                  </a:lnTo>
                  <a:lnTo>
                    <a:pt x="74" y="58"/>
                  </a:lnTo>
                  <a:lnTo>
                    <a:pt x="74" y="46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64" y="26"/>
                  </a:lnTo>
                  <a:lnTo>
                    <a:pt x="58" y="16"/>
                  </a:lnTo>
                  <a:lnTo>
                    <a:pt x="50" y="10"/>
                  </a:lnTo>
                  <a:lnTo>
                    <a:pt x="40" y="4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4" y="4"/>
                  </a:lnTo>
                  <a:lnTo>
                    <a:pt x="20" y="8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34" y="24"/>
                  </a:lnTo>
                  <a:lnTo>
                    <a:pt x="40" y="36"/>
                  </a:lnTo>
                  <a:lnTo>
                    <a:pt x="46" y="48"/>
                  </a:lnTo>
                  <a:lnTo>
                    <a:pt x="48" y="60"/>
                  </a:lnTo>
                  <a:lnTo>
                    <a:pt x="48" y="72"/>
                  </a:lnTo>
                  <a:lnTo>
                    <a:pt x="48" y="86"/>
                  </a:lnTo>
                  <a:lnTo>
                    <a:pt x="46" y="98"/>
                  </a:lnTo>
                  <a:lnTo>
                    <a:pt x="42" y="110"/>
                  </a:lnTo>
                  <a:lnTo>
                    <a:pt x="42" y="110"/>
                  </a:lnTo>
                  <a:close/>
                </a:path>
              </a:pathLst>
            </a:custGeom>
            <a:solidFill>
              <a:srgbClr val="C6C7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20" name="Freeform 36"/>
            <p:cNvSpPr>
              <a:spLocks/>
            </p:cNvSpPr>
            <p:nvPr/>
          </p:nvSpPr>
          <p:spPr bwMode="auto">
            <a:xfrm>
              <a:off x="1689100" y="4600575"/>
              <a:ext cx="260350" cy="279400"/>
            </a:xfrm>
            <a:custGeom>
              <a:avLst/>
              <a:gdLst/>
              <a:ahLst/>
              <a:cxnLst>
                <a:cxn ang="0">
                  <a:pos x="2" y="102"/>
                </a:cxn>
                <a:cxn ang="0">
                  <a:pos x="2" y="102"/>
                </a:cxn>
                <a:cxn ang="0">
                  <a:pos x="0" y="86"/>
                </a:cxn>
                <a:cxn ang="0">
                  <a:pos x="2" y="68"/>
                </a:cxn>
                <a:cxn ang="0">
                  <a:pos x="6" y="52"/>
                </a:cxn>
                <a:cxn ang="0">
                  <a:pos x="14" y="38"/>
                </a:cxn>
                <a:cxn ang="0">
                  <a:pos x="24" y="24"/>
                </a:cxn>
                <a:cxn ang="0">
                  <a:pos x="36" y="14"/>
                </a:cxn>
                <a:cxn ang="0">
                  <a:pos x="50" y="6"/>
                </a:cxn>
                <a:cxn ang="0">
                  <a:pos x="66" y="2"/>
                </a:cxn>
                <a:cxn ang="0">
                  <a:pos x="66" y="2"/>
                </a:cxn>
                <a:cxn ang="0">
                  <a:pos x="82" y="0"/>
                </a:cxn>
                <a:cxn ang="0">
                  <a:pos x="98" y="2"/>
                </a:cxn>
                <a:cxn ang="0">
                  <a:pos x="114" y="8"/>
                </a:cxn>
                <a:cxn ang="0">
                  <a:pos x="128" y="16"/>
                </a:cxn>
                <a:cxn ang="0">
                  <a:pos x="140" y="26"/>
                </a:cxn>
                <a:cxn ang="0">
                  <a:pos x="150" y="40"/>
                </a:cxn>
                <a:cxn ang="0">
                  <a:pos x="158" y="56"/>
                </a:cxn>
                <a:cxn ang="0">
                  <a:pos x="162" y="72"/>
                </a:cxn>
                <a:cxn ang="0">
                  <a:pos x="162" y="72"/>
                </a:cxn>
                <a:cxn ang="0">
                  <a:pos x="164" y="90"/>
                </a:cxn>
                <a:cxn ang="0">
                  <a:pos x="162" y="108"/>
                </a:cxn>
                <a:cxn ang="0">
                  <a:pos x="158" y="124"/>
                </a:cxn>
                <a:cxn ang="0">
                  <a:pos x="150" y="138"/>
                </a:cxn>
                <a:cxn ang="0">
                  <a:pos x="140" y="150"/>
                </a:cxn>
                <a:cxn ang="0">
                  <a:pos x="128" y="162"/>
                </a:cxn>
                <a:cxn ang="0">
                  <a:pos x="114" y="170"/>
                </a:cxn>
                <a:cxn ang="0">
                  <a:pos x="98" y="174"/>
                </a:cxn>
                <a:cxn ang="0">
                  <a:pos x="98" y="174"/>
                </a:cxn>
                <a:cxn ang="0">
                  <a:pos x="82" y="176"/>
                </a:cxn>
                <a:cxn ang="0">
                  <a:pos x="66" y="174"/>
                </a:cxn>
                <a:cxn ang="0">
                  <a:pos x="50" y="168"/>
                </a:cxn>
                <a:cxn ang="0">
                  <a:pos x="38" y="160"/>
                </a:cxn>
                <a:cxn ang="0">
                  <a:pos x="24" y="148"/>
                </a:cxn>
                <a:cxn ang="0">
                  <a:pos x="14" y="136"/>
                </a:cxn>
                <a:cxn ang="0">
                  <a:pos x="8" y="120"/>
                </a:cxn>
                <a:cxn ang="0">
                  <a:pos x="2" y="102"/>
                </a:cxn>
                <a:cxn ang="0">
                  <a:pos x="2" y="102"/>
                </a:cxn>
              </a:cxnLst>
              <a:rect l="0" t="0" r="r" b="b"/>
              <a:pathLst>
                <a:path w="164" h="176">
                  <a:moveTo>
                    <a:pt x="2" y="102"/>
                  </a:moveTo>
                  <a:lnTo>
                    <a:pt x="2" y="102"/>
                  </a:lnTo>
                  <a:lnTo>
                    <a:pt x="0" y="86"/>
                  </a:lnTo>
                  <a:lnTo>
                    <a:pt x="2" y="68"/>
                  </a:lnTo>
                  <a:lnTo>
                    <a:pt x="6" y="52"/>
                  </a:lnTo>
                  <a:lnTo>
                    <a:pt x="14" y="38"/>
                  </a:lnTo>
                  <a:lnTo>
                    <a:pt x="24" y="24"/>
                  </a:lnTo>
                  <a:lnTo>
                    <a:pt x="36" y="14"/>
                  </a:lnTo>
                  <a:lnTo>
                    <a:pt x="50" y="6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82" y="0"/>
                  </a:lnTo>
                  <a:lnTo>
                    <a:pt x="98" y="2"/>
                  </a:lnTo>
                  <a:lnTo>
                    <a:pt x="114" y="8"/>
                  </a:lnTo>
                  <a:lnTo>
                    <a:pt x="128" y="16"/>
                  </a:lnTo>
                  <a:lnTo>
                    <a:pt x="140" y="26"/>
                  </a:lnTo>
                  <a:lnTo>
                    <a:pt x="150" y="40"/>
                  </a:lnTo>
                  <a:lnTo>
                    <a:pt x="158" y="56"/>
                  </a:lnTo>
                  <a:lnTo>
                    <a:pt x="162" y="72"/>
                  </a:lnTo>
                  <a:lnTo>
                    <a:pt x="162" y="72"/>
                  </a:lnTo>
                  <a:lnTo>
                    <a:pt x="164" y="90"/>
                  </a:lnTo>
                  <a:lnTo>
                    <a:pt x="162" y="108"/>
                  </a:lnTo>
                  <a:lnTo>
                    <a:pt x="158" y="124"/>
                  </a:lnTo>
                  <a:lnTo>
                    <a:pt x="150" y="138"/>
                  </a:lnTo>
                  <a:lnTo>
                    <a:pt x="140" y="150"/>
                  </a:lnTo>
                  <a:lnTo>
                    <a:pt x="128" y="162"/>
                  </a:lnTo>
                  <a:lnTo>
                    <a:pt x="114" y="170"/>
                  </a:lnTo>
                  <a:lnTo>
                    <a:pt x="98" y="174"/>
                  </a:lnTo>
                  <a:lnTo>
                    <a:pt x="98" y="174"/>
                  </a:lnTo>
                  <a:lnTo>
                    <a:pt x="82" y="176"/>
                  </a:lnTo>
                  <a:lnTo>
                    <a:pt x="66" y="174"/>
                  </a:lnTo>
                  <a:lnTo>
                    <a:pt x="50" y="168"/>
                  </a:lnTo>
                  <a:lnTo>
                    <a:pt x="38" y="160"/>
                  </a:lnTo>
                  <a:lnTo>
                    <a:pt x="24" y="148"/>
                  </a:lnTo>
                  <a:lnTo>
                    <a:pt x="14" y="136"/>
                  </a:lnTo>
                  <a:lnTo>
                    <a:pt x="8" y="120"/>
                  </a:lnTo>
                  <a:lnTo>
                    <a:pt x="2" y="102"/>
                  </a:lnTo>
                  <a:lnTo>
                    <a:pt x="2" y="102"/>
                  </a:lnTo>
                  <a:close/>
                </a:path>
              </a:pathLst>
            </a:custGeom>
            <a:solidFill>
              <a:srgbClr val="DCDDE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21" name="Freeform 37"/>
            <p:cNvSpPr>
              <a:spLocks/>
            </p:cNvSpPr>
            <p:nvPr/>
          </p:nvSpPr>
          <p:spPr bwMode="auto">
            <a:xfrm>
              <a:off x="1720850" y="4600575"/>
              <a:ext cx="247650" cy="263525"/>
            </a:xfrm>
            <a:custGeom>
              <a:avLst/>
              <a:gdLst/>
              <a:ahLst/>
              <a:cxnLst>
                <a:cxn ang="0">
                  <a:pos x="2" y="98"/>
                </a:cxn>
                <a:cxn ang="0">
                  <a:pos x="2" y="98"/>
                </a:cxn>
                <a:cxn ang="0">
                  <a:pos x="0" y="80"/>
                </a:cxn>
                <a:cxn ang="0">
                  <a:pos x="2" y="64"/>
                </a:cxn>
                <a:cxn ang="0">
                  <a:pos x="6" y="50"/>
                </a:cxn>
                <a:cxn ang="0">
                  <a:pos x="14" y="36"/>
                </a:cxn>
                <a:cxn ang="0">
                  <a:pos x="22" y="24"/>
                </a:cxn>
                <a:cxn ang="0">
                  <a:pos x="34" y="14"/>
                </a:cxn>
                <a:cxn ang="0">
                  <a:pos x="48" y="6"/>
                </a:cxn>
                <a:cxn ang="0">
                  <a:pos x="62" y="2"/>
                </a:cxn>
                <a:cxn ang="0">
                  <a:pos x="62" y="2"/>
                </a:cxn>
                <a:cxn ang="0">
                  <a:pos x="78" y="0"/>
                </a:cxn>
                <a:cxn ang="0">
                  <a:pos x="94" y="2"/>
                </a:cxn>
                <a:cxn ang="0">
                  <a:pos x="108" y="8"/>
                </a:cxn>
                <a:cxn ang="0">
                  <a:pos x="120" y="16"/>
                </a:cxn>
                <a:cxn ang="0">
                  <a:pos x="132" y="26"/>
                </a:cxn>
                <a:cxn ang="0">
                  <a:pos x="142" y="38"/>
                </a:cxn>
                <a:cxn ang="0">
                  <a:pos x="148" y="52"/>
                </a:cxn>
                <a:cxn ang="0">
                  <a:pos x="154" y="68"/>
                </a:cxn>
                <a:cxn ang="0">
                  <a:pos x="154" y="68"/>
                </a:cxn>
                <a:cxn ang="0">
                  <a:pos x="156" y="86"/>
                </a:cxn>
                <a:cxn ang="0">
                  <a:pos x="154" y="102"/>
                </a:cxn>
                <a:cxn ang="0">
                  <a:pos x="150" y="116"/>
                </a:cxn>
                <a:cxn ang="0">
                  <a:pos x="142" y="130"/>
                </a:cxn>
                <a:cxn ang="0">
                  <a:pos x="132" y="142"/>
                </a:cxn>
                <a:cxn ang="0">
                  <a:pos x="122" y="152"/>
                </a:cxn>
                <a:cxn ang="0">
                  <a:pos x="108" y="160"/>
                </a:cxn>
                <a:cxn ang="0">
                  <a:pos x="92" y="164"/>
                </a:cxn>
                <a:cxn ang="0">
                  <a:pos x="92" y="164"/>
                </a:cxn>
                <a:cxn ang="0">
                  <a:pos x="78" y="166"/>
                </a:cxn>
                <a:cxn ang="0">
                  <a:pos x="62" y="164"/>
                </a:cxn>
                <a:cxn ang="0">
                  <a:pos x="48" y="158"/>
                </a:cxn>
                <a:cxn ang="0">
                  <a:pos x="34" y="150"/>
                </a:cxn>
                <a:cxn ang="0">
                  <a:pos x="24" y="140"/>
                </a:cxn>
                <a:cxn ang="0">
                  <a:pos x="14" y="128"/>
                </a:cxn>
                <a:cxn ang="0">
                  <a:pos x="6" y="114"/>
                </a:cxn>
                <a:cxn ang="0">
                  <a:pos x="2" y="98"/>
                </a:cxn>
                <a:cxn ang="0">
                  <a:pos x="2" y="98"/>
                </a:cxn>
              </a:cxnLst>
              <a:rect l="0" t="0" r="r" b="b"/>
              <a:pathLst>
                <a:path w="156" h="166">
                  <a:moveTo>
                    <a:pt x="2" y="98"/>
                  </a:moveTo>
                  <a:lnTo>
                    <a:pt x="2" y="98"/>
                  </a:lnTo>
                  <a:lnTo>
                    <a:pt x="0" y="80"/>
                  </a:lnTo>
                  <a:lnTo>
                    <a:pt x="2" y="64"/>
                  </a:lnTo>
                  <a:lnTo>
                    <a:pt x="6" y="50"/>
                  </a:lnTo>
                  <a:lnTo>
                    <a:pt x="14" y="36"/>
                  </a:lnTo>
                  <a:lnTo>
                    <a:pt x="22" y="24"/>
                  </a:lnTo>
                  <a:lnTo>
                    <a:pt x="34" y="14"/>
                  </a:lnTo>
                  <a:lnTo>
                    <a:pt x="48" y="6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78" y="0"/>
                  </a:lnTo>
                  <a:lnTo>
                    <a:pt x="94" y="2"/>
                  </a:lnTo>
                  <a:lnTo>
                    <a:pt x="108" y="8"/>
                  </a:lnTo>
                  <a:lnTo>
                    <a:pt x="120" y="16"/>
                  </a:lnTo>
                  <a:lnTo>
                    <a:pt x="132" y="26"/>
                  </a:lnTo>
                  <a:lnTo>
                    <a:pt x="142" y="38"/>
                  </a:lnTo>
                  <a:lnTo>
                    <a:pt x="148" y="52"/>
                  </a:lnTo>
                  <a:lnTo>
                    <a:pt x="154" y="68"/>
                  </a:lnTo>
                  <a:lnTo>
                    <a:pt x="154" y="68"/>
                  </a:lnTo>
                  <a:lnTo>
                    <a:pt x="156" y="86"/>
                  </a:lnTo>
                  <a:lnTo>
                    <a:pt x="154" y="102"/>
                  </a:lnTo>
                  <a:lnTo>
                    <a:pt x="150" y="116"/>
                  </a:lnTo>
                  <a:lnTo>
                    <a:pt x="142" y="130"/>
                  </a:lnTo>
                  <a:lnTo>
                    <a:pt x="132" y="142"/>
                  </a:lnTo>
                  <a:lnTo>
                    <a:pt x="122" y="152"/>
                  </a:lnTo>
                  <a:lnTo>
                    <a:pt x="108" y="160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78" y="166"/>
                  </a:lnTo>
                  <a:lnTo>
                    <a:pt x="62" y="164"/>
                  </a:lnTo>
                  <a:lnTo>
                    <a:pt x="48" y="158"/>
                  </a:lnTo>
                  <a:lnTo>
                    <a:pt x="34" y="150"/>
                  </a:lnTo>
                  <a:lnTo>
                    <a:pt x="24" y="140"/>
                  </a:lnTo>
                  <a:lnTo>
                    <a:pt x="14" y="128"/>
                  </a:lnTo>
                  <a:lnTo>
                    <a:pt x="6" y="114"/>
                  </a:lnTo>
                  <a:lnTo>
                    <a:pt x="2" y="98"/>
                  </a:lnTo>
                  <a:lnTo>
                    <a:pt x="2" y="98"/>
                  </a:lnTo>
                  <a:close/>
                </a:path>
              </a:pathLst>
            </a:custGeom>
            <a:solidFill>
              <a:srgbClr val="F6F6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22" name="Freeform 38"/>
            <p:cNvSpPr>
              <a:spLocks/>
            </p:cNvSpPr>
            <p:nvPr/>
          </p:nvSpPr>
          <p:spPr bwMode="auto">
            <a:xfrm>
              <a:off x="1752600" y="4733925"/>
              <a:ext cx="146050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22"/>
                </a:cxn>
                <a:cxn ang="0">
                  <a:pos x="10" y="32"/>
                </a:cxn>
                <a:cxn ang="0">
                  <a:pos x="18" y="42"/>
                </a:cxn>
                <a:cxn ang="0">
                  <a:pos x="26" y="50"/>
                </a:cxn>
                <a:cxn ang="0">
                  <a:pos x="36" y="56"/>
                </a:cxn>
                <a:cxn ang="0">
                  <a:pos x="46" y="58"/>
                </a:cxn>
                <a:cxn ang="0">
                  <a:pos x="58" y="60"/>
                </a:cxn>
                <a:cxn ang="0">
                  <a:pos x="70" y="60"/>
                </a:cxn>
                <a:cxn ang="0">
                  <a:pos x="70" y="60"/>
                </a:cxn>
                <a:cxn ang="0">
                  <a:pos x="80" y="56"/>
                </a:cxn>
                <a:cxn ang="0">
                  <a:pos x="92" y="50"/>
                </a:cxn>
                <a:cxn ang="0">
                  <a:pos x="92" y="50"/>
                </a:cxn>
                <a:cxn ang="0">
                  <a:pos x="76" y="50"/>
                </a:cxn>
                <a:cxn ang="0">
                  <a:pos x="62" y="48"/>
                </a:cxn>
                <a:cxn ang="0">
                  <a:pos x="50" y="44"/>
                </a:cxn>
                <a:cxn ang="0">
                  <a:pos x="38" y="38"/>
                </a:cxn>
                <a:cxn ang="0">
                  <a:pos x="26" y="32"/>
                </a:cxn>
                <a:cxn ang="0">
                  <a:pos x="16" y="24"/>
                </a:cxn>
                <a:cxn ang="0">
                  <a:pos x="8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2" h="60">
                  <a:moveTo>
                    <a:pt x="0" y="0"/>
                  </a:moveTo>
                  <a:lnTo>
                    <a:pt x="0" y="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22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26" y="50"/>
                  </a:lnTo>
                  <a:lnTo>
                    <a:pt x="36" y="56"/>
                  </a:lnTo>
                  <a:lnTo>
                    <a:pt x="46" y="58"/>
                  </a:lnTo>
                  <a:lnTo>
                    <a:pt x="58" y="60"/>
                  </a:lnTo>
                  <a:lnTo>
                    <a:pt x="70" y="60"/>
                  </a:lnTo>
                  <a:lnTo>
                    <a:pt x="70" y="60"/>
                  </a:lnTo>
                  <a:lnTo>
                    <a:pt x="80" y="56"/>
                  </a:lnTo>
                  <a:lnTo>
                    <a:pt x="92" y="50"/>
                  </a:lnTo>
                  <a:lnTo>
                    <a:pt x="92" y="50"/>
                  </a:lnTo>
                  <a:lnTo>
                    <a:pt x="76" y="50"/>
                  </a:lnTo>
                  <a:lnTo>
                    <a:pt x="62" y="48"/>
                  </a:lnTo>
                  <a:lnTo>
                    <a:pt x="50" y="44"/>
                  </a:lnTo>
                  <a:lnTo>
                    <a:pt x="38" y="38"/>
                  </a:lnTo>
                  <a:lnTo>
                    <a:pt x="26" y="32"/>
                  </a:lnTo>
                  <a:lnTo>
                    <a:pt x="16" y="24"/>
                  </a:lnTo>
                  <a:lnTo>
                    <a:pt x="8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EF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23" name="Freeform 39"/>
            <p:cNvSpPr>
              <a:spLocks/>
            </p:cNvSpPr>
            <p:nvPr/>
          </p:nvSpPr>
          <p:spPr bwMode="auto">
            <a:xfrm>
              <a:off x="1752600" y="4670425"/>
              <a:ext cx="177800" cy="142875"/>
            </a:xfrm>
            <a:custGeom>
              <a:avLst/>
              <a:gdLst/>
              <a:ahLst/>
              <a:cxnLst>
                <a:cxn ang="0">
                  <a:pos x="112" y="64"/>
                </a:cxn>
                <a:cxn ang="0">
                  <a:pos x="112" y="64"/>
                </a:cxn>
                <a:cxn ang="0">
                  <a:pos x="108" y="50"/>
                </a:cxn>
                <a:cxn ang="0">
                  <a:pos x="100" y="36"/>
                </a:cxn>
                <a:cxn ang="0">
                  <a:pos x="90" y="22"/>
                </a:cxn>
                <a:cxn ang="0">
                  <a:pos x="76" y="12"/>
                </a:cxn>
                <a:cxn ang="0">
                  <a:pos x="60" y="4"/>
                </a:cxn>
                <a:cxn ang="0">
                  <a:pos x="44" y="0"/>
                </a:cxn>
                <a:cxn ang="0">
                  <a:pos x="36" y="0"/>
                </a:cxn>
                <a:cxn ang="0">
                  <a:pos x="26" y="0"/>
                </a:cxn>
                <a:cxn ang="0">
                  <a:pos x="16" y="2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2" y="22"/>
                </a:cxn>
                <a:cxn ang="0">
                  <a:pos x="0" y="32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8" y="52"/>
                </a:cxn>
                <a:cxn ang="0">
                  <a:pos x="16" y="64"/>
                </a:cxn>
                <a:cxn ang="0">
                  <a:pos x="26" y="72"/>
                </a:cxn>
                <a:cxn ang="0">
                  <a:pos x="38" y="78"/>
                </a:cxn>
                <a:cxn ang="0">
                  <a:pos x="50" y="84"/>
                </a:cxn>
                <a:cxn ang="0">
                  <a:pos x="62" y="88"/>
                </a:cxn>
                <a:cxn ang="0">
                  <a:pos x="76" y="90"/>
                </a:cxn>
                <a:cxn ang="0">
                  <a:pos x="92" y="90"/>
                </a:cxn>
                <a:cxn ang="0">
                  <a:pos x="92" y="90"/>
                </a:cxn>
                <a:cxn ang="0">
                  <a:pos x="104" y="78"/>
                </a:cxn>
                <a:cxn ang="0">
                  <a:pos x="112" y="64"/>
                </a:cxn>
                <a:cxn ang="0">
                  <a:pos x="112" y="64"/>
                </a:cxn>
              </a:cxnLst>
              <a:rect l="0" t="0" r="r" b="b"/>
              <a:pathLst>
                <a:path w="112" h="90">
                  <a:moveTo>
                    <a:pt x="112" y="64"/>
                  </a:moveTo>
                  <a:lnTo>
                    <a:pt x="112" y="64"/>
                  </a:lnTo>
                  <a:lnTo>
                    <a:pt x="108" y="50"/>
                  </a:lnTo>
                  <a:lnTo>
                    <a:pt x="100" y="36"/>
                  </a:lnTo>
                  <a:lnTo>
                    <a:pt x="90" y="22"/>
                  </a:lnTo>
                  <a:lnTo>
                    <a:pt x="76" y="12"/>
                  </a:lnTo>
                  <a:lnTo>
                    <a:pt x="60" y="4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8" y="6"/>
                  </a:lnTo>
                  <a:lnTo>
                    <a:pt x="8" y="6"/>
                  </a:lnTo>
                  <a:lnTo>
                    <a:pt x="2" y="22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8" y="52"/>
                  </a:lnTo>
                  <a:lnTo>
                    <a:pt x="16" y="64"/>
                  </a:lnTo>
                  <a:lnTo>
                    <a:pt x="26" y="72"/>
                  </a:lnTo>
                  <a:lnTo>
                    <a:pt x="38" y="78"/>
                  </a:lnTo>
                  <a:lnTo>
                    <a:pt x="50" y="84"/>
                  </a:lnTo>
                  <a:lnTo>
                    <a:pt x="62" y="88"/>
                  </a:lnTo>
                  <a:lnTo>
                    <a:pt x="76" y="90"/>
                  </a:lnTo>
                  <a:lnTo>
                    <a:pt x="92" y="90"/>
                  </a:lnTo>
                  <a:lnTo>
                    <a:pt x="92" y="90"/>
                  </a:lnTo>
                  <a:lnTo>
                    <a:pt x="104" y="78"/>
                  </a:lnTo>
                  <a:lnTo>
                    <a:pt x="112" y="64"/>
                  </a:lnTo>
                  <a:lnTo>
                    <a:pt x="112" y="64"/>
                  </a:lnTo>
                  <a:close/>
                </a:path>
              </a:pathLst>
            </a:custGeom>
            <a:solidFill>
              <a:srgbClr val="DCDDE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24" name="Freeform 40"/>
            <p:cNvSpPr>
              <a:spLocks/>
            </p:cNvSpPr>
            <p:nvPr/>
          </p:nvSpPr>
          <p:spPr bwMode="auto">
            <a:xfrm>
              <a:off x="1765300" y="4635500"/>
              <a:ext cx="171450" cy="136525"/>
            </a:xfrm>
            <a:custGeom>
              <a:avLst/>
              <a:gdLst/>
              <a:ahLst/>
              <a:cxnLst>
                <a:cxn ang="0">
                  <a:pos x="104" y="86"/>
                </a:cxn>
                <a:cxn ang="0">
                  <a:pos x="104" y="86"/>
                </a:cxn>
                <a:cxn ang="0">
                  <a:pos x="106" y="78"/>
                </a:cxn>
                <a:cxn ang="0">
                  <a:pos x="108" y="68"/>
                </a:cxn>
                <a:cxn ang="0">
                  <a:pos x="108" y="60"/>
                </a:cxn>
                <a:cxn ang="0">
                  <a:pos x="106" y="50"/>
                </a:cxn>
                <a:cxn ang="0">
                  <a:pos x="106" y="50"/>
                </a:cxn>
                <a:cxn ang="0">
                  <a:pos x="102" y="38"/>
                </a:cxn>
                <a:cxn ang="0">
                  <a:pos x="98" y="28"/>
                </a:cxn>
                <a:cxn ang="0">
                  <a:pos x="90" y="18"/>
                </a:cxn>
                <a:cxn ang="0">
                  <a:pos x="82" y="10"/>
                </a:cxn>
                <a:cxn ang="0">
                  <a:pos x="72" y="4"/>
                </a:cxn>
                <a:cxn ang="0">
                  <a:pos x="62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26" y="4"/>
                </a:cxn>
                <a:cxn ang="0">
                  <a:pos x="16" y="10"/>
                </a:cxn>
                <a:cxn ang="0">
                  <a:pos x="6" y="18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8" y="24"/>
                </a:cxn>
                <a:cxn ang="0">
                  <a:pos x="18" y="22"/>
                </a:cxn>
                <a:cxn ang="0">
                  <a:pos x="28" y="22"/>
                </a:cxn>
                <a:cxn ang="0">
                  <a:pos x="36" y="22"/>
                </a:cxn>
                <a:cxn ang="0">
                  <a:pos x="52" y="26"/>
                </a:cxn>
                <a:cxn ang="0">
                  <a:pos x="68" y="34"/>
                </a:cxn>
                <a:cxn ang="0">
                  <a:pos x="82" y="44"/>
                </a:cxn>
                <a:cxn ang="0">
                  <a:pos x="92" y="58"/>
                </a:cxn>
                <a:cxn ang="0">
                  <a:pos x="100" y="72"/>
                </a:cxn>
                <a:cxn ang="0">
                  <a:pos x="104" y="86"/>
                </a:cxn>
                <a:cxn ang="0">
                  <a:pos x="104" y="86"/>
                </a:cxn>
              </a:cxnLst>
              <a:rect l="0" t="0" r="r" b="b"/>
              <a:pathLst>
                <a:path w="108" h="86">
                  <a:moveTo>
                    <a:pt x="104" y="86"/>
                  </a:moveTo>
                  <a:lnTo>
                    <a:pt x="104" y="86"/>
                  </a:lnTo>
                  <a:lnTo>
                    <a:pt x="106" y="78"/>
                  </a:lnTo>
                  <a:lnTo>
                    <a:pt x="108" y="68"/>
                  </a:lnTo>
                  <a:lnTo>
                    <a:pt x="108" y="60"/>
                  </a:lnTo>
                  <a:lnTo>
                    <a:pt x="106" y="50"/>
                  </a:lnTo>
                  <a:lnTo>
                    <a:pt x="106" y="50"/>
                  </a:lnTo>
                  <a:lnTo>
                    <a:pt x="102" y="38"/>
                  </a:lnTo>
                  <a:lnTo>
                    <a:pt x="98" y="28"/>
                  </a:lnTo>
                  <a:lnTo>
                    <a:pt x="90" y="18"/>
                  </a:lnTo>
                  <a:lnTo>
                    <a:pt x="82" y="10"/>
                  </a:lnTo>
                  <a:lnTo>
                    <a:pt x="72" y="4"/>
                  </a:lnTo>
                  <a:lnTo>
                    <a:pt x="62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6" y="4"/>
                  </a:lnTo>
                  <a:lnTo>
                    <a:pt x="16" y="10"/>
                  </a:lnTo>
                  <a:lnTo>
                    <a:pt x="6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8" y="24"/>
                  </a:lnTo>
                  <a:lnTo>
                    <a:pt x="18" y="22"/>
                  </a:lnTo>
                  <a:lnTo>
                    <a:pt x="28" y="22"/>
                  </a:lnTo>
                  <a:lnTo>
                    <a:pt x="36" y="22"/>
                  </a:lnTo>
                  <a:lnTo>
                    <a:pt x="52" y="26"/>
                  </a:lnTo>
                  <a:lnTo>
                    <a:pt x="68" y="34"/>
                  </a:lnTo>
                  <a:lnTo>
                    <a:pt x="82" y="44"/>
                  </a:lnTo>
                  <a:lnTo>
                    <a:pt x="92" y="58"/>
                  </a:lnTo>
                  <a:lnTo>
                    <a:pt x="100" y="72"/>
                  </a:lnTo>
                  <a:lnTo>
                    <a:pt x="104" y="86"/>
                  </a:lnTo>
                  <a:lnTo>
                    <a:pt x="104" y="86"/>
                  </a:lnTo>
                  <a:close/>
                </a:path>
              </a:pathLst>
            </a:custGeom>
            <a:solidFill>
              <a:srgbClr val="C6C7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25" name="Freeform 41"/>
            <p:cNvSpPr>
              <a:spLocks/>
            </p:cNvSpPr>
            <p:nvPr/>
          </p:nvSpPr>
          <p:spPr bwMode="auto">
            <a:xfrm>
              <a:off x="933450" y="4352925"/>
              <a:ext cx="146050" cy="180975"/>
            </a:xfrm>
            <a:custGeom>
              <a:avLst/>
              <a:gdLst/>
              <a:ahLst/>
              <a:cxnLst>
                <a:cxn ang="0">
                  <a:pos x="74" y="94"/>
                </a:cxn>
                <a:cxn ang="0">
                  <a:pos x="74" y="94"/>
                </a:cxn>
                <a:cxn ang="0">
                  <a:pos x="66" y="102"/>
                </a:cxn>
                <a:cxn ang="0">
                  <a:pos x="56" y="108"/>
                </a:cxn>
                <a:cxn ang="0">
                  <a:pos x="48" y="112"/>
                </a:cxn>
                <a:cxn ang="0">
                  <a:pos x="40" y="114"/>
                </a:cxn>
                <a:cxn ang="0">
                  <a:pos x="30" y="114"/>
                </a:cxn>
                <a:cxn ang="0">
                  <a:pos x="22" y="112"/>
                </a:cxn>
                <a:cxn ang="0">
                  <a:pos x="16" y="108"/>
                </a:cxn>
                <a:cxn ang="0">
                  <a:pos x="10" y="102"/>
                </a:cxn>
                <a:cxn ang="0">
                  <a:pos x="10" y="102"/>
                </a:cxn>
                <a:cxn ang="0">
                  <a:pos x="4" y="94"/>
                </a:cxn>
                <a:cxn ang="0">
                  <a:pos x="2" y="84"/>
                </a:cxn>
                <a:cxn ang="0">
                  <a:pos x="0" y="74"/>
                </a:cxn>
                <a:cxn ang="0">
                  <a:pos x="0" y="62"/>
                </a:cxn>
                <a:cxn ang="0">
                  <a:pos x="4" y="52"/>
                </a:cxn>
                <a:cxn ang="0">
                  <a:pos x="6" y="40"/>
                </a:cxn>
                <a:cxn ang="0">
                  <a:pos x="12" y="30"/>
                </a:cxn>
                <a:cxn ang="0">
                  <a:pos x="18" y="20"/>
                </a:cxn>
                <a:cxn ang="0">
                  <a:pos x="18" y="20"/>
                </a:cxn>
                <a:cxn ang="0">
                  <a:pos x="26" y="12"/>
                </a:cxn>
                <a:cxn ang="0">
                  <a:pos x="36" y="6"/>
                </a:cxn>
                <a:cxn ang="0">
                  <a:pos x="44" y="2"/>
                </a:cxn>
                <a:cxn ang="0">
                  <a:pos x="52" y="0"/>
                </a:cxn>
                <a:cxn ang="0">
                  <a:pos x="62" y="0"/>
                </a:cxn>
                <a:cxn ang="0">
                  <a:pos x="70" y="2"/>
                </a:cxn>
                <a:cxn ang="0">
                  <a:pos x="76" y="6"/>
                </a:cxn>
                <a:cxn ang="0">
                  <a:pos x="82" y="12"/>
                </a:cxn>
                <a:cxn ang="0">
                  <a:pos x="82" y="12"/>
                </a:cxn>
                <a:cxn ang="0">
                  <a:pos x="88" y="20"/>
                </a:cxn>
                <a:cxn ang="0">
                  <a:pos x="90" y="30"/>
                </a:cxn>
                <a:cxn ang="0">
                  <a:pos x="92" y="40"/>
                </a:cxn>
                <a:cxn ang="0">
                  <a:pos x="92" y="52"/>
                </a:cxn>
                <a:cxn ang="0">
                  <a:pos x="90" y="62"/>
                </a:cxn>
                <a:cxn ang="0">
                  <a:pos x="86" y="74"/>
                </a:cxn>
                <a:cxn ang="0">
                  <a:pos x="80" y="84"/>
                </a:cxn>
                <a:cxn ang="0">
                  <a:pos x="74" y="94"/>
                </a:cxn>
                <a:cxn ang="0">
                  <a:pos x="74" y="94"/>
                </a:cxn>
              </a:cxnLst>
              <a:rect l="0" t="0" r="r" b="b"/>
              <a:pathLst>
                <a:path w="92" h="114">
                  <a:moveTo>
                    <a:pt x="74" y="94"/>
                  </a:moveTo>
                  <a:lnTo>
                    <a:pt x="74" y="94"/>
                  </a:lnTo>
                  <a:lnTo>
                    <a:pt x="66" y="102"/>
                  </a:lnTo>
                  <a:lnTo>
                    <a:pt x="56" y="108"/>
                  </a:lnTo>
                  <a:lnTo>
                    <a:pt x="48" y="112"/>
                  </a:lnTo>
                  <a:lnTo>
                    <a:pt x="40" y="114"/>
                  </a:lnTo>
                  <a:lnTo>
                    <a:pt x="30" y="114"/>
                  </a:lnTo>
                  <a:lnTo>
                    <a:pt x="22" y="112"/>
                  </a:lnTo>
                  <a:lnTo>
                    <a:pt x="16" y="108"/>
                  </a:lnTo>
                  <a:lnTo>
                    <a:pt x="10" y="102"/>
                  </a:lnTo>
                  <a:lnTo>
                    <a:pt x="10" y="102"/>
                  </a:lnTo>
                  <a:lnTo>
                    <a:pt x="4" y="94"/>
                  </a:lnTo>
                  <a:lnTo>
                    <a:pt x="2" y="84"/>
                  </a:lnTo>
                  <a:lnTo>
                    <a:pt x="0" y="74"/>
                  </a:lnTo>
                  <a:lnTo>
                    <a:pt x="0" y="62"/>
                  </a:lnTo>
                  <a:lnTo>
                    <a:pt x="4" y="52"/>
                  </a:lnTo>
                  <a:lnTo>
                    <a:pt x="6" y="40"/>
                  </a:lnTo>
                  <a:lnTo>
                    <a:pt x="12" y="3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26" y="12"/>
                  </a:lnTo>
                  <a:lnTo>
                    <a:pt x="36" y="6"/>
                  </a:lnTo>
                  <a:lnTo>
                    <a:pt x="44" y="2"/>
                  </a:lnTo>
                  <a:lnTo>
                    <a:pt x="52" y="0"/>
                  </a:lnTo>
                  <a:lnTo>
                    <a:pt x="62" y="0"/>
                  </a:lnTo>
                  <a:lnTo>
                    <a:pt x="70" y="2"/>
                  </a:lnTo>
                  <a:lnTo>
                    <a:pt x="76" y="6"/>
                  </a:lnTo>
                  <a:lnTo>
                    <a:pt x="82" y="12"/>
                  </a:lnTo>
                  <a:lnTo>
                    <a:pt x="82" y="12"/>
                  </a:lnTo>
                  <a:lnTo>
                    <a:pt x="88" y="20"/>
                  </a:lnTo>
                  <a:lnTo>
                    <a:pt x="90" y="30"/>
                  </a:lnTo>
                  <a:lnTo>
                    <a:pt x="92" y="40"/>
                  </a:lnTo>
                  <a:lnTo>
                    <a:pt x="92" y="52"/>
                  </a:lnTo>
                  <a:lnTo>
                    <a:pt x="90" y="62"/>
                  </a:lnTo>
                  <a:lnTo>
                    <a:pt x="86" y="74"/>
                  </a:lnTo>
                  <a:lnTo>
                    <a:pt x="80" y="84"/>
                  </a:lnTo>
                  <a:lnTo>
                    <a:pt x="74" y="94"/>
                  </a:lnTo>
                  <a:lnTo>
                    <a:pt x="74" y="94"/>
                  </a:lnTo>
                  <a:close/>
                </a:path>
              </a:pathLst>
            </a:custGeom>
            <a:solidFill>
              <a:srgbClr val="BABB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26" name="Freeform 42"/>
            <p:cNvSpPr>
              <a:spLocks/>
            </p:cNvSpPr>
            <p:nvPr/>
          </p:nvSpPr>
          <p:spPr bwMode="auto">
            <a:xfrm>
              <a:off x="958850" y="4333875"/>
              <a:ext cx="152400" cy="196850"/>
            </a:xfrm>
            <a:custGeom>
              <a:avLst/>
              <a:gdLst/>
              <a:ahLst/>
              <a:cxnLst>
                <a:cxn ang="0">
                  <a:pos x="76" y="102"/>
                </a:cxn>
                <a:cxn ang="0">
                  <a:pos x="76" y="102"/>
                </a:cxn>
                <a:cxn ang="0">
                  <a:pos x="68" y="110"/>
                </a:cxn>
                <a:cxn ang="0">
                  <a:pos x="60" y="116"/>
                </a:cxn>
                <a:cxn ang="0">
                  <a:pos x="50" y="122"/>
                </a:cxn>
                <a:cxn ang="0">
                  <a:pos x="42" y="124"/>
                </a:cxn>
                <a:cxn ang="0">
                  <a:pos x="32" y="124"/>
                </a:cxn>
                <a:cxn ang="0">
                  <a:pos x="24" y="122"/>
                </a:cxn>
                <a:cxn ang="0">
                  <a:pos x="16" y="116"/>
                </a:cxn>
                <a:cxn ang="0">
                  <a:pos x="10" y="110"/>
                </a:cxn>
                <a:cxn ang="0">
                  <a:pos x="10" y="110"/>
                </a:cxn>
                <a:cxn ang="0">
                  <a:pos x="4" y="100"/>
                </a:cxn>
                <a:cxn ang="0">
                  <a:pos x="2" y="90"/>
                </a:cxn>
                <a:cxn ang="0">
                  <a:pos x="0" y="80"/>
                </a:cxn>
                <a:cxn ang="0">
                  <a:pos x="0" y="68"/>
                </a:cxn>
                <a:cxn ang="0">
                  <a:pos x="2" y="56"/>
                </a:cxn>
                <a:cxn ang="0">
                  <a:pos x="6" y="44"/>
                </a:cxn>
                <a:cxn ang="0">
                  <a:pos x="12" y="34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46" y="4"/>
                </a:cxn>
                <a:cxn ang="0">
                  <a:pos x="56" y="0"/>
                </a:cxn>
                <a:cxn ang="0">
                  <a:pos x="64" y="0"/>
                </a:cxn>
                <a:cxn ang="0">
                  <a:pos x="72" y="4"/>
                </a:cxn>
                <a:cxn ang="0">
                  <a:pos x="80" y="8"/>
                </a:cxn>
                <a:cxn ang="0">
                  <a:pos x="86" y="14"/>
                </a:cxn>
                <a:cxn ang="0">
                  <a:pos x="86" y="14"/>
                </a:cxn>
                <a:cxn ang="0">
                  <a:pos x="92" y="24"/>
                </a:cxn>
                <a:cxn ang="0">
                  <a:pos x="96" y="34"/>
                </a:cxn>
                <a:cxn ang="0">
                  <a:pos x="96" y="44"/>
                </a:cxn>
                <a:cxn ang="0">
                  <a:pos x="96" y="56"/>
                </a:cxn>
                <a:cxn ang="0">
                  <a:pos x="94" y="68"/>
                </a:cxn>
                <a:cxn ang="0">
                  <a:pos x="90" y="80"/>
                </a:cxn>
                <a:cxn ang="0">
                  <a:pos x="84" y="90"/>
                </a:cxn>
                <a:cxn ang="0">
                  <a:pos x="76" y="102"/>
                </a:cxn>
                <a:cxn ang="0">
                  <a:pos x="76" y="102"/>
                </a:cxn>
              </a:cxnLst>
              <a:rect l="0" t="0" r="r" b="b"/>
              <a:pathLst>
                <a:path w="96" h="124">
                  <a:moveTo>
                    <a:pt x="76" y="102"/>
                  </a:moveTo>
                  <a:lnTo>
                    <a:pt x="76" y="102"/>
                  </a:lnTo>
                  <a:lnTo>
                    <a:pt x="68" y="110"/>
                  </a:lnTo>
                  <a:lnTo>
                    <a:pt x="60" y="116"/>
                  </a:lnTo>
                  <a:lnTo>
                    <a:pt x="50" y="122"/>
                  </a:lnTo>
                  <a:lnTo>
                    <a:pt x="42" y="124"/>
                  </a:lnTo>
                  <a:lnTo>
                    <a:pt x="32" y="124"/>
                  </a:lnTo>
                  <a:lnTo>
                    <a:pt x="24" y="122"/>
                  </a:lnTo>
                  <a:lnTo>
                    <a:pt x="16" y="116"/>
                  </a:lnTo>
                  <a:lnTo>
                    <a:pt x="10" y="110"/>
                  </a:lnTo>
                  <a:lnTo>
                    <a:pt x="10" y="110"/>
                  </a:lnTo>
                  <a:lnTo>
                    <a:pt x="4" y="100"/>
                  </a:lnTo>
                  <a:lnTo>
                    <a:pt x="2" y="90"/>
                  </a:lnTo>
                  <a:lnTo>
                    <a:pt x="0" y="80"/>
                  </a:lnTo>
                  <a:lnTo>
                    <a:pt x="0" y="68"/>
                  </a:lnTo>
                  <a:lnTo>
                    <a:pt x="2" y="56"/>
                  </a:lnTo>
                  <a:lnTo>
                    <a:pt x="6" y="44"/>
                  </a:lnTo>
                  <a:lnTo>
                    <a:pt x="12" y="34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46" y="4"/>
                  </a:lnTo>
                  <a:lnTo>
                    <a:pt x="56" y="0"/>
                  </a:lnTo>
                  <a:lnTo>
                    <a:pt x="64" y="0"/>
                  </a:lnTo>
                  <a:lnTo>
                    <a:pt x="72" y="4"/>
                  </a:lnTo>
                  <a:lnTo>
                    <a:pt x="80" y="8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2" y="24"/>
                  </a:lnTo>
                  <a:lnTo>
                    <a:pt x="96" y="34"/>
                  </a:lnTo>
                  <a:lnTo>
                    <a:pt x="96" y="44"/>
                  </a:lnTo>
                  <a:lnTo>
                    <a:pt x="96" y="56"/>
                  </a:lnTo>
                  <a:lnTo>
                    <a:pt x="94" y="68"/>
                  </a:lnTo>
                  <a:lnTo>
                    <a:pt x="90" y="80"/>
                  </a:lnTo>
                  <a:lnTo>
                    <a:pt x="84" y="90"/>
                  </a:lnTo>
                  <a:lnTo>
                    <a:pt x="76" y="102"/>
                  </a:lnTo>
                  <a:lnTo>
                    <a:pt x="76" y="102"/>
                  </a:lnTo>
                  <a:close/>
                </a:path>
              </a:pathLst>
            </a:custGeom>
            <a:solidFill>
              <a:srgbClr val="EDEEF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27" name="Freeform 43"/>
            <p:cNvSpPr>
              <a:spLocks/>
            </p:cNvSpPr>
            <p:nvPr/>
          </p:nvSpPr>
          <p:spPr bwMode="auto">
            <a:xfrm>
              <a:off x="939800" y="4337050"/>
              <a:ext cx="146050" cy="184150"/>
            </a:xfrm>
            <a:custGeom>
              <a:avLst/>
              <a:gdLst/>
              <a:ahLst/>
              <a:cxnLst>
                <a:cxn ang="0">
                  <a:pos x="74" y="94"/>
                </a:cxn>
                <a:cxn ang="0">
                  <a:pos x="74" y="94"/>
                </a:cxn>
                <a:cxn ang="0">
                  <a:pos x="66" y="102"/>
                </a:cxn>
                <a:cxn ang="0">
                  <a:pos x="58" y="108"/>
                </a:cxn>
                <a:cxn ang="0">
                  <a:pos x="48" y="114"/>
                </a:cxn>
                <a:cxn ang="0">
                  <a:pos x="40" y="116"/>
                </a:cxn>
                <a:cxn ang="0">
                  <a:pos x="32" y="116"/>
                </a:cxn>
                <a:cxn ang="0">
                  <a:pos x="24" y="114"/>
                </a:cxn>
                <a:cxn ang="0">
                  <a:pos x="16" y="108"/>
                </a:cxn>
                <a:cxn ang="0">
                  <a:pos x="10" y="102"/>
                </a:cxn>
                <a:cxn ang="0">
                  <a:pos x="10" y="102"/>
                </a:cxn>
                <a:cxn ang="0">
                  <a:pos x="6" y="94"/>
                </a:cxn>
                <a:cxn ang="0">
                  <a:pos x="2" y="84"/>
                </a:cxn>
                <a:cxn ang="0">
                  <a:pos x="0" y="74"/>
                </a:cxn>
                <a:cxn ang="0">
                  <a:pos x="2" y="64"/>
                </a:cxn>
                <a:cxn ang="0">
                  <a:pos x="4" y="52"/>
                </a:cxn>
                <a:cxn ang="0">
                  <a:pos x="8" y="42"/>
                </a:cxn>
                <a:cxn ang="0">
                  <a:pos x="12" y="30"/>
                </a:cxn>
                <a:cxn ang="0">
                  <a:pos x="20" y="20"/>
                </a:cxn>
                <a:cxn ang="0">
                  <a:pos x="20" y="20"/>
                </a:cxn>
                <a:cxn ang="0">
                  <a:pos x="28" y="12"/>
                </a:cxn>
                <a:cxn ang="0">
                  <a:pos x="36" y="6"/>
                </a:cxn>
                <a:cxn ang="0">
                  <a:pos x="44" y="2"/>
                </a:cxn>
                <a:cxn ang="0">
                  <a:pos x="54" y="0"/>
                </a:cxn>
                <a:cxn ang="0">
                  <a:pos x="62" y="0"/>
                </a:cxn>
                <a:cxn ang="0">
                  <a:pos x="70" y="2"/>
                </a:cxn>
                <a:cxn ang="0">
                  <a:pos x="76" y="6"/>
                </a:cxn>
                <a:cxn ang="0">
                  <a:pos x="84" y="12"/>
                </a:cxn>
                <a:cxn ang="0">
                  <a:pos x="84" y="12"/>
                </a:cxn>
                <a:cxn ang="0">
                  <a:pos x="88" y="22"/>
                </a:cxn>
                <a:cxn ang="0">
                  <a:pos x="90" y="30"/>
                </a:cxn>
                <a:cxn ang="0">
                  <a:pos x="92" y="42"/>
                </a:cxn>
                <a:cxn ang="0">
                  <a:pos x="92" y="52"/>
                </a:cxn>
                <a:cxn ang="0">
                  <a:pos x="90" y="64"/>
                </a:cxn>
                <a:cxn ang="0">
                  <a:pos x="86" y="74"/>
                </a:cxn>
                <a:cxn ang="0">
                  <a:pos x="80" y="84"/>
                </a:cxn>
                <a:cxn ang="0">
                  <a:pos x="74" y="94"/>
                </a:cxn>
                <a:cxn ang="0">
                  <a:pos x="74" y="94"/>
                </a:cxn>
              </a:cxnLst>
              <a:rect l="0" t="0" r="r" b="b"/>
              <a:pathLst>
                <a:path w="92" h="116">
                  <a:moveTo>
                    <a:pt x="74" y="94"/>
                  </a:moveTo>
                  <a:lnTo>
                    <a:pt x="74" y="94"/>
                  </a:lnTo>
                  <a:lnTo>
                    <a:pt x="66" y="102"/>
                  </a:lnTo>
                  <a:lnTo>
                    <a:pt x="58" y="108"/>
                  </a:lnTo>
                  <a:lnTo>
                    <a:pt x="48" y="114"/>
                  </a:lnTo>
                  <a:lnTo>
                    <a:pt x="40" y="116"/>
                  </a:lnTo>
                  <a:lnTo>
                    <a:pt x="32" y="116"/>
                  </a:lnTo>
                  <a:lnTo>
                    <a:pt x="24" y="114"/>
                  </a:lnTo>
                  <a:lnTo>
                    <a:pt x="16" y="108"/>
                  </a:lnTo>
                  <a:lnTo>
                    <a:pt x="10" y="102"/>
                  </a:lnTo>
                  <a:lnTo>
                    <a:pt x="10" y="102"/>
                  </a:lnTo>
                  <a:lnTo>
                    <a:pt x="6" y="94"/>
                  </a:lnTo>
                  <a:lnTo>
                    <a:pt x="2" y="84"/>
                  </a:lnTo>
                  <a:lnTo>
                    <a:pt x="0" y="74"/>
                  </a:lnTo>
                  <a:lnTo>
                    <a:pt x="2" y="64"/>
                  </a:lnTo>
                  <a:lnTo>
                    <a:pt x="4" y="52"/>
                  </a:lnTo>
                  <a:lnTo>
                    <a:pt x="8" y="42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8" y="12"/>
                  </a:lnTo>
                  <a:lnTo>
                    <a:pt x="36" y="6"/>
                  </a:lnTo>
                  <a:lnTo>
                    <a:pt x="44" y="2"/>
                  </a:lnTo>
                  <a:lnTo>
                    <a:pt x="54" y="0"/>
                  </a:lnTo>
                  <a:lnTo>
                    <a:pt x="62" y="0"/>
                  </a:lnTo>
                  <a:lnTo>
                    <a:pt x="70" y="2"/>
                  </a:lnTo>
                  <a:lnTo>
                    <a:pt x="76" y="6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88" y="22"/>
                  </a:lnTo>
                  <a:lnTo>
                    <a:pt x="90" y="30"/>
                  </a:lnTo>
                  <a:lnTo>
                    <a:pt x="92" y="42"/>
                  </a:lnTo>
                  <a:lnTo>
                    <a:pt x="92" y="52"/>
                  </a:lnTo>
                  <a:lnTo>
                    <a:pt x="90" y="64"/>
                  </a:lnTo>
                  <a:lnTo>
                    <a:pt x="86" y="74"/>
                  </a:lnTo>
                  <a:lnTo>
                    <a:pt x="80" y="84"/>
                  </a:lnTo>
                  <a:lnTo>
                    <a:pt x="74" y="94"/>
                  </a:lnTo>
                  <a:lnTo>
                    <a:pt x="74" y="94"/>
                  </a:lnTo>
                  <a:close/>
                </a:path>
              </a:pathLst>
            </a:custGeom>
            <a:solidFill>
              <a:srgbClr val="F6F6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28" name="Freeform 44"/>
            <p:cNvSpPr>
              <a:spLocks/>
            </p:cNvSpPr>
            <p:nvPr/>
          </p:nvSpPr>
          <p:spPr bwMode="auto">
            <a:xfrm>
              <a:off x="958850" y="4359275"/>
              <a:ext cx="85725" cy="130175"/>
            </a:xfrm>
            <a:custGeom>
              <a:avLst/>
              <a:gdLst/>
              <a:ahLst/>
              <a:cxnLst>
                <a:cxn ang="0">
                  <a:pos x="54" y="4"/>
                </a:cxn>
                <a:cxn ang="0">
                  <a:pos x="54" y="4"/>
                </a:cxn>
                <a:cxn ang="0">
                  <a:pos x="46" y="0"/>
                </a:cxn>
                <a:cxn ang="0">
                  <a:pos x="34" y="2"/>
                </a:cxn>
                <a:cxn ang="0">
                  <a:pos x="24" y="6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0" y="24"/>
                </a:cxn>
                <a:cxn ang="0">
                  <a:pos x="6" y="32"/>
                </a:cxn>
                <a:cxn ang="0">
                  <a:pos x="2" y="40"/>
                </a:cxn>
                <a:cxn ang="0">
                  <a:pos x="0" y="48"/>
                </a:cxn>
                <a:cxn ang="0">
                  <a:pos x="0" y="56"/>
                </a:cxn>
                <a:cxn ang="0">
                  <a:pos x="2" y="64"/>
                </a:cxn>
                <a:cxn ang="0">
                  <a:pos x="4" y="7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2" y="82"/>
                </a:cxn>
                <a:cxn ang="0">
                  <a:pos x="12" y="82"/>
                </a:cxn>
                <a:cxn ang="0">
                  <a:pos x="26" y="66"/>
                </a:cxn>
                <a:cxn ang="0">
                  <a:pos x="40" y="46"/>
                </a:cxn>
                <a:cxn ang="0">
                  <a:pos x="50" y="26"/>
                </a:cxn>
                <a:cxn ang="0">
                  <a:pos x="52" y="14"/>
                </a:cxn>
                <a:cxn ang="0">
                  <a:pos x="54" y="4"/>
                </a:cxn>
                <a:cxn ang="0">
                  <a:pos x="54" y="4"/>
                </a:cxn>
              </a:cxnLst>
              <a:rect l="0" t="0" r="r" b="b"/>
              <a:pathLst>
                <a:path w="54" h="82">
                  <a:moveTo>
                    <a:pt x="54" y="4"/>
                  </a:moveTo>
                  <a:lnTo>
                    <a:pt x="54" y="4"/>
                  </a:lnTo>
                  <a:lnTo>
                    <a:pt x="46" y="0"/>
                  </a:lnTo>
                  <a:lnTo>
                    <a:pt x="34" y="2"/>
                  </a:lnTo>
                  <a:lnTo>
                    <a:pt x="24" y="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0" y="24"/>
                  </a:lnTo>
                  <a:lnTo>
                    <a:pt x="6" y="32"/>
                  </a:lnTo>
                  <a:lnTo>
                    <a:pt x="2" y="40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4" y="7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2" y="82"/>
                  </a:lnTo>
                  <a:lnTo>
                    <a:pt x="12" y="82"/>
                  </a:lnTo>
                  <a:lnTo>
                    <a:pt x="26" y="66"/>
                  </a:lnTo>
                  <a:lnTo>
                    <a:pt x="40" y="46"/>
                  </a:lnTo>
                  <a:lnTo>
                    <a:pt x="50" y="26"/>
                  </a:lnTo>
                  <a:lnTo>
                    <a:pt x="52" y="14"/>
                  </a:lnTo>
                  <a:lnTo>
                    <a:pt x="54" y="4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rgbClr val="DCDDE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29" name="Freeform 45"/>
            <p:cNvSpPr>
              <a:spLocks/>
            </p:cNvSpPr>
            <p:nvPr/>
          </p:nvSpPr>
          <p:spPr bwMode="auto">
            <a:xfrm>
              <a:off x="977900" y="4365625"/>
              <a:ext cx="88900" cy="130175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50" y="6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0" y="10"/>
                </a:cxn>
                <a:cxn ang="0">
                  <a:pos x="38" y="22"/>
                </a:cxn>
                <a:cxn ang="0">
                  <a:pos x="28" y="42"/>
                </a:cxn>
                <a:cxn ang="0">
                  <a:pos x="14" y="62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4" y="80"/>
                </a:cxn>
                <a:cxn ang="0">
                  <a:pos x="10" y="82"/>
                </a:cxn>
                <a:cxn ang="0">
                  <a:pos x="14" y="82"/>
                </a:cxn>
                <a:cxn ang="0">
                  <a:pos x="20" y="82"/>
                </a:cxn>
                <a:cxn ang="0">
                  <a:pos x="32" y="78"/>
                </a:cxn>
                <a:cxn ang="0">
                  <a:pos x="42" y="68"/>
                </a:cxn>
                <a:cxn ang="0">
                  <a:pos x="42" y="68"/>
                </a:cxn>
                <a:cxn ang="0">
                  <a:pos x="48" y="60"/>
                </a:cxn>
                <a:cxn ang="0">
                  <a:pos x="52" y="52"/>
                </a:cxn>
                <a:cxn ang="0">
                  <a:pos x="54" y="44"/>
                </a:cxn>
                <a:cxn ang="0">
                  <a:pos x="56" y="36"/>
                </a:cxn>
                <a:cxn ang="0">
                  <a:pos x="56" y="28"/>
                </a:cxn>
                <a:cxn ang="0">
                  <a:pos x="56" y="20"/>
                </a:cxn>
                <a:cxn ang="0">
                  <a:pos x="54" y="12"/>
                </a:cxn>
                <a:cxn ang="0">
                  <a:pos x="50" y="6"/>
                </a:cxn>
                <a:cxn ang="0">
                  <a:pos x="50" y="6"/>
                </a:cxn>
              </a:cxnLst>
              <a:rect l="0" t="0" r="r" b="b"/>
              <a:pathLst>
                <a:path w="56" h="82">
                  <a:moveTo>
                    <a:pt x="50" y="6"/>
                  </a:moveTo>
                  <a:lnTo>
                    <a:pt x="50" y="6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0" y="10"/>
                  </a:lnTo>
                  <a:lnTo>
                    <a:pt x="38" y="22"/>
                  </a:lnTo>
                  <a:lnTo>
                    <a:pt x="28" y="42"/>
                  </a:lnTo>
                  <a:lnTo>
                    <a:pt x="14" y="62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4" y="80"/>
                  </a:lnTo>
                  <a:lnTo>
                    <a:pt x="10" y="82"/>
                  </a:lnTo>
                  <a:lnTo>
                    <a:pt x="14" y="82"/>
                  </a:lnTo>
                  <a:lnTo>
                    <a:pt x="20" y="82"/>
                  </a:lnTo>
                  <a:lnTo>
                    <a:pt x="32" y="78"/>
                  </a:lnTo>
                  <a:lnTo>
                    <a:pt x="42" y="68"/>
                  </a:lnTo>
                  <a:lnTo>
                    <a:pt x="42" y="68"/>
                  </a:lnTo>
                  <a:lnTo>
                    <a:pt x="48" y="60"/>
                  </a:lnTo>
                  <a:lnTo>
                    <a:pt x="52" y="52"/>
                  </a:lnTo>
                  <a:lnTo>
                    <a:pt x="54" y="44"/>
                  </a:lnTo>
                  <a:lnTo>
                    <a:pt x="56" y="36"/>
                  </a:lnTo>
                  <a:lnTo>
                    <a:pt x="56" y="28"/>
                  </a:lnTo>
                  <a:lnTo>
                    <a:pt x="56" y="20"/>
                  </a:lnTo>
                  <a:lnTo>
                    <a:pt x="54" y="12"/>
                  </a:lnTo>
                  <a:lnTo>
                    <a:pt x="50" y="6"/>
                  </a:lnTo>
                  <a:lnTo>
                    <a:pt x="50" y="6"/>
                  </a:lnTo>
                  <a:close/>
                </a:path>
              </a:pathLst>
            </a:custGeom>
            <a:solidFill>
              <a:srgbClr val="C6C7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30" name="Freeform 46"/>
            <p:cNvSpPr>
              <a:spLocks/>
            </p:cNvSpPr>
            <p:nvPr/>
          </p:nvSpPr>
          <p:spPr bwMode="auto">
            <a:xfrm>
              <a:off x="1787525" y="4152900"/>
              <a:ext cx="168275" cy="161925"/>
            </a:xfrm>
            <a:custGeom>
              <a:avLst/>
              <a:gdLst/>
              <a:ahLst/>
              <a:cxnLst>
                <a:cxn ang="0">
                  <a:pos x="8" y="66"/>
                </a:cxn>
                <a:cxn ang="0">
                  <a:pos x="8" y="66"/>
                </a:cxn>
                <a:cxn ang="0">
                  <a:pos x="4" y="56"/>
                </a:cxn>
                <a:cxn ang="0">
                  <a:pos x="0" y="46"/>
                </a:cxn>
                <a:cxn ang="0">
                  <a:pos x="0" y="36"/>
                </a:cxn>
                <a:cxn ang="0">
                  <a:pos x="0" y="26"/>
                </a:cxn>
                <a:cxn ang="0">
                  <a:pos x="2" y="18"/>
                </a:cxn>
                <a:cxn ang="0">
                  <a:pos x="8" y="12"/>
                </a:cxn>
                <a:cxn ang="0">
                  <a:pos x="14" y="6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32" y="0"/>
                </a:cxn>
                <a:cxn ang="0">
                  <a:pos x="42" y="0"/>
                </a:cxn>
                <a:cxn ang="0">
                  <a:pos x="52" y="4"/>
                </a:cxn>
                <a:cxn ang="0">
                  <a:pos x="62" y="8"/>
                </a:cxn>
                <a:cxn ang="0">
                  <a:pos x="72" y="12"/>
                </a:cxn>
                <a:cxn ang="0">
                  <a:pos x="82" y="20"/>
                </a:cxn>
                <a:cxn ang="0">
                  <a:pos x="90" y="28"/>
                </a:cxn>
                <a:cxn ang="0">
                  <a:pos x="96" y="38"/>
                </a:cxn>
                <a:cxn ang="0">
                  <a:pos x="96" y="38"/>
                </a:cxn>
                <a:cxn ang="0">
                  <a:pos x="102" y="48"/>
                </a:cxn>
                <a:cxn ang="0">
                  <a:pos x="104" y="58"/>
                </a:cxn>
                <a:cxn ang="0">
                  <a:pos x="106" y="68"/>
                </a:cxn>
                <a:cxn ang="0">
                  <a:pos x="106" y="76"/>
                </a:cxn>
                <a:cxn ang="0">
                  <a:pos x="102" y="84"/>
                </a:cxn>
                <a:cxn ang="0">
                  <a:pos x="98" y="92"/>
                </a:cxn>
                <a:cxn ang="0">
                  <a:pos x="92" y="96"/>
                </a:cxn>
                <a:cxn ang="0">
                  <a:pos x="84" y="100"/>
                </a:cxn>
                <a:cxn ang="0">
                  <a:pos x="84" y="100"/>
                </a:cxn>
                <a:cxn ang="0">
                  <a:pos x="74" y="102"/>
                </a:cxn>
                <a:cxn ang="0">
                  <a:pos x="64" y="102"/>
                </a:cxn>
                <a:cxn ang="0">
                  <a:pos x="54" y="100"/>
                </a:cxn>
                <a:cxn ang="0">
                  <a:pos x="44" y="96"/>
                </a:cxn>
                <a:cxn ang="0">
                  <a:pos x="34" y="90"/>
                </a:cxn>
                <a:cxn ang="0">
                  <a:pos x="24" y="84"/>
                </a:cxn>
                <a:cxn ang="0">
                  <a:pos x="16" y="74"/>
                </a:cxn>
                <a:cxn ang="0">
                  <a:pos x="8" y="66"/>
                </a:cxn>
                <a:cxn ang="0">
                  <a:pos x="8" y="66"/>
                </a:cxn>
              </a:cxnLst>
              <a:rect l="0" t="0" r="r" b="b"/>
              <a:pathLst>
                <a:path w="106" h="102">
                  <a:moveTo>
                    <a:pt x="8" y="66"/>
                  </a:moveTo>
                  <a:lnTo>
                    <a:pt x="8" y="66"/>
                  </a:lnTo>
                  <a:lnTo>
                    <a:pt x="4" y="56"/>
                  </a:lnTo>
                  <a:lnTo>
                    <a:pt x="0" y="46"/>
                  </a:lnTo>
                  <a:lnTo>
                    <a:pt x="0" y="3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8" y="12"/>
                  </a:lnTo>
                  <a:lnTo>
                    <a:pt x="14" y="6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4"/>
                  </a:lnTo>
                  <a:lnTo>
                    <a:pt x="62" y="8"/>
                  </a:lnTo>
                  <a:lnTo>
                    <a:pt x="72" y="12"/>
                  </a:lnTo>
                  <a:lnTo>
                    <a:pt x="82" y="20"/>
                  </a:lnTo>
                  <a:lnTo>
                    <a:pt x="90" y="28"/>
                  </a:lnTo>
                  <a:lnTo>
                    <a:pt x="96" y="38"/>
                  </a:lnTo>
                  <a:lnTo>
                    <a:pt x="96" y="38"/>
                  </a:lnTo>
                  <a:lnTo>
                    <a:pt x="102" y="48"/>
                  </a:lnTo>
                  <a:lnTo>
                    <a:pt x="104" y="58"/>
                  </a:lnTo>
                  <a:lnTo>
                    <a:pt x="106" y="68"/>
                  </a:lnTo>
                  <a:lnTo>
                    <a:pt x="106" y="76"/>
                  </a:lnTo>
                  <a:lnTo>
                    <a:pt x="102" y="84"/>
                  </a:lnTo>
                  <a:lnTo>
                    <a:pt x="98" y="92"/>
                  </a:lnTo>
                  <a:lnTo>
                    <a:pt x="92" y="96"/>
                  </a:lnTo>
                  <a:lnTo>
                    <a:pt x="84" y="100"/>
                  </a:lnTo>
                  <a:lnTo>
                    <a:pt x="84" y="100"/>
                  </a:lnTo>
                  <a:lnTo>
                    <a:pt x="74" y="102"/>
                  </a:lnTo>
                  <a:lnTo>
                    <a:pt x="64" y="102"/>
                  </a:lnTo>
                  <a:lnTo>
                    <a:pt x="54" y="100"/>
                  </a:lnTo>
                  <a:lnTo>
                    <a:pt x="44" y="96"/>
                  </a:lnTo>
                  <a:lnTo>
                    <a:pt x="34" y="90"/>
                  </a:lnTo>
                  <a:lnTo>
                    <a:pt x="24" y="84"/>
                  </a:lnTo>
                  <a:lnTo>
                    <a:pt x="16" y="74"/>
                  </a:lnTo>
                  <a:lnTo>
                    <a:pt x="8" y="66"/>
                  </a:lnTo>
                  <a:lnTo>
                    <a:pt x="8" y="66"/>
                  </a:lnTo>
                  <a:close/>
                </a:path>
              </a:pathLst>
            </a:custGeom>
            <a:solidFill>
              <a:srgbClr val="BABB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31" name="Freeform 47"/>
            <p:cNvSpPr>
              <a:spLocks/>
            </p:cNvSpPr>
            <p:nvPr/>
          </p:nvSpPr>
          <p:spPr bwMode="auto">
            <a:xfrm>
              <a:off x="1781175" y="4178300"/>
              <a:ext cx="180975" cy="171450"/>
            </a:xfrm>
            <a:custGeom>
              <a:avLst/>
              <a:gdLst/>
              <a:ahLst/>
              <a:cxnLst>
                <a:cxn ang="0">
                  <a:pos x="10" y="70"/>
                </a:cxn>
                <a:cxn ang="0">
                  <a:pos x="10" y="70"/>
                </a:cxn>
                <a:cxn ang="0">
                  <a:pos x="6" y="58"/>
                </a:cxn>
                <a:cxn ang="0">
                  <a:pos x="2" y="48"/>
                </a:cxn>
                <a:cxn ang="0">
                  <a:pos x="0" y="38"/>
                </a:cxn>
                <a:cxn ang="0">
                  <a:pos x="2" y="28"/>
                </a:cxn>
                <a:cxn ang="0">
                  <a:pos x="4" y="20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34" y="0"/>
                </a:cxn>
                <a:cxn ang="0">
                  <a:pos x="46" y="2"/>
                </a:cxn>
                <a:cxn ang="0">
                  <a:pos x="56" y="4"/>
                </a:cxn>
                <a:cxn ang="0">
                  <a:pos x="68" y="8"/>
                </a:cxn>
                <a:cxn ang="0">
                  <a:pos x="78" y="14"/>
                </a:cxn>
                <a:cxn ang="0">
                  <a:pos x="88" y="22"/>
                </a:cxn>
                <a:cxn ang="0">
                  <a:pos x="96" y="30"/>
                </a:cxn>
                <a:cxn ang="0">
                  <a:pos x="104" y="40"/>
                </a:cxn>
                <a:cxn ang="0">
                  <a:pos x="104" y="40"/>
                </a:cxn>
                <a:cxn ang="0">
                  <a:pos x="108" y="50"/>
                </a:cxn>
                <a:cxn ang="0">
                  <a:pos x="112" y="62"/>
                </a:cxn>
                <a:cxn ang="0">
                  <a:pos x="114" y="72"/>
                </a:cxn>
                <a:cxn ang="0">
                  <a:pos x="112" y="82"/>
                </a:cxn>
                <a:cxn ang="0">
                  <a:pos x="110" y="90"/>
                </a:cxn>
                <a:cxn ang="0">
                  <a:pos x="104" y="98"/>
                </a:cxn>
                <a:cxn ang="0">
                  <a:pos x="98" y="102"/>
                </a:cxn>
                <a:cxn ang="0">
                  <a:pos x="90" y="106"/>
                </a:cxn>
                <a:cxn ang="0">
                  <a:pos x="90" y="106"/>
                </a:cxn>
                <a:cxn ang="0">
                  <a:pos x="80" y="108"/>
                </a:cxn>
                <a:cxn ang="0">
                  <a:pos x="68" y="108"/>
                </a:cxn>
                <a:cxn ang="0">
                  <a:pos x="58" y="106"/>
                </a:cxn>
                <a:cxn ang="0">
                  <a:pos x="48" y="102"/>
                </a:cxn>
                <a:cxn ang="0">
                  <a:pos x="36" y="96"/>
                </a:cxn>
                <a:cxn ang="0">
                  <a:pos x="26" y="88"/>
                </a:cxn>
                <a:cxn ang="0">
                  <a:pos x="18" y="80"/>
                </a:cxn>
                <a:cxn ang="0">
                  <a:pos x="10" y="70"/>
                </a:cxn>
                <a:cxn ang="0">
                  <a:pos x="10" y="70"/>
                </a:cxn>
              </a:cxnLst>
              <a:rect l="0" t="0" r="r" b="b"/>
              <a:pathLst>
                <a:path w="114" h="108">
                  <a:moveTo>
                    <a:pt x="10" y="70"/>
                  </a:moveTo>
                  <a:lnTo>
                    <a:pt x="10" y="70"/>
                  </a:lnTo>
                  <a:lnTo>
                    <a:pt x="6" y="58"/>
                  </a:lnTo>
                  <a:lnTo>
                    <a:pt x="2" y="48"/>
                  </a:lnTo>
                  <a:lnTo>
                    <a:pt x="0" y="38"/>
                  </a:lnTo>
                  <a:lnTo>
                    <a:pt x="2" y="28"/>
                  </a:lnTo>
                  <a:lnTo>
                    <a:pt x="4" y="20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34" y="0"/>
                  </a:lnTo>
                  <a:lnTo>
                    <a:pt x="46" y="2"/>
                  </a:lnTo>
                  <a:lnTo>
                    <a:pt x="56" y="4"/>
                  </a:lnTo>
                  <a:lnTo>
                    <a:pt x="68" y="8"/>
                  </a:lnTo>
                  <a:lnTo>
                    <a:pt x="78" y="14"/>
                  </a:lnTo>
                  <a:lnTo>
                    <a:pt x="88" y="22"/>
                  </a:lnTo>
                  <a:lnTo>
                    <a:pt x="96" y="30"/>
                  </a:lnTo>
                  <a:lnTo>
                    <a:pt x="104" y="40"/>
                  </a:lnTo>
                  <a:lnTo>
                    <a:pt x="104" y="40"/>
                  </a:lnTo>
                  <a:lnTo>
                    <a:pt x="108" y="50"/>
                  </a:lnTo>
                  <a:lnTo>
                    <a:pt x="112" y="62"/>
                  </a:lnTo>
                  <a:lnTo>
                    <a:pt x="114" y="72"/>
                  </a:lnTo>
                  <a:lnTo>
                    <a:pt x="112" y="82"/>
                  </a:lnTo>
                  <a:lnTo>
                    <a:pt x="110" y="90"/>
                  </a:lnTo>
                  <a:lnTo>
                    <a:pt x="104" y="98"/>
                  </a:lnTo>
                  <a:lnTo>
                    <a:pt x="98" y="102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80" y="108"/>
                  </a:lnTo>
                  <a:lnTo>
                    <a:pt x="68" y="108"/>
                  </a:lnTo>
                  <a:lnTo>
                    <a:pt x="58" y="106"/>
                  </a:lnTo>
                  <a:lnTo>
                    <a:pt x="48" y="102"/>
                  </a:lnTo>
                  <a:lnTo>
                    <a:pt x="36" y="96"/>
                  </a:lnTo>
                  <a:lnTo>
                    <a:pt x="26" y="88"/>
                  </a:lnTo>
                  <a:lnTo>
                    <a:pt x="18" y="80"/>
                  </a:lnTo>
                  <a:lnTo>
                    <a:pt x="10" y="70"/>
                  </a:lnTo>
                  <a:lnTo>
                    <a:pt x="10" y="70"/>
                  </a:lnTo>
                  <a:close/>
                </a:path>
              </a:pathLst>
            </a:custGeom>
            <a:solidFill>
              <a:srgbClr val="EDEEF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32" name="Freeform 48"/>
            <p:cNvSpPr>
              <a:spLocks/>
            </p:cNvSpPr>
            <p:nvPr/>
          </p:nvSpPr>
          <p:spPr bwMode="auto">
            <a:xfrm>
              <a:off x="1797050" y="4165600"/>
              <a:ext cx="171450" cy="161925"/>
            </a:xfrm>
            <a:custGeom>
              <a:avLst/>
              <a:gdLst/>
              <a:ahLst/>
              <a:cxnLst>
                <a:cxn ang="0">
                  <a:pos x="10" y="64"/>
                </a:cxn>
                <a:cxn ang="0">
                  <a:pos x="10" y="64"/>
                </a:cxn>
                <a:cxn ang="0">
                  <a:pos x="4" y="54"/>
                </a:cxn>
                <a:cxn ang="0">
                  <a:pos x="2" y="44"/>
                </a:cxn>
                <a:cxn ang="0">
                  <a:pos x="0" y="34"/>
                </a:cxn>
                <a:cxn ang="0">
                  <a:pos x="2" y="26"/>
                </a:cxn>
                <a:cxn ang="0">
                  <a:pos x="4" y="18"/>
                </a:cxn>
                <a:cxn ang="0">
                  <a:pos x="8" y="10"/>
                </a:cxn>
                <a:cxn ang="0">
                  <a:pos x="16" y="6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32" y="0"/>
                </a:cxn>
                <a:cxn ang="0">
                  <a:pos x="42" y="0"/>
                </a:cxn>
                <a:cxn ang="0">
                  <a:pos x="54" y="2"/>
                </a:cxn>
                <a:cxn ang="0">
                  <a:pos x="64" y="6"/>
                </a:cxn>
                <a:cxn ang="0">
                  <a:pos x="74" y="12"/>
                </a:cxn>
                <a:cxn ang="0">
                  <a:pos x="82" y="18"/>
                </a:cxn>
                <a:cxn ang="0">
                  <a:pos x="90" y="28"/>
                </a:cxn>
                <a:cxn ang="0">
                  <a:pos x="98" y="38"/>
                </a:cxn>
                <a:cxn ang="0">
                  <a:pos x="98" y="38"/>
                </a:cxn>
                <a:cxn ang="0">
                  <a:pos x="102" y="48"/>
                </a:cxn>
                <a:cxn ang="0">
                  <a:pos x="106" y="58"/>
                </a:cxn>
                <a:cxn ang="0">
                  <a:pos x="108" y="66"/>
                </a:cxn>
                <a:cxn ang="0">
                  <a:pos x="106" y="76"/>
                </a:cxn>
                <a:cxn ang="0">
                  <a:pos x="104" y="84"/>
                </a:cxn>
                <a:cxn ang="0">
                  <a:pos x="98" y="90"/>
                </a:cxn>
                <a:cxn ang="0">
                  <a:pos x="92" y="96"/>
                </a:cxn>
                <a:cxn ang="0">
                  <a:pos x="84" y="100"/>
                </a:cxn>
                <a:cxn ang="0">
                  <a:pos x="84" y="100"/>
                </a:cxn>
                <a:cxn ang="0">
                  <a:pos x="74" y="102"/>
                </a:cxn>
                <a:cxn ang="0">
                  <a:pos x="64" y="102"/>
                </a:cxn>
                <a:cxn ang="0">
                  <a:pos x="54" y="100"/>
                </a:cxn>
                <a:cxn ang="0">
                  <a:pos x="44" y="96"/>
                </a:cxn>
                <a:cxn ang="0">
                  <a:pos x="34" y="90"/>
                </a:cxn>
                <a:cxn ang="0">
                  <a:pos x="26" y="82"/>
                </a:cxn>
                <a:cxn ang="0">
                  <a:pos x="18" y="74"/>
                </a:cxn>
                <a:cxn ang="0">
                  <a:pos x="10" y="64"/>
                </a:cxn>
                <a:cxn ang="0">
                  <a:pos x="10" y="64"/>
                </a:cxn>
              </a:cxnLst>
              <a:rect l="0" t="0" r="r" b="b"/>
              <a:pathLst>
                <a:path w="108" h="102">
                  <a:moveTo>
                    <a:pt x="10" y="64"/>
                  </a:moveTo>
                  <a:lnTo>
                    <a:pt x="10" y="64"/>
                  </a:lnTo>
                  <a:lnTo>
                    <a:pt x="4" y="54"/>
                  </a:lnTo>
                  <a:lnTo>
                    <a:pt x="2" y="44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4" y="18"/>
                  </a:lnTo>
                  <a:lnTo>
                    <a:pt x="8" y="10"/>
                  </a:lnTo>
                  <a:lnTo>
                    <a:pt x="16" y="6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4" y="2"/>
                  </a:lnTo>
                  <a:lnTo>
                    <a:pt x="64" y="6"/>
                  </a:lnTo>
                  <a:lnTo>
                    <a:pt x="74" y="12"/>
                  </a:lnTo>
                  <a:lnTo>
                    <a:pt x="82" y="18"/>
                  </a:lnTo>
                  <a:lnTo>
                    <a:pt x="90" y="28"/>
                  </a:lnTo>
                  <a:lnTo>
                    <a:pt x="98" y="38"/>
                  </a:lnTo>
                  <a:lnTo>
                    <a:pt x="98" y="38"/>
                  </a:lnTo>
                  <a:lnTo>
                    <a:pt x="102" y="48"/>
                  </a:lnTo>
                  <a:lnTo>
                    <a:pt x="106" y="58"/>
                  </a:lnTo>
                  <a:lnTo>
                    <a:pt x="108" y="66"/>
                  </a:lnTo>
                  <a:lnTo>
                    <a:pt x="106" y="76"/>
                  </a:lnTo>
                  <a:lnTo>
                    <a:pt x="104" y="84"/>
                  </a:lnTo>
                  <a:lnTo>
                    <a:pt x="98" y="90"/>
                  </a:lnTo>
                  <a:lnTo>
                    <a:pt x="92" y="96"/>
                  </a:lnTo>
                  <a:lnTo>
                    <a:pt x="84" y="100"/>
                  </a:lnTo>
                  <a:lnTo>
                    <a:pt x="84" y="100"/>
                  </a:lnTo>
                  <a:lnTo>
                    <a:pt x="74" y="102"/>
                  </a:lnTo>
                  <a:lnTo>
                    <a:pt x="64" y="102"/>
                  </a:lnTo>
                  <a:lnTo>
                    <a:pt x="54" y="100"/>
                  </a:lnTo>
                  <a:lnTo>
                    <a:pt x="44" y="96"/>
                  </a:lnTo>
                  <a:lnTo>
                    <a:pt x="34" y="90"/>
                  </a:lnTo>
                  <a:lnTo>
                    <a:pt x="26" y="82"/>
                  </a:lnTo>
                  <a:lnTo>
                    <a:pt x="18" y="74"/>
                  </a:lnTo>
                  <a:lnTo>
                    <a:pt x="10" y="64"/>
                  </a:lnTo>
                  <a:lnTo>
                    <a:pt x="10" y="64"/>
                  </a:lnTo>
                  <a:close/>
                </a:path>
              </a:pathLst>
            </a:custGeom>
            <a:solidFill>
              <a:srgbClr val="F6F6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33" name="Freeform 49"/>
            <p:cNvSpPr>
              <a:spLocks/>
            </p:cNvSpPr>
            <p:nvPr/>
          </p:nvSpPr>
          <p:spPr bwMode="auto">
            <a:xfrm>
              <a:off x="1819275" y="4184650"/>
              <a:ext cx="127000" cy="120650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8" y="48"/>
                </a:cxn>
                <a:cxn ang="0">
                  <a:pos x="4" y="42"/>
                </a:cxn>
                <a:cxn ang="0">
                  <a:pos x="0" y="34"/>
                </a:cxn>
                <a:cxn ang="0">
                  <a:pos x="0" y="26"/>
                </a:cxn>
                <a:cxn ang="0">
                  <a:pos x="0" y="20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2" y="4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24" y="0"/>
                </a:cxn>
                <a:cxn ang="0">
                  <a:pos x="32" y="0"/>
                </a:cxn>
                <a:cxn ang="0">
                  <a:pos x="40" y="2"/>
                </a:cxn>
                <a:cxn ang="0">
                  <a:pos x="46" y="6"/>
                </a:cxn>
                <a:cxn ang="0">
                  <a:pos x="54" y="10"/>
                </a:cxn>
                <a:cxn ang="0">
                  <a:pos x="62" y="16"/>
                </a:cxn>
                <a:cxn ang="0">
                  <a:pos x="68" y="22"/>
                </a:cxn>
                <a:cxn ang="0">
                  <a:pos x="72" y="28"/>
                </a:cxn>
                <a:cxn ang="0">
                  <a:pos x="72" y="28"/>
                </a:cxn>
                <a:cxn ang="0">
                  <a:pos x="76" y="36"/>
                </a:cxn>
                <a:cxn ang="0">
                  <a:pos x="78" y="44"/>
                </a:cxn>
                <a:cxn ang="0">
                  <a:pos x="80" y="50"/>
                </a:cxn>
                <a:cxn ang="0">
                  <a:pos x="80" y="58"/>
                </a:cxn>
                <a:cxn ang="0">
                  <a:pos x="76" y="64"/>
                </a:cxn>
                <a:cxn ang="0">
                  <a:pos x="74" y="68"/>
                </a:cxn>
                <a:cxn ang="0">
                  <a:pos x="68" y="72"/>
                </a:cxn>
                <a:cxn ang="0">
                  <a:pos x="62" y="76"/>
                </a:cxn>
                <a:cxn ang="0">
                  <a:pos x="62" y="76"/>
                </a:cxn>
                <a:cxn ang="0">
                  <a:pos x="56" y="76"/>
                </a:cxn>
                <a:cxn ang="0">
                  <a:pos x="48" y="76"/>
                </a:cxn>
                <a:cxn ang="0">
                  <a:pos x="40" y="74"/>
                </a:cxn>
                <a:cxn ang="0">
                  <a:pos x="32" y="72"/>
                </a:cxn>
                <a:cxn ang="0">
                  <a:pos x="26" y="68"/>
                </a:cxn>
                <a:cxn ang="0">
                  <a:pos x="18" y="62"/>
                </a:cxn>
                <a:cxn ang="0">
                  <a:pos x="12" y="56"/>
                </a:cxn>
                <a:cxn ang="0">
                  <a:pos x="8" y="48"/>
                </a:cxn>
                <a:cxn ang="0">
                  <a:pos x="8" y="48"/>
                </a:cxn>
              </a:cxnLst>
              <a:rect l="0" t="0" r="r" b="b"/>
              <a:pathLst>
                <a:path w="80" h="76">
                  <a:moveTo>
                    <a:pt x="8" y="48"/>
                  </a:moveTo>
                  <a:lnTo>
                    <a:pt x="8" y="48"/>
                  </a:lnTo>
                  <a:lnTo>
                    <a:pt x="4" y="42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40" y="2"/>
                  </a:lnTo>
                  <a:lnTo>
                    <a:pt x="46" y="6"/>
                  </a:lnTo>
                  <a:lnTo>
                    <a:pt x="54" y="10"/>
                  </a:lnTo>
                  <a:lnTo>
                    <a:pt x="62" y="16"/>
                  </a:lnTo>
                  <a:lnTo>
                    <a:pt x="68" y="22"/>
                  </a:lnTo>
                  <a:lnTo>
                    <a:pt x="72" y="28"/>
                  </a:lnTo>
                  <a:lnTo>
                    <a:pt x="72" y="28"/>
                  </a:lnTo>
                  <a:lnTo>
                    <a:pt x="76" y="36"/>
                  </a:lnTo>
                  <a:lnTo>
                    <a:pt x="78" y="44"/>
                  </a:lnTo>
                  <a:lnTo>
                    <a:pt x="80" y="50"/>
                  </a:lnTo>
                  <a:lnTo>
                    <a:pt x="80" y="58"/>
                  </a:lnTo>
                  <a:lnTo>
                    <a:pt x="76" y="64"/>
                  </a:lnTo>
                  <a:lnTo>
                    <a:pt x="74" y="68"/>
                  </a:lnTo>
                  <a:lnTo>
                    <a:pt x="68" y="72"/>
                  </a:lnTo>
                  <a:lnTo>
                    <a:pt x="62" y="76"/>
                  </a:lnTo>
                  <a:lnTo>
                    <a:pt x="62" y="76"/>
                  </a:lnTo>
                  <a:lnTo>
                    <a:pt x="56" y="76"/>
                  </a:lnTo>
                  <a:lnTo>
                    <a:pt x="48" y="76"/>
                  </a:lnTo>
                  <a:lnTo>
                    <a:pt x="40" y="74"/>
                  </a:lnTo>
                  <a:lnTo>
                    <a:pt x="32" y="72"/>
                  </a:lnTo>
                  <a:lnTo>
                    <a:pt x="26" y="68"/>
                  </a:lnTo>
                  <a:lnTo>
                    <a:pt x="18" y="62"/>
                  </a:lnTo>
                  <a:lnTo>
                    <a:pt x="12" y="56"/>
                  </a:lnTo>
                  <a:lnTo>
                    <a:pt x="8" y="48"/>
                  </a:lnTo>
                  <a:lnTo>
                    <a:pt x="8" y="48"/>
                  </a:lnTo>
                  <a:close/>
                </a:path>
              </a:pathLst>
            </a:custGeom>
            <a:solidFill>
              <a:srgbClr val="DCDDE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34" name="Freeform 50"/>
            <p:cNvSpPr>
              <a:spLocks/>
            </p:cNvSpPr>
            <p:nvPr/>
          </p:nvSpPr>
          <p:spPr bwMode="auto">
            <a:xfrm>
              <a:off x="1358900" y="4029075"/>
              <a:ext cx="193675" cy="111125"/>
            </a:xfrm>
            <a:custGeom>
              <a:avLst/>
              <a:gdLst/>
              <a:ahLst/>
              <a:cxnLst>
                <a:cxn ang="0">
                  <a:pos x="34" y="66"/>
                </a:cxn>
                <a:cxn ang="0">
                  <a:pos x="34" y="66"/>
                </a:cxn>
                <a:cxn ang="0">
                  <a:pos x="24" y="62"/>
                </a:cxn>
                <a:cxn ang="0">
                  <a:pos x="14" y="56"/>
                </a:cxn>
                <a:cxn ang="0">
                  <a:pos x="8" y="50"/>
                </a:cxn>
                <a:cxn ang="0">
                  <a:pos x="4" y="44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2" y="24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20" y="8"/>
                </a:cxn>
                <a:cxn ang="0">
                  <a:pos x="30" y="4"/>
                </a:cxn>
                <a:cxn ang="0">
                  <a:pos x="40" y="2"/>
                </a:cxn>
                <a:cxn ang="0">
                  <a:pos x="52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4"/>
                </a:cxn>
                <a:cxn ang="0">
                  <a:pos x="88" y="4"/>
                </a:cxn>
                <a:cxn ang="0">
                  <a:pos x="98" y="8"/>
                </a:cxn>
                <a:cxn ang="0">
                  <a:pos x="106" y="14"/>
                </a:cxn>
                <a:cxn ang="0">
                  <a:pos x="114" y="18"/>
                </a:cxn>
                <a:cxn ang="0">
                  <a:pos x="118" y="26"/>
                </a:cxn>
                <a:cxn ang="0">
                  <a:pos x="122" y="32"/>
                </a:cxn>
                <a:cxn ang="0">
                  <a:pos x="122" y="38"/>
                </a:cxn>
                <a:cxn ang="0">
                  <a:pos x="120" y="46"/>
                </a:cxn>
                <a:cxn ang="0">
                  <a:pos x="116" y="52"/>
                </a:cxn>
                <a:cxn ang="0">
                  <a:pos x="116" y="52"/>
                </a:cxn>
                <a:cxn ang="0">
                  <a:pos x="110" y="58"/>
                </a:cxn>
                <a:cxn ang="0">
                  <a:pos x="100" y="62"/>
                </a:cxn>
                <a:cxn ang="0">
                  <a:pos x="92" y="66"/>
                </a:cxn>
                <a:cxn ang="0">
                  <a:pos x="80" y="68"/>
                </a:cxn>
                <a:cxn ang="0">
                  <a:pos x="70" y="70"/>
                </a:cxn>
                <a:cxn ang="0">
                  <a:pos x="58" y="70"/>
                </a:cxn>
                <a:cxn ang="0">
                  <a:pos x="46" y="68"/>
                </a:cxn>
                <a:cxn ang="0">
                  <a:pos x="34" y="66"/>
                </a:cxn>
                <a:cxn ang="0">
                  <a:pos x="34" y="66"/>
                </a:cxn>
              </a:cxnLst>
              <a:rect l="0" t="0" r="r" b="b"/>
              <a:pathLst>
                <a:path w="122" h="70">
                  <a:moveTo>
                    <a:pt x="34" y="66"/>
                  </a:moveTo>
                  <a:lnTo>
                    <a:pt x="34" y="66"/>
                  </a:lnTo>
                  <a:lnTo>
                    <a:pt x="24" y="62"/>
                  </a:lnTo>
                  <a:lnTo>
                    <a:pt x="14" y="56"/>
                  </a:lnTo>
                  <a:lnTo>
                    <a:pt x="8" y="50"/>
                  </a:lnTo>
                  <a:lnTo>
                    <a:pt x="4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20" y="8"/>
                  </a:lnTo>
                  <a:lnTo>
                    <a:pt x="30" y="4"/>
                  </a:lnTo>
                  <a:lnTo>
                    <a:pt x="40" y="2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4"/>
                  </a:lnTo>
                  <a:lnTo>
                    <a:pt x="88" y="4"/>
                  </a:lnTo>
                  <a:lnTo>
                    <a:pt x="98" y="8"/>
                  </a:lnTo>
                  <a:lnTo>
                    <a:pt x="106" y="14"/>
                  </a:lnTo>
                  <a:lnTo>
                    <a:pt x="114" y="18"/>
                  </a:lnTo>
                  <a:lnTo>
                    <a:pt x="118" y="26"/>
                  </a:lnTo>
                  <a:lnTo>
                    <a:pt x="122" y="32"/>
                  </a:lnTo>
                  <a:lnTo>
                    <a:pt x="122" y="38"/>
                  </a:lnTo>
                  <a:lnTo>
                    <a:pt x="120" y="46"/>
                  </a:lnTo>
                  <a:lnTo>
                    <a:pt x="116" y="52"/>
                  </a:lnTo>
                  <a:lnTo>
                    <a:pt x="116" y="52"/>
                  </a:lnTo>
                  <a:lnTo>
                    <a:pt x="110" y="58"/>
                  </a:lnTo>
                  <a:lnTo>
                    <a:pt x="100" y="62"/>
                  </a:lnTo>
                  <a:lnTo>
                    <a:pt x="92" y="66"/>
                  </a:lnTo>
                  <a:lnTo>
                    <a:pt x="80" y="68"/>
                  </a:lnTo>
                  <a:lnTo>
                    <a:pt x="70" y="70"/>
                  </a:lnTo>
                  <a:lnTo>
                    <a:pt x="58" y="70"/>
                  </a:lnTo>
                  <a:lnTo>
                    <a:pt x="46" y="68"/>
                  </a:lnTo>
                  <a:lnTo>
                    <a:pt x="34" y="66"/>
                  </a:lnTo>
                  <a:lnTo>
                    <a:pt x="34" y="66"/>
                  </a:lnTo>
                  <a:close/>
                </a:path>
              </a:pathLst>
            </a:custGeom>
            <a:solidFill>
              <a:srgbClr val="BABB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35" name="Freeform 51"/>
            <p:cNvSpPr>
              <a:spLocks/>
            </p:cNvSpPr>
            <p:nvPr/>
          </p:nvSpPr>
          <p:spPr bwMode="auto">
            <a:xfrm>
              <a:off x="1371600" y="4044950"/>
              <a:ext cx="206375" cy="117475"/>
            </a:xfrm>
            <a:custGeom>
              <a:avLst/>
              <a:gdLst/>
              <a:ahLst/>
              <a:cxnLst>
                <a:cxn ang="0">
                  <a:pos x="36" y="70"/>
                </a:cxn>
                <a:cxn ang="0">
                  <a:pos x="36" y="70"/>
                </a:cxn>
                <a:cxn ang="0">
                  <a:pos x="26" y="66"/>
                </a:cxn>
                <a:cxn ang="0">
                  <a:pos x="16" y="60"/>
                </a:cxn>
                <a:cxn ang="0">
                  <a:pos x="10" y="54"/>
                </a:cxn>
                <a:cxn ang="0">
                  <a:pos x="4" y="48"/>
                </a:cxn>
                <a:cxn ang="0">
                  <a:pos x="2" y="40"/>
                </a:cxn>
                <a:cxn ang="0">
                  <a:pos x="0" y="34"/>
                </a:cxn>
                <a:cxn ang="0">
                  <a:pos x="2" y="26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14" y="14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4" y="2"/>
                </a:cxn>
                <a:cxn ang="0">
                  <a:pos x="56" y="0"/>
                </a:cxn>
                <a:cxn ang="0">
                  <a:pos x="68" y="0"/>
                </a:cxn>
                <a:cxn ang="0">
                  <a:pos x="80" y="2"/>
                </a:cxn>
                <a:cxn ang="0">
                  <a:pos x="94" y="4"/>
                </a:cxn>
                <a:cxn ang="0">
                  <a:pos x="94" y="4"/>
                </a:cxn>
                <a:cxn ang="0">
                  <a:pos x="104" y="8"/>
                </a:cxn>
                <a:cxn ang="0">
                  <a:pos x="114" y="14"/>
                </a:cxn>
                <a:cxn ang="0">
                  <a:pos x="120" y="20"/>
                </a:cxn>
                <a:cxn ang="0">
                  <a:pos x="126" y="26"/>
                </a:cxn>
                <a:cxn ang="0">
                  <a:pos x="128" y="34"/>
                </a:cxn>
                <a:cxn ang="0">
                  <a:pos x="130" y="40"/>
                </a:cxn>
                <a:cxn ang="0">
                  <a:pos x="128" y="48"/>
                </a:cxn>
                <a:cxn ang="0">
                  <a:pos x="124" y="54"/>
                </a:cxn>
                <a:cxn ang="0">
                  <a:pos x="124" y="54"/>
                </a:cxn>
                <a:cxn ang="0">
                  <a:pos x="116" y="60"/>
                </a:cxn>
                <a:cxn ang="0">
                  <a:pos x="108" y="66"/>
                </a:cxn>
                <a:cxn ang="0">
                  <a:pos x="98" y="70"/>
                </a:cxn>
                <a:cxn ang="0">
                  <a:pos x="86" y="72"/>
                </a:cxn>
                <a:cxn ang="0">
                  <a:pos x="74" y="74"/>
                </a:cxn>
                <a:cxn ang="0">
                  <a:pos x="62" y="74"/>
                </a:cxn>
                <a:cxn ang="0">
                  <a:pos x="50" y="72"/>
                </a:cxn>
                <a:cxn ang="0">
                  <a:pos x="36" y="70"/>
                </a:cxn>
                <a:cxn ang="0">
                  <a:pos x="36" y="70"/>
                </a:cxn>
              </a:cxnLst>
              <a:rect l="0" t="0" r="r" b="b"/>
              <a:pathLst>
                <a:path w="130" h="74">
                  <a:moveTo>
                    <a:pt x="36" y="70"/>
                  </a:moveTo>
                  <a:lnTo>
                    <a:pt x="36" y="70"/>
                  </a:lnTo>
                  <a:lnTo>
                    <a:pt x="26" y="66"/>
                  </a:lnTo>
                  <a:lnTo>
                    <a:pt x="16" y="60"/>
                  </a:lnTo>
                  <a:lnTo>
                    <a:pt x="10" y="54"/>
                  </a:lnTo>
                  <a:lnTo>
                    <a:pt x="4" y="48"/>
                  </a:lnTo>
                  <a:lnTo>
                    <a:pt x="2" y="40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4" y="2"/>
                  </a:lnTo>
                  <a:lnTo>
                    <a:pt x="56" y="0"/>
                  </a:lnTo>
                  <a:lnTo>
                    <a:pt x="68" y="0"/>
                  </a:lnTo>
                  <a:lnTo>
                    <a:pt x="80" y="2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104" y="8"/>
                  </a:lnTo>
                  <a:lnTo>
                    <a:pt x="114" y="14"/>
                  </a:lnTo>
                  <a:lnTo>
                    <a:pt x="120" y="20"/>
                  </a:lnTo>
                  <a:lnTo>
                    <a:pt x="126" y="26"/>
                  </a:lnTo>
                  <a:lnTo>
                    <a:pt x="128" y="34"/>
                  </a:lnTo>
                  <a:lnTo>
                    <a:pt x="130" y="40"/>
                  </a:lnTo>
                  <a:lnTo>
                    <a:pt x="128" y="48"/>
                  </a:lnTo>
                  <a:lnTo>
                    <a:pt x="124" y="54"/>
                  </a:lnTo>
                  <a:lnTo>
                    <a:pt x="124" y="54"/>
                  </a:lnTo>
                  <a:lnTo>
                    <a:pt x="116" y="60"/>
                  </a:lnTo>
                  <a:lnTo>
                    <a:pt x="108" y="66"/>
                  </a:lnTo>
                  <a:lnTo>
                    <a:pt x="98" y="70"/>
                  </a:lnTo>
                  <a:lnTo>
                    <a:pt x="86" y="72"/>
                  </a:lnTo>
                  <a:lnTo>
                    <a:pt x="74" y="74"/>
                  </a:lnTo>
                  <a:lnTo>
                    <a:pt x="62" y="74"/>
                  </a:lnTo>
                  <a:lnTo>
                    <a:pt x="50" y="72"/>
                  </a:lnTo>
                  <a:lnTo>
                    <a:pt x="36" y="70"/>
                  </a:lnTo>
                  <a:lnTo>
                    <a:pt x="36" y="70"/>
                  </a:lnTo>
                  <a:close/>
                </a:path>
              </a:pathLst>
            </a:custGeom>
            <a:solidFill>
              <a:srgbClr val="EDEEF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36" name="Freeform 52"/>
            <p:cNvSpPr>
              <a:spLocks/>
            </p:cNvSpPr>
            <p:nvPr/>
          </p:nvSpPr>
          <p:spPr bwMode="auto">
            <a:xfrm>
              <a:off x="1374775" y="4032250"/>
              <a:ext cx="193675" cy="107950"/>
            </a:xfrm>
            <a:custGeom>
              <a:avLst/>
              <a:gdLst/>
              <a:ahLst/>
              <a:cxnLst>
                <a:cxn ang="0">
                  <a:pos x="34" y="64"/>
                </a:cxn>
                <a:cxn ang="0">
                  <a:pos x="34" y="64"/>
                </a:cxn>
                <a:cxn ang="0">
                  <a:pos x="24" y="60"/>
                </a:cxn>
                <a:cxn ang="0">
                  <a:pos x="16" y="56"/>
                </a:cxn>
                <a:cxn ang="0">
                  <a:pos x="8" y="50"/>
                </a:cxn>
                <a:cxn ang="0">
                  <a:pos x="4" y="44"/>
                </a:cxn>
                <a:cxn ang="0">
                  <a:pos x="0" y="38"/>
                </a:cxn>
                <a:cxn ang="0">
                  <a:pos x="0" y="30"/>
                </a:cxn>
                <a:cxn ang="0">
                  <a:pos x="2" y="24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20" y="6"/>
                </a:cxn>
                <a:cxn ang="0">
                  <a:pos x="30" y="4"/>
                </a:cxn>
                <a:cxn ang="0">
                  <a:pos x="42" y="0"/>
                </a:cxn>
                <a:cxn ang="0">
                  <a:pos x="52" y="0"/>
                </a:cxn>
                <a:cxn ang="0">
                  <a:pos x="64" y="0"/>
                </a:cxn>
                <a:cxn ang="0">
                  <a:pos x="76" y="0"/>
                </a:cxn>
                <a:cxn ang="0">
                  <a:pos x="88" y="4"/>
                </a:cxn>
                <a:cxn ang="0">
                  <a:pos x="88" y="4"/>
                </a:cxn>
                <a:cxn ang="0">
                  <a:pos x="98" y="8"/>
                </a:cxn>
                <a:cxn ang="0">
                  <a:pos x="106" y="12"/>
                </a:cxn>
                <a:cxn ang="0">
                  <a:pos x="114" y="18"/>
                </a:cxn>
                <a:cxn ang="0">
                  <a:pos x="118" y="24"/>
                </a:cxn>
                <a:cxn ang="0">
                  <a:pos x="122" y="30"/>
                </a:cxn>
                <a:cxn ang="0">
                  <a:pos x="122" y="38"/>
                </a:cxn>
                <a:cxn ang="0">
                  <a:pos x="120" y="44"/>
                </a:cxn>
                <a:cxn ang="0">
                  <a:pos x="116" y="50"/>
                </a:cxn>
                <a:cxn ang="0">
                  <a:pos x="116" y="50"/>
                </a:cxn>
                <a:cxn ang="0">
                  <a:pos x="110" y="56"/>
                </a:cxn>
                <a:cxn ang="0">
                  <a:pos x="102" y="62"/>
                </a:cxn>
                <a:cxn ang="0">
                  <a:pos x="92" y="64"/>
                </a:cxn>
                <a:cxn ang="0">
                  <a:pos x="80" y="68"/>
                </a:cxn>
                <a:cxn ang="0">
                  <a:pos x="70" y="68"/>
                </a:cxn>
                <a:cxn ang="0">
                  <a:pos x="58" y="68"/>
                </a:cxn>
                <a:cxn ang="0">
                  <a:pos x="46" y="68"/>
                </a:cxn>
                <a:cxn ang="0">
                  <a:pos x="34" y="64"/>
                </a:cxn>
                <a:cxn ang="0">
                  <a:pos x="34" y="64"/>
                </a:cxn>
              </a:cxnLst>
              <a:rect l="0" t="0" r="r" b="b"/>
              <a:pathLst>
                <a:path w="122" h="68">
                  <a:moveTo>
                    <a:pt x="34" y="64"/>
                  </a:moveTo>
                  <a:lnTo>
                    <a:pt x="34" y="64"/>
                  </a:lnTo>
                  <a:lnTo>
                    <a:pt x="24" y="60"/>
                  </a:lnTo>
                  <a:lnTo>
                    <a:pt x="16" y="56"/>
                  </a:lnTo>
                  <a:lnTo>
                    <a:pt x="8" y="50"/>
                  </a:lnTo>
                  <a:lnTo>
                    <a:pt x="4" y="44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20" y="6"/>
                  </a:lnTo>
                  <a:lnTo>
                    <a:pt x="30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6" y="0"/>
                  </a:lnTo>
                  <a:lnTo>
                    <a:pt x="88" y="4"/>
                  </a:lnTo>
                  <a:lnTo>
                    <a:pt x="88" y="4"/>
                  </a:lnTo>
                  <a:lnTo>
                    <a:pt x="98" y="8"/>
                  </a:lnTo>
                  <a:lnTo>
                    <a:pt x="106" y="12"/>
                  </a:lnTo>
                  <a:lnTo>
                    <a:pt x="114" y="18"/>
                  </a:lnTo>
                  <a:lnTo>
                    <a:pt x="118" y="24"/>
                  </a:lnTo>
                  <a:lnTo>
                    <a:pt x="122" y="30"/>
                  </a:lnTo>
                  <a:lnTo>
                    <a:pt x="122" y="38"/>
                  </a:lnTo>
                  <a:lnTo>
                    <a:pt x="120" y="44"/>
                  </a:lnTo>
                  <a:lnTo>
                    <a:pt x="116" y="50"/>
                  </a:lnTo>
                  <a:lnTo>
                    <a:pt x="116" y="50"/>
                  </a:lnTo>
                  <a:lnTo>
                    <a:pt x="110" y="56"/>
                  </a:lnTo>
                  <a:lnTo>
                    <a:pt x="102" y="62"/>
                  </a:lnTo>
                  <a:lnTo>
                    <a:pt x="92" y="64"/>
                  </a:lnTo>
                  <a:lnTo>
                    <a:pt x="80" y="68"/>
                  </a:lnTo>
                  <a:lnTo>
                    <a:pt x="70" y="68"/>
                  </a:lnTo>
                  <a:lnTo>
                    <a:pt x="58" y="68"/>
                  </a:lnTo>
                  <a:lnTo>
                    <a:pt x="46" y="68"/>
                  </a:lnTo>
                  <a:lnTo>
                    <a:pt x="34" y="64"/>
                  </a:lnTo>
                  <a:lnTo>
                    <a:pt x="34" y="64"/>
                  </a:lnTo>
                  <a:close/>
                </a:path>
              </a:pathLst>
            </a:custGeom>
            <a:solidFill>
              <a:srgbClr val="F6F6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37" name="Freeform 53"/>
            <p:cNvSpPr>
              <a:spLocks/>
            </p:cNvSpPr>
            <p:nvPr/>
          </p:nvSpPr>
          <p:spPr bwMode="auto">
            <a:xfrm>
              <a:off x="1400175" y="4044950"/>
              <a:ext cx="142875" cy="82550"/>
            </a:xfrm>
            <a:custGeom>
              <a:avLst/>
              <a:gdLst/>
              <a:ahLst/>
              <a:cxnLst>
                <a:cxn ang="0">
                  <a:pos x="26" y="48"/>
                </a:cxn>
                <a:cxn ang="0">
                  <a:pos x="26" y="48"/>
                </a:cxn>
                <a:cxn ang="0">
                  <a:pos x="18" y="46"/>
                </a:cxn>
                <a:cxn ang="0">
                  <a:pos x="10" y="42"/>
                </a:cxn>
                <a:cxn ang="0">
                  <a:pos x="6" y="38"/>
                </a:cxn>
                <a:cxn ang="0">
                  <a:pos x="2" y="34"/>
                </a:cxn>
                <a:cxn ang="0">
                  <a:pos x="0" y="28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8" y="10"/>
                </a:cxn>
                <a:cxn ang="0">
                  <a:pos x="16" y="6"/>
                </a:cxn>
                <a:cxn ang="0">
                  <a:pos x="30" y="2"/>
                </a:cxn>
                <a:cxn ang="0">
                  <a:pos x="48" y="0"/>
                </a:cxn>
                <a:cxn ang="0">
                  <a:pos x="64" y="4"/>
                </a:cxn>
                <a:cxn ang="0">
                  <a:pos x="64" y="4"/>
                </a:cxn>
                <a:cxn ang="0">
                  <a:pos x="72" y="6"/>
                </a:cxn>
                <a:cxn ang="0">
                  <a:pos x="80" y="10"/>
                </a:cxn>
                <a:cxn ang="0">
                  <a:pos x="84" y="14"/>
                </a:cxn>
                <a:cxn ang="0">
                  <a:pos x="88" y="18"/>
                </a:cxn>
                <a:cxn ang="0">
                  <a:pos x="90" y="24"/>
                </a:cxn>
                <a:cxn ang="0">
                  <a:pos x="90" y="28"/>
                </a:cxn>
                <a:cxn ang="0">
                  <a:pos x="90" y="34"/>
                </a:cxn>
                <a:cxn ang="0">
                  <a:pos x="86" y="38"/>
                </a:cxn>
                <a:cxn ang="0">
                  <a:pos x="86" y="38"/>
                </a:cxn>
                <a:cxn ang="0">
                  <a:pos x="82" y="42"/>
                </a:cxn>
                <a:cxn ang="0">
                  <a:pos x="76" y="46"/>
                </a:cxn>
                <a:cxn ang="0">
                  <a:pos x="60" y="50"/>
                </a:cxn>
                <a:cxn ang="0">
                  <a:pos x="42" y="52"/>
                </a:cxn>
                <a:cxn ang="0">
                  <a:pos x="26" y="48"/>
                </a:cxn>
                <a:cxn ang="0">
                  <a:pos x="26" y="48"/>
                </a:cxn>
              </a:cxnLst>
              <a:rect l="0" t="0" r="r" b="b"/>
              <a:pathLst>
                <a:path w="90" h="52">
                  <a:moveTo>
                    <a:pt x="26" y="48"/>
                  </a:moveTo>
                  <a:lnTo>
                    <a:pt x="26" y="48"/>
                  </a:lnTo>
                  <a:lnTo>
                    <a:pt x="18" y="46"/>
                  </a:lnTo>
                  <a:lnTo>
                    <a:pt x="10" y="42"/>
                  </a:lnTo>
                  <a:lnTo>
                    <a:pt x="6" y="38"/>
                  </a:lnTo>
                  <a:lnTo>
                    <a:pt x="2" y="34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8" y="10"/>
                  </a:lnTo>
                  <a:lnTo>
                    <a:pt x="16" y="6"/>
                  </a:lnTo>
                  <a:lnTo>
                    <a:pt x="30" y="2"/>
                  </a:lnTo>
                  <a:lnTo>
                    <a:pt x="48" y="0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72" y="6"/>
                  </a:lnTo>
                  <a:lnTo>
                    <a:pt x="80" y="10"/>
                  </a:lnTo>
                  <a:lnTo>
                    <a:pt x="84" y="14"/>
                  </a:lnTo>
                  <a:lnTo>
                    <a:pt x="88" y="18"/>
                  </a:lnTo>
                  <a:lnTo>
                    <a:pt x="90" y="24"/>
                  </a:lnTo>
                  <a:lnTo>
                    <a:pt x="90" y="28"/>
                  </a:lnTo>
                  <a:lnTo>
                    <a:pt x="90" y="34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42"/>
                  </a:lnTo>
                  <a:lnTo>
                    <a:pt x="76" y="46"/>
                  </a:lnTo>
                  <a:lnTo>
                    <a:pt x="60" y="50"/>
                  </a:lnTo>
                  <a:lnTo>
                    <a:pt x="42" y="52"/>
                  </a:lnTo>
                  <a:lnTo>
                    <a:pt x="26" y="48"/>
                  </a:lnTo>
                  <a:lnTo>
                    <a:pt x="26" y="48"/>
                  </a:lnTo>
                  <a:close/>
                </a:path>
              </a:pathLst>
            </a:custGeom>
            <a:solidFill>
              <a:srgbClr val="DCDDE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38" name="Freeform 54"/>
            <p:cNvSpPr>
              <a:spLocks/>
            </p:cNvSpPr>
            <p:nvPr/>
          </p:nvSpPr>
          <p:spPr bwMode="auto">
            <a:xfrm>
              <a:off x="1339850" y="5324475"/>
              <a:ext cx="193675" cy="114300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30" y="2"/>
                </a:cxn>
                <a:cxn ang="0">
                  <a:pos x="20" y="4"/>
                </a:cxn>
                <a:cxn ang="0">
                  <a:pos x="12" y="8"/>
                </a:cxn>
                <a:cxn ang="0">
                  <a:pos x="6" y="14"/>
                </a:cxn>
                <a:cxn ang="0">
                  <a:pos x="2" y="20"/>
                </a:cxn>
                <a:cxn ang="0">
                  <a:pos x="0" y="26"/>
                </a:cxn>
                <a:cxn ang="0">
                  <a:pos x="2" y="32"/>
                </a:cxn>
                <a:cxn ang="0">
                  <a:pos x="4" y="40"/>
                </a:cxn>
                <a:cxn ang="0">
                  <a:pos x="4" y="40"/>
                </a:cxn>
                <a:cxn ang="0">
                  <a:pos x="8" y="46"/>
                </a:cxn>
                <a:cxn ang="0">
                  <a:pos x="16" y="54"/>
                </a:cxn>
                <a:cxn ang="0">
                  <a:pos x="24" y="58"/>
                </a:cxn>
                <a:cxn ang="0">
                  <a:pos x="34" y="64"/>
                </a:cxn>
                <a:cxn ang="0">
                  <a:pos x="44" y="68"/>
                </a:cxn>
                <a:cxn ang="0">
                  <a:pos x="56" y="70"/>
                </a:cxn>
                <a:cxn ang="0">
                  <a:pos x="68" y="72"/>
                </a:cxn>
                <a:cxn ang="0">
                  <a:pos x="80" y="72"/>
                </a:cxn>
                <a:cxn ang="0">
                  <a:pos x="80" y="72"/>
                </a:cxn>
                <a:cxn ang="0">
                  <a:pos x="92" y="70"/>
                </a:cxn>
                <a:cxn ang="0">
                  <a:pos x="100" y="66"/>
                </a:cxn>
                <a:cxn ang="0">
                  <a:pos x="108" y="62"/>
                </a:cxn>
                <a:cxn ang="0">
                  <a:pos x="114" y="58"/>
                </a:cxn>
                <a:cxn ang="0">
                  <a:pos x="120" y="52"/>
                </a:cxn>
                <a:cxn ang="0">
                  <a:pos x="122" y="46"/>
                </a:cxn>
                <a:cxn ang="0">
                  <a:pos x="120" y="38"/>
                </a:cxn>
                <a:cxn ang="0">
                  <a:pos x="118" y="32"/>
                </a:cxn>
                <a:cxn ang="0">
                  <a:pos x="118" y="32"/>
                </a:cxn>
                <a:cxn ang="0">
                  <a:pos x="112" y="24"/>
                </a:cxn>
                <a:cxn ang="0">
                  <a:pos x="106" y="18"/>
                </a:cxn>
                <a:cxn ang="0">
                  <a:pos x="98" y="12"/>
                </a:cxn>
                <a:cxn ang="0">
                  <a:pos x="88" y="8"/>
                </a:cxn>
                <a:cxn ang="0">
                  <a:pos x="76" y="4"/>
                </a:cxn>
                <a:cxn ang="0">
                  <a:pos x="66" y="2"/>
                </a:cxn>
                <a:cxn ang="0">
                  <a:pos x="54" y="0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122" h="72">
                  <a:moveTo>
                    <a:pt x="42" y="0"/>
                  </a:moveTo>
                  <a:lnTo>
                    <a:pt x="42" y="0"/>
                  </a:lnTo>
                  <a:lnTo>
                    <a:pt x="30" y="2"/>
                  </a:lnTo>
                  <a:lnTo>
                    <a:pt x="20" y="4"/>
                  </a:lnTo>
                  <a:lnTo>
                    <a:pt x="12" y="8"/>
                  </a:lnTo>
                  <a:lnTo>
                    <a:pt x="6" y="14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8" y="46"/>
                  </a:lnTo>
                  <a:lnTo>
                    <a:pt x="16" y="54"/>
                  </a:lnTo>
                  <a:lnTo>
                    <a:pt x="24" y="58"/>
                  </a:lnTo>
                  <a:lnTo>
                    <a:pt x="34" y="64"/>
                  </a:lnTo>
                  <a:lnTo>
                    <a:pt x="44" y="68"/>
                  </a:lnTo>
                  <a:lnTo>
                    <a:pt x="56" y="70"/>
                  </a:lnTo>
                  <a:lnTo>
                    <a:pt x="68" y="72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92" y="70"/>
                  </a:lnTo>
                  <a:lnTo>
                    <a:pt x="100" y="66"/>
                  </a:lnTo>
                  <a:lnTo>
                    <a:pt x="108" y="62"/>
                  </a:lnTo>
                  <a:lnTo>
                    <a:pt x="114" y="58"/>
                  </a:lnTo>
                  <a:lnTo>
                    <a:pt x="120" y="52"/>
                  </a:lnTo>
                  <a:lnTo>
                    <a:pt x="122" y="46"/>
                  </a:lnTo>
                  <a:lnTo>
                    <a:pt x="120" y="38"/>
                  </a:lnTo>
                  <a:lnTo>
                    <a:pt x="118" y="32"/>
                  </a:lnTo>
                  <a:lnTo>
                    <a:pt x="118" y="32"/>
                  </a:lnTo>
                  <a:lnTo>
                    <a:pt x="112" y="24"/>
                  </a:lnTo>
                  <a:lnTo>
                    <a:pt x="106" y="18"/>
                  </a:lnTo>
                  <a:lnTo>
                    <a:pt x="98" y="12"/>
                  </a:lnTo>
                  <a:lnTo>
                    <a:pt x="88" y="8"/>
                  </a:lnTo>
                  <a:lnTo>
                    <a:pt x="76" y="4"/>
                  </a:lnTo>
                  <a:lnTo>
                    <a:pt x="66" y="2"/>
                  </a:lnTo>
                  <a:lnTo>
                    <a:pt x="54" y="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BABB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39" name="Freeform 55"/>
            <p:cNvSpPr>
              <a:spLocks/>
            </p:cNvSpPr>
            <p:nvPr/>
          </p:nvSpPr>
          <p:spPr bwMode="auto">
            <a:xfrm>
              <a:off x="1358900" y="5305425"/>
              <a:ext cx="203200" cy="12065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44" y="0"/>
                </a:cxn>
                <a:cxn ang="0">
                  <a:pos x="32" y="2"/>
                </a:cxn>
                <a:cxn ang="0">
                  <a:pos x="22" y="6"/>
                </a:cxn>
                <a:cxn ang="0">
                  <a:pos x="12" y="10"/>
                </a:cxn>
                <a:cxn ang="0">
                  <a:pos x="6" y="14"/>
                </a:cxn>
                <a:cxn ang="0">
                  <a:pos x="2" y="20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2" y="42"/>
                </a:cxn>
                <a:cxn ang="0">
                  <a:pos x="2" y="42"/>
                </a:cxn>
                <a:cxn ang="0">
                  <a:pos x="8" y="50"/>
                </a:cxn>
                <a:cxn ang="0">
                  <a:pos x="16" y="58"/>
                </a:cxn>
                <a:cxn ang="0">
                  <a:pos x="24" y="64"/>
                </a:cxn>
                <a:cxn ang="0">
                  <a:pos x="36" y="68"/>
                </a:cxn>
                <a:cxn ang="0">
                  <a:pos x="46" y="72"/>
                </a:cxn>
                <a:cxn ang="0">
                  <a:pos x="58" y="74"/>
                </a:cxn>
                <a:cxn ang="0">
                  <a:pos x="72" y="76"/>
                </a:cxn>
                <a:cxn ang="0">
                  <a:pos x="84" y="76"/>
                </a:cxn>
                <a:cxn ang="0">
                  <a:pos x="84" y="76"/>
                </a:cxn>
                <a:cxn ang="0">
                  <a:pos x="96" y="74"/>
                </a:cxn>
                <a:cxn ang="0">
                  <a:pos x="106" y="72"/>
                </a:cxn>
                <a:cxn ang="0">
                  <a:pos x="114" y="68"/>
                </a:cxn>
                <a:cxn ang="0">
                  <a:pos x="120" y="62"/>
                </a:cxn>
                <a:cxn ang="0">
                  <a:pos x="126" y="56"/>
                </a:cxn>
                <a:cxn ang="0">
                  <a:pos x="128" y="50"/>
                </a:cxn>
                <a:cxn ang="0">
                  <a:pos x="126" y="42"/>
                </a:cxn>
                <a:cxn ang="0">
                  <a:pos x="124" y="34"/>
                </a:cxn>
                <a:cxn ang="0">
                  <a:pos x="124" y="34"/>
                </a:cxn>
                <a:cxn ang="0">
                  <a:pos x="118" y="26"/>
                </a:cxn>
                <a:cxn ang="0">
                  <a:pos x="112" y="20"/>
                </a:cxn>
                <a:cxn ang="0">
                  <a:pos x="102" y="14"/>
                </a:cxn>
                <a:cxn ang="0">
                  <a:pos x="92" y="8"/>
                </a:cxn>
                <a:cxn ang="0">
                  <a:pos x="80" y="4"/>
                </a:cxn>
                <a:cxn ang="0">
                  <a:pos x="68" y="2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44" y="0"/>
                </a:cxn>
              </a:cxnLst>
              <a:rect l="0" t="0" r="r" b="b"/>
              <a:pathLst>
                <a:path w="128" h="76">
                  <a:moveTo>
                    <a:pt x="44" y="0"/>
                  </a:moveTo>
                  <a:lnTo>
                    <a:pt x="44" y="0"/>
                  </a:lnTo>
                  <a:lnTo>
                    <a:pt x="32" y="2"/>
                  </a:lnTo>
                  <a:lnTo>
                    <a:pt x="22" y="6"/>
                  </a:lnTo>
                  <a:lnTo>
                    <a:pt x="12" y="10"/>
                  </a:lnTo>
                  <a:lnTo>
                    <a:pt x="6" y="14"/>
                  </a:lnTo>
                  <a:lnTo>
                    <a:pt x="2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8" y="50"/>
                  </a:lnTo>
                  <a:lnTo>
                    <a:pt x="16" y="58"/>
                  </a:lnTo>
                  <a:lnTo>
                    <a:pt x="24" y="64"/>
                  </a:lnTo>
                  <a:lnTo>
                    <a:pt x="36" y="68"/>
                  </a:lnTo>
                  <a:lnTo>
                    <a:pt x="46" y="72"/>
                  </a:lnTo>
                  <a:lnTo>
                    <a:pt x="58" y="74"/>
                  </a:lnTo>
                  <a:lnTo>
                    <a:pt x="72" y="76"/>
                  </a:lnTo>
                  <a:lnTo>
                    <a:pt x="84" y="76"/>
                  </a:lnTo>
                  <a:lnTo>
                    <a:pt x="84" y="76"/>
                  </a:lnTo>
                  <a:lnTo>
                    <a:pt x="96" y="74"/>
                  </a:lnTo>
                  <a:lnTo>
                    <a:pt x="106" y="72"/>
                  </a:lnTo>
                  <a:lnTo>
                    <a:pt x="114" y="68"/>
                  </a:lnTo>
                  <a:lnTo>
                    <a:pt x="120" y="62"/>
                  </a:lnTo>
                  <a:lnTo>
                    <a:pt x="126" y="56"/>
                  </a:lnTo>
                  <a:lnTo>
                    <a:pt x="128" y="50"/>
                  </a:lnTo>
                  <a:lnTo>
                    <a:pt x="126" y="42"/>
                  </a:lnTo>
                  <a:lnTo>
                    <a:pt x="124" y="34"/>
                  </a:lnTo>
                  <a:lnTo>
                    <a:pt x="124" y="34"/>
                  </a:lnTo>
                  <a:lnTo>
                    <a:pt x="118" y="26"/>
                  </a:lnTo>
                  <a:lnTo>
                    <a:pt x="112" y="20"/>
                  </a:lnTo>
                  <a:lnTo>
                    <a:pt x="102" y="14"/>
                  </a:lnTo>
                  <a:lnTo>
                    <a:pt x="92" y="8"/>
                  </a:lnTo>
                  <a:lnTo>
                    <a:pt x="80" y="4"/>
                  </a:lnTo>
                  <a:lnTo>
                    <a:pt x="68" y="2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EDEEF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40" name="Freeform 56"/>
            <p:cNvSpPr>
              <a:spLocks/>
            </p:cNvSpPr>
            <p:nvPr/>
          </p:nvSpPr>
          <p:spPr bwMode="auto">
            <a:xfrm>
              <a:off x="1358900" y="5327650"/>
              <a:ext cx="190500" cy="1111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0"/>
                </a:cxn>
                <a:cxn ang="0">
                  <a:pos x="28" y="0"/>
                </a:cxn>
                <a:cxn ang="0">
                  <a:pos x="20" y="4"/>
                </a:cxn>
                <a:cxn ang="0">
                  <a:pos x="12" y="8"/>
                </a:cxn>
                <a:cxn ang="0">
                  <a:pos x="6" y="12"/>
                </a:cxn>
                <a:cxn ang="0">
                  <a:pos x="0" y="18"/>
                </a:cxn>
                <a:cxn ang="0">
                  <a:pos x="0" y="24"/>
                </a:cxn>
                <a:cxn ang="0">
                  <a:pos x="0" y="32"/>
                </a:cxn>
                <a:cxn ang="0">
                  <a:pos x="2" y="38"/>
                </a:cxn>
                <a:cxn ang="0">
                  <a:pos x="2" y="38"/>
                </a:cxn>
                <a:cxn ang="0">
                  <a:pos x="8" y="46"/>
                </a:cxn>
                <a:cxn ang="0">
                  <a:pos x="14" y="52"/>
                </a:cxn>
                <a:cxn ang="0">
                  <a:pos x="22" y="58"/>
                </a:cxn>
                <a:cxn ang="0">
                  <a:pos x="32" y="62"/>
                </a:cxn>
                <a:cxn ang="0">
                  <a:pos x="44" y="66"/>
                </a:cxn>
                <a:cxn ang="0">
                  <a:pos x="54" y="70"/>
                </a:cxn>
                <a:cxn ang="0">
                  <a:pos x="66" y="70"/>
                </a:cxn>
                <a:cxn ang="0">
                  <a:pos x="78" y="70"/>
                </a:cxn>
                <a:cxn ang="0">
                  <a:pos x="78" y="70"/>
                </a:cxn>
                <a:cxn ang="0">
                  <a:pos x="90" y="68"/>
                </a:cxn>
                <a:cxn ang="0">
                  <a:pos x="100" y="66"/>
                </a:cxn>
                <a:cxn ang="0">
                  <a:pos x="108" y="62"/>
                </a:cxn>
                <a:cxn ang="0">
                  <a:pos x="114" y="58"/>
                </a:cxn>
                <a:cxn ang="0">
                  <a:pos x="118" y="52"/>
                </a:cxn>
                <a:cxn ang="0">
                  <a:pos x="120" y="44"/>
                </a:cxn>
                <a:cxn ang="0">
                  <a:pos x="118" y="38"/>
                </a:cxn>
                <a:cxn ang="0">
                  <a:pos x="116" y="30"/>
                </a:cxn>
                <a:cxn ang="0">
                  <a:pos x="116" y="30"/>
                </a:cxn>
                <a:cxn ang="0">
                  <a:pos x="112" y="24"/>
                </a:cxn>
                <a:cxn ang="0">
                  <a:pos x="104" y="18"/>
                </a:cxn>
                <a:cxn ang="0">
                  <a:pos x="96" y="12"/>
                </a:cxn>
                <a:cxn ang="0">
                  <a:pos x="86" y="6"/>
                </a:cxn>
                <a:cxn ang="0">
                  <a:pos x="76" y="2"/>
                </a:cxn>
                <a:cxn ang="0">
                  <a:pos x="64" y="0"/>
                </a:cxn>
                <a:cxn ang="0">
                  <a:pos x="52" y="0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120" h="70">
                  <a:moveTo>
                    <a:pt x="40" y="0"/>
                  </a:moveTo>
                  <a:lnTo>
                    <a:pt x="40" y="0"/>
                  </a:lnTo>
                  <a:lnTo>
                    <a:pt x="28" y="0"/>
                  </a:lnTo>
                  <a:lnTo>
                    <a:pt x="20" y="4"/>
                  </a:lnTo>
                  <a:lnTo>
                    <a:pt x="12" y="8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8" y="46"/>
                  </a:lnTo>
                  <a:lnTo>
                    <a:pt x="14" y="52"/>
                  </a:lnTo>
                  <a:lnTo>
                    <a:pt x="22" y="58"/>
                  </a:lnTo>
                  <a:lnTo>
                    <a:pt x="32" y="62"/>
                  </a:lnTo>
                  <a:lnTo>
                    <a:pt x="44" y="66"/>
                  </a:lnTo>
                  <a:lnTo>
                    <a:pt x="54" y="70"/>
                  </a:lnTo>
                  <a:lnTo>
                    <a:pt x="66" y="70"/>
                  </a:lnTo>
                  <a:lnTo>
                    <a:pt x="78" y="70"/>
                  </a:lnTo>
                  <a:lnTo>
                    <a:pt x="78" y="70"/>
                  </a:lnTo>
                  <a:lnTo>
                    <a:pt x="90" y="68"/>
                  </a:lnTo>
                  <a:lnTo>
                    <a:pt x="100" y="66"/>
                  </a:lnTo>
                  <a:lnTo>
                    <a:pt x="108" y="62"/>
                  </a:lnTo>
                  <a:lnTo>
                    <a:pt x="114" y="58"/>
                  </a:lnTo>
                  <a:lnTo>
                    <a:pt x="118" y="52"/>
                  </a:lnTo>
                  <a:lnTo>
                    <a:pt x="120" y="44"/>
                  </a:lnTo>
                  <a:lnTo>
                    <a:pt x="118" y="38"/>
                  </a:lnTo>
                  <a:lnTo>
                    <a:pt x="116" y="30"/>
                  </a:lnTo>
                  <a:lnTo>
                    <a:pt x="116" y="30"/>
                  </a:lnTo>
                  <a:lnTo>
                    <a:pt x="112" y="24"/>
                  </a:lnTo>
                  <a:lnTo>
                    <a:pt x="104" y="18"/>
                  </a:lnTo>
                  <a:lnTo>
                    <a:pt x="96" y="12"/>
                  </a:lnTo>
                  <a:lnTo>
                    <a:pt x="86" y="6"/>
                  </a:lnTo>
                  <a:lnTo>
                    <a:pt x="76" y="2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6F6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41" name="Freeform 57"/>
            <p:cNvSpPr>
              <a:spLocks/>
            </p:cNvSpPr>
            <p:nvPr/>
          </p:nvSpPr>
          <p:spPr bwMode="auto">
            <a:xfrm>
              <a:off x="1381125" y="5365750"/>
              <a:ext cx="142875" cy="603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20"/>
                </a:cxn>
                <a:cxn ang="0">
                  <a:pos x="12" y="24"/>
                </a:cxn>
                <a:cxn ang="0">
                  <a:pos x="26" y="32"/>
                </a:cxn>
                <a:cxn ang="0">
                  <a:pos x="42" y="36"/>
                </a:cxn>
                <a:cxn ang="0">
                  <a:pos x="60" y="38"/>
                </a:cxn>
                <a:cxn ang="0">
                  <a:pos x="60" y="38"/>
                </a:cxn>
                <a:cxn ang="0">
                  <a:pos x="72" y="34"/>
                </a:cxn>
                <a:cxn ang="0">
                  <a:pos x="82" y="30"/>
                </a:cxn>
                <a:cxn ang="0">
                  <a:pos x="88" y="22"/>
                </a:cxn>
                <a:cxn ang="0">
                  <a:pos x="90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68" y="6"/>
                </a:cxn>
                <a:cxn ang="0">
                  <a:pos x="46" y="2"/>
                </a:cxn>
                <a:cxn ang="0">
                  <a:pos x="34" y="0"/>
                </a:cxn>
                <a:cxn ang="0">
                  <a:pos x="24" y="2"/>
                </a:cxn>
                <a:cxn ang="0">
                  <a:pos x="12" y="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90" h="38">
                  <a:moveTo>
                    <a:pt x="0" y="8"/>
                  </a:moveTo>
                  <a:lnTo>
                    <a:pt x="0" y="8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20"/>
                  </a:lnTo>
                  <a:lnTo>
                    <a:pt x="12" y="24"/>
                  </a:lnTo>
                  <a:lnTo>
                    <a:pt x="26" y="32"/>
                  </a:lnTo>
                  <a:lnTo>
                    <a:pt x="42" y="36"/>
                  </a:lnTo>
                  <a:lnTo>
                    <a:pt x="60" y="38"/>
                  </a:lnTo>
                  <a:lnTo>
                    <a:pt x="60" y="38"/>
                  </a:lnTo>
                  <a:lnTo>
                    <a:pt x="72" y="34"/>
                  </a:lnTo>
                  <a:lnTo>
                    <a:pt x="82" y="30"/>
                  </a:lnTo>
                  <a:lnTo>
                    <a:pt x="88" y="22"/>
                  </a:lnTo>
                  <a:lnTo>
                    <a:pt x="90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68" y="6"/>
                  </a:lnTo>
                  <a:lnTo>
                    <a:pt x="46" y="2"/>
                  </a:lnTo>
                  <a:lnTo>
                    <a:pt x="34" y="0"/>
                  </a:lnTo>
                  <a:lnTo>
                    <a:pt x="24" y="2"/>
                  </a:lnTo>
                  <a:lnTo>
                    <a:pt x="12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DCDDE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42" name="Freeform 58"/>
            <p:cNvSpPr>
              <a:spLocks/>
            </p:cNvSpPr>
            <p:nvPr/>
          </p:nvSpPr>
          <p:spPr bwMode="auto">
            <a:xfrm>
              <a:off x="1381125" y="5340350"/>
              <a:ext cx="142875" cy="4762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18" y="2"/>
                </a:cxn>
                <a:cxn ang="0">
                  <a:pos x="8" y="8"/>
                </a:cxn>
                <a:cxn ang="0">
                  <a:pos x="2" y="14"/>
                </a:cxn>
                <a:cxn ang="0">
                  <a:pos x="0" y="18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12" y="20"/>
                </a:cxn>
                <a:cxn ang="0">
                  <a:pos x="24" y="18"/>
                </a:cxn>
                <a:cxn ang="0">
                  <a:pos x="34" y="16"/>
                </a:cxn>
                <a:cxn ang="0">
                  <a:pos x="46" y="18"/>
                </a:cxn>
                <a:cxn ang="0">
                  <a:pos x="68" y="22"/>
                </a:cxn>
                <a:cxn ang="0">
                  <a:pos x="90" y="30"/>
                </a:cxn>
                <a:cxn ang="0">
                  <a:pos x="90" y="30"/>
                </a:cxn>
                <a:cxn ang="0">
                  <a:pos x="88" y="24"/>
                </a:cxn>
                <a:cxn ang="0">
                  <a:pos x="88" y="24"/>
                </a:cxn>
                <a:cxn ang="0">
                  <a:pos x="84" y="18"/>
                </a:cxn>
                <a:cxn ang="0">
                  <a:pos x="78" y="14"/>
                </a:cxn>
                <a:cxn ang="0">
                  <a:pos x="66" y="6"/>
                </a:cxn>
                <a:cxn ang="0">
                  <a:pos x="48" y="2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90" h="30">
                  <a:moveTo>
                    <a:pt x="30" y="0"/>
                  </a:moveTo>
                  <a:lnTo>
                    <a:pt x="30" y="0"/>
                  </a:lnTo>
                  <a:lnTo>
                    <a:pt x="18" y="2"/>
                  </a:lnTo>
                  <a:lnTo>
                    <a:pt x="8" y="8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2" y="20"/>
                  </a:lnTo>
                  <a:lnTo>
                    <a:pt x="24" y="18"/>
                  </a:lnTo>
                  <a:lnTo>
                    <a:pt x="34" y="16"/>
                  </a:lnTo>
                  <a:lnTo>
                    <a:pt x="46" y="18"/>
                  </a:lnTo>
                  <a:lnTo>
                    <a:pt x="68" y="22"/>
                  </a:lnTo>
                  <a:lnTo>
                    <a:pt x="90" y="30"/>
                  </a:lnTo>
                  <a:lnTo>
                    <a:pt x="90" y="30"/>
                  </a:lnTo>
                  <a:lnTo>
                    <a:pt x="88" y="24"/>
                  </a:lnTo>
                  <a:lnTo>
                    <a:pt x="88" y="24"/>
                  </a:lnTo>
                  <a:lnTo>
                    <a:pt x="84" y="18"/>
                  </a:lnTo>
                  <a:lnTo>
                    <a:pt x="78" y="14"/>
                  </a:lnTo>
                  <a:lnTo>
                    <a:pt x="66" y="6"/>
                  </a:lnTo>
                  <a:lnTo>
                    <a:pt x="48" y="2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C6C7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43" name="Freeform 59"/>
            <p:cNvSpPr>
              <a:spLocks/>
            </p:cNvSpPr>
            <p:nvPr/>
          </p:nvSpPr>
          <p:spPr bwMode="auto">
            <a:xfrm>
              <a:off x="2022475" y="4981575"/>
              <a:ext cx="107950" cy="136525"/>
            </a:xfrm>
            <a:custGeom>
              <a:avLst/>
              <a:gdLst/>
              <a:ahLst/>
              <a:cxnLst>
                <a:cxn ang="0">
                  <a:pos x="2" y="48"/>
                </a:cxn>
                <a:cxn ang="0">
                  <a:pos x="2" y="48"/>
                </a:cxn>
                <a:cxn ang="0">
                  <a:pos x="0" y="56"/>
                </a:cxn>
                <a:cxn ang="0">
                  <a:pos x="0" y="64"/>
                </a:cxn>
                <a:cxn ang="0">
                  <a:pos x="0" y="72"/>
                </a:cxn>
                <a:cxn ang="0">
                  <a:pos x="2" y="78"/>
                </a:cxn>
                <a:cxn ang="0">
                  <a:pos x="6" y="82"/>
                </a:cxn>
                <a:cxn ang="0">
                  <a:pos x="10" y="84"/>
                </a:cxn>
                <a:cxn ang="0">
                  <a:pos x="16" y="86"/>
                </a:cxn>
                <a:cxn ang="0">
                  <a:pos x="22" y="86"/>
                </a:cxn>
                <a:cxn ang="0">
                  <a:pos x="22" y="86"/>
                </a:cxn>
                <a:cxn ang="0">
                  <a:pos x="28" y="86"/>
                </a:cxn>
                <a:cxn ang="0">
                  <a:pos x="34" y="82"/>
                </a:cxn>
                <a:cxn ang="0">
                  <a:pos x="48" y="72"/>
                </a:cxn>
                <a:cxn ang="0">
                  <a:pos x="58" y="56"/>
                </a:cxn>
                <a:cxn ang="0">
                  <a:pos x="66" y="40"/>
                </a:cxn>
                <a:cxn ang="0">
                  <a:pos x="66" y="40"/>
                </a:cxn>
                <a:cxn ang="0">
                  <a:pos x="68" y="30"/>
                </a:cxn>
                <a:cxn ang="0">
                  <a:pos x="68" y="24"/>
                </a:cxn>
                <a:cxn ang="0">
                  <a:pos x="68" y="16"/>
                </a:cxn>
                <a:cxn ang="0">
                  <a:pos x="66" y="10"/>
                </a:cxn>
                <a:cxn ang="0">
                  <a:pos x="64" y="6"/>
                </a:cxn>
                <a:cxn ang="0">
                  <a:pos x="60" y="2"/>
                </a:cxn>
                <a:cxn ang="0">
                  <a:pos x="54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2" y="2"/>
                </a:cxn>
                <a:cxn ang="0">
                  <a:pos x="34" y="6"/>
                </a:cxn>
                <a:cxn ang="0">
                  <a:pos x="22" y="16"/>
                </a:cxn>
                <a:cxn ang="0">
                  <a:pos x="10" y="30"/>
                </a:cxn>
                <a:cxn ang="0">
                  <a:pos x="2" y="48"/>
                </a:cxn>
                <a:cxn ang="0">
                  <a:pos x="2" y="48"/>
                </a:cxn>
              </a:cxnLst>
              <a:rect l="0" t="0" r="r" b="b"/>
              <a:pathLst>
                <a:path w="68" h="86">
                  <a:moveTo>
                    <a:pt x="2" y="48"/>
                  </a:moveTo>
                  <a:lnTo>
                    <a:pt x="2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" y="78"/>
                  </a:lnTo>
                  <a:lnTo>
                    <a:pt x="6" y="82"/>
                  </a:lnTo>
                  <a:lnTo>
                    <a:pt x="10" y="84"/>
                  </a:lnTo>
                  <a:lnTo>
                    <a:pt x="16" y="86"/>
                  </a:lnTo>
                  <a:lnTo>
                    <a:pt x="22" y="86"/>
                  </a:lnTo>
                  <a:lnTo>
                    <a:pt x="22" y="86"/>
                  </a:lnTo>
                  <a:lnTo>
                    <a:pt x="28" y="86"/>
                  </a:lnTo>
                  <a:lnTo>
                    <a:pt x="34" y="82"/>
                  </a:lnTo>
                  <a:lnTo>
                    <a:pt x="48" y="72"/>
                  </a:lnTo>
                  <a:lnTo>
                    <a:pt x="58" y="56"/>
                  </a:lnTo>
                  <a:lnTo>
                    <a:pt x="66" y="40"/>
                  </a:lnTo>
                  <a:lnTo>
                    <a:pt x="66" y="40"/>
                  </a:lnTo>
                  <a:lnTo>
                    <a:pt x="68" y="30"/>
                  </a:lnTo>
                  <a:lnTo>
                    <a:pt x="68" y="24"/>
                  </a:lnTo>
                  <a:lnTo>
                    <a:pt x="68" y="16"/>
                  </a:lnTo>
                  <a:lnTo>
                    <a:pt x="66" y="10"/>
                  </a:lnTo>
                  <a:lnTo>
                    <a:pt x="64" y="6"/>
                  </a:lnTo>
                  <a:lnTo>
                    <a:pt x="60" y="2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2" y="2"/>
                  </a:lnTo>
                  <a:lnTo>
                    <a:pt x="34" y="6"/>
                  </a:lnTo>
                  <a:lnTo>
                    <a:pt x="22" y="16"/>
                  </a:lnTo>
                  <a:lnTo>
                    <a:pt x="10" y="30"/>
                  </a:lnTo>
                  <a:lnTo>
                    <a:pt x="2" y="48"/>
                  </a:lnTo>
                  <a:lnTo>
                    <a:pt x="2" y="48"/>
                  </a:lnTo>
                  <a:close/>
                </a:path>
              </a:pathLst>
            </a:custGeom>
            <a:solidFill>
              <a:srgbClr val="BABB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44" name="Freeform 60"/>
            <p:cNvSpPr>
              <a:spLocks/>
            </p:cNvSpPr>
            <p:nvPr/>
          </p:nvSpPr>
          <p:spPr bwMode="auto">
            <a:xfrm>
              <a:off x="2016125" y="4956175"/>
              <a:ext cx="114300" cy="146050"/>
            </a:xfrm>
            <a:custGeom>
              <a:avLst/>
              <a:gdLst/>
              <a:ahLst/>
              <a:cxnLst>
                <a:cxn ang="0">
                  <a:pos x="2" y="5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0" y="68"/>
                </a:cxn>
                <a:cxn ang="0">
                  <a:pos x="0" y="76"/>
                </a:cxn>
                <a:cxn ang="0">
                  <a:pos x="2" y="82"/>
                </a:cxn>
                <a:cxn ang="0">
                  <a:pos x="6" y="86"/>
                </a:cxn>
                <a:cxn ang="0">
                  <a:pos x="10" y="90"/>
                </a:cxn>
                <a:cxn ang="0">
                  <a:pos x="16" y="92"/>
                </a:cxn>
                <a:cxn ang="0">
                  <a:pos x="22" y="92"/>
                </a:cxn>
                <a:cxn ang="0">
                  <a:pos x="22" y="92"/>
                </a:cxn>
                <a:cxn ang="0">
                  <a:pos x="30" y="90"/>
                </a:cxn>
                <a:cxn ang="0">
                  <a:pos x="36" y="86"/>
                </a:cxn>
                <a:cxn ang="0">
                  <a:pos x="50" y="76"/>
                </a:cxn>
                <a:cxn ang="0">
                  <a:pos x="62" y="60"/>
                </a:cxn>
                <a:cxn ang="0">
                  <a:pos x="66" y="52"/>
                </a:cxn>
                <a:cxn ang="0">
                  <a:pos x="70" y="42"/>
                </a:cxn>
                <a:cxn ang="0">
                  <a:pos x="70" y="42"/>
                </a:cxn>
                <a:cxn ang="0">
                  <a:pos x="72" y="32"/>
                </a:cxn>
                <a:cxn ang="0">
                  <a:pos x="72" y="24"/>
                </a:cxn>
                <a:cxn ang="0">
                  <a:pos x="72" y="18"/>
                </a:cxn>
                <a:cxn ang="0">
                  <a:pos x="70" y="10"/>
                </a:cxn>
                <a:cxn ang="0">
                  <a:pos x="66" y="6"/>
                </a:cxn>
                <a:cxn ang="0">
                  <a:pos x="62" y="2"/>
                </a:cxn>
                <a:cxn ang="0">
                  <a:pos x="56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2" y="2"/>
                </a:cxn>
                <a:cxn ang="0">
                  <a:pos x="36" y="6"/>
                </a:cxn>
                <a:cxn ang="0">
                  <a:pos x="22" y="16"/>
                </a:cxn>
                <a:cxn ang="0">
                  <a:pos x="10" y="32"/>
                </a:cxn>
                <a:cxn ang="0">
                  <a:pos x="6" y="42"/>
                </a:cxn>
                <a:cxn ang="0">
                  <a:pos x="2" y="50"/>
                </a:cxn>
                <a:cxn ang="0">
                  <a:pos x="2" y="50"/>
                </a:cxn>
              </a:cxnLst>
              <a:rect l="0" t="0" r="r" b="b"/>
              <a:pathLst>
                <a:path w="72" h="92">
                  <a:moveTo>
                    <a:pt x="2" y="50"/>
                  </a:moveTo>
                  <a:lnTo>
                    <a:pt x="2" y="50"/>
                  </a:lnTo>
                  <a:lnTo>
                    <a:pt x="0" y="60"/>
                  </a:lnTo>
                  <a:lnTo>
                    <a:pt x="0" y="68"/>
                  </a:lnTo>
                  <a:lnTo>
                    <a:pt x="0" y="76"/>
                  </a:lnTo>
                  <a:lnTo>
                    <a:pt x="2" y="82"/>
                  </a:lnTo>
                  <a:lnTo>
                    <a:pt x="6" y="86"/>
                  </a:lnTo>
                  <a:lnTo>
                    <a:pt x="10" y="90"/>
                  </a:lnTo>
                  <a:lnTo>
                    <a:pt x="16" y="92"/>
                  </a:lnTo>
                  <a:lnTo>
                    <a:pt x="22" y="92"/>
                  </a:lnTo>
                  <a:lnTo>
                    <a:pt x="22" y="92"/>
                  </a:lnTo>
                  <a:lnTo>
                    <a:pt x="30" y="90"/>
                  </a:lnTo>
                  <a:lnTo>
                    <a:pt x="36" y="86"/>
                  </a:lnTo>
                  <a:lnTo>
                    <a:pt x="50" y="76"/>
                  </a:lnTo>
                  <a:lnTo>
                    <a:pt x="62" y="60"/>
                  </a:lnTo>
                  <a:lnTo>
                    <a:pt x="66" y="52"/>
                  </a:lnTo>
                  <a:lnTo>
                    <a:pt x="70" y="42"/>
                  </a:lnTo>
                  <a:lnTo>
                    <a:pt x="70" y="42"/>
                  </a:lnTo>
                  <a:lnTo>
                    <a:pt x="72" y="32"/>
                  </a:lnTo>
                  <a:lnTo>
                    <a:pt x="72" y="24"/>
                  </a:lnTo>
                  <a:lnTo>
                    <a:pt x="72" y="18"/>
                  </a:lnTo>
                  <a:lnTo>
                    <a:pt x="70" y="10"/>
                  </a:lnTo>
                  <a:lnTo>
                    <a:pt x="66" y="6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2" y="2"/>
                  </a:lnTo>
                  <a:lnTo>
                    <a:pt x="36" y="6"/>
                  </a:lnTo>
                  <a:lnTo>
                    <a:pt x="22" y="16"/>
                  </a:lnTo>
                  <a:lnTo>
                    <a:pt x="10" y="32"/>
                  </a:lnTo>
                  <a:lnTo>
                    <a:pt x="6" y="42"/>
                  </a:lnTo>
                  <a:lnTo>
                    <a:pt x="2" y="50"/>
                  </a:lnTo>
                  <a:lnTo>
                    <a:pt x="2" y="50"/>
                  </a:lnTo>
                  <a:close/>
                </a:path>
              </a:pathLst>
            </a:custGeom>
            <a:solidFill>
              <a:srgbClr val="EDEEF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45" name="Freeform 61"/>
            <p:cNvSpPr>
              <a:spLocks/>
            </p:cNvSpPr>
            <p:nvPr/>
          </p:nvSpPr>
          <p:spPr bwMode="auto">
            <a:xfrm>
              <a:off x="2028825" y="4972050"/>
              <a:ext cx="107950" cy="136525"/>
            </a:xfrm>
            <a:custGeom>
              <a:avLst/>
              <a:gdLst/>
              <a:ahLst/>
              <a:cxnLst>
                <a:cxn ang="0">
                  <a:pos x="2" y="46"/>
                </a:cxn>
                <a:cxn ang="0">
                  <a:pos x="2" y="46"/>
                </a:cxn>
                <a:cxn ang="0">
                  <a:pos x="0" y="56"/>
                </a:cxn>
                <a:cxn ang="0">
                  <a:pos x="0" y="62"/>
                </a:cxn>
                <a:cxn ang="0">
                  <a:pos x="0" y="70"/>
                </a:cxn>
                <a:cxn ang="0">
                  <a:pos x="2" y="76"/>
                </a:cxn>
                <a:cxn ang="0">
                  <a:pos x="6" y="80"/>
                </a:cxn>
                <a:cxn ang="0">
                  <a:pos x="10" y="84"/>
                </a:cxn>
                <a:cxn ang="0">
                  <a:pos x="16" y="86"/>
                </a:cxn>
                <a:cxn ang="0">
                  <a:pos x="22" y="86"/>
                </a:cxn>
                <a:cxn ang="0">
                  <a:pos x="22" y="86"/>
                </a:cxn>
                <a:cxn ang="0">
                  <a:pos x="28" y="84"/>
                </a:cxn>
                <a:cxn ang="0">
                  <a:pos x="34" y="80"/>
                </a:cxn>
                <a:cxn ang="0">
                  <a:pos x="48" y="70"/>
                </a:cxn>
                <a:cxn ang="0">
                  <a:pos x="58" y="56"/>
                </a:cxn>
                <a:cxn ang="0">
                  <a:pos x="66" y="38"/>
                </a:cxn>
                <a:cxn ang="0">
                  <a:pos x="66" y="38"/>
                </a:cxn>
                <a:cxn ang="0">
                  <a:pos x="68" y="30"/>
                </a:cxn>
                <a:cxn ang="0">
                  <a:pos x="68" y="22"/>
                </a:cxn>
                <a:cxn ang="0">
                  <a:pos x="68" y="14"/>
                </a:cxn>
                <a:cxn ang="0">
                  <a:pos x="66" y="10"/>
                </a:cxn>
                <a:cxn ang="0">
                  <a:pos x="64" y="4"/>
                </a:cxn>
                <a:cxn ang="0">
                  <a:pos x="58" y="2"/>
                </a:cxn>
                <a:cxn ang="0">
                  <a:pos x="54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0" y="0"/>
                </a:cxn>
                <a:cxn ang="0">
                  <a:pos x="34" y="4"/>
                </a:cxn>
                <a:cxn ang="0">
                  <a:pos x="22" y="14"/>
                </a:cxn>
                <a:cxn ang="0">
                  <a:pos x="10" y="30"/>
                </a:cxn>
                <a:cxn ang="0">
                  <a:pos x="2" y="46"/>
                </a:cxn>
                <a:cxn ang="0">
                  <a:pos x="2" y="46"/>
                </a:cxn>
              </a:cxnLst>
              <a:rect l="0" t="0" r="r" b="b"/>
              <a:pathLst>
                <a:path w="68" h="86">
                  <a:moveTo>
                    <a:pt x="2" y="46"/>
                  </a:moveTo>
                  <a:lnTo>
                    <a:pt x="2" y="46"/>
                  </a:lnTo>
                  <a:lnTo>
                    <a:pt x="0" y="56"/>
                  </a:lnTo>
                  <a:lnTo>
                    <a:pt x="0" y="62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6" y="80"/>
                  </a:lnTo>
                  <a:lnTo>
                    <a:pt x="10" y="84"/>
                  </a:lnTo>
                  <a:lnTo>
                    <a:pt x="16" y="86"/>
                  </a:lnTo>
                  <a:lnTo>
                    <a:pt x="22" y="86"/>
                  </a:lnTo>
                  <a:lnTo>
                    <a:pt x="22" y="86"/>
                  </a:lnTo>
                  <a:lnTo>
                    <a:pt x="28" y="84"/>
                  </a:lnTo>
                  <a:lnTo>
                    <a:pt x="34" y="80"/>
                  </a:lnTo>
                  <a:lnTo>
                    <a:pt x="48" y="70"/>
                  </a:lnTo>
                  <a:lnTo>
                    <a:pt x="58" y="56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8" y="30"/>
                  </a:lnTo>
                  <a:lnTo>
                    <a:pt x="68" y="22"/>
                  </a:lnTo>
                  <a:lnTo>
                    <a:pt x="68" y="14"/>
                  </a:lnTo>
                  <a:lnTo>
                    <a:pt x="66" y="10"/>
                  </a:lnTo>
                  <a:lnTo>
                    <a:pt x="64" y="4"/>
                  </a:lnTo>
                  <a:lnTo>
                    <a:pt x="58" y="2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4" y="4"/>
                  </a:lnTo>
                  <a:lnTo>
                    <a:pt x="22" y="14"/>
                  </a:lnTo>
                  <a:lnTo>
                    <a:pt x="10" y="30"/>
                  </a:lnTo>
                  <a:lnTo>
                    <a:pt x="2" y="46"/>
                  </a:lnTo>
                  <a:lnTo>
                    <a:pt x="2" y="46"/>
                  </a:lnTo>
                  <a:close/>
                </a:path>
              </a:pathLst>
            </a:custGeom>
            <a:solidFill>
              <a:srgbClr val="F6F6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46" name="Freeform 62"/>
            <p:cNvSpPr>
              <a:spLocks/>
            </p:cNvSpPr>
            <p:nvPr/>
          </p:nvSpPr>
          <p:spPr bwMode="auto">
            <a:xfrm>
              <a:off x="2041525" y="4987925"/>
              <a:ext cx="82550" cy="101600"/>
            </a:xfrm>
            <a:custGeom>
              <a:avLst/>
              <a:gdLst/>
              <a:ahLst/>
              <a:cxnLst>
                <a:cxn ang="0">
                  <a:pos x="2" y="36"/>
                </a:cxn>
                <a:cxn ang="0">
                  <a:pos x="2" y="36"/>
                </a:cxn>
                <a:cxn ang="0">
                  <a:pos x="0" y="48"/>
                </a:cxn>
                <a:cxn ang="0">
                  <a:pos x="2" y="58"/>
                </a:cxn>
                <a:cxn ang="0">
                  <a:pos x="6" y="60"/>
                </a:cxn>
                <a:cxn ang="0">
                  <a:pos x="8" y="64"/>
                </a:cxn>
                <a:cxn ang="0">
                  <a:pos x="12" y="64"/>
                </a:cxn>
                <a:cxn ang="0">
                  <a:pos x="16" y="64"/>
                </a:cxn>
                <a:cxn ang="0">
                  <a:pos x="16" y="64"/>
                </a:cxn>
                <a:cxn ang="0">
                  <a:pos x="26" y="60"/>
                </a:cxn>
                <a:cxn ang="0">
                  <a:pos x="36" y="54"/>
                </a:cxn>
                <a:cxn ang="0">
                  <a:pos x="44" y="42"/>
                </a:cxn>
                <a:cxn ang="0">
                  <a:pos x="50" y="30"/>
                </a:cxn>
                <a:cxn ang="0">
                  <a:pos x="50" y="30"/>
                </a:cxn>
                <a:cxn ang="0">
                  <a:pos x="52" y="18"/>
                </a:cxn>
                <a:cxn ang="0">
                  <a:pos x="50" y="8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6" y="4"/>
                </a:cxn>
                <a:cxn ang="0">
                  <a:pos x="16" y="12"/>
                </a:cxn>
                <a:cxn ang="0">
                  <a:pos x="8" y="22"/>
                </a:cxn>
                <a:cxn ang="0">
                  <a:pos x="2" y="36"/>
                </a:cxn>
                <a:cxn ang="0">
                  <a:pos x="2" y="36"/>
                </a:cxn>
              </a:cxnLst>
              <a:rect l="0" t="0" r="r" b="b"/>
              <a:pathLst>
                <a:path w="52" h="64">
                  <a:moveTo>
                    <a:pt x="2" y="36"/>
                  </a:moveTo>
                  <a:lnTo>
                    <a:pt x="2" y="36"/>
                  </a:lnTo>
                  <a:lnTo>
                    <a:pt x="0" y="48"/>
                  </a:lnTo>
                  <a:lnTo>
                    <a:pt x="2" y="58"/>
                  </a:lnTo>
                  <a:lnTo>
                    <a:pt x="6" y="60"/>
                  </a:lnTo>
                  <a:lnTo>
                    <a:pt x="8" y="64"/>
                  </a:lnTo>
                  <a:lnTo>
                    <a:pt x="12" y="64"/>
                  </a:lnTo>
                  <a:lnTo>
                    <a:pt x="16" y="64"/>
                  </a:lnTo>
                  <a:lnTo>
                    <a:pt x="16" y="64"/>
                  </a:lnTo>
                  <a:lnTo>
                    <a:pt x="26" y="60"/>
                  </a:lnTo>
                  <a:lnTo>
                    <a:pt x="36" y="54"/>
                  </a:lnTo>
                  <a:lnTo>
                    <a:pt x="44" y="42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52" y="18"/>
                  </a:lnTo>
                  <a:lnTo>
                    <a:pt x="50" y="8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6" y="4"/>
                  </a:lnTo>
                  <a:lnTo>
                    <a:pt x="16" y="12"/>
                  </a:lnTo>
                  <a:lnTo>
                    <a:pt x="8" y="22"/>
                  </a:lnTo>
                  <a:lnTo>
                    <a:pt x="2" y="36"/>
                  </a:lnTo>
                  <a:lnTo>
                    <a:pt x="2" y="36"/>
                  </a:lnTo>
                  <a:close/>
                </a:path>
              </a:pathLst>
            </a:custGeom>
            <a:solidFill>
              <a:srgbClr val="DCDDE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47" name="Freeform 63"/>
            <p:cNvSpPr>
              <a:spLocks/>
            </p:cNvSpPr>
            <p:nvPr/>
          </p:nvSpPr>
          <p:spPr bwMode="auto">
            <a:xfrm>
              <a:off x="815975" y="4822825"/>
              <a:ext cx="95250" cy="149225"/>
            </a:xfrm>
            <a:custGeom>
              <a:avLst/>
              <a:gdLst/>
              <a:ahLst/>
              <a:cxnLst>
                <a:cxn ang="0">
                  <a:pos x="48" y="20"/>
                </a:cxn>
                <a:cxn ang="0">
                  <a:pos x="48" y="20"/>
                </a:cxn>
                <a:cxn ang="0">
                  <a:pos x="42" y="12"/>
                </a:cxn>
                <a:cxn ang="0">
                  <a:pos x="36" y="8"/>
                </a:cxn>
                <a:cxn ang="0">
                  <a:pos x="32" y="4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" y="14"/>
                </a:cxn>
                <a:cxn ang="0">
                  <a:pos x="0" y="22"/>
                </a:cxn>
                <a:cxn ang="0">
                  <a:pos x="0" y="38"/>
                </a:cxn>
                <a:cxn ang="0">
                  <a:pos x="4" y="56"/>
                </a:cxn>
                <a:cxn ang="0">
                  <a:pos x="12" y="74"/>
                </a:cxn>
                <a:cxn ang="0">
                  <a:pos x="12" y="74"/>
                </a:cxn>
                <a:cxn ang="0">
                  <a:pos x="18" y="80"/>
                </a:cxn>
                <a:cxn ang="0">
                  <a:pos x="24" y="86"/>
                </a:cxn>
                <a:cxn ang="0">
                  <a:pos x="28" y="90"/>
                </a:cxn>
                <a:cxn ang="0">
                  <a:pos x="34" y="92"/>
                </a:cxn>
                <a:cxn ang="0">
                  <a:pos x="40" y="94"/>
                </a:cxn>
                <a:cxn ang="0">
                  <a:pos x="46" y="92"/>
                </a:cxn>
                <a:cxn ang="0">
                  <a:pos x="50" y="90"/>
                </a:cxn>
                <a:cxn ang="0">
                  <a:pos x="54" y="84"/>
                </a:cxn>
                <a:cxn ang="0">
                  <a:pos x="54" y="84"/>
                </a:cxn>
                <a:cxn ang="0">
                  <a:pos x="58" y="78"/>
                </a:cxn>
                <a:cxn ang="0">
                  <a:pos x="58" y="72"/>
                </a:cxn>
                <a:cxn ang="0">
                  <a:pos x="60" y="54"/>
                </a:cxn>
                <a:cxn ang="0">
                  <a:pos x="56" y="36"/>
                </a:cxn>
                <a:cxn ang="0">
                  <a:pos x="48" y="20"/>
                </a:cxn>
                <a:cxn ang="0">
                  <a:pos x="48" y="20"/>
                </a:cxn>
              </a:cxnLst>
              <a:rect l="0" t="0" r="r" b="b"/>
              <a:pathLst>
                <a:path w="60" h="94">
                  <a:moveTo>
                    <a:pt x="48" y="20"/>
                  </a:moveTo>
                  <a:lnTo>
                    <a:pt x="48" y="20"/>
                  </a:lnTo>
                  <a:lnTo>
                    <a:pt x="42" y="12"/>
                  </a:lnTo>
                  <a:lnTo>
                    <a:pt x="36" y="8"/>
                  </a:lnTo>
                  <a:lnTo>
                    <a:pt x="32" y="4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8"/>
                  </a:lnTo>
                  <a:lnTo>
                    <a:pt x="6" y="8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38"/>
                  </a:lnTo>
                  <a:lnTo>
                    <a:pt x="4" y="56"/>
                  </a:lnTo>
                  <a:lnTo>
                    <a:pt x="12" y="74"/>
                  </a:lnTo>
                  <a:lnTo>
                    <a:pt x="12" y="74"/>
                  </a:lnTo>
                  <a:lnTo>
                    <a:pt x="18" y="80"/>
                  </a:lnTo>
                  <a:lnTo>
                    <a:pt x="24" y="86"/>
                  </a:lnTo>
                  <a:lnTo>
                    <a:pt x="28" y="90"/>
                  </a:lnTo>
                  <a:lnTo>
                    <a:pt x="34" y="92"/>
                  </a:lnTo>
                  <a:lnTo>
                    <a:pt x="40" y="94"/>
                  </a:lnTo>
                  <a:lnTo>
                    <a:pt x="46" y="92"/>
                  </a:lnTo>
                  <a:lnTo>
                    <a:pt x="50" y="90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8" y="78"/>
                  </a:lnTo>
                  <a:lnTo>
                    <a:pt x="58" y="72"/>
                  </a:lnTo>
                  <a:lnTo>
                    <a:pt x="60" y="54"/>
                  </a:lnTo>
                  <a:lnTo>
                    <a:pt x="56" y="36"/>
                  </a:lnTo>
                  <a:lnTo>
                    <a:pt x="48" y="2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BABB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48" name="Freeform 64"/>
            <p:cNvSpPr>
              <a:spLocks/>
            </p:cNvSpPr>
            <p:nvPr/>
          </p:nvSpPr>
          <p:spPr bwMode="auto">
            <a:xfrm>
              <a:off x="831850" y="4829175"/>
              <a:ext cx="98425" cy="155575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4" y="14"/>
                </a:cxn>
                <a:cxn ang="0">
                  <a:pos x="40" y="8"/>
                </a:cxn>
                <a:cxn ang="0">
                  <a:pos x="32" y="4"/>
                </a:cxn>
                <a:cxn ang="0">
                  <a:pos x="26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0" y="4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40"/>
                </a:cxn>
                <a:cxn ang="0">
                  <a:pos x="4" y="60"/>
                </a:cxn>
                <a:cxn ang="0">
                  <a:pos x="8" y="68"/>
                </a:cxn>
                <a:cxn ang="0">
                  <a:pos x="14" y="78"/>
                </a:cxn>
                <a:cxn ang="0">
                  <a:pos x="14" y="78"/>
                </a:cxn>
                <a:cxn ang="0">
                  <a:pos x="18" y="84"/>
                </a:cxn>
                <a:cxn ang="0">
                  <a:pos x="24" y="90"/>
                </a:cxn>
                <a:cxn ang="0">
                  <a:pos x="30" y="96"/>
                </a:cxn>
                <a:cxn ang="0">
                  <a:pos x="36" y="98"/>
                </a:cxn>
                <a:cxn ang="0">
                  <a:pos x="42" y="98"/>
                </a:cxn>
                <a:cxn ang="0">
                  <a:pos x="48" y="98"/>
                </a:cxn>
                <a:cxn ang="0">
                  <a:pos x="52" y="94"/>
                </a:cxn>
                <a:cxn ang="0">
                  <a:pos x="58" y="90"/>
                </a:cxn>
                <a:cxn ang="0">
                  <a:pos x="58" y="90"/>
                </a:cxn>
                <a:cxn ang="0">
                  <a:pos x="60" y="84"/>
                </a:cxn>
                <a:cxn ang="0">
                  <a:pos x="62" y="76"/>
                </a:cxn>
                <a:cxn ang="0">
                  <a:pos x="62" y="58"/>
                </a:cxn>
                <a:cxn ang="0">
                  <a:pos x="58" y="38"/>
                </a:cxn>
                <a:cxn ang="0">
                  <a:pos x="56" y="30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62" h="98">
                  <a:moveTo>
                    <a:pt x="50" y="20"/>
                  </a:moveTo>
                  <a:lnTo>
                    <a:pt x="50" y="20"/>
                  </a:lnTo>
                  <a:lnTo>
                    <a:pt x="44" y="14"/>
                  </a:lnTo>
                  <a:lnTo>
                    <a:pt x="40" y="8"/>
                  </a:lnTo>
                  <a:lnTo>
                    <a:pt x="32" y="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4"/>
                  </a:lnTo>
                  <a:lnTo>
                    <a:pt x="6" y="8"/>
                  </a:lnTo>
                  <a:lnTo>
                    <a:pt x="6" y="8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40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18" y="84"/>
                  </a:lnTo>
                  <a:lnTo>
                    <a:pt x="24" y="90"/>
                  </a:lnTo>
                  <a:lnTo>
                    <a:pt x="30" y="96"/>
                  </a:lnTo>
                  <a:lnTo>
                    <a:pt x="36" y="98"/>
                  </a:lnTo>
                  <a:lnTo>
                    <a:pt x="42" y="98"/>
                  </a:lnTo>
                  <a:lnTo>
                    <a:pt x="48" y="98"/>
                  </a:lnTo>
                  <a:lnTo>
                    <a:pt x="52" y="94"/>
                  </a:lnTo>
                  <a:lnTo>
                    <a:pt x="58" y="90"/>
                  </a:lnTo>
                  <a:lnTo>
                    <a:pt x="58" y="90"/>
                  </a:lnTo>
                  <a:lnTo>
                    <a:pt x="60" y="84"/>
                  </a:lnTo>
                  <a:lnTo>
                    <a:pt x="62" y="76"/>
                  </a:lnTo>
                  <a:lnTo>
                    <a:pt x="62" y="58"/>
                  </a:lnTo>
                  <a:lnTo>
                    <a:pt x="58" y="38"/>
                  </a:lnTo>
                  <a:lnTo>
                    <a:pt x="56" y="30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solidFill>
              <a:srgbClr val="EDEEF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49" name="Freeform 65"/>
            <p:cNvSpPr>
              <a:spLocks/>
            </p:cNvSpPr>
            <p:nvPr/>
          </p:nvSpPr>
          <p:spPr bwMode="auto">
            <a:xfrm>
              <a:off x="822325" y="4835525"/>
              <a:ext cx="92075" cy="146050"/>
            </a:xfrm>
            <a:custGeom>
              <a:avLst/>
              <a:gdLst/>
              <a:ahLst/>
              <a:cxnLst>
                <a:cxn ang="0">
                  <a:pos x="46" y="20"/>
                </a:cxn>
                <a:cxn ang="0">
                  <a:pos x="46" y="20"/>
                </a:cxn>
                <a:cxn ang="0">
                  <a:pos x="42" y="12"/>
                </a:cxn>
                <a:cxn ang="0">
                  <a:pos x="36" y="6"/>
                </a:cxn>
                <a:cxn ang="0">
                  <a:pos x="30" y="2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8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2" y="14"/>
                </a:cxn>
                <a:cxn ang="0">
                  <a:pos x="0" y="22"/>
                </a:cxn>
                <a:cxn ang="0">
                  <a:pos x="0" y="38"/>
                </a:cxn>
                <a:cxn ang="0">
                  <a:pos x="4" y="56"/>
                </a:cxn>
                <a:cxn ang="0">
                  <a:pos x="12" y="72"/>
                </a:cxn>
                <a:cxn ang="0">
                  <a:pos x="12" y="72"/>
                </a:cxn>
                <a:cxn ang="0">
                  <a:pos x="16" y="80"/>
                </a:cxn>
                <a:cxn ang="0">
                  <a:pos x="22" y="86"/>
                </a:cxn>
                <a:cxn ang="0">
                  <a:pos x="28" y="90"/>
                </a:cxn>
                <a:cxn ang="0">
                  <a:pos x="34" y="92"/>
                </a:cxn>
                <a:cxn ang="0">
                  <a:pos x="38" y="92"/>
                </a:cxn>
                <a:cxn ang="0">
                  <a:pos x="44" y="92"/>
                </a:cxn>
                <a:cxn ang="0">
                  <a:pos x="48" y="88"/>
                </a:cxn>
                <a:cxn ang="0">
                  <a:pos x="52" y="84"/>
                </a:cxn>
                <a:cxn ang="0">
                  <a:pos x="52" y="84"/>
                </a:cxn>
                <a:cxn ang="0">
                  <a:pos x="56" y="78"/>
                </a:cxn>
                <a:cxn ang="0">
                  <a:pos x="58" y="70"/>
                </a:cxn>
                <a:cxn ang="0">
                  <a:pos x="58" y="54"/>
                </a:cxn>
                <a:cxn ang="0">
                  <a:pos x="54" y="36"/>
                </a:cxn>
                <a:cxn ang="0">
                  <a:pos x="46" y="20"/>
                </a:cxn>
                <a:cxn ang="0">
                  <a:pos x="46" y="20"/>
                </a:cxn>
              </a:cxnLst>
              <a:rect l="0" t="0" r="r" b="b"/>
              <a:pathLst>
                <a:path w="58" h="92">
                  <a:moveTo>
                    <a:pt x="46" y="20"/>
                  </a:moveTo>
                  <a:lnTo>
                    <a:pt x="46" y="20"/>
                  </a:lnTo>
                  <a:lnTo>
                    <a:pt x="42" y="12"/>
                  </a:lnTo>
                  <a:lnTo>
                    <a:pt x="36" y="6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38"/>
                  </a:lnTo>
                  <a:lnTo>
                    <a:pt x="4" y="56"/>
                  </a:lnTo>
                  <a:lnTo>
                    <a:pt x="12" y="72"/>
                  </a:lnTo>
                  <a:lnTo>
                    <a:pt x="12" y="72"/>
                  </a:lnTo>
                  <a:lnTo>
                    <a:pt x="16" y="80"/>
                  </a:lnTo>
                  <a:lnTo>
                    <a:pt x="22" y="86"/>
                  </a:lnTo>
                  <a:lnTo>
                    <a:pt x="28" y="90"/>
                  </a:lnTo>
                  <a:lnTo>
                    <a:pt x="34" y="92"/>
                  </a:lnTo>
                  <a:lnTo>
                    <a:pt x="38" y="92"/>
                  </a:lnTo>
                  <a:lnTo>
                    <a:pt x="44" y="92"/>
                  </a:lnTo>
                  <a:lnTo>
                    <a:pt x="48" y="88"/>
                  </a:lnTo>
                  <a:lnTo>
                    <a:pt x="52" y="84"/>
                  </a:lnTo>
                  <a:lnTo>
                    <a:pt x="52" y="84"/>
                  </a:lnTo>
                  <a:lnTo>
                    <a:pt x="56" y="78"/>
                  </a:lnTo>
                  <a:lnTo>
                    <a:pt x="58" y="70"/>
                  </a:lnTo>
                  <a:lnTo>
                    <a:pt x="58" y="54"/>
                  </a:lnTo>
                  <a:lnTo>
                    <a:pt x="54" y="36"/>
                  </a:lnTo>
                  <a:lnTo>
                    <a:pt x="46" y="20"/>
                  </a:lnTo>
                  <a:lnTo>
                    <a:pt x="46" y="20"/>
                  </a:lnTo>
                  <a:close/>
                </a:path>
              </a:pathLst>
            </a:custGeom>
            <a:solidFill>
              <a:srgbClr val="F6F6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50" name="Freeform 66"/>
            <p:cNvSpPr>
              <a:spLocks/>
            </p:cNvSpPr>
            <p:nvPr/>
          </p:nvSpPr>
          <p:spPr bwMode="auto">
            <a:xfrm>
              <a:off x="831850" y="4854575"/>
              <a:ext cx="66675" cy="1079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2" y="16"/>
                </a:cxn>
                <a:cxn ang="0">
                  <a:pos x="0" y="28"/>
                </a:cxn>
                <a:cxn ang="0">
                  <a:pos x="4" y="42"/>
                </a:cxn>
                <a:cxn ang="0">
                  <a:pos x="10" y="54"/>
                </a:cxn>
                <a:cxn ang="0">
                  <a:pos x="10" y="54"/>
                </a:cxn>
                <a:cxn ang="0">
                  <a:pos x="18" y="64"/>
                </a:cxn>
                <a:cxn ang="0">
                  <a:pos x="26" y="68"/>
                </a:cxn>
                <a:cxn ang="0">
                  <a:pos x="30" y="68"/>
                </a:cxn>
                <a:cxn ang="0">
                  <a:pos x="34" y="68"/>
                </a:cxn>
                <a:cxn ang="0">
                  <a:pos x="38" y="66"/>
                </a:cxn>
                <a:cxn ang="0">
                  <a:pos x="40" y="62"/>
                </a:cxn>
                <a:cxn ang="0">
                  <a:pos x="40" y="62"/>
                </a:cxn>
                <a:cxn ang="0">
                  <a:pos x="42" y="62"/>
                </a:cxn>
                <a:cxn ang="0">
                  <a:pos x="42" y="62"/>
                </a:cxn>
                <a:cxn ang="0">
                  <a:pos x="40" y="44"/>
                </a:cxn>
                <a:cxn ang="0">
                  <a:pos x="36" y="28"/>
                </a:cxn>
                <a:cxn ang="0">
                  <a:pos x="28" y="14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42" h="68">
                  <a:moveTo>
                    <a:pt x="14" y="0"/>
                  </a:moveTo>
                  <a:lnTo>
                    <a:pt x="14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16"/>
                  </a:lnTo>
                  <a:lnTo>
                    <a:pt x="0" y="28"/>
                  </a:lnTo>
                  <a:lnTo>
                    <a:pt x="4" y="42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8" y="64"/>
                  </a:lnTo>
                  <a:lnTo>
                    <a:pt x="26" y="68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8" y="66"/>
                  </a:lnTo>
                  <a:lnTo>
                    <a:pt x="40" y="62"/>
                  </a:lnTo>
                  <a:lnTo>
                    <a:pt x="40" y="62"/>
                  </a:lnTo>
                  <a:lnTo>
                    <a:pt x="42" y="62"/>
                  </a:lnTo>
                  <a:lnTo>
                    <a:pt x="42" y="62"/>
                  </a:lnTo>
                  <a:lnTo>
                    <a:pt x="40" y="44"/>
                  </a:lnTo>
                  <a:lnTo>
                    <a:pt x="36" y="28"/>
                  </a:lnTo>
                  <a:lnTo>
                    <a:pt x="28" y="14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CDDE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51" name="Freeform 67"/>
            <p:cNvSpPr>
              <a:spLocks/>
            </p:cNvSpPr>
            <p:nvPr/>
          </p:nvSpPr>
          <p:spPr bwMode="auto">
            <a:xfrm>
              <a:off x="854075" y="4854575"/>
              <a:ext cx="47625" cy="98425"/>
            </a:xfrm>
            <a:custGeom>
              <a:avLst/>
              <a:gdLst/>
              <a:ahLst/>
              <a:cxnLst>
                <a:cxn ang="0">
                  <a:pos x="22" y="14"/>
                </a:cxn>
                <a:cxn ang="0">
                  <a:pos x="22" y="14"/>
                </a:cxn>
                <a:cxn ang="0">
                  <a:pos x="18" y="8"/>
                </a:cxn>
                <a:cxn ang="0">
                  <a:pos x="12" y="2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4" y="14"/>
                </a:cxn>
                <a:cxn ang="0">
                  <a:pos x="22" y="28"/>
                </a:cxn>
                <a:cxn ang="0">
                  <a:pos x="26" y="44"/>
                </a:cxn>
                <a:cxn ang="0">
                  <a:pos x="28" y="62"/>
                </a:cxn>
                <a:cxn ang="0">
                  <a:pos x="28" y="62"/>
                </a:cxn>
                <a:cxn ang="0">
                  <a:pos x="30" y="52"/>
                </a:cxn>
                <a:cxn ang="0">
                  <a:pos x="30" y="40"/>
                </a:cxn>
                <a:cxn ang="0">
                  <a:pos x="28" y="26"/>
                </a:cxn>
                <a:cxn ang="0">
                  <a:pos x="22" y="14"/>
                </a:cxn>
                <a:cxn ang="0">
                  <a:pos x="22" y="14"/>
                </a:cxn>
              </a:cxnLst>
              <a:rect l="0" t="0" r="r" b="b"/>
              <a:pathLst>
                <a:path w="30" h="62">
                  <a:moveTo>
                    <a:pt x="22" y="14"/>
                  </a:moveTo>
                  <a:lnTo>
                    <a:pt x="22" y="14"/>
                  </a:lnTo>
                  <a:lnTo>
                    <a:pt x="18" y="8"/>
                  </a:lnTo>
                  <a:lnTo>
                    <a:pt x="12" y="2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14"/>
                  </a:lnTo>
                  <a:lnTo>
                    <a:pt x="22" y="28"/>
                  </a:lnTo>
                  <a:lnTo>
                    <a:pt x="26" y="44"/>
                  </a:lnTo>
                  <a:lnTo>
                    <a:pt x="28" y="62"/>
                  </a:lnTo>
                  <a:lnTo>
                    <a:pt x="28" y="62"/>
                  </a:lnTo>
                  <a:lnTo>
                    <a:pt x="30" y="52"/>
                  </a:lnTo>
                  <a:lnTo>
                    <a:pt x="30" y="40"/>
                  </a:lnTo>
                  <a:lnTo>
                    <a:pt x="28" y="26"/>
                  </a:lnTo>
                  <a:lnTo>
                    <a:pt x="22" y="14"/>
                  </a:lnTo>
                  <a:lnTo>
                    <a:pt x="22" y="14"/>
                  </a:lnTo>
                  <a:close/>
                </a:path>
              </a:pathLst>
            </a:custGeom>
            <a:solidFill>
              <a:srgbClr val="C6C7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54" name="Freeform 70"/>
            <p:cNvSpPr>
              <a:spLocks/>
            </p:cNvSpPr>
            <p:nvPr/>
          </p:nvSpPr>
          <p:spPr bwMode="auto">
            <a:xfrm>
              <a:off x="1241425" y="5168900"/>
              <a:ext cx="101600" cy="8890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0" y="0"/>
                </a:cxn>
                <a:cxn ang="0">
                  <a:pos x="12" y="6"/>
                </a:cxn>
                <a:cxn ang="0">
                  <a:pos x="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8" y="16"/>
                </a:cxn>
                <a:cxn ang="0">
                  <a:pos x="20" y="14"/>
                </a:cxn>
                <a:cxn ang="0">
                  <a:pos x="20" y="14"/>
                </a:cxn>
                <a:cxn ang="0">
                  <a:pos x="26" y="16"/>
                </a:cxn>
                <a:cxn ang="0">
                  <a:pos x="32" y="16"/>
                </a:cxn>
                <a:cxn ang="0">
                  <a:pos x="42" y="24"/>
                </a:cxn>
                <a:cxn ang="0">
                  <a:pos x="46" y="28"/>
                </a:cxn>
                <a:cxn ang="0">
                  <a:pos x="50" y="34"/>
                </a:cxn>
                <a:cxn ang="0">
                  <a:pos x="52" y="40"/>
                </a:cxn>
                <a:cxn ang="0">
                  <a:pos x="52" y="46"/>
                </a:cxn>
                <a:cxn ang="0">
                  <a:pos x="52" y="46"/>
                </a:cxn>
                <a:cxn ang="0">
                  <a:pos x="50" y="56"/>
                </a:cxn>
                <a:cxn ang="0">
                  <a:pos x="50" y="56"/>
                </a:cxn>
                <a:cxn ang="0">
                  <a:pos x="56" y="50"/>
                </a:cxn>
                <a:cxn ang="0">
                  <a:pos x="60" y="44"/>
                </a:cxn>
                <a:cxn ang="0">
                  <a:pos x="62" y="38"/>
                </a:cxn>
                <a:cxn ang="0">
                  <a:pos x="64" y="30"/>
                </a:cxn>
                <a:cxn ang="0">
                  <a:pos x="64" y="30"/>
                </a:cxn>
                <a:cxn ang="0">
                  <a:pos x="64" y="24"/>
                </a:cxn>
                <a:cxn ang="0">
                  <a:pos x="62" y="18"/>
                </a:cxn>
                <a:cxn ang="0">
                  <a:pos x="58" y="12"/>
                </a:cxn>
                <a:cxn ang="0">
                  <a:pos x="54" y="8"/>
                </a:cxn>
                <a:cxn ang="0">
                  <a:pos x="44" y="2"/>
                </a:cxn>
                <a:cxn ang="0">
                  <a:pos x="38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64" h="56">
                  <a:moveTo>
                    <a:pt x="30" y="0"/>
                  </a:moveTo>
                  <a:lnTo>
                    <a:pt x="30" y="0"/>
                  </a:lnTo>
                  <a:lnTo>
                    <a:pt x="20" y="0"/>
                  </a:lnTo>
                  <a:lnTo>
                    <a:pt x="12" y="6"/>
                  </a:lnTo>
                  <a:lnTo>
                    <a:pt x="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8" y="16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6" y="16"/>
                  </a:lnTo>
                  <a:lnTo>
                    <a:pt x="32" y="16"/>
                  </a:lnTo>
                  <a:lnTo>
                    <a:pt x="42" y="24"/>
                  </a:lnTo>
                  <a:lnTo>
                    <a:pt x="46" y="28"/>
                  </a:lnTo>
                  <a:lnTo>
                    <a:pt x="50" y="34"/>
                  </a:lnTo>
                  <a:lnTo>
                    <a:pt x="52" y="40"/>
                  </a:lnTo>
                  <a:lnTo>
                    <a:pt x="52" y="46"/>
                  </a:lnTo>
                  <a:lnTo>
                    <a:pt x="52" y="4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6" y="50"/>
                  </a:lnTo>
                  <a:lnTo>
                    <a:pt x="60" y="44"/>
                  </a:lnTo>
                  <a:lnTo>
                    <a:pt x="62" y="38"/>
                  </a:lnTo>
                  <a:lnTo>
                    <a:pt x="64" y="30"/>
                  </a:lnTo>
                  <a:lnTo>
                    <a:pt x="64" y="30"/>
                  </a:lnTo>
                  <a:lnTo>
                    <a:pt x="64" y="24"/>
                  </a:lnTo>
                  <a:lnTo>
                    <a:pt x="62" y="18"/>
                  </a:lnTo>
                  <a:lnTo>
                    <a:pt x="58" y="12"/>
                  </a:lnTo>
                  <a:lnTo>
                    <a:pt x="54" y="8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C6C7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55" name="Freeform 71"/>
            <p:cNvSpPr>
              <a:spLocks/>
            </p:cNvSpPr>
            <p:nvPr/>
          </p:nvSpPr>
          <p:spPr bwMode="auto">
            <a:xfrm>
              <a:off x="971550" y="5022850"/>
              <a:ext cx="114300" cy="130175"/>
            </a:xfrm>
            <a:custGeom>
              <a:avLst/>
              <a:gdLst/>
              <a:ahLst/>
              <a:cxnLst>
                <a:cxn ang="0">
                  <a:pos x="70" y="28"/>
                </a:cxn>
                <a:cxn ang="0">
                  <a:pos x="70" y="28"/>
                </a:cxn>
                <a:cxn ang="0">
                  <a:pos x="72" y="36"/>
                </a:cxn>
                <a:cxn ang="0">
                  <a:pos x="72" y="44"/>
                </a:cxn>
                <a:cxn ang="0">
                  <a:pos x="72" y="52"/>
                </a:cxn>
                <a:cxn ang="0">
                  <a:pos x="70" y="58"/>
                </a:cxn>
                <a:cxn ang="0">
                  <a:pos x="66" y="66"/>
                </a:cxn>
                <a:cxn ang="0">
                  <a:pos x="62" y="72"/>
                </a:cxn>
                <a:cxn ang="0">
                  <a:pos x="58" y="76"/>
                </a:cxn>
                <a:cxn ang="0">
                  <a:pos x="50" y="80"/>
                </a:cxn>
                <a:cxn ang="0">
                  <a:pos x="50" y="80"/>
                </a:cxn>
                <a:cxn ang="0">
                  <a:pos x="44" y="80"/>
                </a:cxn>
                <a:cxn ang="0">
                  <a:pos x="36" y="82"/>
                </a:cxn>
                <a:cxn ang="0">
                  <a:pos x="30" y="80"/>
                </a:cxn>
                <a:cxn ang="0">
                  <a:pos x="22" y="78"/>
                </a:cxn>
                <a:cxn ang="0">
                  <a:pos x="16" y="72"/>
                </a:cxn>
                <a:cxn ang="0">
                  <a:pos x="10" y="68"/>
                </a:cxn>
                <a:cxn ang="0">
                  <a:pos x="6" y="62"/>
                </a:cxn>
                <a:cxn ang="0">
                  <a:pos x="2" y="54"/>
                </a:cxn>
                <a:cxn ang="0">
                  <a:pos x="2" y="54"/>
                </a:cxn>
                <a:cxn ang="0">
                  <a:pos x="0" y="46"/>
                </a:cxn>
                <a:cxn ang="0">
                  <a:pos x="0" y="38"/>
                </a:cxn>
                <a:cxn ang="0">
                  <a:pos x="0" y="30"/>
                </a:cxn>
                <a:cxn ang="0">
                  <a:pos x="2" y="24"/>
                </a:cxn>
                <a:cxn ang="0">
                  <a:pos x="6" y="16"/>
                </a:cxn>
                <a:cxn ang="0">
                  <a:pos x="10" y="10"/>
                </a:cxn>
                <a:cxn ang="0">
                  <a:pos x="14" y="6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28" y="2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50" y="6"/>
                </a:cxn>
                <a:cxn ang="0">
                  <a:pos x="56" y="10"/>
                </a:cxn>
                <a:cxn ang="0">
                  <a:pos x="62" y="14"/>
                </a:cxn>
                <a:cxn ang="0">
                  <a:pos x="66" y="20"/>
                </a:cxn>
                <a:cxn ang="0">
                  <a:pos x="70" y="28"/>
                </a:cxn>
                <a:cxn ang="0">
                  <a:pos x="70" y="28"/>
                </a:cxn>
              </a:cxnLst>
              <a:rect l="0" t="0" r="r" b="b"/>
              <a:pathLst>
                <a:path w="72" h="82">
                  <a:moveTo>
                    <a:pt x="70" y="28"/>
                  </a:moveTo>
                  <a:lnTo>
                    <a:pt x="70" y="28"/>
                  </a:lnTo>
                  <a:lnTo>
                    <a:pt x="72" y="36"/>
                  </a:lnTo>
                  <a:lnTo>
                    <a:pt x="72" y="44"/>
                  </a:lnTo>
                  <a:lnTo>
                    <a:pt x="72" y="52"/>
                  </a:lnTo>
                  <a:lnTo>
                    <a:pt x="70" y="58"/>
                  </a:lnTo>
                  <a:lnTo>
                    <a:pt x="66" y="66"/>
                  </a:lnTo>
                  <a:lnTo>
                    <a:pt x="62" y="72"/>
                  </a:lnTo>
                  <a:lnTo>
                    <a:pt x="58" y="76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44" y="80"/>
                  </a:lnTo>
                  <a:lnTo>
                    <a:pt x="36" y="82"/>
                  </a:lnTo>
                  <a:lnTo>
                    <a:pt x="30" y="80"/>
                  </a:lnTo>
                  <a:lnTo>
                    <a:pt x="22" y="78"/>
                  </a:lnTo>
                  <a:lnTo>
                    <a:pt x="16" y="72"/>
                  </a:lnTo>
                  <a:lnTo>
                    <a:pt x="10" y="68"/>
                  </a:lnTo>
                  <a:lnTo>
                    <a:pt x="6" y="62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8" y="2"/>
                  </a:lnTo>
                  <a:lnTo>
                    <a:pt x="36" y="0"/>
                  </a:lnTo>
                  <a:lnTo>
                    <a:pt x="42" y="2"/>
                  </a:lnTo>
                  <a:lnTo>
                    <a:pt x="50" y="6"/>
                  </a:lnTo>
                  <a:lnTo>
                    <a:pt x="56" y="10"/>
                  </a:lnTo>
                  <a:lnTo>
                    <a:pt x="62" y="14"/>
                  </a:lnTo>
                  <a:lnTo>
                    <a:pt x="66" y="20"/>
                  </a:lnTo>
                  <a:lnTo>
                    <a:pt x="70" y="28"/>
                  </a:lnTo>
                  <a:lnTo>
                    <a:pt x="70" y="28"/>
                  </a:lnTo>
                  <a:close/>
                </a:path>
              </a:pathLst>
            </a:custGeom>
            <a:solidFill>
              <a:srgbClr val="C6C7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61" name="Freeform 77"/>
            <p:cNvSpPr>
              <a:spLocks/>
            </p:cNvSpPr>
            <p:nvPr/>
          </p:nvSpPr>
          <p:spPr bwMode="auto">
            <a:xfrm>
              <a:off x="1323975" y="4933950"/>
              <a:ext cx="66675" cy="1270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4" y="6"/>
                </a:cxn>
                <a:cxn ang="0">
                  <a:pos x="1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10" y="2"/>
                </a:cxn>
                <a:cxn ang="0">
                  <a:pos x="22" y="0"/>
                </a:cxn>
                <a:cxn ang="0">
                  <a:pos x="30" y="0"/>
                </a:cxn>
                <a:cxn ang="0">
                  <a:pos x="40" y="2"/>
                </a:cxn>
                <a:cxn ang="0">
                  <a:pos x="42" y="8"/>
                </a:cxn>
              </a:cxnLst>
              <a:rect l="0" t="0" r="r" b="b"/>
              <a:pathLst>
                <a:path w="42" h="8">
                  <a:moveTo>
                    <a:pt x="42" y="8"/>
                  </a:moveTo>
                  <a:lnTo>
                    <a:pt x="42" y="8"/>
                  </a:lnTo>
                  <a:lnTo>
                    <a:pt x="24" y="6"/>
                  </a:lnTo>
                  <a:lnTo>
                    <a:pt x="1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4"/>
                  </a:lnTo>
                  <a:lnTo>
                    <a:pt x="10" y="2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40" y="2"/>
                  </a:lnTo>
                  <a:lnTo>
                    <a:pt x="42" y="8"/>
                  </a:lnTo>
                  <a:close/>
                </a:path>
              </a:pathLst>
            </a:custGeom>
            <a:solidFill>
              <a:srgbClr val="C6C7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66" name="Freeform 82"/>
            <p:cNvSpPr>
              <a:spLocks/>
            </p:cNvSpPr>
            <p:nvPr/>
          </p:nvSpPr>
          <p:spPr bwMode="auto">
            <a:xfrm>
              <a:off x="1844675" y="5105400"/>
              <a:ext cx="57150" cy="476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16" y="14"/>
                </a:cxn>
                <a:cxn ang="0">
                  <a:pos x="28" y="22"/>
                </a:cxn>
                <a:cxn ang="0">
                  <a:pos x="36" y="30"/>
                </a:cxn>
                <a:cxn ang="0">
                  <a:pos x="36" y="30"/>
                </a:cxn>
                <a:cxn ang="0">
                  <a:pos x="34" y="26"/>
                </a:cxn>
                <a:cxn ang="0">
                  <a:pos x="30" y="20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6" y="0"/>
                </a:cxn>
                <a:cxn ang="0">
                  <a:pos x="0" y="2"/>
                </a:cxn>
              </a:cxnLst>
              <a:rect l="0" t="0" r="r" b="b"/>
              <a:pathLst>
                <a:path w="36" h="30">
                  <a:moveTo>
                    <a:pt x="0" y="2"/>
                  </a:moveTo>
                  <a:lnTo>
                    <a:pt x="0" y="2"/>
                  </a:lnTo>
                  <a:lnTo>
                    <a:pt x="16" y="14"/>
                  </a:lnTo>
                  <a:lnTo>
                    <a:pt x="28" y="22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34" y="26"/>
                  </a:lnTo>
                  <a:lnTo>
                    <a:pt x="30" y="20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6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6C7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9" name="Freeform 98"/>
          <p:cNvSpPr/>
          <p:nvPr/>
        </p:nvSpPr>
        <p:spPr bwMode="auto">
          <a:xfrm>
            <a:off x="7835347" y="4343401"/>
            <a:ext cx="2264466" cy="493091"/>
          </a:xfrm>
          <a:custGeom>
            <a:avLst/>
            <a:gdLst>
              <a:gd name="connsiteX0" fmla="*/ 2264465 w 2264465"/>
              <a:gd name="connsiteY0" fmla="*/ 0 h 549966"/>
              <a:gd name="connsiteX1" fmla="*/ 1330186 w 2264465"/>
              <a:gd name="connsiteY1" fmla="*/ 506896 h 549966"/>
              <a:gd name="connsiteX2" fmla="*/ 157369 w 2264465"/>
              <a:gd name="connsiteY2" fmla="*/ 258417 h 549966"/>
              <a:gd name="connsiteX3" fmla="*/ 385969 w 2264465"/>
              <a:gd name="connsiteY3" fmla="*/ 89452 h 549966"/>
              <a:gd name="connsiteX0" fmla="*/ 2264465 w 2264465"/>
              <a:gd name="connsiteY0" fmla="*/ 0 h 549966"/>
              <a:gd name="connsiteX1" fmla="*/ 1330186 w 2264465"/>
              <a:gd name="connsiteY1" fmla="*/ 506896 h 549966"/>
              <a:gd name="connsiteX2" fmla="*/ 157369 w 2264465"/>
              <a:gd name="connsiteY2" fmla="*/ 258417 h 549966"/>
              <a:gd name="connsiteX3" fmla="*/ 385969 w 2264465"/>
              <a:gd name="connsiteY3" fmla="*/ 89452 h 549966"/>
              <a:gd name="connsiteX0" fmla="*/ 2264465 w 2264465"/>
              <a:gd name="connsiteY0" fmla="*/ 0 h 397566"/>
              <a:gd name="connsiteX1" fmla="*/ 1330186 w 2264465"/>
              <a:gd name="connsiteY1" fmla="*/ 354496 h 397566"/>
              <a:gd name="connsiteX2" fmla="*/ 157369 w 2264465"/>
              <a:gd name="connsiteY2" fmla="*/ 258417 h 397566"/>
              <a:gd name="connsiteX3" fmla="*/ 385969 w 2264465"/>
              <a:gd name="connsiteY3" fmla="*/ 89452 h 397566"/>
              <a:gd name="connsiteX0" fmla="*/ 2264465 w 2264465"/>
              <a:gd name="connsiteY0" fmla="*/ 0 h 531191"/>
              <a:gd name="connsiteX1" fmla="*/ 1330186 w 2264465"/>
              <a:gd name="connsiteY1" fmla="*/ 354496 h 531191"/>
              <a:gd name="connsiteX2" fmla="*/ 157369 w 2264465"/>
              <a:gd name="connsiteY2" fmla="*/ 487017 h 531191"/>
              <a:gd name="connsiteX3" fmla="*/ 385969 w 2264465"/>
              <a:gd name="connsiteY3" fmla="*/ 89452 h 531191"/>
              <a:gd name="connsiteX0" fmla="*/ 2264465 w 2264465"/>
              <a:gd name="connsiteY0" fmla="*/ 0 h 531191"/>
              <a:gd name="connsiteX1" fmla="*/ 1330186 w 2264465"/>
              <a:gd name="connsiteY1" fmla="*/ 354496 h 531191"/>
              <a:gd name="connsiteX2" fmla="*/ 157369 w 2264465"/>
              <a:gd name="connsiteY2" fmla="*/ 487017 h 531191"/>
              <a:gd name="connsiteX3" fmla="*/ 385969 w 2264465"/>
              <a:gd name="connsiteY3" fmla="*/ 89452 h 531191"/>
              <a:gd name="connsiteX0" fmla="*/ 2264466 w 2264466"/>
              <a:gd name="connsiteY0" fmla="*/ 0 h 493091"/>
              <a:gd name="connsiteX1" fmla="*/ 1330187 w 2264466"/>
              <a:gd name="connsiteY1" fmla="*/ 354496 h 493091"/>
              <a:gd name="connsiteX2" fmla="*/ 157370 w 2264466"/>
              <a:gd name="connsiteY2" fmla="*/ 487017 h 493091"/>
              <a:gd name="connsiteX3" fmla="*/ 385970 w 2264466"/>
              <a:gd name="connsiteY3" fmla="*/ 318052 h 493091"/>
              <a:gd name="connsiteX0" fmla="*/ 2264466 w 2264466"/>
              <a:gd name="connsiteY0" fmla="*/ 0 h 493091"/>
              <a:gd name="connsiteX1" fmla="*/ 1330187 w 2264466"/>
              <a:gd name="connsiteY1" fmla="*/ 354496 h 493091"/>
              <a:gd name="connsiteX2" fmla="*/ 157370 w 2264466"/>
              <a:gd name="connsiteY2" fmla="*/ 487017 h 493091"/>
              <a:gd name="connsiteX3" fmla="*/ 385970 w 2264466"/>
              <a:gd name="connsiteY3" fmla="*/ 318052 h 493091"/>
              <a:gd name="connsiteX0" fmla="*/ 2264466 w 2264466"/>
              <a:gd name="connsiteY0" fmla="*/ 0 h 493091"/>
              <a:gd name="connsiteX1" fmla="*/ 1330187 w 2264466"/>
              <a:gd name="connsiteY1" fmla="*/ 354496 h 493091"/>
              <a:gd name="connsiteX2" fmla="*/ 157370 w 2264466"/>
              <a:gd name="connsiteY2" fmla="*/ 487017 h 493091"/>
              <a:gd name="connsiteX3" fmla="*/ 385970 w 2264466"/>
              <a:gd name="connsiteY3" fmla="*/ 318052 h 493091"/>
              <a:gd name="connsiteX0" fmla="*/ 2264466 w 2271092"/>
              <a:gd name="connsiteY0" fmla="*/ 0 h 493091"/>
              <a:gd name="connsiteX1" fmla="*/ 1330187 w 2271092"/>
              <a:gd name="connsiteY1" fmla="*/ 354496 h 493091"/>
              <a:gd name="connsiteX2" fmla="*/ 157370 w 2271092"/>
              <a:gd name="connsiteY2" fmla="*/ 487017 h 493091"/>
              <a:gd name="connsiteX3" fmla="*/ 385970 w 2271092"/>
              <a:gd name="connsiteY3" fmla="*/ 318052 h 493091"/>
              <a:gd name="connsiteX0" fmla="*/ 2264466 w 2264466"/>
              <a:gd name="connsiteY0" fmla="*/ 0 h 493091"/>
              <a:gd name="connsiteX1" fmla="*/ 1330187 w 2264466"/>
              <a:gd name="connsiteY1" fmla="*/ 354496 h 493091"/>
              <a:gd name="connsiteX2" fmla="*/ 157370 w 2264466"/>
              <a:gd name="connsiteY2" fmla="*/ 487017 h 493091"/>
              <a:gd name="connsiteX3" fmla="*/ 385970 w 2264466"/>
              <a:gd name="connsiteY3" fmla="*/ 318052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466" h="493091">
                <a:moveTo>
                  <a:pt x="2264466" y="0"/>
                </a:moveTo>
                <a:cubicBezTo>
                  <a:pt x="2228022" y="129209"/>
                  <a:pt x="1711187" y="270013"/>
                  <a:pt x="1330187" y="354496"/>
                </a:cubicBezTo>
                <a:cubicBezTo>
                  <a:pt x="979004" y="435666"/>
                  <a:pt x="314740" y="493091"/>
                  <a:pt x="157370" y="487017"/>
                </a:cubicBezTo>
                <a:cubicBezTo>
                  <a:pt x="0" y="480943"/>
                  <a:pt x="226115" y="377686"/>
                  <a:pt x="385970" y="318052"/>
                </a:cubicBezTo>
              </a:path>
            </a:pathLst>
          </a:custGeom>
          <a:noFill/>
          <a:ln w="762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0" name="Freeform 99"/>
          <p:cNvSpPr/>
          <p:nvPr/>
        </p:nvSpPr>
        <p:spPr bwMode="auto">
          <a:xfrm>
            <a:off x="7696200" y="5118653"/>
            <a:ext cx="1186070" cy="294861"/>
          </a:xfrm>
          <a:custGeom>
            <a:avLst/>
            <a:gdLst>
              <a:gd name="connsiteX0" fmla="*/ 2264465 w 2264465"/>
              <a:gd name="connsiteY0" fmla="*/ 0 h 549966"/>
              <a:gd name="connsiteX1" fmla="*/ 1330186 w 2264465"/>
              <a:gd name="connsiteY1" fmla="*/ 506896 h 549966"/>
              <a:gd name="connsiteX2" fmla="*/ 157369 w 2264465"/>
              <a:gd name="connsiteY2" fmla="*/ 258417 h 549966"/>
              <a:gd name="connsiteX3" fmla="*/ 385969 w 2264465"/>
              <a:gd name="connsiteY3" fmla="*/ 89452 h 549966"/>
              <a:gd name="connsiteX0" fmla="*/ 2264465 w 2264465"/>
              <a:gd name="connsiteY0" fmla="*/ 0 h 549966"/>
              <a:gd name="connsiteX1" fmla="*/ 1330186 w 2264465"/>
              <a:gd name="connsiteY1" fmla="*/ 506896 h 549966"/>
              <a:gd name="connsiteX2" fmla="*/ 157369 w 2264465"/>
              <a:gd name="connsiteY2" fmla="*/ 258417 h 549966"/>
              <a:gd name="connsiteX3" fmla="*/ 385969 w 2264465"/>
              <a:gd name="connsiteY3" fmla="*/ 89452 h 549966"/>
              <a:gd name="connsiteX0" fmla="*/ 2264465 w 2264465"/>
              <a:gd name="connsiteY0" fmla="*/ 0 h 397566"/>
              <a:gd name="connsiteX1" fmla="*/ 1330186 w 2264465"/>
              <a:gd name="connsiteY1" fmla="*/ 354496 h 397566"/>
              <a:gd name="connsiteX2" fmla="*/ 157369 w 2264465"/>
              <a:gd name="connsiteY2" fmla="*/ 258417 h 397566"/>
              <a:gd name="connsiteX3" fmla="*/ 385969 w 2264465"/>
              <a:gd name="connsiteY3" fmla="*/ 89452 h 397566"/>
              <a:gd name="connsiteX0" fmla="*/ 2264465 w 2264465"/>
              <a:gd name="connsiteY0" fmla="*/ 0 h 531191"/>
              <a:gd name="connsiteX1" fmla="*/ 1330186 w 2264465"/>
              <a:gd name="connsiteY1" fmla="*/ 354496 h 531191"/>
              <a:gd name="connsiteX2" fmla="*/ 157369 w 2264465"/>
              <a:gd name="connsiteY2" fmla="*/ 487017 h 531191"/>
              <a:gd name="connsiteX3" fmla="*/ 385969 w 2264465"/>
              <a:gd name="connsiteY3" fmla="*/ 89452 h 531191"/>
              <a:gd name="connsiteX0" fmla="*/ 2264465 w 2264465"/>
              <a:gd name="connsiteY0" fmla="*/ 0 h 531191"/>
              <a:gd name="connsiteX1" fmla="*/ 1330186 w 2264465"/>
              <a:gd name="connsiteY1" fmla="*/ 354496 h 531191"/>
              <a:gd name="connsiteX2" fmla="*/ 157369 w 2264465"/>
              <a:gd name="connsiteY2" fmla="*/ 487017 h 531191"/>
              <a:gd name="connsiteX3" fmla="*/ 385969 w 2264465"/>
              <a:gd name="connsiteY3" fmla="*/ 89452 h 531191"/>
              <a:gd name="connsiteX0" fmla="*/ 2264466 w 2264466"/>
              <a:gd name="connsiteY0" fmla="*/ 0 h 493091"/>
              <a:gd name="connsiteX1" fmla="*/ 1330187 w 2264466"/>
              <a:gd name="connsiteY1" fmla="*/ 354496 h 493091"/>
              <a:gd name="connsiteX2" fmla="*/ 157370 w 2264466"/>
              <a:gd name="connsiteY2" fmla="*/ 487017 h 493091"/>
              <a:gd name="connsiteX3" fmla="*/ 385970 w 2264466"/>
              <a:gd name="connsiteY3" fmla="*/ 318052 h 493091"/>
              <a:gd name="connsiteX0" fmla="*/ 2264466 w 2264466"/>
              <a:gd name="connsiteY0" fmla="*/ 0 h 493091"/>
              <a:gd name="connsiteX1" fmla="*/ 1330187 w 2264466"/>
              <a:gd name="connsiteY1" fmla="*/ 354496 h 493091"/>
              <a:gd name="connsiteX2" fmla="*/ 157370 w 2264466"/>
              <a:gd name="connsiteY2" fmla="*/ 487017 h 493091"/>
              <a:gd name="connsiteX3" fmla="*/ 385970 w 2264466"/>
              <a:gd name="connsiteY3" fmla="*/ 318052 h 493091"/>
              <a:gd name="connsiteX0" fmla="*/ 2264466 w 2264466"/>
              <a:gd name="connsiteY0" fmla="*/ 0 h 493091"/>
              <a:gd name="connsiteX1" fmla="*/ 1330187 w 2264466"/>
              <a:gd name="connsiteY1" fmla="*/ 354496 h 493091"/>
              <a:gd name="connsiteX2" fmla="*/ 157370 w 2264466"/>
              <a:gd name="connsiteY2" fmla="*/ 487017 h 493091"/>
              <a:gd name="connsiteX3" fmla="*/ 385970 w 2264466"/>
              <a:gd name="connsiteY3" fmla="*/ 318052 h 493091"/>
              <a:gd name="connsiteX0" fmla="*/ 2264466 w 2271092"/>
              <a:gd name="connsiteY0" fmla="*/ 0 h 493091"/>
              <a:gd name="connsiteX1" fmla="*/ 1330187 w 2271092"/>
              <a:gd name="connsiteY1" fmla="*/ 354496 h 493091"/>
              <a:gd name="connsiteX2" fmla="*/ 157370 w 2271092"/>
              <a:gd name="connsiteY2" fmla="*/ 487017 h 493091"/>
              <a:gd name="connsiteX3" fmla="*/ 385970 w 2271092"/>
              <a:gd name="connsiteY3" fmla="*/ 318052 h 493091"/>
              <a:gd name="connsiteX0" fmla="*/ 2264466 w 2264466"/>
              <a:gd name="connsiteY0" fmla="*/ 0 h 493091"/>
              <a:gd name="connsiteX1" fmla="*/ 1330187 w 2264466"/>
              <a:gd name="connsiteY1" fmla="*/ 354496 h 493091"/>
              <a:gd name="connsiteX2" fmla="*/ 157370 w 2264466"/>
              <a:gd name="connsiteY2" fmla="*/ 487017 h 493091"/>
              <a:gd name="connsiteX3" fmla="*/ 385970 w 2264466"/>
              <a:gd name="connsiteY3" fmla="*/ 318052 h 493091"/>
              <a:gd name="connsiteX0" fmla="*/ 2264466 w 2264466"/>
              <a:gd name="connsiteY0" fmla="*/ 0 h 950291"/>
              <a:gd name="connsiteX1" fmla="*/ 1330187 w 2264466"/>
              <a:gd name="connsiteY1" fmla="*/ 811696 h 950291"/>
              <a:gd name="connsiteX2" fmla="*/ 157370 w 2264466"/>
              <a:gd name="connsiteY2" fmla="*/ 944217 h 950291"/>
              <a:gd name="connsiteX3" fmla="*/ 385970 w 2264466"/>
              <a:gd name="connsiteY3" fmla="*/ 775252 h 950291"/>
              <a:gd name="connsiteX0" fmla="*/ 2264466 w 2264466"/>
              <a:gd name="connsiteY0" fmla="*/ 49695 h 999986"/>
              <a:gd name="connsiteX1" fmla="*/ 1330187 w 2264466"/>
              <a:gd name="connsiteY1" fmla="*/ 861391 h 999986"/>
              <a:gd name="connsiteX2" fmla="*/ 157370 w 2264466"/>
              <a:gd name="connsiteY2" fmla="*/ 993912 h 999986"/>
              <a:gd name="connsiteX3" fmla="*/ 385970 w 2264466"/>
              <a:gd name="connsiteY3" fmla="*/ 824947 h 999986"/>
              <a:gd name="connsiteX0" fmla="*/ 1878496 w 1878496"/>
              <a:gd name="connsiteY0" fmla="*/ 49695 h 990600"/>
              <a:gd name="connsiteX1" fmla="*/ 944217 w 1878496"/>
              <a:gd name="connsiteY1" fmla="*/ 861391 h 990600"/>
              <a:gd name="connsiteX2" fmla="*/ 0 w 1878496"/>
              <a:gd name="connsiteY2" fmla="*/ 824947 h 990600"/>
              <a:gd name="connsiteX0" fmla="*/ 1878496 w 1878496"/>
              <a:gd name="connsiteY0" fmla="*/ 0 h 775252"/>
              <a:gd name="connsiteX1" fmla="*/ 0 w 1878496"/>
              <a:gd name="connsiteY1" fmla="*/ 775252 h 775252"/>
              <a:gd name="connsiteX0" fmla="*/ 506896 w 506896"/>
              <a:gd name="connsiteY0" fmla="*/ 139148 h 139148"/>
              <a:gd name="connsiteX1" fmla="*/ 0 w 506896"/>
              <a:gd name="connsiteY1" fmla="*/ 0 h 139148"/>
              <a:gd name="connsiteX0" fmla="*/ 1186070 w 1186070"/>
              <a:gd name="connsiteY0" fmla="*/ 139148 h 294861"/>
              <a:gd name="connsiteX1" fmla="*/ 679174 w 1186070"/>
              <a:gd name="connsiteY1" fmla="*/ 0 h 294861"/>
              <a:gd name="connsiteX0" fmla="*/ 1186070 w 1186070"/>
              <a:gd name="connsiteY0" fmla="*/ 139148 h 294861"/>
              <a:gd name="connsiteX1" fmla="*/ 679174 w 1186070"/>
              <a:gd name="connsiteY1" fmla="*/ 0 h 29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6070" h="294861">
                <a:moveTo>
                  <a:pt x="1186070" y="139148"/>
                </a:moveTo>
                <a:cubicBezTo>
                  <a:pt x="775253" y="235226"/>
                  <a:pt x="0" y="294861"/>
                  <a:pt x="679174" y="0"/>
                </a:cubicBezTo>
              </a:path>
            </a:pathLst>
          </a:custGeom>
          <a:noFill/>
          <a:ln w="762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1" name="Freeform 100"/>
          <p:cNvSpPr/>
          <p:nvPr/>
        </p:nvSpPr>
        <p:spPr bwMode="auto">
          <a:xfrm>
            <a:off x="9160567" y="5118653"/>
            <a:ext cx="1358347" cy="185531"/>
          </a:xfrm>
          <a:custGeom>
            <a:avLst/>
            <a:gdLst>
              <a:gd name="connsiteX0" fmla="*/ 2264465 w 2264465"/>
              <a:gd name="connsiteY0" fmla="*/ 0 h 549966"/>
              <a:gd name="connsiteX1" fmla="*/ 1330186 w 2264465"/>
              <a:gd name="connsiteY1" fmla="*/ 506896 h 549966"/>
              <a:gd name="connsiteX2" fmla="*/ 157369 w 2264465"/>
              <a:gd name="connsiteY2" fmla="*/ 258417 h 549966"/>
              <a:gd name="connsiteX3" fmla="*/ 385969 w 2264465"/>
              <a:gd name="connsiteY3" fmla="*/ 89452 h 549966"/>
              <a:gd name="connsiteX0" fmla="*/ 2264465 w 2264465"/>
              <a:gd name="connsiteY0" fmla="*/ 0 h 549966"/>
              <a:gd name="connsiteX1" fmla="*/ 1330186 w 2264465"/>
              <a:gd name="connsiteY1" fmla="*/ 506896 h 549966"/>
              <a:gd name="connsiteX2" fmla="*/ 157369 w 2264465"/>
              <a:gd name="connsiteY2" fmla="*/ 258417 h 549966"/>
              <a:gd name="connsiteX3" fmla="*/ 385969 w 2264465"/>
              <a:gd name="connsiteY3" fmla="*/ 89452 h 549966"/>
              <a:gd name="connsiteX0" fmla="*/ 2264465 w 2264465"/>
              <a:gd name="connsiteY0" fmla="*/ 0 h 397566"/>
              <a:gd name="connsiteX1" fmla="*/ 1330186 w 2264465"/>
              <a:gd name="connsiteY1" fmla="*/ 354496 h 397566"/>
              <a:gd name="connsiteX2" fmla="*/ 157369 w 2264465"/>
              <a:gd name="connsiteY2" fmla="*/ 258417 h 397566"/>
              <a:gd name="connsiteX3" fmla="*/ 385969 w 2264465"/>
              <a:gd name="connsiteY3" fmla="*/ 89452 h 397566"/>
              <a:gd name="connsiteX0" fmla="*/ 2264465 w 2264465"/>
              <a:gd name="connsiteY0" fmla="*/ 0 h 531191"/>
              <a:gd name="connsiteX1" fmla="*/ 1330186 w 2264465"/>
              <a:gd name="connsiteY1" fmla="*/ 354496 h 531191"/>
              <a:gd name="connsiteX2" fmla="*/ 157369 w 2264465"/>
              <a:gd name="connsiteY2" fmla="*/ 487017 h 531191"/>
              <a:gd name="connsiteX3" fmla="*/ 385969 w 2264465"/>
              <a:gd name="connsiteY3" fmla="*/ 89452 h 531191"/>
              <a:gd name="connsiteX0" fmla="*/ 2264465 w 2264465"/>
              <a:gd name="connsiteY0" fmla="*/ 0 h 531191"/>
              <a:gd name="connsiteX1" fmla="*/ 1330186 w 2264465"/>
              <a:gd name="connsiteY1" fmla="*/ 354496 h 531191"/>
              <a:gd name="connsiteX2" fmla="*/ 157369 w 2264465"/>
              <a:gd name="connsiteY2" fmla="*/ 487017 h 531191"/>
              <a:gd name="connsiteX3" fmla="*/ 385969 w 2264465"/>
              <a:gd name="connsiteY3" fmla="*/ 89452 h 531191"/>
              <a:gd name="connsiteX0" fmla="*/ 2264466 w 2264466"/>
              <a:gd name="connsiteY0" fmla="*/ 0 h 493091"/>
              <a:gd name="connsiteX1" fmla="*/ 1330187 w 2264466"/>
              <a:gd name="connsiteY1" fmla="*/ 354496 h 493091"/>
              <a:gd name="connsiteX2" fmla="*/ 157370 w 2264466"/>
              <a:gd name="connsiteY2" fmla="*/ 487017 h 493091"/>
              <a:gd name="connsiteX3" fmla="*/ 385970 w 2264466"/>
              <a:gd name="connsiteY3" fmla="*/ 318052 h 493091"/>
              <a:gd name="connsiteX0" fmla="*/ 2264466 w 2264466"/>
              <a:gd name="connsiteY0" fmla="*/ 0 h 493091"/>
              <a:gd name="connsiteX1" fmla="*/ 1330187 w 2264466"/>
              <a:gd name="connsiteY1" fmla="*/ 354496 h 493091"/>
              <a:gd name="connsiteX2" fmla="*/ 157370 w 2264466"/>
              <a:gd name="connsiteY2" fmla="*/ 487017 h 493091"/>
              <a:gd name="connsiteX3" fmla="*/ 385970 w 2264466"/>
              <a:gd name="connsiteY3" fmla="*/ 318052 h 493091"/>
              <a:gd name="connsiteX0" fmla="*/ 2264466 w 2264466"/>
              <a:gd name="connsiteY0" fmla="*/ 0 h 493091"/>
              <a:gd name="connsiteX1" fmla="*/ 1330187 w 2264466"/>
              <a:gd name="connsiteY1" fmla="*/ 354496 h 493091"/>
              <a:gd name="connsiteX2" fmla="*/ 157370 w 2264466"/>
              <a:gd name="connsiteY2" fmla="*/ 487017 h 493091"/>
              <a:gd name="connsiteX3" fmla="*/ 385970 w 2264466"/>
              <a:gd name="connsiteY3" fmla="*/ 318052 h 493091"/>
              <a:gd name="connsiteX0" fmla="*/ 2264466 w 2271092"/>
              <a:gd name="connsiteY0" fmla="*/ 0 h 493091"/>
              <a:gd name="connsiteX1" fmla="*/ 1330187 w 2271092"/>
              <a:gd name="connsiteY1" fmla="*/ 354496 h 493091"/>
              <a:gd name="connsiteX2" fmla="*/ 157370 w 2271092"/>
              <a:gd name="connsiteY2" fmla="*/ 487017 h 493091"/>
              <a:gd name="connsiteX3" fmla="*/ 385970 w 2271092"/>
              <a:gd name="connsiteY3" fmla="*/ 318052 h 493091"/>
              <a:gd name="connsiteX0" fmla="*/ 2264466 w 2264466"/>
              <a:gd name="connsiteY0" fmla="*/ 0 h 493091"/>
              <a:gd name="connsiteX1" fmla="*/ 1330187 w 2264466"/>
              <a:gd name="connsiteY1" fmla="*/ 354496 h 493091"/>
              <a:gd name="connsiteX2" fmla="*/ 157370 w 2264466"/>
              <a:gd name="connsiteY2" fmla="*/ 487017 h 493091"/>
              <a:gd name="connsiteX3" fmla="*/ 385970 w 2264466"/>
              <a:gd name="connsiteY3" fmla="*/ 318052 h 493091"/>
              <a:gd name="connsiteX0" fmla="*/ 2264466 w 2264466"/>
              <a:gd name="connsiteY0" fmla="*/ 0 h 950291"/>
              <a:gd name="connsiteX1" fmla="*/ 1330187 w 2264466"/>
              <a:gd name="connsiteY1" fmla="*/ 811696 h 950291"/>
              <a:gd name="connsiteX2" fmla="*/ 157370 w 2264466"/>
              <a:gd name="connsiteY2" fmla="*/ 944217 h 950291"/>
              <a:gd name="connsiteX3" fmla="*/ 385970 w 2264466"/>
              <a:gd name="connsiteY3" fmla="*/ 775252 h 950291"/>
              <a:gd name="connsiteX0" fmla="*/ 2264466 w 2264466"/>
              <a:gd name="connsiteY0" fmla="*/ 49695 h 999986"/>
              <a:gd name="connsiteX1" fmla="*/ 1330187 w 2264466"/>
              <a:gd name="connsiteY1" fmla="*/ 861391 h 999986"/>
              <a:gd name="connsiteX2" fmla="*/ 157370 w 2264466"/>
              <a:gd name="connsiteY2" fmla="*/ 993912 h 999986"/>
              <a:gd name="connsiteX3" fmla="*/ 385970 w 2264466"/>
              <a:gd name="connsiteY3" fmla="*/ 824947 h 999986"/>
              <a:gd name="connsiteX0" fmla="*/ 1878496 w 1878496"/>
              <a:gd name="connsiteY0" fmla="*/ 49695 h 990600"/>
              <a:gd name="connsiteX1" fmla="*/ 944217 w 1878496"/>
              <a:gd name="connsiteY1" fmla="*/ 861391 h 990600"/>
              <a:gd name="connsiteX2" fmla="*/ 0 w 1878496"/>
              <a:gd name="connsiteY2" fmla="*/ 824947 h 990600"/>
              <a:gd name="connsiteX0" fmla="*/ 1878496 w 1878496"/>
              <a:gd name="connsiteY0" fmla="*/ 0 h 775252"/>
              <a:gd name="connsiteX1" fmla="*/ 0 w 1878496"/>
              <a:gd name="connsiteY1" fmla="*/ 775252 h 775252"/>
              <a:gd name="connsiteX0" fmla="*/ 506896 w 506896"/>
              <a:gd name="connsiteY0" fmla="*/ 139148 h 139148"/>
              <a:gd name="connsiteX1" fmla="*/ 0 w 506896"/>
              <a:gd name="connsiteY1" fmla="*/ 0 h 139148"/>
              <a:gd name="connsiteX0" fmla="*/ 1186070 w 1186070"/>
              <a:gd name="connsiteY0" fmla="*/ 139148 h 294861"/>
              <a:gd name="connsiteX1" fmla="*/ 679174 w 1186070"/>
              <a:gd name="connsiteY1" fmla="*/ 0 h 294861"/>
              <a:gd name="connsiteX0" fmla="*/ 1186070 w 1186070"/>
              <a:gd name="connsiteY0" fmla="*/ 139148 h 294861"/>
              <a:gd name="connsiteX1" fmla="*/ 679174 w 1186070"/>
              <a:gd name="connsiteY1" fmla="*/ 0 h 294861"/>
              <a:gd name="connsiteX0" fmla="*/ 1186070 w 1186070"/>
              <a:gd name="connsiteY0" fmla="*/ 0 h 308113"/>
              <a:gd name="connsiteX1" fmla="*/ 679174 w 1186070"/>
              <a:gd name="connsiteY1" fmla="*/ 13252 h 308113"/>
              <a:gd name="connsiteX0" fmla="*/ 1186070 w 1997766"/>
              <a:gd name="connsiteY0" fmla="*/ 76200 h 384313"/>
              <a:gd name="connsiteX1" fmla="*/ 679174 w 1997766"/>
              <a:gd name="connsiteY1" fmla="*/ 89452 h 384313"/>
              <a:gd name="connsiteX0" fmla="*/ 1338470 w 2150166"/>
              <a:gd name="connsiteY0" fmla="*/ 76200 h 384313"/>
              <a:gd name="connsiteX1" fmla="*/ 679174 w 2150166"/>
              <a:gd name="connsiteY1" fmla="*/ 89452 h 384313"/>
              <a:gd name="connsiteX0" fmla="*/ 0 w 811696"/>
              <a:gd name="connsiteY0" fmla="*/ 139148 h 294861"/>
              <a:gd name="connsiteX1" fmla="*/ 788504 w 811696"/>
              <a:gd name="connsiteY1" fmla="*/ 0 h 294861"/>
              <a:gd name="connsiteX0" fmla="*/ 0 w 1331843"/>
              <a:gd name="connsiteY0" fmla="*/ 139148 h 185531"/>
              <a:gd name="connsiteX1" fmla="*/ 788504 w 1331843"/>
              <a:gd name="connsiteY1" fmla="*/ 0 h 185531"/>
              <a:gd name="connsiteX0" fmla="*/ 0 w 1331843"/>
              <a:gd name="connsiteY0" fmla="*/ 139148 h 185531"/>
              <a:gd name="connsiteX1" fmla="*/ 788504 w 1331843"/>
              <a:gd name="connsiteY1" fmla="*/ 0 h 185531"/>
              <a:gd name="connsiteX0" fmla="*/ 0 w 1358347"/>
              <a:gd name="connsiteY0" fmla="*/ 142461 h 185531"/>
              <a:gd name="connsiteX1" fmla="*/ 815008 w 1358347"/>
              <a:gd name="connsiteY1" fmla="*/ 0 h 18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8347" h="185531">
                <a:moveTo>
                  <a:pt x="0" y="142461"/>
                </a:moveTo>
                <a:cubicBezTo>
                  <a:pt x="811696" y="66261"/>
                  <a:pt x="1358347" y="185531"/>
                  <a:pt x="815008" y="0"/>
                </a:cubicBezTo>
              </a:path>
            </a:pathLst>
          </a:custGeom>
          <a:noFill/>
          <a:ln w="762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44844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val 96"/>
          <p:cNvSpPr/>
          <p:nvPr/>
        </p:nvSpPr>
        <p:spPr bwMode="auto">
          <a:xfrm>
            <a:off x="1752600" y="1828800"/>
            <a:ext cx="8305800" cy="3429000"/>
          </a:xfrm>
          <a:prstGeom prst="ellipse">
            <a:avLst/>
          </a:prstGeom>
          <a:noFill/>
          <a:ln w="762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2895600" y="3761096"/>
            <a:ext cx="1981200" cy="810904"/>
          </a:xfrm>
          <a:prstGeom prst="ellipse">
            <a:avLst/>
          </a:prstGeom>
          <a:noFill/>
          <a:ln w="762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5" name="Oval 94"/>
          <p:cNvSpPr/>
          <p:nvPr/>
        </p:nvSpPr>
        <p:spPr bwMode="auto">
          <a:xfrm>
            <a:off x="3429000" y="2667000"/>
            <a:ext cx="5105400" cy="1752600"/>
          </a:xfrm>
          <a:prstGeom prst="ellipse">
            <a:avLst/>
          </a:prstGeom>
          <a:noFill/>
          <a:ln w="762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76400" y="152400"/>
            <a:ext cx="5334000" cy="990600"/>
          </a:xfrm>
        </p:spPr>
        <p:txBody>
          <a:bodyPr/>
          <a:lstStyle/>
          <a:p>
            <a:r>
              <a:rPr lang="en-US" dirty="0"/>
              <a:t>Solar System</a:t>
            </a:r>
          </a:p>
        </p:txBody>
      </p:sp>
      <p:pic>
        <p:nvPicPr>
          <p:cNvPr id="221187" name="Picture 3" descr="C:\Documents and Settings\John C. Hart\Local Settings\Temporary Internet Files\Content.IE5\HYBKV9J9\MCj023217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819400"/>
            <a:ext cx="990600" cy="988382"/>
          </a:xfrm>
          <a:prstGeom prst="rect">
            <a:avLst/>
          </a:prstGeom>
          <a:noFill/>
        </p:spPr>
      </p:pic>
      <p:pic>
        <p:nvPicPr>
          <p:cNvPr id="221189" name="Picture 5" descr="C:\Documents and Settings\John C. Hart\Local Settings\Temporary Internet Files\Content.IE5\HYBKV9J9\MCMP00003_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15472" y="3657600"/>
            <a:ext cx="2136133" cy="1905000"/>
          </a:xfrm>
          <a:prstGeom prst="rect">
            <a:avLst/>
          </a:prstGeom>
          <a:noFill/>
        </p:spPr>
      </p:pic>
      <p:pic>
        <p:nvPicPr>
          <p:cNvPr id="221191" name="Picture 7" descr="C:\Documents and Settings\John C. Hart\Local Settings\Temporary Internet Files\Content.IE5\85DFQ7I3\MCj0413532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9001" y="3657601"/>
            <a:ext cx="888749" cy="846729"/>
          </a:xfrm>
          <a:prstGeom prst="rect">
            <a:avLst/>
          </a:prstGeom>
          <a:noFill/>
        </p:spPr>
      </p:pic>
      <p:grpSp>
        <p:nvGrpSpPr>
          <p:cNvPr id="3" name="Group 93"/>
          <p:cNvGrpSpPr/>
          <p:nvPr/>
        </p:nvGrpSpPr>
        <p:grpSpPr>
          <a:xfrm>
            <a:off x="2778126" y="4073526"/>
            <a:ext cx="422275" cy="422275"/>
            <a:chOff x="774700" y="3997325"/>
            <a:chExt cx="1460500" cy="1460500"/>
          </a:xfrm>
        </p:grpSpPr>
        <p:sp>
          <p:nvSpPr>
            <p:cNvPr id="221202" name="Freeform 18"/>
            <p:cNvSpPr>
              <a:spLocks/>
            </p:cNvSpPr>
            <p:nvPr/>
          </p:nvSpPr>
          <p:spPr bwMode="auto">
            <a:xfrm>
              <a:off x="2222500" y="51244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DEA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05" name="Freeform 21"/>
            <p:cNvSpPr>
              <a:spLocks/>
            </p:cNvSpPr>
            <p:nvPr/>
          </p:nvSpPr>
          <p:spPr bwMode="auto">
            <a:xfrm>
              <a:off x="2219325" y="5133975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8BFD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06" name="Freeform 22"/>
            <p:cNvSpPr>
              <a:spLocks/>
            </p:cNvSpPr>
            <p:nvPr/>
          </p:nvSpPr>
          <p:spPr bwMode="auto">
            <a:xfrm>
              <a:off x="866775" y="43180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FD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09" name="Freeform 25"/>
            <p:cNvSpPr>
              <a:spLocks/>
            </p:cNvSpPr>
            <p:nvPr/>
          </p:nvSpPr>
          <p:spPr bwMode="auto">
            <a:xfrm>
              <a:off x="774700" y="3997325"/>
              <a:ext cx="1460500" cy="1460500"/>
            </a:xfrm>
            <a:custGeom>
              <a:avLst/>
              <a:gdLst/>
              <a:ahLst/>
              <a:cxnLst>
                <a:cxn ang="0">
                  <a:pos x="920" y="460"/>
                </a:cxn>
                <a:cxn ang="0">
                  <a:pos x="918" y="508"/>
                </a:cxn>
                <a:cxn ang="0">
                  <a:pos x="900" y="598"/>
                </a:cxn>
                <a:cxn ang="0">
                  <a:pos x="864" y="680"/>
                </a:cxn>
                <a:cxn ang="0">
                  <a:pos x="814" y="754"/>
                </a:cxn>
                <a:cxn ang="0">
                  <a:pos x="752" y="816"/>
                </a:cxn>
                <a:cxn ang="0">
                  <a:pos x="680" y="866"/>
                </a:cxn>
                <a:cxn ang="0">
                  <a:pos x="596" y="900"/>
                </a:cxn>
                <a:cxn ang="0">
                  <a:pos x="506" y="918"/>
                </a:cxn>
                <a:cxn ang="0">
                  <a:pos x="460" y="920"/>
                </a:cxn>
                <a:cxn ang="0">
                  <a:pos x="436" y="920"/>
                </a:cxn>
                <a:cxn ang="0">
                  <a:pos x="368" y="912"/>
                </a:cxn>
                <a:cxn ang="0">
                  <a:pos x="280" y="884"/>
                </a:cxn>
                <a:cxn ang="0">
                  <a:pos x="202" y="842"/>
                </a:cxn>
                <a:cxn ang="0">
                  <a:pos x="134" y="786"/>
                </a:cxn>
                <a:cxn ang="0">
                  <a:pos x="78" y="718"/>
                </a:cxn>
                <a:cxn ang="0">
                  <a:pos x="36" y="640"/>
                </a:cxn>
                <a:cxn ang="0">
                  <a:pos x="10" y="554"/>
                </a:cxn>
                <a:cxn ang="0">
                  <a:pos x="0" y="484"/>
                </a:cxn>
                <a:cxn ang="0">
                  <a:pos x="0" y="460"/>
                </a:cxn>
                <a:cxn ang="0">
                  <a:pos x="2" y="414"/>
                </a:cxn>
                <a:cxn ang="0">
                  <a:pos x="20" y="324"/>
                </a:cxn>
                <a:cxn ang="0">
                  <a:pos x="56" y="242"/>
                </a:cxn>
                <a:cxn ang="0">
                  <a:pos x="104" y="168"/>
                </a:cxn>
                <a:cxn ang="0">
                  <a:pos x="168" y="106"/>
                </a:cxn>
                <a:cxn ang="0">
                  <a:pos x="240" y="56"/>
                </a:cxn>
                <a:cxn ang="0">
                  <a:pos x="324" y="22"/>
                </a:cxn>
                <a:cxn ang="0">
                  <a:pos x="412" y="4"/>
                </a:cxn>
                <a:cxn ang="0">
                  <a:pos x="460" y="0"/>
                </a:cxn>
                <a:cxn ang="0">
                  <a:pos x="484" y="2"/>
                </a:cxn>
                <a:cxn ang="0">
                  <a:pos x="552" y="10"/>
                </a:cxn>
                <a:cxn ang="0">
                  <a:pos x="638" y="36"/>
                </a:cxn>
                <a:cxn ang="0">
                  <a:pos x="718" y="80"/>
                </a:cxn>
                <a:cxn ang="0">
                  <a:pos x="786" y="136"/>
                </a:cxn>
                <a:cxn ang="0">
                  <a:pos x="842" y="204"/>
                </a:cxn>
                <a:cxn ang="0">
                  <a:pos x="884" y="282"/>
                </a:cxn>
                <a:cxn ang="0">
                  <a:pos x="910" y="368"/>
                </a:cxn>
                <a:cxn ang="0">
                  <a:pos x="920" y="436"/>
                </a:cxn>
                <a:cxn ang="0">
                  <a:pos x="920" y="460"/>
                </a:cxn>
              </a:cxnLst>
              <a:rect l="0" t="0" r="r" b="b"/>
              <a:pathLst>
                <a:path w="920" h="920">
                  <a:moveTo>
                    <a:pt x="920" y="460"/>
                  </a:moveTo>
                  <a:lnTo>
                    <a:pt x="920" y="460"/>
                  </a:lnTo>
                  <a:lnTo>
                    <a:pt x="920" y="484"/>
                  </a:lnTo>
                  <a:lnTo>
                    <a:pt x="918" y="508"/>
                  </a:lnTo>
                  <a:lnTo>
                    <a:pt x="910" y="554"/>
                  </a:lnTo>
                  <a:lnTo>
                    <a:pt x="900" y="598"/>
                  </a:lnTo>
                  <a:lnTo>
                    <a:pt x="884" y="640"/>
                  </a:lnTo>
                  <a:lnTo>
                    <a:pt x="864" y="680"/>
                  </a:lnTo>
                  <a:lnTo>
                    <a:pt x="842" y="718"/>
                  </a:lnTo>
                  <a:lnTo>
                    <a:pt x="814" y="754"/>
                  </a:lnTo>
                  <a:lnTo>
                    <a:pt x="786" y="786"/>
                  </a:lnTo>
                  <a:lnTo>
                    <a:pt x="752" y="816"/>
                  </a:lnTo>
                  <a:lnTo>
                    <a:pt x="718" y="842"/>
                  </a:lnTo>
                  <a:lnTo>
                    <a:pt x="680" y="866"/>
                  </a:lnTo>
                  <a:lnTo>
                    <a:pt x="638" y="884"/>
                  </a:lnTo>
                  <a:lnTo>
                    <a:pt x="596" y="900"/>
                  </a:lnTo>
                  <a:lnTo>
                    <a:pt x="552" y="912"/>
                  </a:lnTo>
                  <a:lnTo>
                    <a:pt x="506" y="918"/>
                  </a:lnTo>
                  <a:lnTo>
                    <a:pt x="484" y="920"/>
                  </a:lnTo>
                  <a:lnTo>
                    <a:pt x="460" y="920"/>
                  </a:lnTo>
                  <a:lnTo>
                    <a:pt x="460" y="920"/>
                  </a:lnTo>
                  <a:lnTo>
                    <a:pt x="436" y="920"/>
                  </a:lnTo>
                  <a:lnTo>
                    <a:pt x="412" y="918"/>
                  </a:lnTo>
                  <a:lnTo>
                    <a:pt x="368" y="912"/>
                  </a:lnTo>
                  <a:lnTo>
                    <a:pt x="324" y="900"/>
                  </a:lnTo>
                  <a:lnTo>
                    <a:pt x="280" y="884"/>
                  </a:lnTo>
                  <a:lnTo>
                    <a:pt x="240" y="866"/>
                  </a:lnTo>
                  <a:lnTo>
                    <a:pt x="202" y="842"/>
                  </a:lnTo>
                  <a:lnTo>
                    <a:pt x="168" y="816"/>
                  </a:lnTo>
                  <a:lnTo>
                    <a:pt x="134" y="786"/>
                  </a:lnTo>
                  <a:lnTo>
                    <a:pt x="104" y="754"/>
                  </a:lnTo>
                  <a:lnTo>
                    <a:pt x="78" y="718"/>
                  </a:lnTo>
                  <a:lnTo>
                    <a:pt x="56" y="680"/>
                  </a:lnTo>
                  <a:lnTo>
                    <a:pt x="36" y="640"/>
                  </a:lnTo>
                  <a:lnTo>
                    <a:pt x="20" y="598"/>
                  </a:lnTo>
                  <a:lnTo>
                    <a:pt x="10" y="554"/>
                  </a:lnTo>
                  <a:lnTo>
                    <a:pt x="2" y="508"/>
                  </a:lnTo>
                  <a:lnTo>
                    <a:pt x="0" y="484"/>
                  </a:lnTo>
                  <a:lnTo>
                    <a:pt x="0" y="460"/>
                  </a:lnTo>
                  <a:lnTo>
                    <a:pt x="0" y="460"/>
                  </a:lnTo>
                  <a:lnTo>
                    <a:pt x="0" y="436"/>
                  </a:lnTo>
                  <a:lnTo>
                    <a:pt x="2" y="414"/>
                  </a:lnTo>
                  <a:lnTo>
                    <a:pt x="10" y="368"/>
                  </a:lnTo>
                  <a:lnTo>
                    <a:pt x="20" y="324"/>
                  </a:lnTo>
                  <a:lnTo>
                    <a:pt x="36" y="282"/>
                  </a:lnTo>
                  <a:lnTo>
                    <a:pt x="56" y="242"/>
                  </a:lnTo>
                  <a:lnTo>
                    <a:pt x="78" y="204"/>
                  </a:lnTo>
                  <a:lnTo>
                    <a:pt x="104" y="168"/>
                  </a:lnTo>
                  <a:lnTo>
                    <a:pt x="134" y="136"/>
                  </a:lnTo>
                  <a:lnTo>
                    <a:pt x="168" y="106"/>
                  </a:lnTo>
                  <a:lnTo>
                    <a:pt x="202" y="80"/>
                  </a:lnTo>
                  <a:lnTo>
                    <a:pt x="240" y="56"/>
                  </a:lnTo>
                  <a:lnTo>
                    <a:pt x="280" y="36"/>
                  </a:lnTo>
                  <a:lnTo>
                    <a:pt x="324" y="22"/>
                  </a:lnTo>
                  <a:lnTo>
                    <a:pt x="368" y="10"/>
                  </a:lnTo>
                  <a:lnTo>
                    <a:pt x="412" y="4"/>
                  </a:lnTo>
                  <a:lnTo>
                    <a:pt x="436" y="2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484" y="2"/>
                  </a:lnTo>
                  <a:lnTo>
                    <a:pt x="506" y="4"/>
                  </a:lnTo>
                  <a:lnTo>
                    <a:pt x="552" y="10"/>
                  </a:lnTo>
                  <a:lnTo>
                    <a:pt x="596" y="22"/>
                  </a:lnTo>
                  <a:lnTo>
                    <a:pt x="638" y="36"/>
                  </a:lnTo>
                  <a:lnTo>
                    <a:pt x="680" y="56"/>
                  </a:lnTo>
                  <a:lnTo>
                    <a:pt x="718" y="80"/>
                  </a:lnTo>
                  <a:lnTo>
                    <a:pt x="752" y="106"/>
                  </a:lnTo>
                  <a:lnTo>
                    <a:pt x="786" y="136"/>
                  </a:lnTo>
                  <a:lnTo>
                    <a:pt x="814" y="168"/>
                  </a:lnTo>
                  <a:lnTo>
                    <a:pt x="842" y="204"/>
                  </a:lnTo>
                  <a:lnTo>
                    <a:pt x="864" y="242"/>
                  </a:lnTo>
                  <a:lnTo>
                    <a:pt x="884" y="282"/>
                  </a:lnTo>
                  <a:lnTo>
                    <a:pt x="900" y="324"/>
                  </a:lnTo>
                  <a:lnTo>
                    <a:pt x="910" y="368"/>
                  </a:lnTo>
                  <a:lnTo>
                    <a:pt x="918" y="414"/>
                  </a:lnTo>
                  <a:lnTo>
                    <a:pt x="920" y="436"/>
                  </a:lnTo>
                  <a:lnTo>
                    <a:pt x="920" y="460"/>
                  </a:lnTo>
                  <a:lnTo>
                    <a:pt x="920" y="46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10" name="Freeform 26"/>
            <p:cNvSpPr>
              <a:spLocks/>
            </p:cNvSpPr>
            <p:nvPr/>
          </p:nvSpPr>
          <p:spPr bwMode="auto">
            <a:xfrm>
              <a:off x="1409700" y="4191000"/>
              <a:ext cx="717550" cy="717550"/>
            </a:xfrm>
            <a:custGeom>
              <a:avLst/>
              <a:gdLst/>
              <a:ahLst/>
              <a:cxnLst>
                <a:cxn ang="0">
                  <a:pos x="452" y="226"/>
                </a:cxn>
                <a:cxn ang="0">
                  <a:pos x="446" y="272"/>
                </a:cxn>
                <a:cxn ang="0">
                  <a:pos x="434" y="314"/>
                </a:cxn>
                <a:cxn ang="0">
                  <a:pos x="412" y="352"/>
                </a:cxn>
                <a:cxn ang="0">
                  <a:pos x="386" y="386"/>
                </a:cxn>
                <a:cxn ang="0">
                  <a:pos x="352" y="414"/>
                </a:cxn>
                <a:cxn ang="0">
                  <a:pos x="314" y="434"/>
                </a:cxn>
                <a:cxn ang="0">
                  <a:pos x="272" y="448"/>
                </a:cxn>
                <a:cxn ang="0">
                  <a:pos x="226" y="452"/>
                </a:cxn>
                <a:cxn ang="0">
                  <a:pos x="202" y="452"/>
                </a:cxn>
                <a:cxn ang="0">
                  <a:pos x="158" y="442"/>
                </a:cxn>
                <a:cxn ang="0">
                  <a:pos x="118" y="424"/>
                </a:cxn>
                <a:cxn ang="0">
                  <a:pos x="82" y="400"/>
                </a:cxn>
                <a:cxn ang="0">
                  <a:pos x="52" y="370"/>
                </a:cxn>
                <a:cxn ang="0">
                  <a:pos x="28" y="334"/>
                </a:cxn>
                <a:cxn ang="0">
                  <a:pos x="10" y="294"/>
                </a:cxn>
                <a:cxn ang="0">
                  <a:pos x="2" y="250"/>
                </a:cxn>
                <a:cxn ang="0">
                  <a:pos x="0" y="226"/>
                </a:cxn>
                <a:cxn ang="0">
                  <a:pos x="4" y="180"/>
                </a:cxn>
                <a:cxn ang="0">
                  <a:pos x="18" y="138"/>
                </a:cxn>
                <a:cxn ang="0">
                  <a:pos x="38" y="100"/>
                </a:cxn>
                <a:cxn ang="0">
                  <a:pos x="66" y="66"/>
                </a:cxn>
                <a:cxn ang="0">
                  <a:pos x="100" y="40"/>
                </a:cxn>
                <a:cxn ang="0">
                  <a:pos x="138" y="18"/>
                </a:cxn>
                <a:cxn ang="0">
                  <a:pos x="180" y="6"/>
                </a:cxn>
                <a:cxn ang="0">
                  <a:pos x="226" y="0"/>
                </a:cxn>
                <a:cxn ang="0">
                  <a:pos x="248" y="2"/>
                </a:cxn>
                <a:cxn ang="0">
                  <a:pos x="292" y="10"/>
                </a:cxn>
                <a:cxn ang="0">
                  <a:pos x="334" y="28"/>
                </a:cxn>
                <a:cxn ang="0">
                  <a:pos x="370" y="52"/>
                </a:cxn>
                <a:cxn ang="0">
                  <a:pos x="400" y="82"/>
                </a:cxn>
                <a:cxn ang="0">
                  <a:pos x="424" y="118"/>
                </a:cxn>
                <a:cxn ang="0">
                  <a:pos x="442" y="160"/>
                </a:cxn>
                <a:cxn ang="0">
                  <a:pos x="450" y="204"/>
                </a:cxn>
                <a:cxn ang="0">
                  <a:pos x="452" y="226"/>
                </a:cxn>
              </a:cxnLst>
              <a:rect l="0" t="0" r="r" b="b"/>
              <a:pathLst>
                <a:path w="452" h="452">
                  <a:moveTo>
                    <a:pt x="452" y="226"/>
                  </a:moveTo>
                  <a:lnTo>
                    <a:pt x="452" y="226"/>
                  </a:lnTo>
                  <a:lnTo>
                    <a:pt x="450" y="250"/>
                  </a:lnTo>
                  <a:lnTo>
                    <a:pt x="446" y="272"/>
                  </a:lnTo>
                  <a:lnTo>
                    <a:pt x="442" y="294"/>
                  </a:lnTo>
                  <a:lnTo>
                    <a:pt x="434" y="314"/>
                  </a:lnTo>
                  <a:lnTo>
                    <a:pt x="424" y="334"/>
                  </a:lnTo>
                  <a:lnTo>
                    <a:pt x="412" y="352"/>
                  </a:lnTo>
                  <a:lnTo>
                    <a:pt x="400" y="370"/>
                  </a:lnTo>
                  <a:lnTo>
                    <a:pt x="386" y="386"/>
                  </a:lnTo>
                  <a:lnTo>
                    <a:pt x="370" y="400"/>
                  </a:lnTo>
                  <a:lnTo>
                    <a:pt x="352" y="414"/>
                  </a:lnTo>
                  <a:lnTo>
                    <a:pt x="334" y="424"/>
                  </a:lnTo>
                  <a:lnTo>
                    <a:pt x="314" y="434"/>
                  </a:lnTo>
                  <a:lnTo>
                    <a:pt x="292" y="442"/>
                  </a:lnTo>
                  <a:lnTo>
                    <a:pt x="272" y="448"/>
                  </a:lnTo>
                  <a:lnTo>
                    <a:pt x="248" y="452"/>
                  </a:lnTo>
                  <a:lnTo>
                    <a:pt x="226" y="452"/>
                  </a:lnTo>
                  <a:lnTo>
                    <a:pt x="226" y="452"/>
                  </a:lnTo>
                  <a:lnTo>
                    <a:pt x="202" y="452"/>
                  </a:lnTo>
                  <a:lnTo>
                    <a:pt x="180" y="448"/>
                  </a:lnTo>
                  <a:lnTo>
                    <a:pt x="158" y="442"/>
                  </a:lnTo>
                  <a:lnTo>
                    <a:pt x="138" y="434"/>
                  </a:lnTo>
                  <a:lnTo>
                    <a:pt x="118" y="424"/>
                  </a:lnTo>
                  <a:lnTo>
                    <a:pt x="100" y="414"/>
                  </a:lnTo>
                  <a:lnTo>
                    <a:pt x="82" y="400"/>
                  </a:lnTo>
                  <a:lnTo>
                    <a:pt x="66" y="386"/>
                  </a:lnTo>
                  <a:lnTo>
                    <a:pt x="52" y="370"/>
                  </a:lnTo>
                  <a:lnTo>
                    <a:pt x="38" y="352"/>
                  </a:lnTo>
                  <a:lnTo>
                    <a:pt x="28" y="334"/>
                  </a:lnTo>
                  <a:lnTo>
                    <a:pt x="18" y="314"/>
                  </a:lnTo>
                  <a:lnTo>
                    <a:pt x="10" y="294"/>
                  </a:lnTo>
                  <a:lnTo>
                    <a:pt x="4" y="272"/>
                  </a:lnTo>
                  <a:lnTo>
                    <a:pt x="2" y="250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2" y="204"/>
                  </a:lnTo>
                  <a:lnTo>
                    <a:pt x="4" y="180"/>
                  </a:lnTo>
                  <a:lnTo>
                    <a:pt x="10" y="160"/>
                  </a:lnTo>
                  <a:lnTo>
                    <a:pt x="18" y="138"/>
                  </a:lnTo>
                  <a:lnTo>
                    <a:pt x="28" y="118"/>
                  </a:lnTo>
                  <a:lnTo>
                    <a:pt x="38" y="100"/>
                  </a:lnTo>
                  <a:lnTo>
                    <a:pt x="52" y="82"/>
                  </a:lnTo>
                  <a:lnTo>
                    <a:pt x="66" y="66"/>
                  </a:lnTo>
                  <a:lnTo>
                    <a:pt x="82" y="52"/>
                  </a:lnTo>
                  <a:lnTo>
                    <a:pt x="100" y="40"/>
                  </a:lnTo>
                  <a:lnTo>
                    <a:pt x="118" y="28"/>
                  </a:lnTo>
                  <a:lnTo>
                    <a:pt x="138" y="18"/>
                  </a:lnTo>
                  <a:lnTo>
                    <a:pt x="158" y="10"/>
                  </a:lnTo>
                  <a:lnTo>
                    <a:pt x="180" y="6"/>
                  </a:lnTo>
                  <a:lnTo>
                    <a:pt x="202" y="2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48" y="2"/>
                  </a:lnTo>
                  <a:lnTo>
                    <a:pt x="272" y="6"/>
                  </a:lnTo>
                  <a:lnTo>
                    <a:pt x="292" y="10"/>
                  </a:lnTo>
                  <a:lnTo>
                    <a:pt x="314" y="18"/>
                  </a:lnTo>
                  <a:lnTo>
                    <a:pt x="334" y="28"/>
                  </a:lnTo>
                  <a:lnTo>
                    <a:pt x="352" y="40"/>
                  </a:lnTo>
                  <a:lnTo>
                    <a:pt x="370" y="52"/>
                  </a:lnTo>
                  <a:lnTo>
                    <a:pt x="386" y="66"/>
                  </a:lnTo>
                  <a:lnTo>
                    <a:pt x="400" y="82"/>
                  </a:lnTo>
                  <a:lnTo>
                    <a:pt x="412" y="100"/>
                  </a:lnTo>
                  <a:lnTo>
                    <a:pt x="424" y="118"/>
                  </a:lnTo>
                  <a:lnTo>
                    <a:pt x="434" y="138"/>
                  </a:lnTo>
                  <a:lnTo>
                    <a:pt x="442" y="160"/>
                  </a:lnTo>
                  <a:lnTo>
                    <a:pt x="446" y="180"/>
                  </a:lnTo>
                  <a:lnTo>
                    <a:pt x="450" y="204"/>
                  </a:lnTo>
                  <a:lnTo>
                    <a:pt x="452" y="226"/>
                  </a:lnTo>
                  <a:lnTo>
                    <a:pt x="452" y="22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11" name="Freeform 27"/>
            <p:cNvSpPr>
              <a:spLocks/>
            </p:cNvSpPr>
            <p:nvPr/>
          </p:nvSpPr>
          <p:spPr bwMode="auto">
            <a:xfrm>
              <a:off x="774700" y="3997325"/>
              <a:ext cx="1238250" cy="1460500"/>
            </a:xfrm>
            <a:custGeom>
              <a:avLst/>
              <a:gdLst/>
              <a:ahLst/>
              <a:cxnLst>
                <a:cxn ang="0">
                  <a:pos x="656" y="810"/>
                </a:cxn>
                <a:cxn ang="0">
                  <a:pos x="570" y="800"/>
                </a:cxn>
                <a:cxn ang="0">
                  <a:pos x="490" y="776"/>
                </a:cxn>
                <a:cxn ang="0">
                  <a:pos x="418" y="736"/>
                </a:cxn>
                <a:cxn ang="0">
                  <a:pos x="354" y="684"/>
                </a:cxn>
                <a:cxn ang="0">
                  <a:pos x="302" y="620"/>
                </a:cxn>
                <a:cxn ang="0">
                  <a:pos x="262" y="548"/>
                </a:cxn>
                <a:cxn ang="0">
                  <a:pos x="238" y="468"/>
                </a:cxn>
                <a:cxn ang="0">
                  <a:pos x="228" y="382"/>
                </a:cxn>
                <a:cxn ang="0">
                  <a:pos x="230" y="350"/>
                </a:cxn>
                <a:cxn ang="0">
                  <a:pos x="238" y="290"/>
                </a:cxn>
                <a:cxn ang="0">
                  <a:pos x="254" y="234"/>
                </a:cxn>
                <a:cxn ang="0">
                  <a:pos x="278" y="180"/>
                </a:cxn>
                <a:cxn ang="0">
                  <a:pos x="310" y="132"/>
                </a:cxn>
                <a:cxn ang="0">
                  <a:pos x="346" y="86"/>
                </a:cxn>
                <a:cxn ang="0">
                  <a:pos x="388" y="48"/>
                </a:cxn>
                <a:cxn ang="0">
                  <a:pos x="436" y="14"/>
                </a:cxn>
                <a:cxn ang="0">
                  <a:pos x="462" y="0"/>
                </a:cxn>
                <a:cxn ang="0">
                  <a:pos x="460" y="0"/>
                </a:cxn>
                <a:cxn ang="0">
                  <a:pos x="412" y="4"/>
                </a:cxn>
                <a:cxn ang="0">
                  <a:pos x="324" y="22"/>
                </a:cxn>
                <a:cxn ang="0">
                  <a:pos x="240" y="56"/>
                </a:cxn>
                <a:cxn ang="0">
                  <a:pos x="168" y="106"/>
                </a:cxn>
                <a:cxn ang="0">
                  <a:pos x="104" y="168"/>
                </a:cxn>
                <a:cxn ang="0">
                  <a:pos x="56" y="242"/>
                </a:cxn>
                <a:cxn ang="0">
                  <a:pos x="20" y="324"/>
                </a:cxn>
                <a:cxn ang="0">
                  <a:pos x="2" y="414"/>
                </a:cxn>
                <a:cxn ang="0">
                  <a:pos x="0" y="460"/>
                </a:cxn>
                <a:cxn ang="0">
                  <a:pos x="0" y="484"/>
                </a:cxn>
                <a:cxn ang="0">
                  <a:pos x="10" y="554"/>
                </a:cxn>
                <a:cxn ang="0">
                  <a:pos x="36" y="640"/>
                </a:cxn>
                <a:cxn ang="0">
                  <a:pos x="78" y="718"/>
                </a:cxn>
                <a:cxn ang="0">
                  <a:pos x="134" y="786"/>
                </a:cxn>
                <a:cxn ang="0">
                  <a:pos x="202" y="842"/>
                </a:cxn>
                <a:cxn ang="0">
                  <a:pos x="280" y="884"/>
                </a:cxn>
                <a:cxn ang="0">
                  <a:pos x="368" y="912"/>
                </a:cxn>
                <a:cxn ang="0">
                  <a:pos x="436" y="920"/>
                </a:cxn>
                <a:cxn ang="0">
                  <a:pos x="460" y="920"/>
                </a:cxn>
                <a:cxn ang="0">
                  <a:pos x="550" y="912"/>
                </a:cxn>
                <a:cxn ang="0">
                  <a:pos x="636" y="886"/>
                </a:cxn>
                <a:cxn ang="0">
                  <a:pos x="712" y="846"/>
                </a:cxn>
                <a:cxn ang="0">
                  <a:pos x="780" y="792"/>
                </a:cxn>
                <a:cxn ang="0">
                  <a:pos x="750" y="800"/>
                </a:cxn>
                <a:cxn ang="0">
                  <a:pos x="688" y="808"/>
                </a:cxn>
                <a:cxn ang="0">
                  <a:pos x="656" y="810"/>
                </a:cxn>
              </a:cxnLst>
              <a:rect l="0" t="0" r="r" b="b"/>
              <a:pathLst>
                <a:path w="780" h="920">
                  <a:moveTo>
                    <a:pt x="656" y="810"/>
                  </a:moveTo>
                  <a:lnTo>
                    <a:pt x="656" y="810"/>
                  </a:lnTo>
                  <a:lnTo>
                    <a:pt x="612" y="808"/>
                  </a:lnTo>
                  <a:lnTo>
                    <a:pt x="570" y="800"/>
                  </a:lnTo>
                  <a:lnTo>
                    <a:pt x="530" y="790"/>
                  </a:lnTo>
                  <a:lnTo>
                    <a:pt x="490" y="776"/>
                  </a:lnTo>
                  <a:lnTo>
                    <a:pt x="452" y="758"/>
                  </a:lnTo>
                  <a:lnTo>
                    <a:pt x="418" y="736"/>
                  </a:lnTo>
                  <a:lnTo>
                    <a:pt x="384" y="712"/>
                  </a:lnTo>
                  <a:lnTo>
                    <a:pt x="354" y="684"/>
                  </a:lnTo>
                  <a:lnTo>
                    <a:pt x="326" y="654"/>
                  </a:lnTo>
                  <a:lnTo>
                    <a:pt x="302" y="620"/>
                  </a:lnTo>
                  <a:lnTo>
                    <a:pt x="280" y="586"/>
                  </a:lnTo>
                  <a:lnTo>
                    <a:pt x="262" y="548"/>
                  </a:lnTo>
                  <a:lnTo>
                    <a:pt x="248" y="508"/>
                  </a:lnTo>
                  <a:lnTo>
                    <a:pt x="238" y="468"/>
                  </a:lnTo>
                  <a:lnTo>
                    <a:pt x="230" y="426"/>
                  </a:lnTo>
                  <a:lnTo>
                    <a:pt x="228" y="382"/>
                  </a:lnTo>
                  <a:lnTo>
                    <a:pt x="228" y="382"/>
                  </a:lnTo>
                  <a:lnTo>
                    <a:pt x="230" y="350"/>
                  </a:lnTo>
                  <a:lnTo>
                    <a:pt x="232" y="320"/>
                  </a:lnTo>
                  <a:lnTo>
                    <a:pt x="238" y="290"/>
                  </a:lnTo>
                  <a:lnTo>
                    <a:pt x="246" y="262"/>
                  </a:lnTo>
                  <a:lnTo>
                    <a:pt x="254" y="234"/>
                  </a:lnTo>
                  <a:lnTo>
                    <a:pt x="266" y="206"/>
                  </a:lnTo>
                  <a:lnTo>
                    <a:pt x="278" y="180"/>
                  </a:lnTo>
                  <a:lnTo>
                    <a:pt x="292" y="156"/>
                  </a:lnTo>
                  <a:lnTo>
                    <a:pt x="310" y="132"/>
                  </a:lnTo>
                  <a:lnTo>
                    <a:pt x="326" y="108"/>
                  </a:lnTo>
                  <a:lnTo>
                    <a:pt x="346" y="86"/>
                  </a:lnTo>
                  <a:lnTo>
                    <a:pt x="366" y="66"/>
                  </a:lnTo>
                  <a:lnTo>
                    <a:pt x="388" y="48"/>
                  </a:lnTo>
                  <a:lnTo>
                    <a:pt x="412" y="30"/>
                  </a:lnTo>
                  <a:lnTo>
                    <a:pt x="436" y="14"/>
                  </a:lnTo>
                  <a:lnTo>
                    <a:pt x="462" y="0"/>
                  </a:lnTo>
                  <a:lnTo>
                    <a:pt x="462" y="0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436" y="2"/>
                  </a:lnTo>
                  <a:lnTo>
                    <a:pt x="412" y="4"/>
                  </a:lnTo>
                  <a:lnTo>
                    <a:pt x="368" y="10"/>
                  </a:lnTo>
                  <a:lnTo>
                    <a:pt x="324" y="22"/>
                  </a:lnTo>
                  <a:lnTo>
                    <a:pt x="280" y="36"/>
                  </a:lnTo>
                  <a:lnTo>
                    <a:pt x="240" y="56"/>
                  </a:lnTo>
                  <a:lnTo>
                    <a:pt x="202" y="80"/>
                  </a:lnTo>
                  <a:lnTo>
                    <a:pt x="168" y="106"/>
                  </a:lnTo>
                  <a:lnTo>
                    <a:pt x="134" y="136"/>
                  </a:lnTo>
                  <a:lnTo>
                    <a:pt x="104" y="168"/>
                  </a:lnTo>
                  <a:lnTo>
                    <a:pt x="78" y="204"/>
                  </a:lnTo>
                  <a:lnTo>
                    <a:pt x="56" y="242"/>
                  </a:lnTo>
                  <a:lnTo>
                    <a:pt x="36" y="282"/>
                  </a:lnTo>
                  <a:lnTo>
                    <a:pt x="20" y="324"/>
                  </a:lnTo>
                  <a:lnTo>
                    <a:pt x="10" y="368"/>
                  </a:lnTo>
                  <a:lnTo>
                    <a:pt x="2" y="414"/>
                  </a:lnTo>
                  <a:lnTo>
                    <a:pt x="0" y="436"/>
                  </a:lnTo>
                  <a:lnTo>
                    <a:pt x="0" y="460"/>
                  </a:lnTo>
                  <a:lnTo>
                    <a:pt x="0" y="460"/>
                  </a:lnTo>
                  <a:lnTo>
                    <a:pt x="0" y="484"/>
                  </a:lnTo>
                  <a:lnTo>
                    <a:pt x="2" y="508"/>
                  </a:lnTo>
                  <a:lnTo>
                    <a:pt x="10" y="554"/>
                  </a:lnTo>
                  <a:lnTo>
                    <a:pt x="20" y="598"/>
                  </a:lnTo>
                  <a:lnTo>
                    <a:pt x="36" y="640"/>
                  </a:lnTo>
                  <a:lnTo>
                    <a:pt x="56" y="680"/>
                  </a:lnTo>
                  <a:lnTo>
                    <a:pt x="78" y="718"/>
                  </a:lnTo>
                  <a:lnTo>
                    <a:pt x="104" y="754"/>
                  </a:lnTo>
                  <a:lnTo>
                    <a:pt x="134" y="786"/>
                  </a:lnTo>
                  <a:lnTo>
                    <a:pt x="168" y="816"/>
                  </a:lnTo>
                  <a:lnTo>
                    <a:pt x="202" y="842"/>
                  </a:lnTo>
                  <a:lnTo>
                    <a:pt x="240" y="866"/>
                  </a:lnTo>
                  <a:lnTo>
                    <a:pt x="280" y="884"/>
                  </a:lnTo>
                  <a:lnTo>
                    <a:pt x="324" y="900"/>
                  </a:lnTo>
                  <a:lnTo>
                    <a:pt x="368" y="912"/>
                  </a:lnTo>
                  <a:lnTo>
                    <a:pt x="412" y="918"/>
                  </a:lnTo>
                  <a:lnTo>
                    <a:pt x="436" y="920"/>
                  </a:lnTo>
                  <a:lnTo>
                    <a:pt x="460" y="920"/>
                  </a:lnTo>
                  <a:lnTo>
                    <a:pt x="460" y="920"/>
                  </a:lnTo>
                  <a:lnTo>
                    <a:pt x="506" y="918"/>
                  </a:lnTo>
                  <a:lnTo>
                    <a:pt x="550" y="912"/>
                  </a:lnTo>
                  <a:lnTo>
                    <a:pt x="594" y="900"/>
                  </a:lnTo>
                  <a:lnTo>
                    <a:pt x="636" y="886"/>
                  </a:lnTo>
                  <a:lnTo>
                    <a:pt x="674" y="868"/>
                  </a:lnTo>
                  <a:lnTo>
                    <a:pt x="712" y="846"/>
                  </a:lnTo>
                  <a:lnTo>
                    <a:pt x="746" y="820"/>
                  </a:lnTo>
                  <a:lnTo>
                    <a:pt x="780" y="792"/>
                  </a:lnTo>
                  <a:lnTo>
                    <a:pt x="780" y="792"/>
                  </a:lnTo>
                  <a:lnTo>
                    <a:pt x="750" y="800"/>
                  </a:lnTo>
                  <a:lnTo>
                    <a:pt x="720" y="804"/>
                  </a:lnTo>
                  <a:lnTo>
                    <a:pt x="688" y="808"/>
                  </a:lnTo>
                  <a:lnTo>
                    <a:pt x="656" y="810"/>
                  </a:lnTo>
                  <a:lnTo>
                    <a:pt x="656" y="81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12" name="Freeform 28"/>
            <p:cNvSpPr>
              <a:spLocks/>
            </p:cNvSpPr>
            <p:nvPr/>
          </p:nvSpPr>
          <p:spPr bwMode="auto">
            <a:xfrm>
              <a:off x="1997075" y="5254625"/>
              <a:ext cx="15875" cy="31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2">
                  <a:moveTo>
                    <a:pt x="10" y="0"/>
                  </a:moveTo>
                  <a:lnTo>
                    <a:pt x="1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CDDE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13" name="Freeform 29"/>
            <p:cNvSpPr>
              <a:spLocks/>
            </p:cNvSpPr>
            <p:nvPr/>
          </p:nvSpPr>
          <p:spPr bwMode="auto">
            <a:xfrm>
              <a:off x="774700" y="4016375"/>
              <a:ext cx="923925" cy="1441450"/>
            </a:xfrm>
            <a:custGeom>
              <a:avLst/>
              <a:gdLst/>
              <a:ahLst/>
              <a:cxnLst>
                <a:cxn ang="0">
                  <a:pos x="480" y="904"/>
                </a:cxn>
                <a:cxn ang="0">
                  <a:pos x="434" y="902"/>
                </a:cxn>
                <a:cxn ang="0">
                  <a:pos x="344" y="882"/>
                </a:cxn>
                <a:cxn ang="0">
                  <a:pos x="262" y="848"/>
                </a:cxn>
                <a:cxn ang="0">
                  <a:pos x="188" y="798"/>
                </a:cxn>
                <a:cxn ang="0">
                  <a:pos x="126" y="736"/>
                </a:cxn>
                <a:cxn ang="0">
                  <a:pos x="76" y="662"/>
                </a:cxn>
                <a:cxn ang="0">
                  <a:pos x="40" y="580"/>
                </a:cxn>
                <a:cxn ang="0">
                  <a:pos x="22" y="490"/>
                </a:cxn>
                <a:cxn ang="0">
                  <a:pos x="20" y="444"/>
                </a:cxn>
                <a:cxn ang="0">
                  <a:pos x="22" y="404"/>
                </a:cxn>
                <a:cxn ang="0">
                  <a:pos x="34" y="328"/>
                </a:cxn>
                <a:cxn ang="0">
                  <a:pos x="60" y="258"/>
                </a:cxn>
                <a:cxn ang="0">
                  <a:pos x="94" y="192"/>
                </a:cxn>
                <a:cxn ang="0">
                  <a:pos x="140" y="134"/>
                </a:cxn>
                <a:cxn ang="0">
                  <a:pos x="194" y="84"/>
                </a:cxn>
                <a:cxn ang="0">
                  <a:pos x="254" y="42"/>
                </a:cxn>
                <a:cxn ang="0">
                  <a:pos x="322" y="12"/>
                </a:cxn>
                <a:cxn ang="0">
                  <a:pos x="358" y="0"/>
                </a:cxn>
                <a:cxn ang="0">
                  <a:pos x="284" y="24"/>
                </a:cxn>
                <a:cxn ang="0">
                  <a:pos x="216" y="58"/>
                </a:cxn>
                <a:cxn ang="0">
                  <a:pos x="154" y="104"/>
                </a:cxn>
                <a:cxn ang="0">
                  <a:pos x="102" y="160"/>
                </a:cxn>
                <a:cxn ang="0">
                  <a:pos x="60" y="222"/>
                </a:cxn>
                <a:cxn ang="0">
                  <a:pos x="28" y="292"/>
                </a:cxn>
                <a:cxn ang="0">
                  <a:pos x="6" y="368"/>
                </a:cxn>
                <a:cxn ang="0">
                  <a:pos x="0" y="448"/>
                </a:cxn>
                <a:cxn ang="0">
                  <a:pos x="0" y="472"/>
                </a:cxn>
                <a:cxn ang="0">
                  <a:pos x="10" y="542"/>
                </a:cxn>
                <a:cxn ang="0">
                  <a:pos x="36" y="628"/>
                </a:cxn>
                <a:cxn ang="0">
                  <a:pos x="78" y="706"/>
                </a:cxn>
                <a:cxn ang="0">
                  <a:pos x="134" y="774"/>
                </a:cxn>
                <a:cxn ang="0">
                  <a:pos x="202" y="830"/>
                </a:cxn>
                <a:cxn ang="0">
                  <a:pos x="280" y="872"/>
                </a:cxn>
                <a:cxn ang="0">
                  <a:pos x="368" y="900"/>
                </a:cxn>
                <a:cxn ang="0">
                  <a:pos x="436" y="908"/>
                </a:cxn>
                <a:cxn ang="0">
                  <a:pos x="460" y="908"/>
                </a:cxn>
                <a:cxn ang="0">
                  <a:pos x="522" y="904"/>
                </a:cxn>
                <a:cxn ang="0">
                  <a:pos x="582" y="892"/>
                </a:cxn>
                <a:cxn ang="0">
                  <a:pos x="558" y="898"/>
                </a:cxn>
                <a:cxn ang="0">
                  <a:pos x="506" y="902"/>
                </a:cxn>
                <a:cxn ang="0">
                  <a:pos x="480" y="904"/>
                </a:cxn>
              </a:cxnLst>
              <a:rect l="0" t="0" r="r" b="b"/>
              <a:pathLst>
                <a:path w="582" h="908">
                  <a:moveTo>
                    <a:pt x="480" y="904"/>
                  </a:moveTo>
                  <a:lnTo>
                    <a:pt x="480" y="904"/>
                  </a:lnTo>
                  <a:lnTo>
                    <a:pt x="456" y="902"/>
                  </a:lnTo>
                  <a:lnTo>
                    <a:pt x="434" y="902"/>
                  </a:lnTo>
                  <a:lnTo>
                    <a:pt x="388" y="894"/>
                  </a:lnTo>
                  <a:lnTo>
                    <a:pt x="344" y="882"/>
                  </a:lnTo>
                  <a:lnTo>
                    <a:pt x="302" y="868"/>
                  </a:lnTo>
                  <a:lnTo>
                    <a:pt x="262" y="848"/>
                  </a:lnTo>
                  <a:lnTo>
                    <a:pt x="224" y="824"/>
                  </a:lnTo>
                  <a:lnTo>
                    <a:pt x="188" y="798"/>
                  </a:lnTo>
                  <a:lnTo>
                    <a:pt x="156" y="768"/>
                  </a:lnTo>
                  <a:lnTo>
                    <a:pt x="126" y="736"/>
                  </a:lnTo>
                  <a:lnTo>
                    <a:pt x="98" y="700"/>
                  </a:lnTo>
                  <a:lnTo>
                    <a:pt x="76" y="662"/>
                  </a:lnTo>
                  <a:lnTo>
                    <a:pt x="56" y="622"/>
                  </a:lnTo>
                  <a:lnTo>
                    <a:pt x="40" y="580"/>
                  </a:lnTo>
                  <a:lnTo>
                    <a:pt x="30" y="536"/>
                  </a:lnTo>
                  <a:lnTo>
                    <a:pt x="22" y="490"/>
                  </a:lnTo>
                  <a:lnTo>
                    <a:pt x="20" y="468"/>
                  </a:lnTo>
                  <a:lnTo>
                    <a:pt x="20" y="444"/>
                  </a:lnTo>
                  <a:lnTo>
                    <a:pt x="20" y="444"/>
                  </a:lnTo>
                  <a:lnTo>
                    <a:pt x="22" y="404"/>
                  </a:lnTo>
                  <a:lnTo>
                    <a:pt x="26" y="366"/>
                  </a:lnTo>
                  <a:lnTo>
                    <a:pt x="34" y="328"/>
                  </a:lnTo>
                  <a:lnTo>
                    <a:pt x="46" y="292"/>
                  </a:lnTo>
                  <a:lnTo>
                    <a:pt x="60" y="258"/>
                  </a:lnTo>
                  <a:lnTo>
                    <a:pt x="76" y="224"/>
                  </a:lnTo>
                  <a:lnTo>
                    <a:pt x="94" y="192"/>
                  </a:lnTo>
                  <a:lnTo>
                    <a:pt x="116" y="162"/>
                  </a:lnTo>
                  <a:lnTo>
                    <a:pt x="140" y="134"/>
                  </a:lnTo>
                  <a:lnTo>
                    <a:pt x="166" y="108"/>
                  </a:lnTo>
                  <a:lnTo>
                    <a:pt x="194" y="84"/>
                  </a:lnTo>
                  <a:lnTo>
                    <a:pt x="224" y="62"/>
                  </a:lnTo>
                  <a:lnTo>
                    <a:pt x="254" y="42"/>
                  </a:lnTo>
                  <a:lnTo>
                    <a:pt x="288" y="26"/>
                  </a:lnTo>
                  <a:lnTo>
                    <a:pt x="322" y="12"/>
                  </a:lnTo>
                  <a:lnTo>
                    <a:pt x="358" y="0"/>
                  </a:lnTo>
                  <a:lnTo>
                    <a:pt x="358" y="0"/>
                  </a:lnTo>
                  <a:lnTo>
                    <a:pt x="320" y="10"/>
                  </a:lnTo>
                  <a:lnTo>
                    <a:pt x="284" y="24"/>
                  </a:lnTo>
                  <a:lnTo>
                    <a:pt x="248" y="40"/>
                  </a:lnTo>
                  <a:lnTo>
                    <a:pt x="216" y="58"/>
                  </a:lnTo>
                  <a:lnTo>
                    <a:pt x="184" y="80"/>
                  </a:lnTo>
                  <a:lnTo>
                    <a:pt x="154" y="104"/>
                  </a:lnTo>
                  <a:lnTo>
                    <a:pt x="128" y="132"/>
                  </a:lnTo>
                  <a:lnTo>
                    <a:pt x="102" y="160"/>
                  </a:lnTo>
                  <a:lnTo>
                    <a:pt x="80" y="190"/>
                  </a:lnTo>
                  <a:lnTo>
                    <a:pt x="60" y="222"/>
                  </a:lnTo>
                  <a:lnTo>
                    <a:pt x="42" y="256"/>
                  </a:lnTo>
                  <a:lnTo>
                    <a:pt x="28" y="292"/>
                  </a:lnTo>
                  <a:lnTo>
                    <a:pt x="16" y="330"/>
                  </a:lnTo>
                  <a:lnTo>
                    <a:pt x="6" y="368"/>
                  </a:lnTo>
                  <a:lnTo>
                    <a:pt x="2" y="408"/>
                  </a:lnTo>
                  <a:lnTo>
                    <a:pt x="0" y="448"/>
                  </a:lnTo>
                  <a:lnTo>
                    <a:pt x="0" y="448"/>
                  </a:lnTo>
                  <a:lnTo>
                    <a:pt x="0" y="472"/>
                  </a:lnTo>
                  <a:lnTo>
                    <a:pt x="2" y="496"/>
                  </a:lnTo>
                  <a:lnTo>
                    <a:pt x="10" y="542"/>
                  </a:lnTo>
                  <a:lnTo>
                    <a:pt x="20" y="586"/>
                  </a:lnTo>
                  <a:lnTo>
                    <a:pt x="36" y="628"/>
                  </a:lnTo>
                  <a:lnTo>
                    <a:pt x="56" y="668"/>
                  </a:lnTo>
                  <a:lnTo>
                    <a:pt x="78" y="706"/>
                  </a:lnTo>
                  <a:lnTo>
                    <a:pt x="104" y="742"/>
                  </a:lnTo>
                  <a:lnTo>
                    <a:pt x="134" y="774"/>
                  </a:lnTo>
                  <a:lnTo>
                    <a:pt x="168" y="804"/>
                  </a:lnTo>
                  <a:lnTo>
                    <a:pt x="202" y="830"/>
                  </a:lnTo>
                  <a:lnTo>
                    <a:pt x="240" y="854"/>
                  </a:lnTo>
                  <a:lnTo>
                    <a:pt x="280" y="872"/>
                  </a:lnTo>
                  <a:lnTo>
                    <a:pt x="324" y="888"/>
                  </a:lnTo>
                  <a:lnTo>
                    <a:pt x="368" y="900"/>
                  </a:lnTo>
                  <a:lnTo>
                    <a:pt x="412" y="906"/>
                  </a:lnTo>
                  <a:lnTo>
                    <a:pt x="436" y="908"/>
                  </a:lnTo>
                  <a:lnTo>
                    <a:pt x="460" y="908"/>
                  </a:lnTo>
                  <a:lnTo>
                    <a:pt x="460" y="908"/>
                  </a:lnTo>
                  <a:lnTo>
                    <a:pt x="492" y="908"/>
                  </a:lnTo>
                  <a:lnTo>
                    <a:pt x="522" y="904"/>
                  </a:lnTo>
                  <a:lnTo>
                    <a:pt x="552" y="900"/>
                  </a:lnTo>
                  <a:lnTo>
                    <a:pt x="582" y="892"/>
                  </a:lnTo>
                  <a:lnTo>
                    <a:pt x="582" y="892"/>
                  </a:lnTo>
                  <a:lnTo>
                    <a:pt x="558" y="898"/>
                  </a:lnTo>
                  <a:lnTo>
                    <a:pt x="532" y="900"/>
                  </a:lnTo>
                  <a:lnTo>
                    <a:pt x="506" y="902"/>
                  </a:lnTo>
                  <a:lnTo>
                    <a:pt x="480" y="904"/>
                  </a:lnTo>
                  <a:lnTo>
                    <a:pt x="480" y="90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14" name="Freeform 30"/>
            <p:cNvSpPr>
              <a:spLocks/>
            </p:cNvSpPr>
            <p:nvPr/>
          </p:nvSpPr>
          <p:spPr bwMode="auto">
            <a:xfrm>
              <a:off x="1054100" y="4752975"/>
              <a:ext cx="231775" cy="244475"/>
            </a:xfrm>
            <a:custGeom>
              <a:avLst/>
              <a:gdLst/>
              <a:ahLst/>
              <a:cxnLst>
                <a:cxn ang="0">
                  <a:pos x="138" y="48"/>
                </a:cxn>
                <a:cxn ang="0">
                  <a:pos x="138" y="48"/>
                </a:cxn>
                <a:cxn ang="0">
                  <a:pos x="144" y="62"/>
                </a:cxn>
                <a:cxn ang="0">
                  <a:pos x="146" y="78"/>
                </a:cxn>
                <a:cxn ang="0">
                  <a:pos x="144" y="92"/>
                </a:cxn>
                <a:cxn ang="0">
                  <a:pos x="140" y="106"/>
                </a:cxn>
                <a:cxn ang="0">
                  <a:pos x="134" y="120"/>
                </a:cxn>
                <a:cxn ang="0">
                  <a:pos x="126" y="130"/>
                </a:cxn>
                <a:cxn ang="0">
                  <a:pos x="116" y="140"/>
                </a:cxn>
                <a:cxn ang="0">
                  <a:pos x="104" y="148"/>
                </a:cxn>
                <a:cxn ang="0">
                  <a:pos x="104" y="148"/>
                </a:cxn>
                <a:cxn ang="0">
                  <a:pos x="90" y="152"/>
                </a:cxn>
                <a:cxn ang="0">
                  <a:pos x="76" y="154"/>
                </a:cxn>
                <a:cxn ang="0">
                  <a:pos x="62" y="152"/>
                </a:cxn>
                <a:cxn ang="0">
                  <a:pos x="48" y="148"/>
                </a:cxn>
                <a:cxn ang="0">
                  <a:pos x="34" y="140"/>
                </a:cxn>
                <a:cxn ang="0">
                  <a:pos x="24" y="130"/>
                </a:cxn>
                <a:cxn ang="0">
                  <a:pos x="14" y="120"/>
                </a:cxn>
                <a:cxn ang="0">
                  <a:pos x="6" y="106"/>
                </a:cxn>
                <a:cxn ang="0">
                  <a:pos x="6" y="106"/>
                </a:cxn>
                <a:cxn ang="0">
                  <a:pos x="2" y="90"/>
                </a:cxn>
                <a:cxn ang="0">
                  <a:pos x="0" y="76"/>
                </a:cxn>
                <a:cxn ang="0">
                  <a:pos x="0" y="60"/>
                </a:cxn>
                <a:cxn ang="0">
                  <a:pos x="4" y="46"/>
                </a:cxn>
                <a:cxn ang="0">
                  <a:pos x="10" y="34"/>
                </a:cxn>
                <a:cxn ang="0">
                  <a:pos x="18" y="22"/>
                </a:cxn>
                <a:cxn ang="0">
                  <a:pos x="28" y="1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56" y="2"/>
                </a:cxn>
                <a:cxn ang="0">
                  <a:pos x="70" y="0"/>
                </a:cxn>
                <a:cxn ang="0">
                  <a:pos x="84" y="2"/>
                </a:cxn>
                <a:cxn ang="0">
                  <a:pos x="96" y="6"/>
                </a:cxn>
                <a:cxn ang="0">
                  <a:pos x="110" y="12"/>
                </a:cxn>
                <a:cxn ang="0">
                  <a:pos x="120" y="22"/>
                </a:cxn>
                <a:cxn ang="0">
                  <a:pos x="130" y="34"/>
                </a:cxn>
                <a:cxn ang="0">
                  <a:pos x="138" y="48"/>
                </a:cxn>
                <a:cxn ang="0">
                  <a:pos x="138" y="48"/>
                </a:cxn>
              </a:cxnLst>
              <a:rect l="0" t="0" r="r" b="b"/>
              <a:pathLst>
                <a:path w="146" h="154">
                  <a:moveTo>
                    <a:pt x="138" y="48"/>
                  </a:moveTo>
                  <a:lnTo>
                    <a:pt x="138" y="48"/>
                  </a:lnTo>
                  <a:lnTo>
                    <a:pt x="144" y="62"/>
                  </a:lnTo>
                  <a:lnTo>
                    <a:pt x="146" y="78"/>
                  </a:lnTo>
                  <a:lnTo>
                    <a:pt x="144" y="92"/>
                  </a:lnTo>
                  <a:lnTo>
                    <a:pt x="140" y="106"/>
                  </a:lnTo>
                  <a:lnTo>
                    <a:pt x="134" y="120"/>
                  </a:lnTo>
                  <a:lnTo>
                    <a:pt x="126" y="130"/>
                  </a:lnTo>
                  <a:lnTo>
                    <a:pt x="116" y="140"/>
                  </a:lnTo>
                  <a:lnTo>
                    <a:pt x="104" y="148"/>
                  </a:lnTo>
                  <a:lnTo>
                    <a:pt x="104" y="148"/>
                  </a:lnTo>
                  <a:lnTo>
                    <a:pt x="90" y="152"/>
                  </a:lnTo>
                  <a:lnTo>
                    <a:pt x="76" y="154"/>
                  </a:lnTo>
                  <a:lnTo>
                    <a:pt x="62" y="152"/>
                  </a:lnTo>
                  <a:lnTo>
                    <a:pt x="48" y="148"/>
                  </a:lnTo>
                  <a:lnTo>
                    <a:pt x="34" y="140"/>
                  </a:lnTo>
                  <a:lnTo>
                    <a:pt x="24" y="130"/>
                  </a:lnTo>
                  <a:lnTo>
                    <a:pt x="14" y="120"/>
                  </a:lnTo>
                  <a:lnTo>
                    <a:pt x="6" y="106"/>
                  </a:lnTo>
                  <a:lnTo>
                    <a:pt x="6" y="106"/>
                  </a:lnTo>
                  <a:lnTo>
                    <a:pt x="2" y="90"/>
                  </a:lnTo>
                  <a:lnTo>
                    <a:pt x="0" y="76"/>
                  </a:lnTo>
                  <a:lnTo>
                    <a:pt x="0" y="60"/>
                  </a:lnTo>
                  <a:lnTo>
                    <a:pt x="4" y="46"/>
                  </a:lnTo>
                  <a:lnTo>
                    <a:pt x="10" y="34"/>
                  </a:lnTo>
                  <a:lnTo>
                    <a:pt x="18" y="22"/>
                  </a:lnTo>
                  <a:lnTo>
                    <a:pt x="28" y="1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56" y="2"/>
                  </a:lnTo>
                  <a:lnTo>
                    <a:pt x="70" y="0"/>
                  </a:lnTo>
                  <a:lnTo>
                    <a:pt x="84" y="2"/>
                  </a:lnTo>
                  <a:lnTo>
                    <a:pt x="96" y="6"/>
                  </a:lnTo>
                  <a:lnTo>
                    <a:pt x="110" y="12"/>
                  </a:lnTo>
                  <a:lnTo>
                    <a:pt x="120" y="22"/>
                  </a:lnTo>
                  <a:lnTo>
                    <a:pt x="130" y="34"/>
                  </a:lnTo>
                  <a:lnTo>
                    <a:pt x="138" y="48"/>
                  </a:lnTo>
                  <a:lnTo>
                    <a:pt x="138" y="48"/>
                  </a:lnTo>
                  <a:close/>
                </a:path>
              </a:pathLst>
            </a:custGeom>
            <a:solidFill>
              <a:srgbClr val="BABB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15" name="Freeform 31"/>
            <p:cNvSpPr>
              <a:spLocks/>
            </p:cNvSpPr>
            <p:nvPr/>
          </p:nvSpPr>
          <p:spPr bwMode="auto">
            <a:xfrm>
              <a:off x="1082675" y="4721225"/>
              <a:ext cx="244475" cy="257175"/>
            </a:xfrm>
            <a:custGeom>
              <a:avLst/>
              <a:gdLst/>
              <a:ahLst/>
              <a:cxnLst>
                <a:cxn ang="0">
                  <a:pos x="148" y="50"/>
                </a:cxn>
                <a:cxn ang="0">
                  <a:pos x="148" y="50"/>
                </a:cxn>
                <a:cxn ang="0">
                  <a:pos x="152" y="66"/>
                </a:cxn>
                <a:cxn ang="0">
                  <a:pos x="154" y="82"/>
                </a:cxn>
                <a:cxn ang="0">
                  <a:pos x="154" y="98"/>
                </a:cxn>
                <a:cxn ang="0">
                  <a:pos x="150" y="112"/>
                </a:cxn>
                <a:cxn ang="0">
                  <a:pos x="144" y="126"/>
                </a:cxn>
                <a:cxn ang="0">
                  <a:pos x="134" y="138"/>
                </a:cxn>
                <a:cxn ang="0">
                  <a:pos x="124" y="148"/>
                </a:cxn>
                <a:cxn ang="0">
                  <a:pos x="110" y="156"/>
                </a:cxn>
                <a:cxn ang="0">
                  <a:pos x="110" y="156"/>
                </a:cxn>
                <a:cxn ang="0">
                  <a:pos x="96" y="160"/>
                </a:cxn>
                <a:cxn ang="0">
                  <a:pos x="80" y="162"/>
                </a:cxn>
                <a:cxn ang="0">
                  <a:pos x="66" y="160"/>
                </a:cxn>
                <a:cxn ang="0">
                  <a:pos x="50" y="156"/>
                </a:cxn>
                <a:cxn ang="0">
                  <a:pos x="38" y="148"/>
                </a:cxn>
                <a:cxn ang="0">
                  <a:pos x="26" y="138"/>
                </a:cxn>
                <a:cxn ang="0">
                  <a:pos x="16" y="126"/>
                </a:cxn>
                <a:cxn ang="0">
                  <a:pos x="8" y="112"/>
                </a:cxn>
                <a:cxn ang="0">
                  <a:pos x="8" y="112"/>
                </a:cxn>
                <a:cxn ang="0">
                  <a:pos x="2" y="96"/>
                </a:cxn>
                <a:cxn ang="0">
                  <a:pos x="0" y="80"/>
                </a:cxn>
                <a:cxn ang="0">
                  <a:pos x="0" y="64"/>
                </a:cxn>
                <a:cxn ang="0">
                  <a:pos x="4" y="50"/>
                </a:cxn>
                <a:cxn ang="0">
                  <a:pos x="10" y="36"/>
                </a:cxn>
                <a:cxn ang="0">
                  <a:pos x="20" y="24"/>
                </a:cxn>
                <a:cxn ang="0">
                  <a:pos x="30" y="14"/>
                </a:cxn>
                <a:cxn ang="0">
                  <a:pos x="44" y="6"/>
                </a:cxn>
                <a:cxn ang="0">
                  <a:pos x="44" y="6"/>
                </a:cxn>
                <a:cxn ang="0">
                  <a:pos x="58" y="2"/>
                </a:cxn>
                <a:cxn ang="0">
                  <a:pos x="74" y="0"/>
                </a:cxn>
                <a:cxn ang="0">
                  <a:pos x="88" y="2"/>
                </a:cxn>
                <a:cxn ang="0">
                  <a:pos x="104" y="6"/>
                </a:cxn>
                <a:cxn ang="0">
                  <a:pos x="116" y="14"/>
                </a:cxn>
                <a:cxn ang="0">
                  <a:pos x="128" y="24"/>
                </a:cxn>
                <a:cxn ang="0">
                  <a:pos x="140" y="36"/>
                </a:cxn>
                <a:cxn ang="0">
                  <a:pos x="148" y="50"/>
                </a:cxn>
                <a:cxn ang="0">
                  <a:pos x="148" y="50"/>
                </a:cxn>
              </a:cxnLst>
              <a:rect l="0" t="0" r="r" b="b"/>
              <a:pathLst>
                <a:path w="154" h="162">
                  <a:moveTo>
                    <a:pt x="148" y="50"/>
                  </a:moveTo>
                  <a:lnTo>
                    <a:pt x="148" y="50"/>
                  </a:lnTo>
                  <a:lnTo>
                    <a:pt x="152" y="66"/>
                  </a:lnTo>
                  <a:lnTo>
                    <a:pt x="154" y="82"/>
                  </a:lnTo>
                  <a:lnTo>
                    <a:pt x="154" y="98"/>
                  </a:lnTo>
                  <a:lnTo>
                    <a:pt x="150" y="112"/>
                  </a:lnTo>
                  <a:lnTo>
                    <a:pt x="144" y="126"/>
                  </a:lnTo>
                  <a:lnTo>
                    <a:pt x="134" y="138"/>
                  </a:lnTo>
                  <a:lnTo>
                    <a:pt x="124" y="148"/>
                  </a:lnTo>
                  <a:lnTo>
                    <a:pt x="110" y="156"/>
                  </a:lnTo>
                  <a:lnTo>
                    <a:pt x="110" y="156"/>
                  </a:lnTo>
                  <a:lnTo>
                    <a:pt x="96" y="160"/>
                  </a:lnTo>
                  <a:lnTo>
                    <a:pt x="80" y="162"/>
                  </a:lnTo>
                  <a:lnTo>
                    <a:pt x="66" y="160"/>
                  </a:lnTo>
                  <a:lnTo>
                    <a:pt x="50" y="156"/>
                  </a:lnTo>
                  <a:lnTo>
                    <a:pt x="38" y="148"/>
                  </a:lnTo>
                  <a:lnTo>
                    <a:pt x="26" y="138"/>
                  </a:lnTo>
                  <a:lnTo>
                    <a:pt x="16" y="126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2" y="96"/>
                  </a:lnTo>
                  <a:lnTo>
                    <a:pt x="0" y="80"/>
                  </a:lnTo>
                  <a:lnTo>
                    <a:pt x="0" y="64"/>
                  </a:lnTo>
                  <a:lnTo>
                    <a:pt x="4" y="50"/>
                  </a:lnTo>
                  <a:lnTo>
                    <a:pt x="10" y="36"/>
                  </a:lnTo>
                  <a:lnTo>
                    <a:pt x="20" y="24"/>
                  </a:lnTo>
                  <a:lnTo>
                    <a:pt x="30" y="14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4" y="6"/>
                  </a:lnTo>
                  <a:lnTo>
                    <a:pt x="116" y="14"/>
                  </a:lnTo>
                  <a:lnTo>
                    <a:pt x="128" y="24"/>
                  </a:lnTo>
                  <a:lnTo>
                    <a:pt x="140" y="36"/>
                  </a:lnTo>
                  <a:lnTo>
                    <a:pt x="148" y="50"/>
                  </a:lnTo>
                  <a:lnTo>
                    <a:pt x="148" y="50"/>
                  </a:lnTo>
                  <a:close/>
                </a:path>
              </a:pathLst>
            </a:custGeom>
            <a:solidFill>
              <a:srgbClr val="EDEEF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16" name="Freeform 32"/>
            <p:cNvSpPr>
              <a:spLocks/>
            </p:cNvSpPr>
            <p:nvPr/>
          </p:nvSpPr>
          <p:spPr bwMode="auto">
            <a:xfrm>
              <a:off x="1069975" y="4740275"/>
              <a:ext cx="231775" cy="244475"/>
            </a:xfrm>
            <a:custGeom>
              <a:avLst/>
              <a:gdLst/>
              <a:ahLst/>
              <a:cxnLst>
                <a:cxn ang="0">
                  <a:pos x="138" y="48"/>
                </a:cxn>
                <a:cxn ang="0">
                  <a:pos x="138" y="48"/>
                </a:cxn>
                <a:cxn ang="0">
                  <a:pos x="144" y="62"/>
                </a:cxn>
                <a:cxn ang="0">
                  <a:pos x="146" y="78"/>
                </a:cxn>
                <a:cxn ang="0">
                  <a:pos x="144" y="92"/>
                </a:cxn>
                <a:cxn ang="0">
                  <a:pos x="142" y="106"/>
                </a:cxn>
                <a:cxn ang="0">
                  <a:pos x="136" y="120"/>
                </a:cxn>
                <a:cxn ang="0">
                  <a:pos x="126" y="130"/>
                </a:cxn>
                <a:cxn ang="0">
                  <a:pos x="116" y="140"/>
                </a:cxn>
                <a:cxn ang="0">
                  <a:pos x="104" y="148"/>
                </a:cxn>
                <a:cxn ang="0">
                  <a:pos x="104" y="148"/>
                </a:cxn>
                <a:cxn ang="0">
                  <a:pos x="90" y="152"/>
                </a:cxn>
                <a:cxn ang="0">
                  <a:pos x="76" y="154"/>
                </a:cxn>
                <a:cxn ang="0">
                  <a:pos x="62" y="152"/>
                </a:cxn>
                <a:cxn ang="0">
                  <a:pos x="48" y="148"/>
                </a:cxn>
                <a:cxn ang="0">
                  <a:pos x="36" y="140"/>
                </a:cxn>
                <a:cxn ang="0">
                  <a:pos x="24" y="132"/>
                </a:cxn>
                <a:cxn ang="0">
                  <a:pos x="14" y="120"/>
                </a:cxn>
                <a:cxn ang="0">
                  <a:pos x="6" y="106"/>
                </a:cxn>
                <a:cxn ang="0">
                  <a:pos x="6" y="106"/>
                </a:cxn>
                <a:cxn ang="0">
                  <a:pos x="2" y="90"/>
                </a:cxn>
                <a:cxn ang="0">
                  <a:pos x="0" y="76"/>
                </a:cxn>
                <a:cxn ang="0">
                  <a:pos x="0" y="62"/>
                </a:cxn>
                <a:cxn ang="0">
                  <a:pos x="4" y="48"/>
                </a:cxn>
                <a:cxn ang="0">
                  <a:pos x="10" y="34"/>
                </a:cxn>
                <a:cxn ang="0">
                  <a:pos x="18" y="22"/>
                </a:cxn>
                <a:cxn ang="0">
                  <a:pos x="28" y="14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56" y="2"/>
                </a:cxn>
                <a:cxn ang="0">
                  <a:pos x="70" y="0"/>
                </a:cxn>
                <a:cxn ang="0">
                  <a:pos x="84" y="2"/>
                </a:cxn>
                <a:cxn ang="0">
                  <a:pos x="98" y="6"/>
                </a:cxn>
                <a:cxn ang="0">
                  <a:pos x="110" y="14"/>
                </a:cxn>
                <a:cxn ang="0">
                  <a:pos x="122" y="22"/>
                </a:cxn>
                <a:cxn ang="0">
                  <a:pos x="130" y="34"/>
                </a:cxn>
                <a:cxn ang="0">
                  <a:pos x="138" y="48"/>
                </a:cxn>
                <a:cxn ang="0">
                  <a:pos x="138" y="48"/>
                </a:cxn>
              </a:cxnLst>
              <a:rect l="0" t="0" r="r" b="b"/>
              <a:pathLst>
                <a:path w="146" h="154">
                  <a:moveTo>
                    <a:pt x="138" y="48"/>
                  </a:moveTo>
                  <a:lnTo>
                    <a:pt x="138" y="48"/>
                  </a:lnTo>
                  <a:lnTo>
                    <a:pt x="144" y="62"/>
                  </a:lnTo>
                  <a:lnTo>
                    <a:pt x="146" y="78"/>
                  </a:lnTo>
                  <a:lnTo>
                    <a:pt x="144" y="92"/>
                  </a:lnTo>
                  <a:lnTo>
                    <a:pt x="142" y="106"/>
                  </a:lnTo>
                  <a:lnTo>
                    <a:pt x="136" y="120"/>
                  </a:lnTo>
                  <a:lnTo>
                    <a:pt x="126" y="130"/>
                  </a:lnTo>
                  <a:lnTo>
                    <a:pt x="116" y="140"/>
                  </a:lnTo>
                  <a:lnTo>
                    <a:pt x="104" y="148"/>
                  </a:lnTo>
                  <a:lnTo>
                    <a:pt x="104" y="148"/>
                  </a:lnTo>
                  <a:lnTo>
                    <a:pt x="90" y="152"/>
                  </a:lnTo>
                  <a:lnTo>
                    <a:pt x="76" y="154"/>
                  </a:lnTo>
                  <a:lnTo>
                    <a:pt x="62" y="152"/>
                  </a:lnTo>
                  <a:lnTo>
                    <a:pt x="48" y="148"/>
                  </a:lnTo>
                  <a:lnTo>
                    <a:pt x="36" y="140"/>
                  </a:lnTo>
                  <a:lnTo>
                    <a:pt x="24" y="132"/>
                  </a:lnTo>
                  <a:lnTo>
                    <a:pt x="14" y="120"/>
                  </a:lnTo>
                  <a:lnTo>
                    <a:pt x="6" y="106"/>
                  </a:lnTo>
                  <a:lnTo>
                    <a:pt x="6" y="106"/>
                  </a:lnTo>
                  <a:lnTo>
                    <a:pt x="2" y="90"/>
                  </a:lnTo>
                  <a:lnTo>
                    <a:pt x="0" y="76"/>
                  </a:lnTo>
                  <a:lnTo>
                    <a:pt x="0" y="62"/>
                  </a:lnTo>
                  <a:lnTo>
                    <a:pt x="4" y="48"/>
                  </a:lnTo>
                  <a:lnTo>
                    <a:pt x="10" y="34"/>
                  </a:lnTo>
                  <a:lnTo>
                    <a:pt x="18" y="22"/>
                  </a:lnTo>
                  <a:lnTo>
                    <a:pt x="28" y="14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56" y="2"/>
                  </a:lnTo>
                  <a:lnTo>
                    <a:pt x="70" y="0"/>
                  </a:lnTo>
                  <a:lnTo>
                    <a:pt x="84" y="2"/>
                  </a:lnTo>
                  <a:lnTo>
                    <a:pt x="98" y="6"/>
                  </a:lnTo>
                  <a:lnTo>
                    <a:pt x="110" y="14"/>
                  </a:lnTo>
                  <a:lnTo>
                    <a:pt x="122" y="22"/>
                  </a:lnTo>
                  <a:lnTo>
                    <a:pt x="130" y="34"/>
                  </a:lnTo>
                  <a:lnTo>
                    <a:pt x="138" y="48"/>
                  </a:lnTo>
                  <a:lnTo>
                    <a:pt x="138" y="48"/>
                  </a:lnTo>
                  <a:close/>
                </a:path>
              </a:pathLst>
            </a:custGeom>
            <a:solidFill>
              <a:srgbClr val="F6F6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17" name="Freeform 33"/>
            <p:cNvSpPr>
              <a:spLocks/>
            </p:cNvSpPr>
            <p:nvPr/>
          </p:nvSpPr>
          <p:spPr bwMode="auto">
            <a:xfrm>
              <a:off x="1098550" y="4775200"/>
              <a:ext cx="130175" cy="177800"/>
            </a:xfrm>
            <a:custGeom>
              <a:avLst/>
              <a:gdLst/>
              <a:ahLst/>
              <a:cxnLst>
                <a:cxn ang="0">
                  <a:pos x="60" y="10"/>
                </a:cxn>
                <a:cxn ang="0">
                  <a:pos x="60" y="10"/>
                </a:cxn>
                <a:cxn ang="0">
                  <a:pos x="54" y="6"/>
                </a:cxn>
                <a:cxn ang="0">
                  <a:pos x="48" y="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2" y="2"/>
                </a:cxn>
                <a:cxn ang="0">
                  <a:pos x="32" y="2"/>
                </a:cxn>
                <a:cxn ang="0">
                  <a:pos x="20" y="8"/>
                </a:cxn>
                <a:cxn ang="0">
                  <a:pos x="10" y="18"/>
                </a:cxn>
                <a:cxn ang="0">
                  <a:pos x="4" y="30"/>
                </a:cxn>
                <a:cxn ang="0">
                  <a:pos x="0" y="44"/>
                </a:cxn>
                <a:cxn ang="0">
                  <a:pos x="0" y="44"/>
                </a:cxn>
                <a:cxn ang="0">
                  <a:pos x="4" y="54"/>
                </a:cxn>
                <a:cxn ang="0">
                  <a:pos x="8" y="66"/>
                </a:cxn>
                <a:cxn ang="0">
                  <a:pos x="14" y="76"/>
                </a:cxn>
                <a:cxn ang="0">
                  <a:pos x="22" y="86"/>
                </a:cxn>
                <a:cxn ang="0">
                  <a:pos x="30" y="94"/>
                </a:cxn>
                <a:cxn ang="0">
                  <a:pos x="40" y="102"/>
                </a:cxn>
                <a:cxn ang="0">
                  <a:pos x="50" y="108"/>
                </a:cxn>
                <a:cxn ang="0">
                  <a:pos x="62" y="112"/>
                </a:cxn>
                <a:cxn ang="0">
                  <a:pos x="62" y="112"/>
                </a:cxn>
                <a:cxn ang="0">
                  <a:pos x="68" y="110"/>
                </a:cxn>
                <a:cxn ang="0">
                  <a:pos x="76" y="108"/>
                </a:cxn>
                <a:cxn ang="0">
                  <a:pos x="76" y="108"/>
                </a:cxn>
                <a:cxn ang="0">
                  <a:pos x="80" y="96"/>
                </a:cxn>
                <a:cxn ang="0">
                  <a:pos x="82" y="84"/>
                </a:cxn>
                <a:cxn ang="0">
                  <a:pos x="82" y="70"/>
                </a:cxn>
                <a:cxn ang="0">
                  <a:pos x="82" y="58"/>
                </a:cxn>
                <a:cxn ang="0">
                  <a:pos x="80" y="46"/>
                </a:cxn>
                <a:cxn ang="0">
                  <a:pos x="74" y="34"/>
                </a:cxn>
                <a:cxn ang="0">
                  <a:pos x="68" y="22"/>
                </a:cxn>
                <a:cxn ang="0">
                  <a:pos x="60" y="10"/>
                </a:cxn>
                <a:cxn ang="0">
                  <a:pos x="60" y="10"/>
                </a:cxn>
              </a:cxnLst>
              <a:rect l="0" t="0" r="r" b="b"/>
              <a:pathLst>
                <a:path w="82" h="112">
                  <a:moveTo>
                    <a:pt x="60" y="10"/>
                  </a:moveTo>
                  <a:lnTo>
                    <a:pt x="60" y="10"/>
                  </a:lnTo>
                  <a:lnTo>
                    <a:pt x="54" y="6"/>
                  </a:lnTo>
                  <a:lnTo>
                    <a:pt x="48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20" y="8"/>
                  </a:lnTo>
                  <a:lnTo>
                    <a:pt x="10" y="18"/>
                  </a:lnTo>
                  <a:lnTo>
                    <a:pt x="4" y="3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4" y="54"/>
                  </a:lnTo>
                  <a:lnTo>
                    <a:pt x="8" y="66"/>
                  </a:lnTo>
                  <a:lnTo>
                    <a:pt x="14" y="76"/>
                  </a:lnTo>
                  <a:lnTo>
                    <a:pt x="22" y="86"/>
                  </a:lnTo>
                  <a:lnTo>
                    <a:pt x="30" y="94"/>
                  </a:lnTo>
                  <a:lnTo>
                    <a:pt x="40" y="102"/>
                  </a:lnTo>
                  <a:lnTo>
                    <a:pt x="50" y="108"/>
                  </a:lnTo>
                  <a:lnTo>
                    <a:pt x="62" y="112"/>
                  </a:lnTo>
                  <a:lnTo>
                    <a:pt x="62" y="112"/>
                  </a:lnTo>
                  <a:lnTo>
                    <a:pt x="68" y="110"/>
                  </a:lnTo>
                  <a:lnTo>
                    <a:pt x="76" y="108"/>
                  </a:lnTo>
                  <a:lnTo>
                    <a:pt x="76" y="108"/>
                  </a:lnTo>
                  <a:lnTo>
                    <a:pt x="80" y="96"/>
                  </a:lnTo>
                  <a:lnTo>
                    <a:pt x="82" y="84"/>
                  </a:lnTo>
                  <a:lnTo>
                    <a:pt x="82" y="70"/>
                  </a:lnTo>
                  <a:lnTo>
                    <a:pt x="82" y="58"/>
                  </a:lnTo>
                  <a:lnTo>
                    <a:pt x="80" y="46"/>
                  </a:lnTo>
                  <a:lnTo>
                    <a:pt x="74" y="34"/>
                  </a:lnTo>
                  <a:lnTo>
                    <a:pt x="68" y="22"/>
                  </a:lnTo>
                  <a:lnTo>
                    <a:pt x="60" y="10"/>
                  </a:lnTo>
                  <a:lnTo>
                    <a:pt x="60" y="10"/>
                  </a:lnTo>
                  <a:close/>
                </a:path>
              </a:pathLst>
            </a:custGeom>
            <a:solidFill>
              <a:srgbClr val="DCDDE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18" name="Freeform 34"/>
            <p:cNvSpPr>
              <a:spLocks/>
            </p:cNvSpPr>
            <p:nvPr/>
          </p:nvSpPr>
          <p:spPr bwMode="auto">
            <a:xfrm>
              <a:off x="1098550" y="4845050"/>
              <a:ext cx="98425" cy="1079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6"/>
                </a:cxn>
                <a:cxn ang="0">
                  <a:pos x="2" y="2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10" y="40"/>
                </a:cxn>
                <a:cxn ang="0">
                  <a:pos x="14" y="48"/>
                </a:cxn>
                <a:cxn ang="0">
                  <a:pos x="22" y="54"/>
                </a:cxn>
                <a:cxn ang="0">
                  <a:pos x="28" y="60"/>
                </a:cxn>
                <a:cxn ang="0">
                  <a:pos x="36" y="64"/>
                </a:cxn>
                <a:cxn ang="0">
                  <a:pos x="44" y="66"/>
                </a:cxn>
                <a:cxn ang="0">
                  <a:pos x="52" y="68"/>
                </a:cxn>
                <a:cxn ang="0">
                  <a:pos x="62" y="68"/>
                </a:cxn>
                <a:cxn ang="0">
                  <a:pos x="62" y="68"/>
                </a:cxn>
                <a:cxn ang="0">
                  <a:pos x="50" y="64"/>
                </a:cxn>
                <a:cxn ang="0">
                  <a:pos x="40" y="58"/>
                </a:cxn>
                <a:cxn ang="0">
                  <a:pos x="30" y="50"/>
                </a:cxn>
                <a:cxn ang="0">
                  <a:pos x="22" y="42"/>
                </a:cxn>
                <a:cxn ang="0">
                  <a:pos x="14" y="32"/>
                </a:cxn>
                <a:cxn ang="0">
                  <a:pos x="8" y="22"/>
                </a:cxn>
                <a:cxn ang="0">
                  <a:pos x="4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2" h="68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10" y="40"/>
                  </a:lnTo>
                  <a:lnTo>
                    <a:pt x="14" y="48"/>
                  </a:lnTo>
                  <a:lnTo>
                    <a:pt x="22" y="54"/>
                  </a:lnTo>
                  <a:lnTo>
                    <a:pt x="28" y="60"/>
                  </a:lnTo>
                  <a:lnTo>
                    <a:pt x="36" y="64"/>
                  </a:lnTo>
                  <a:lnTo>
                    <a:pt x="44" y="66"/>
                  </a:lnTo>
                  <a:lnTo>
                    <a:pt x="52" y="68"/>
                  </a:lnTo>
                  <a:lnTo>
                    <a:pt x="62" y="68"/>
                  </a:lnTo>
                  <a:lnTo>
                    <a:pt x="62" y="68"/>
                  </a:lnTo>
                  <a:lnTo>
                    <a:pt x="50" y="64"/>
                  </a:lnTo>
                  <a:lnTo>
                    <a:pt x="40" y="58"/>
                  </a:lnTo>
                  <a:lnTo>
                    <a:pt x="30" y="50"/>
                  </a:lnTo>
                  <a:lnTo>
                    <a:pt x="22" y="42"/>
                  </a:lnTo>
                  <a:lnTo>
                    <a:pt x="14" y="32"/>
                  </a:lnTo>
                  <a:lnTo>
                    <a:pt x="8" y="22"/>
                  </a:lnTo>
                  <a:lnTo>
                    <a:pt x="4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EF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19" name="Freeform 35"/>
            <p:cNvSpPr>
              <a:spLocks/>
            </p:cNvSpPr>
            <p:nvPr/>
          </p:nvSpPr>
          <p:spPr bwMode="auto">
            <a:xfrm>
              <a:off x="1152525" y="4772025"/>
              <a:ext cx="117475" cy="174625"/>
            </a:xfrm>
            <a:custGeom>
              <a:avLst/>
              <a:gdLst/>
              <a:ahLst/>
              <a:cxnLst>
                <a:cxn ang="0">
                  <a:pos x="42" y="110"/>
                </a:cxn>
                <a:cxn ang="0">
                  <a:pos x="42" y="110"/>
                </a:cxn>
                <a:cxn ang="0">
                  <a:pos x="44" y="110"/>
                </a:cxn>
                <a:cxn ang="0">
                  <a:pos x="44" y="110"/>
                </a:cxn>
                <a:cxn ang="0">
                  <a:pos x="54" y="104"/>
                </a:cxn>
                <a:cxn ang="0">
                  <a:pos x="60" y="98"/>
                </a:cxn>
                <a:cxn ang="0">
                  <a:pos x="68" y="88"/>
                </a:cxn>
                <a:cxn ang="0">
                  <a:pos x="72" y="78"/>
                </a:cxn>
                <a:cxn ang="0">
                  <a:pos x="74" y="68"/>
                </a:cxn>
                <a:cxn ang="0">
                  <a:pos x="74" y="58"/>
                </a:cxn>
                <a:cxn ang="0">
                  <a:pos x="74" y="46"/>
                </a:cxn>
                <a:cxn ang="0">
                  <a:pos x="70" y="36"/>
                </a:cxn>
                <a:cxn ang="0">
                  <a:pos x="70" y="36"/>
                </a:cxn>
                <a:cxn ang="0">
                  <a:pos x="64" y="26"/>
                </a:cxn>
                <a:cxn ang="0">
                  <a:pos x="58" y="16"/>
                </a:cxn>
                <a:cxn ang="0">
                  <a:pos x="50" y="10"/>
                </a:cxn>
                <a:cxn ang="0">
                  <a:pos x="40" y="4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4" y="4"/>
                </a:cxn>
                <a:cxn ang="0">
                  <a:pos x="20" y="8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34" y="24"/>
                </a:cxn>
                <a:cxn ang="0">
                  <a:pos x="40" y="36"/>
                </a:cxn>
                <a:cxn ang="0">
                  <a:pos x="46" y="48"/>
                </a:cxn>
                <a:cxn ang="0">
                  <a:pos x="48" y="60"/>
                </a:cxn>
                <a:cxn ang="0">
                  <a:pos x="48" y="72"/>
                </a:cxn>
                <a:cxn ang="0">
                  <a:pos x="48" y="86"/>
                </a:cxn>
                <a:cxn ang="0">
                  <a:pos x="46" y="98"/>
                </a:cxn>
                <a:cxn ang="0">
                  <a:pos x="42" y="110"/>
                </a:cxn>
                <a:cxn ang="0">
                  <a:pos x="42" y="110"/>
                </a:cxn>
              </a:cxnLst>
              <a:rect l="0" t="0" r="r" b="b"/>
              <a:pathLst>
                <a:path w="74" h="110">
                  <a:moveTo>
                    <a:pt x="42" y="110"/>
                  </a:moveTo>
                  <a:lnTo>
                    <a:pt x="42" y="110"/>
                  </a:lnTo>
                  <a:lnTo>
                    <a:pt x="44" y="110"/>
                  </a:lnTo>
                  <a:lnTo>
                    <a:pt x="44" y="110"/>
                  </a:lnTo>
                  <a:lnTo>
                    <a:pt x="54" y="104"/>
                  </a:lnTo>
                  <a:lnTo>
                    <a:pt x="60" y="98"/>
                  </a:lnTo>
                  <a:lnTo>
                    <a:pt x="68" y="88"/>
                  </a:lnTo>
                  <a:lnTo>
                    <a:pt x="72" y="78"/>
                  </a:lnTo>
                  <a:lnTo>
                    <a:pt x="74" y="68"/>
                  </a:lnTo>
                  <a:lnTo>
                    <a:pt x="74" y="58"/>
                  </a:lnTo>
                  <a:lnTo>
                    <a:pt x="74" y="46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64" y="26"/>
                  </a:lnTo>
                  <a:lnTo>
                    <a:pt x="58" y="16"/>
                  </a:lnTo>
                  <a:lnTo>
                    <a:pt x="50" y="10"/>
                  </a:lnTo>
                  <a:lnTo>
                    <a:pt x="40" y="4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4" y="4"/>
                  </a:lnTo>
                  <a:lnTo>
                    <a:pt x="20" y="8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34" y="24"/>
                  </a:lnTo>
                  <a:lnTo>
                    <a:pt x="40" y="36"/>
                  </a:lnTo>
                  <a:lnTo>
                    <a:pt x="46" y="48"/>
                  </a:lnTo>
                  <a:lnTo>
                    <a:pt x="48" y="60"/>
                  </a:lnTo>
                  <a:lnTo>
                    <a:pt x="48" y="72"/>
                  </a:lnTo>
                  <a:lnTo>
                    <a:pt x="48" y="86"/>
                  </a:lnTo>
                  <a:lnTo>
                    <a:pt x="46" y="98"/>
                  </a:lnTo>
                  <a:lnTo>
                    <a:pt x="42" y="110"/>
                  </a:lnTo>
                  <a:lnTo>
                    <a:pt x="42" y="110"/>
                  </a:lnTo>
                  <a:close/>
                </a:path>
              </a:pathLst>
            </a:custGeom>
            <a:solidFill>
              <a:srgbClr val="C6C7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20" name="Freeform 36"/>
            <p:cNvSpPr>
              <a:spLocks/>
            </p:cNvSpPr>
            <p:nvPr/>
          </p:nvSpPr>
          <p:spPr bwMode="auto">
            <a:xfrm>
              <a:off x="1689100" y="4600575"/>
              <a:ext cx="260350" cy="279400"/>
            </a:xfrm>
            <a:custGeom>
              <a:avLst/>
              <a:gdLst/>
              <a:ahLst/>
              <a:cxnLst>
                <a:cxn ang="0">
                  <a:pos x="2" y="102"/>
                </a:cxn>
                <a:cxn ang="0">
                  <a:pos x="2" y="102"/>
                </a:cxn>
                <a:cxn ang="0">
                  <a:pos x="0" y="86"/>
                </a:cxn>
                <a:cxn ang="0">
                  <a:pos x="2" y="68"/>
                </a:cxn>
                <a:cxn ang="0">
                  <a:pos x="6" y="52"/>
                </a:cxn>
                <a:cxn ang="0">
                  <a:pos x="14" y="38"/>
                </a:cxn>
                <a:cxn ang="0">
                  <a:pos x="24" y="24"/>
                </a:cxn>
                <a:cxn ang="0">
                  <a:pos x="36" y="14"/>
                </a:cxn>
                <a:cxn ang="0">
                  <a:pos x="50" y="6"/>
                </a:cxn>
                <a:cxn ang="0">
                  <a:pos x="66" y="2"/>
                </a:cxn>
                <a:cxn ang="0">
                  <a:pos x="66" y="2"/>
                </a:cxn>
                <a:cxn ang="0">
                  <a:pos x="82" y="0"/>
                </a:cxn>
                <a:cxn ang="0">
                  <a:pos x="98" y="2"/>
                </a:cxn>
                <a:cxn ang="0">
                  <a:pos x="114" y="8"/>
                </a:cxn>
                <a:cxn ang="0">
                  <a:pos x="128" y="16"/>
                </a:cxn>
                <a:cxn ang="0">
                  <a:pos x="140" y="26"/>
                </a:cxn>
                <a:cxn ang="0">
                  <a:pos x="150" y="40"/>
                </a:cxn>
                <a:cxn ang="0">
                  <a:pos x="158" y="56"/>
                </a:cxn>
                <a:cxn ang="0">
                  <a:pos x="162" y="72"/>
                </a:cxn>
                <a:cxn ang="0">
                  <a:pos x="162" y="72"/>
                </a:cxn>
                <a:cxn ang="0">
                  <a:pos x="164" y="90"/>
                </a:cxn>
                <a:cxn ang="0">
                  <a:pos x="162" y="108"/>
                </a:cxn>
                <a:cxn ang="0">
                  <a:pos x="158" y="124"/>
                </a:cxn>
                <a:cxn ang="0">
                  <a:pos x="150" y="138"/>
                </a:cxn>
                <a:cxn ang="0">
                  <a:pos x="140" y="150"/>
                </a:cxn>
                <a:cxn ang="0">
                  <a:pos x="128" y="162"/>
                </a:cxn>
                <a:cxn ang="0">
                  <a:pos x="114" y="170"/>
                </a:cxn>
                <a:cxn ang="0">
                  <a:pos x="98" y="174"/>
                </a:cxn>
                <a:cxn ang="0">
                  <a:pos x="98" y="174"/>
                </a:cxn>
                <a:cxn ang="0">
                  <a:pos x="82" y="176"/>
                </a:cxn>
                <a:cxn ang="0">
                  <a:pos x="66" y="174"/>
                </a:cxn>
                <a:cxn ang="0">
                  <a:pos x="50" y="168"/>
                </a:cxn>
                <a:cxn ang="0">
                  <a:pos x="38" y="160"/>
                </a:cxn>
                <a:cxn ang="0">
                  <a:pos x="24" y="148"/>
                </a:cxn>
                <a:cxn ang="0">
                  <a:pos x="14" y="136"/>
                </a:cxn>
                <a:cxn ang="0">
                  <a:pos x="8" y="120"/>
                </a:cxn>
                <a:cxn ang="0">
                  <a:pos x="2" y="102"/>
                </a:cxn>
                <a:cxn ang="0">
                  <a:pos x="2" y="102"/>
                </a:cxn>
              </a:cxnLst>
              <a:rect l="0" t="0" r="r" b="b"/>
              <a:pathLst>
                <a:path w="164" h="176">
                  <a:moveTo>
                    <a:pt x="2" y="102"/>
                  </a:moveTo>
                  <a:lnTo>
                    <a:pt x="2" y="102"/>
                  </a:lnTo>
                  <a:lnTo>
                    <a:pt x="0" y="86"/>
                  </a:lnTo>
                  <a:lnTo>
                    <a:pt x="2" y="68"/>
                  </a:lnTo>
                  <a:lnTo>
                    <a:pt x="6" y="52"/>
                  </a:lnTo>
                  <a:lnTo>
                    <a:pt x="14" y="38"/>
                  </a:lnTo>
                  <a:lnTo>
                    <a:pt x="24" y="24"/>
                  </a:lnTo>
                  <a:lnTo>
                    <a:pt x="36" y="14"/>
                  </a:lnTo>
                  <a:lnTo>
                    <a:pt x="50" y="6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82" y="0"/>
                  </a:lnTo>
                  <a:lnTo>
                    <a:pt x="98" y="2"/>
                  </a:lnTo>
                  <a:lnTo>
                    <a:pt x="114" y="8"/>
                  </a:lnTo>
                  <a:lnTo>
                    <a:pt x="128" y="16"/>
                  </a:lnTo>
                  <a:lnTo>
                    <a:pt x="140" y="26"/>
                  </a:lnTo>
                  <a:lnTo>
                    <a:pt x="150" y="40"/>
                  </a:lnTo>
                  <a:lnTo>
                    <a:pt x="158" y="56"/>
                  </a:lnTo>
                  <a:lnTo>
                    <a:pt x="162" y="72"/>
                  </a:lnTo>
                  <a:lnTo>
                    <a:pt x="162" y="72"/>
                  </a:lnTo>
                  <a:lnTo>
                    <a:pt x="164" y="90"/>
                  </a:lnTo>
                  <a:lnTo>
                    <a:pt x="162" y="108"/>
                  </a:lnTo>
                  <a:lnTo>
                    <a:pt x="158" y="124"/>
                  </a:lnTo>
                  <a:lnTo>
                    <a:pt x="150" y="138"/>
                  </a:lnTo>
                  <a:lnTo>
                    <a:pt x="140" y="150"/>
                  </a:lnTo>
                  <a:lnTo>
                    <a:pt x="128" y="162"/>
                  </a:lnTo>
                  <a:lnTo>
                    <a:pt x="114" y="170"/>
                  </a:lnTo>
                  <a:lnTo>
                    <a:pt x="98" y="174"/>
                  </a:lnTo>
                  <a:lnTo>
                    <a:pt x="98" y="174"/>
                  </a:lnTo>
                  <a:lnTo>
                    <a:pt x="82" y="176"/>
                  </a:lnTo>
                  <a:lnTo>
                    <a:pt x="66" y="174"/>
                  </a:lnTo>
                  <a:lnTo>
                    <a:pt x="50" y="168"/>
                  </a:lnTo>
                  <a:lnTo>
                    <a:pt x="38" y="160"/>
                  </a:lnTo>
                  <a:lnTo>
                    <a:pt x="24" y="148"/>
                  </a:lnTo>
                  <a:lnTo>
                    <a:pt x="14" y="136"/>
                  </a:lnTo>
                  <a:lnTo>
                    <a:pt x="8" y="120"/>
                  </a:lnTo>
                  <a:lnTo>
                    <a:pt x="2" y="102"/>
                  </a:lnTo>
                  <a:lnTo>
                    <a:pt x="2" y="102"/>
                  </a:lnTo>
                  <a:close/>
                </a:path>
              </a:pathLst>
            </a:custGeom>
            <a:solidFill>
              <a:srgbClr val="DCDDE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21" name="Freeform 37"/>
            <p:cNvSpPr>
              <a:spLocks/>
            </p:cNvSpPr>
            <p:nvPr/>
          </p:nvSpPr>
          <p:spPr bwMode="auto">
            <a:xfrm>
              <a:off x="1720850" y="4600575"/>
              <a:ext cx="247650" cy="263525"/>
            </a:xfrm>
            <a:custGeom>
              <a:avLst/>
              <a:gdLst/>
              <a:ahLst/>
              <a:cxnLst>
                <a:cxn ang="0">
                  <a:pos x="2" y="98"/>
                </a:cxn>
                <a:cxn ang="0">
                  <a:pos x="2" y="98"/>
                </a:cxn>
                <a:cxn ang="0">
                  <a:pos x="0" y="80"/>
                </a:cxn>
                <a:cxn ang="0">
                  <a:pos x="2" y="64"/>
                </a:cxn>
                <a:cxn ang="0">
                  <a:pos x="6" y="50"/>
                </a:cxn>
                <a:cxn ang="0">
                  <a:pos x="14" y="36"/>
                </a:cxn>
                <a:cxn ang="0">
                  <a:pos x="22" y="24"/>
                </a:cxn>
                <a:cxn ang="0">
                  <a:pos x="34" y="14"/>
                </a:cxn>
                <a:cxn ang="0">
                  <a:pos x="48" y="6"/>
                </a:cxn>
                <a:cxn ang="0">
                  <a:pos x="62" y="2"/>
                </a:cxn>
                <a:cxn ang="0">
                  <a:pos x="62" y="2"/>
                </a:cxn>
                <a:cxn ang="0">
                  <a:pos x="78" y="0"/>
                </a:cxn>
                <a:cxn ang="0">
                  <a:pos x="94" y="2"/>
                </a:cxn>
                <a:cxn ang="0">
                  <a:pos x="108" y="8"/>
                </a:cxn>
                <a:cxn ang="0">
                  <a:pos x="120" y="16"/>
                </a:cxn>
                <a:cxn ang="0">
                  <a:pos x="132" y="26"/>
                </a:cxn>
                <a:cxn ang="0">
                  <a:pos x="142" y="38"/>
                </a:cxn>
                <a:cxn ang="0">
                  <a:pos x="148" y="52"/>
                </a:cxn>
                <a:cxn ang="0">
                  <a:pos x="154" y="68"/>
                </a:cxn>
                <a:cxn ang="0">
                  <a:pos x="154" y="68"/>
                </a:cxn>
                <a:cxn ang="0">
                  <a:pos x="156" y="86"/>
                </a:cxn>
                <a:cxn ang="0">
                  <a:pos x="154" y="102"/>
                </a:cxn>
                <a:cxn ang="0">
                  <a:pos x="150" y="116"/>
                </a:cxn>
                <a:cxn ang="0">
                  <a:pos x="142" y="130"/>
                </a:cxn>
                <a:cxn ang="0">
                  <a:pos x="132" y="142"/>
                </a:cxn>
                <a:cxn ang="0">
                  <a:pos x="122" y="152"/>
                </a:cxn>
                <a:cxn ang="0">
                  <a:pos x="108" y="160"/>
                </a:cxn>
                <a:cxn ang="0">
                  <a:pos x="92" y="164"/>
                </a:cxn>
                <a:cxn ang="0">
                  <a:pos x="92" y="164"/>
                </a:cxn>
                <a:cxn ang="0">
                  <a:pos x="78" y="166"/>
                </a:cxn>
                <a:cxn ang="0">
                  <a:pos x="62" y="164"/>
                </a:cxn>
                <a:cxn ang="0">
                  <a:pos x="48" y="158"/>
                </a:cxn>
                <a:cxn ang="0">
                  <a:pos x="34" y="150"/>
                </a:cxn>
                <a:cxn ang="0">
                  <a:pos x="24" y="140"/>
                </a:cxn>
                <a:cxn ang="0">
                  <a:pos x="14" y="128"/>
                </a:cxn>
                <a:cxn ang="0">
                  <a:pos x="6" y="114"/>
                </a:cxn>
                <a:cxn ang="0">
                  <a:pos x="2" y="98"/>
                </a:cxn>
                <a:cxn ang="0">
                  <a:pos x="2" y="98"/>
                </a:cxn>
              </a:cxnLst>
              <a:rect l="0" t="0" r="r" b="b"/>
              <a:pathLst>
                <a:path w="156" h="166">
                  <a:moveTo>
                    <a:pt x="2" y="98"/>
                  </a:moveTo>
                  <a:lnTo>
                    <a:pt x="2" y="98"/>
                  </a:lnTo>
                  <a:lnTo>
                    <a:pt x="0" y="80"/>
                  </a:lnTo>
                  <a:lnTo>
                    <a:pt x="2" y="64"/>
                  </a:lnTo>
                  <a:lnTo>
                    <a:pt x="6" y="50"/>
                  </a:lnTo>
                  <a:lnTo>
                    <a:pt x="14" y="36"/>
                  </a:lnTo>
                  <a:lnTo>
                    <a:pt x="22" y="24"/>
                  </a:lnTo>
                  <a:lnTo>
                    <a:pt x="34" y="14"/>
                  </a:lnTo>
                  <a:lnTo>
                    <a:pt x="48" y="6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78" y="0"/>
                  </a:lnTo>
                  <a:lnTo>
                    <a:pt x="94" y="2"/>
                  </a:lnTo>
                  <a:lnTo>
                    <a:pt x="108" y="8"/>
                  </a:lnTo>
                  <a:lnTo>
                    <a:pt x="120" y="16"/>
                  </a:lnTo>
                  <a:lnTo>
                    <a:pt x="132" y="26"/>
                  </a:lnTo>
                  <a:lnTo>
                    <a:pt x="142" y="38"/>
                  </a:lnTo>
                  <a:lnTo>
                    <a:pt x="148" y="52"/>
                  </a:lnTo>
                  <a:lnTo>
                    <a:pt x="154" y="68"/>
                  </a:lnTo>
                  <a:lnTo>
                    <a:pt x="154" y="68"/>
                  </a:lnTo>
                  <a:lnTo>
                    <a:pt x="156" y="86"/>
                  </a:lnTo>
                  <a:lnTo>
                    <a:pt x="154" y="102"/>
                  </a:lnTo>
                  <a:lnTo>
                    <a:pt x="150" y="116"/>
                  </a:lnTo>
                  <a:lnTo>
                    <a:pt x="142" y="130"/>
                  </a:lnTo>
                  <a:lnTo>
                    <a:pt x="132" y="142"/>
                  </a:lnTo>
                  <a:lnTo>
                    <a:pt x="122" y="152"/>
                  </a:lnTo>
                  <a:lnTo>
                    <a:pt x="108" y="160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78" y="166"/>
                  </a:lnTo>
                  <a:lnTo>
                    <a:pt x="62" y="164"/>
                  </a:lnTo>
                  <a:lnTo>
                    <a:pt x="48" y="158"/>
                  </a:lnTo>
                  <a:lnTo>
                    <a:pt x="34" y="150"/>
                  </a:lnTo>
                  <a:lnTo>
                    <a:pt x="24" y="140"/>
                  </a:lnTo>
                  <a:lnTo>
                    <a:pt x="14" y="128"/>
                  </a:lnTo>
                  <a:lnTo>
                    <a:pt x="6" y="114"/>
                  </a:lnTo>
                  <a:lnTo>
                    <a:pt x="2" y="98"/>
                  </a:lnTo>
                  <a:lnTo>
                    <a:pt x="2" y="98"/>
                  </a:lnTo>
                  <a:close/>
                </a:path>
              </a:pathLst>
            </a:custGeom>
            <a:solidFill>
              <a:srgbClr val="F6F6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22" name="Freeform 38"/>
            <p:cNvSpPr>
              <a:spLocks/>
            </p:cNvSpPr>
            <p:nvPr/>
          </p:nvSpPr>
          <p:spPr bwMode="auto">
            <a:xfrm>
              <a:off x="1752600" y="4733925"/>
              <a:ext cx="146050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22"/>
                </a:cxn>
                <a:cxn ang="0">
                  <a:pos x="10" y="32"/>
                </a:cxn>
                <a:cxn ang="0">
                  <a:pos x="18" y="42"/>
                </a:cxn>
                <a:cxn ang="0">
                  <a:pos x="26" y="50"/>
                </a:cxn>
                <a:cxn ang="0">
                  <a:pos x="36" y="56"/>
                </a:cxn>
                <a:cxn ang="0">
                  <a:pos x="46" y="58"/>
                </a:cxn>
                <a:cxn ang="0">
                  <a:pos x="58" y="60"/>
                </a:cxn>
                <a:cxn ang="0">
                  <a:pos x="70" y="60"/>
                </a:cxn>
                <a:cxn ang="0">
                  <a:pos x="70" y="60"/>
                </a:cxn>
                <a:cxn ang="0">
                  <a:pos x="80" y="56"/>
                </a:cxn>
                <a:cxn ang="0">
                  <a:pos x="92" y="50"/>
                </a:cxn>
                <a:cxn ang="0">
                  <a:pos x="92" y="50"/>
                </a:cxn>
                <a:cxn ang="0">
                  <a:pos x="76" y="50"/>
                </a:cxn>
                <a:cxn ang="0">
                  <a:pos x="62" y="48"/>
                </a:cxn>
                <a:cxn ang="0">
                  <a:pos x="50" y="44"/>
                </a:cxn>
                <a:cxn ang="0">
                  <a:pos x="38" y="38"/>
                </a:cxn>
                <a:cxn ang="0">
                  <a:pos x="26" y="32"/>
                </a:cxn>
                <a:cxn ang="0">
                  <a:pos x="16" y="24"/>
                </a:cxn>
                <a:cxn ang="0">
                  <a:pos x="8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2" h="60">
                  <a:moveTo>
                    <a:pt x="0" y="0"/>
                  </a:moveTo>
                  <a:lnTo>
                    <a:pt x="0" y="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22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26" y="50"/>
                  </a:lnTo>
                  <a:lnTo>
                    <a:pt x="36" y="56"/>
                  </a:lnTo>
                  <a:lnTo>
                    <a:pt x="46" y="58"/>
                  </a:lnTo>
                  <a:lnTo>
                    <a:pt x="58" y="60"/>
                  </a:lnTo>
                  <a:lnTo>
                    <a:pt x="70" y="60"/>
                  </a:lnTo>
                  <a:lnTo>
                    <a:pt x="70" y="60"/>
                  </a:lnTo>
                  <a:lnTo>
                    <a:pt x="80" y="56"/>
                  </a:lnTo>
                  <a:lnTo>
                    <a:pt x="92" y="50"/>
                  </a:lnTo>
                  <a:lnTo>
                    <a:pt x="92" y="50"/>
                  </a:lnTo>
                  <a:lnTo>
                    <a:pt x="76" y="50"/>
                  </a:lnTo>
                  <a:lnTo>
                    <a:pt x="62" y="48"/>
                  </a:lnTo>
                  <a:lnTo>
                    <a:pt x="50" y="44"/>
                  </a:lnTo>
                  <a:lnTo>
                    <a:pt x="38" y="38"/>
                  </a:lnTo>
                  <a:lnTo>
                    <a:pt x="26" y="32"/>
                  </a:lnTo>
                  <a:lnTo>
                    <a:pt x="16" y="24"/>
                  </a:lnTo>
                  <a:lnTo>
                    <a:pt x="8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EF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23" name="Freeform 39"/>
            <p:cNvSpPr>
              <a:spLocks/>
            </p:cNvSpPr>
            <p:nvPr/>
          </p:nvSpPr>
          <p:spPr bwMode="auto">
            <a:xfrm>
              <a:off x="1752600" y="4670425"/>
              <a:ext cx="177800" cy="142875"/>
            </a:xfrm>
            <a:custGeom>
              <a:avLst/>
              <a:gdLst/>
              <a:ahLst/>
              <a:cxnLst>
                <a:cxn ang="0">
                  <a:pos x="112" y="64"/>
                </a:cxn>
                <a:cxn ang="0">
                  <a:pos x="112" y="64"/>
                </a:cxn>
                <a:cxn ang="0">
                  <a:pos x="108" y="50"/>
                </a:cxn>
                <a:cxn ang="0">
                  <a:pos x="100" y="36"/>
                </a:cxn>
                <a:cxn ang="0">
                  <a:pos x="90" y="22"/>
                </a:cxn>
                <a:cxn ang="0">
                  <a:pos x="76" y="12"/>
                </a:cxn>
                <a:cxn ang="0">
                  <a:pos x="60" y="4"/>
                </a:cxn>
                <a:cxn ang="0">
                  <a:pos x="44" y="0"/>
                </a:cxn>
                <a:cxn ang="0">
                  <a:pos x="36" y="0"/>
                </a:cxn>
                <a:cxn ang="0">
                  <a:pos x="26" y="0"/>
                </a:cxn>
                <a:cxn ang="0">
                  <a:pos x="16" y="2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2" y="22"/>
                </a:cxn>
                <a:cxn ang="0">
                  <a:pos x="0" y="32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8" y="52"/>
                </a:cxn>
                <a:cxn ang="0">
                  <a:pos x="16" y="64"/>
                </a:cxn>
                <a:cxn ang="0">
                  <a:pos x="26" y="72"/>
                </a:cxn>
                <a:cxn ang="0">
                  <a:pos x="38" y="78"/>
                </a:cxn>
                <a:cxn ang="0">
                  <a:pos x="50" y="84"/>
                </a:cxn>
                <a:cxn ang="0">
                  <a:pos x="62" y="88"/>
                </a:cxn>
                <a:cxn ang="0">
                  <a:pos x="76" y="90"/>
                </a:cxn>
                <a:cxn ang="0">
                  <a:pos x="92" y="90"/>
                </a:cxn>
                <a:cxn ang="0">
                  <a:pos x="92" y="90"/>
                </a:cxn>
                <a:cxn ang="0">
                  <a:pos x="104" y="78"/>
                </a:cxn>
                <a:cxn ang="0">
                  <a:pos x="112" y="64"/>
                </a:cxn>
                <a:cxn ang="0">
                  <a:pos x="112" y="64"/>
                </a:cxn>
              </a:cxnLst>
              <a:rect l="0" t="0" r="r" b="b"/>
              <a:pathLst>
                <a:path w="112" h="90">
                  <a:moveTo>
                    <a:pt x="112" y="64"/>
                  </a:moveTo>
                  <a:lnTo>
                    <a:pt x="112" y="64"/>
                  </a:lnTo>
                  <a:lnTo>
                    <a:pt x="108" y="50"/>
                  </a:lnTo>
                  <a:lnTo>
                    <a:pt x="100" y="36"/>
                  </a:lnTo>
                  <a:lnTo>
                    <a:pt x="90" y="22"/>
                  </a:lnTo>
                  <a:lnTo>
                    <a:pt x="76" y="12"/>
                  </a:lnTo>
                  <a:lnTo>
                    <a:pt x="60" y="4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8" y="6"/>
                  </a:lnTo>
                  <a:lnTo>
                    <a:pt x="8" y="6"/>
                  </a:lnTo>
                  <a:lnTo>
                    <a:pt x="2" y="22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8" y="52"/>
                  </a:lnTo>
                  <a:lnTo>
                    <a:pt x="16" y="64"/>
                  </a:lnTo>
                  <a:lnTo>
                    <a:pt x="26" y="72"/>
                  </a:lnTo>
                  <a:lnTo>
                    <a:pt x="38" y="78"/>
                  </a:lnTo>
                  <a:lnTo>
                    <a:pt x="50" y="84"/>
                  </a:lnTo>
                  <a:lnTo>
                    <a:pt x="62" y="88"/>
                  </a:lnTo>
                  <a:lnTo>
                    <a:pt x="76" y="90"/>
                  </a:lnTo>
                  <a:lnTo>
                    <a:pt x="92" y="90"/>
                  </a:lnTo>
                  <a:lnTo>
                    <a:pt x="92" y="90"/>
                  </a:lnTo>
                  <a:lnTo>
                    <a:pt x="104" y="78"/>
                  </a:lnTo>
                  <a:lnTo>
                    <a:pt x="112" y="64"/>
                  </a:lnTo>
                  <a:lnTo>
                    <a:pt x="112" y="64"/>
                  </a:lnTo>
                  <a:close/>
                </a:path>
              </a:pathLst>
            </a:custGeom>
            <a:solidFill>
              <a:srgbClr val="DCDDE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24" name="Freeform 40"/>
            <p:cNvSpPr>
              <a:spLocks/>
            </p:cNvSpPr>
            <p:nvPr/>
          </p:nvSpPr>
          <p:spPr bwMode="auto">
            <a:xfrm>
              <a:off x="1765300" y="4635500"/>
              <a:ext cx="171450" cy="136525"/>
            </a:xfrm>
            <a:custGeom>
              <a:avLst/>
              <a:gdLst/>
              <a:ahLst/>
              <a:cxnLst>
                <a:cxn ang="0">
                  <a:pos x="104" y="86"/>
                </a:cxn>
                <a:cxn ang="0">
                  <a:pos x="104" y="86"/>
                </a:cxn>
                <a:cxn ang="0">
                  <a:pos x="106" y="78"/>
                </a:cxn>
                <a:cxn ang="0">
                  <a:pos x="108" y="68"/>
                </a:cxn>
                <a:cxn ang="0">
                  <a:pos x="108" y="60"/>
                </a:cxn>
                <a:cxn ang="0">
                  <a:pos x="106" y="50"/>
                </a:cxn>
                <a:cxn ang="0">
                  <a:pos x="106" y="50"/>
                </a:cxn>
                <a:cxn ang="0">
                  <a:pos x="102" y="38"/>
                </a:cxn>
                <a:cxn ang="0">
                  <a:pos x="98" y="28"/>
                </a:cxn>
                <a:cxn ang="0">
                  <a:pos x="90" y="18"/>
                </a:cxn>
                <a:cxn ang="0">
                  <a:pos x="82" y="10"/>
                </a:cxn>
                <a:cxn ang="0">
                  <a:pos x="72" y="4"/>
                </a:cxn>
                <a:cxn ang="0">
                  <a:pos x="62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26" y="4"/>
                </a:cxn>
                <a:cxn ang="0">
                  <a:pos x="16" y="10"/>
                </a:cxn>
                <a:cxn ang="0">
                  <a:pos x="6" y="18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8" y="24"/>
                </a:cxn>
                <a:cxn ang="0">
                  <a:pos x="18" y="22"/>
                </a:cxn>
                <a:cxn ang="0">
                  <a:pos x="28" y="22"/>
                </a:cxn>
                <a:cxn ang="0">
                  <a:pos x="36" y="22"/>
                </a:cxn>
                <a:cxn ang="0">
                  <a:pos x="52" y="26"/>
                </a:cxn>
                <a:cxn ang="0">
                  <a:pos x="68" y="34"/>
                </a:cxn>
                <a:cxn ang="0">
                  <a:pos x="82" y="44"/>
                </a:cxn>
                <a:cxn ang="0">
                  <a:pos x="92" y="58"/>
                </a:cxn>
                <a:cxn ang="0">
                  <a:pos x="100" y="72"/>
                </a:cxn>
                <a:cxn ang="0">
                  <a:pos x="104" y="86"/>
                </a:cxn>
                <a:cxn ang="0">
                  <a:pos x="104" y="86"/>
                </a:cxn>
              </a:cxnLst>
              <a:rect l="0" t="0" r="r" b="b"/>
              <a:pathLst>
                <a:path w="108" h="86">
                  <a:moveTo>
                    <a:pt x="104" y="86"/>
                  </a:moveTo>
                  <a:lnTo>
                    <a:pt x="104" y="86"/>
                  </a:lnTo>
                  <a:lnTo>
                    <a:pt x="106" y="78"/>
                  </a:lnTo>
                  <a:lnTo>
                    <a:pt x="108" y="68"/>
                  </a:lnTo>
                  <a:lnTo>
                    <a:pt x="108" y="60"/>
                  </a:lnTo>
                  <a:lnTo>
                    <a:pt x="106" y="50"/>
                  </a:lnTo>
                  <a:lnTo>
                    <a:pt x="106" y="50"/>
                  </a:lnTo>
                  <a:lnTo>
                    <a:pt x="102" y="38"/>
                  </a:lnTo>
                  <a:lnTo>
                    <a:pt x="98" y="28"/>
                  </a:lnTo>
                  <a:lnTo>
                    <a:pt x="90" y="18"/>
                  </a:lnTo>
                  <a:lnTo>
                    <a:pt x="82" y="10"/>
                  </a:lnTo>
                  <a:lnTo>
                    <a:pt x="72" y="4"/>
                  </a:lnTo>
                  <a:lnTo>
                    <a:pt x="62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6" y="4"/>
                  </a:lnTo>
                  <a:lnTo>
                    <a:pt x="16" y="10"/>
                  </a:lnTo>
                  <a:lnTo>
                    <a:pt x="6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8" y="24"/>
                  </a:lnTo>
                  <a:lnTo>
                    <a:pt x="18" y="22"/>
                  </a:lnTo>
                  <a:lnTo>
                    <a:pt x="28" y="22"/>
                  </a:lnTo>
                  <a:lnTo>
                    <a:pt x="36" y="22"/>
                  </a:lnTo>
                  <a:lnTo>
                    <a:pt x="52" y="26"/>
                  </a:lnTo>
                  <a:lnTo>
                    <a:pt x="68" y="34"/>
                  </a:lnTo>
                  <a:lnTo>
                    <a:pt x="82" y="44"/>
                  </a:lnTo>
                  <a:lnTo>
                    <a:pt x="92" y="58"/>
                  </a:lnTo>
                  <a:lnTo>
                    <a:pt x="100" y="72"/>
                  </a:lnTo>
                  <a:lnTo>
                    <a:pt x="104" y="86"/>
                  </a:lnTo>
                  <a:lnTo>
                    <a:pt x="104" y="86"/>
                  </a:lnTo>
                  <a:close/>
                </a:path>
              </a:pathLst>
            </a:custGeom>
            <a:solidFill>
              <a:srgbClr val="C6C7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25" name="Freeform 41"/>
            <p:cNvSpPr>
              <a:spLocks/>
            </p:cNvSpPr>
            <p:nvPr/>
          </p:nvSpPr>
          <p:spPr bwMode="auto">
            <a:xfrm>
              <a:off x="933450" y="4352925"/>
              <a:ext cx="146050" cy="180975"/>
            </a:xfrm>
            <a:custGeom>
              <a:avLst/>
              <a:gdLst/>
              <a:ahLst/>
              <a:cxnLst>
                <a:cxn ang="0">
                  <a:pos x="74" y="94"/>
                </a:cxn>
                <a:cxn ang="0">
                  <a:pos x="74" y="94"/>
                </a:cxn>
                <a:cxn ang="0">
                  <a:pos x="66" y="102"/>
                </a:cxn>
                <a:cxn ang="0">
                  <a:pos x="56" y="108"/>
                </a:cxn>
                <a:cxn ang="0">
                  <a:pos x="48" y="112"/>
                </a:cxn>
                <a:cxn ang="0">
                  <a:pos x="40" y="114"/>
                </a:cxn>
                <a:cxn ang="0">
                  <a:pos x="30" y="114"/>
                </a:cxn>
                <a:cxn ang="0">
                  <a:pos x="22" y="112"/>
                </a:cxn>
                <a:cxn ang="0">
                  <a:pos x="16" y="108"/>
                </a:cxn>
                <a:cxn ang="0">
                  <a:pos x="10" y="102"/>
                </a:cxn>
                <a:cxn ang="0">
                  <a:pos x="10" y="102"/>
                </a:cxn>
                <a:cxn ang="0">
                  <a:pos x="4" y="94"/>
                </a:cxn>
                <a:cxn ang="0">
                  <a:pos x="2" y="84"/>
                </a:cxn>
                <a:cxn ang="0">
                  <a:pos x="0" y="74"/>
                </a:cxn>
                <a:cxn ang="0">
                  <a:pos x="0" y="62"/>
                </a:cxn>
                <a:cxn ang="0">
                  <a:pos x="4" y="52"/>
                </a:cxn>
                <a:cxn ang="0">
                  <a:pos x="6" y="40"/>
                </a:cxn>
                <a:cxn ang="0">
                  <a:pos x="12" y="30"/>
                </a:cxn>
                <a:cxn ang="0">
                  <a:pos x="18" y="20"/>
                </a:cxn>
                <a:cxn ang="0">
                  <a:pos x="18" y="20"/>
                </a:cxn>
                <a:cxn ang="0">
                  <a:pos x="26" y="12"/>
                </a:cxn>
                <a:cxn ang="0">
                  <a:pos x="36" y="6"/>
                </a:cxn>
                <a:cxn ang="0">
                  <a:pos x="44" y="2"/>
                </a:cxn>
                <a:cxn ang="0">
                  <a:pos x="52" y="0"/>
                </a:cxn>
                <a:cxn ang="0">
                  <a:pos x="62" y="0"/>
                </a:cxn>
                <a:cxn ang="0">
                  <a:pos x="70" y="2"/>
                </a:cxn>
                <a:cxn ang="0">
                  <a:pos x="76" y="6"/>
                </a:cxn>
                <a:cxn ang="0">
                  <a:pos x="82" y="12"/>
                </a:cxn>
                <a:cxn ang="0">
                  <a:pos x="82" y="12"/>
                </a:cxn>
                <a:cxn ang="0">
                  <a:pos x="88" y="20"/>
                </a:cxn>
                <a:cxn ang="0">
                  <a:pos x="90" y="30"/>
                </a:cxn>
                <a:cxn ang="0">
                  <a:pos x="92" y="40"/>
                </a:cxn>
                <a:cxn ang="0">
                  <a:pos x="92" y="52"/>
                </a:cxn>
                <a:cxn ang="0">
                  <a:pos x="90" y="62"/>
                </a:cxn>
                <a:cxn ang="0">
                  <a:pos x="86" y="74"/>
                </a:cxn>
                <a:cxn ang="0">
                  <a:pos x="80" y="84"/>
                </a:cxn>
                <a:cxn ang="0">
                  <a:pos x="74" y="94"/>
                </a:cxn>
                <a:cxn ang="0">
                  <a:pos x="74" y="94"/>
                </a:cxn>
              </a:cxnLst>
              <a:rect l="0" t="0" r="r" b="b"/>
              <a:pathLst>
                <a:path w="92" h="114">
                  <a:moveTo>
                    <a:pt x="74" y="94"/>
                  </a:moveTo>
                  <a:lnTo>
                    <a:pt x="74" y="94"/>
                  </a:lnTo>
                  <a:lnTo>
                    <a:pt x="66" y="102"/>
                  </a:lnTo>
                  <a:lnTo>
                    <a:pt x="56" y="108"/>
                  </a:lnTo>
                  <a:lnTo>
                    <a:pt x="48" y="112"/>
                  </a:lnTo>
                  <a:lnTo>
                    <a:pt x="40" y="114"/>
                  </a:lnTo>
                  <a:lnTo>
                    <a:pt x="30" y="114"/>
                  </a:lnTo>
                  <a:lnTo>
                    <a:pt x="22" y="112"/>
                  </a:lnTo>
                  <a:lnTo>
                    <a:pt x="16" y="108"/>
                  </a:lnTo>
                  <a:lnTo>
                    <a:pt x="10" y="102"/>
                  </a:lnTo>
                  <a:lnTo>
                    <a:pt x="10" y="102"/>
                  </a:lnTo>
                  <a:lnTo>
                    <a:pt x="4" y="94"/>
                  </a:lnTo>
                  <a:lnTo>
                    <a:pt x="2" y="84"/>
                  </a:lnTo>
                  <a:lnTo>
                    <a:pt x="0" y="74"/>
                  </a:lnTo>
                  <a:lnTo>
                    <a:pt x="0" y="62"/>
                  </a:lnTo>
                  <a:lnTo>
                    <a:pt x="4" y="52"/>
                  </a:lnTo>
                  <a:lnTo>
                    <a:pt x="6" y="40"/>
                  </a:lnTo>
                  <a:lnTo>
                    <a:pt x="12" y="3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26" y="12"/>
                  </a:lnTo>
                  <a:lnTo>
                    <a:pt x="36" y="6"/>
                  </a:lnTo>
                  <a:lnTo>
                    <a:pt x="44" y="2"/>
                  </a:lnTo>
                  <a:lnTo>
                    <a:pt x="52" y="0"/>
                  </a:lnTo>
                  <a:lnTo>
                    <a:pt x="62" y="0"/>
                  </a:lnTo>
                  <a:lnTo>
                    <a:pt x="70" y="2"/>
                  </a:lnTo>
                  <a:lnTo>
                    <a:pt x="76" y="6"/>
                  </a:lnTo>
                  <a:lnTo>
                    <a:pt x="82" y="12"/>
                  </a:lnTo>
                  <a:lnTo>
                    <a:pt x="82" y="12"/>
                  </a:lnTo>
                  <a:lnTo>
                    <a:pt x="88" y="20"/>
                  </a:lnTo>
                  <a:lnTo>
                    <a:pt x="90" y="30"/>
                  </a:lnTo>
                  <a:lnTo>
                    <a:pt x="92" y="40"/>
                  </a:lnTo>
                  <a:lnTo>
                    <a:pt x="92" y="52"/>
                  </a:lnTo>
                  <a:lnTo>
                    <a:pt x="90" y="62"/>
                  </a:lnTo>
                  <a:lnTo>
                    <a:pt x="86" y="74"/>
                  </a:lnTo>
                  <a:lnTo>
                    <a:pt x="80" y="84"/>
                  </a:lnTo>
                  <a:lnTo>
                    <a:pt x="74" y="94"/>
                  </a:lnTo>
                  <a:lnTo>
                    <a:pt x="74" y="94"/>
                  </a:lnTo>
                  <a:close/>
                </a:path>
              </a:pathLst>
            </a:custGeom>
            <a:solidFill>
              <a:srgbClr val="BABB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26" name="Freeform 42"/>
            <p:cNvSpPr>
              <a:spLocks/>
            </p:cNvSpPr>
            <p:nvPr/>
          </p:nvSpPr>
          <p:spPr bwMode="auto">
            <a:xfrm>
              <a:off x="958850" y="4333875"/>
              <a:ext cx="152400" cy="196850"/>
            </a:xfrm>
            <a:custGeom>
              <a:avLst/>
              <a:gdLst/>
              <a:ahLst/>
              <a:cxnLst>
                <a:cxn ang="0">
                  <a:pos x="76" y="102"/>
                </a:cxn>
                <a:cxn ang="0">
                  <a:pos x="76" y="102"/>
                </a:cxn>
                <a:cxn ang="0">
                  <a:pos x="68" y="110"/>
                </a:cxn>
                <a:cxn ang="0">
                  <a:pos x="60" y="116"/>
                </a:cxn>
                <a:cxn ang="0">
                  <a:pos x="50" y="122"/>
                </a:cxn>
                <a:cxn ang="0">
                  <a:pos x="42" y="124"/>
                </a:cxn>
                <a:cxn ang="0">
                  <a:pos x="32" y="124"/>
                </a:cxn>
                <a:cxn ang="0">
                  <a:pos x="24" y="122"/>
                </a:cxn>
                <a:cxn ang="0">
                  <a:pos x="16" y="116"/>
                </a:cxn>
                <a:cxn ang="0">
                  <a:pos x="10" y="110"/>
                </a:cxn>
                <a:cxn ang="0">
                  <a:pos x="10" y="110"/>
                </a:cxn>
                <a:cxn ang="0">
                  <a:pos x="4" y="100"/>
                </a:cxn>
                <a:cxn ang="0">
                  <a:pos x="2" y="90"/>
                </a:cxn>
                <a:cxn ang="0">
                  <a:pos x="0" y="80"/>
                </a:cxn>
                <a:cxn ang="0">
                  <a:pos x="0" y="68"/>
                </a:cxn>
                <a:cxn ang="0">
                  <a:pos x="2" y="56"/>
                </a:cxn>
                <a:cxn ang="0">
                  <a:pos x="6" y="44"/>
                </a:cxn>
                <a:cxn ang="0">
                  <a:pos x="12" y="34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46" y="4"/>
                </a:cxn>
                <a:cxn ang="0">
                  <a:pos x="56" y="0"/>
                </a:cxn>
                <a:cxn ang="0">
                  <a:pos x="64" y="0"/>
                </a:cxn>
                <a:cxn ang="0">
                  <a:pos x="72" y="4"/>
                </a:cxn>
                <a:cxn ang="0">
                  <a:pos x="80" y="8"/>
                </a:cxn>
                <a:cxn ang="0">
                  <a:pos x="86" y="14"/>
                </a:cxn>
                <a:cxn ang="0">
                  <a:pos x="86" y="14"/>
                </a:cxn>
                <a:cxn ang="0">
                  <a:pos x="92" y="24"/>
                </a:cxn>
                <a:cxn ang="0">
                  <a:pos x="96" y="34"/>
                </a:cxn>
                <a:cxn ang="0">
                  <a:pos x="96" y="44"/>
                </a:cxn>
                <a:cxn ang="0">
                  <a:pos x="96" y="56"/>
                </a:cxn>
                <a:cxn ang="0">
                  <a:pos x="94" y="68"/>
                </a:cxn>
                <a:cxn ang="0">
                  <a:pos x="90" y="80"/>
                </a:cxn>
                <a:cxn ang="0">
                  <a:pos x="84" y="90"/>
                </a:cxn>
                <a:cxn ang="0">
                  <a:pos x="76" y="102"/>
                </a:cxn>
                <a:cxn ang="0">
                  <a:pos x="76" y="102"/>
                </a:cxn>
              </a:cxnLst>
              <a:rect l="0" t="0" r="r" b="b"/>
              <a:pathLst>
                <a:path w="96" h="124">
                  <a:moveTo>
                    <a:pt x="76" y="102"/>
                  </a:moveTo>
                  <a:lnTo>
                    <a:pt x="76" y="102"/>
                  </a:lnTo>
                  <a:lnTo>
                    <a:pt x="68" y="110"/>
                  </a:lnTo>
                  <a:lnTo>
                    <a:pt x="60" y="116"/>
                  </a:lnTo>
                  <a:lnTo>
                    <a:pt x="50" y="122"/>
                  </a:lnTo>
                  <a:lnTo>
                    <a:pt x="42" y="124"/>
                  </a:lnTo>
                  <a:lnTo>
                    <a:pt x="32" y="124"/>
                  </a:lnTo>
                  <a:lnTo>
                    <a:pt x="24" y="122"/>
                  </a:lnTo>
                  <a:lnTo>
                    <a:pt x="16" y="116"/>
                  </a:lnTo>
                  <a:lnTo>
                    <a:pt x="10" y="110"/>
                  </a:lnTo>
                  <a:lnTo>
                    <a:pt x="10" y="110"/>
                  </a:lnTo>
                  <a:lnTo>
                    <a:pt x="4" y="100"/>
                  </a:lnTo>
                  <a:lnTo>
                    <a:pt x="2" y="90"/>
                  </a:lnTo>
                  <a:lnTo>
                    <a:pt x="0" y="80"/>
                  </a:lnTo>
                  <a:lnTo>
                    <a:pt x="0" y="68"/>
                  </a:lnTo>
                  <a:lnTo>
                    <a:pt x="2" y="56"/>
                  </a:lnTo>
                  <a:lnTo>
                    <a:pt x="6" y="44"/>
                  </a:lnTo>
                  <a:lnTo>
                    <a:pt x="12" y="34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46" y="4"/>
                  </a:lnTo>
                  <a:lnTo>
                    <a:pt x="56" y="0"/>
                  </a:lnTo>
                  <a:lnTo>
                    <a:pt x="64" y="0"/>
                  </a:lnTo>
                  <a:lnTo>
                    <a:pt x="72" y="4"/>
                  </a:lnTo>
                  <a:lnTo>
                    <a:pt x="80" y="8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2" y="24"/>
                  </a:lnTo>
                  <a:lnTo>
                    <a:pt x="96" y="34"/>
                  </a:lnTo>
                  <a:lnTo>
                    <a:pt x="96" y="44"/>
                  </a:lnTo>
                  <a:lnTo>
                    <a:pt x="96" y="56"/>
                  </a:lnTo>
                  <a:lnTo>
                    <a:pt x="94" y="68"/>
                  </a:lnTo>
                  <a:lnTo>
                    <a:pt x="90" y="80"/>
                  </a:lnTo>
                  <a:lnTo>
                    <a:pt x="84" y="90"/>
                  </a:lnTo>
                  <a:lnTo>
                    <a:pt x="76" y="102"/>
                  </a:lnTo>
                  <a:lnTo>
                    <a:pt x="76" y="102"/>
                  </a:lnTo>
                  <a:close/>
                </a:path>
              </a:pathLst>
            </a:custGeom>
            <a:solidFill>
              <a:srgbClr val="EDEEF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27" name="Freeform 43"/>
            <p:cNvSpPr>
              <a:spLocks/>
            </p:cNvSpPr>
            <p:nvPr/>
          </p:nvSpPr>
          <p:spPr bwMode="auto">
            <a:xfrm>
              <a:off x="939800" y="4337050"/>
              <a:ext cx="146050" cy="184150"/>
            </a:xfrm>
            <a:custGeom>
              <a:avLst/>
              <a:gdLst/>
              <a:ahLst/>
              <a:cxnLst>
                <a:cxn ang="0">
                  <a:pos x="74" y="94"/>
                </a:cxn>
                <a:cxn ang="0">
                  <a:pos x="74" y="94"/>
                </a:cxn>
                <a:cxn ang="0">
                  <a:pos x="66" y="102"/>
                </a:cxn>
                <a:cxn ang="0">
                  <a:pos x="58" y="108"/>
                </a:cxn>
                <a:cxn ang="0">
                  <a:pos x="48" y="114"/>
                </a:cxn>
                <a:cxn ang="0">
                  <a:pos x="40" y="116"/>
                </a:cxn>
                <a:cxn ang="0">
                  <a:pos x="32" y="116"/>
                </a:cxn>
                <a:cxn ang="0">
                  <a:pos x="24" y="114"/>
                </a:cxn>
                <a:cxn ang="0">
                  <a:pos x="16" y="108"/>
                </a:cxn>
                <a:cxn ang="0">
                  <a:pos x="10" y="102"/>
                </a:cxn>
                <a:cxn ang="0">
                  <a:pos x="10" y="102"/>
                </a:cxn>
                <a:cxn ang="0">
                  <a:pos x="6" y="94"/>
                </a:cxn>
                <a:cxn ang="0">
                  <a:pos x="2" y="84"/>
                </a:cxn>
                <a:cxn ang="0">
                  <a:pos x="0" y="74"/>
                </a:cxn>
                <a:cxn ang="0">
                  <a:pos x="2" y="64"/>
                </a:cxn>
                <a:cxn ang="0">
                  <a:pos x="4" y="52"/>
                </a:cxn>
                <a:cxn ang="0">
                  <a:pos x="8" y="42"/>
                </a:cxn>
                <a:cxn ang="0">
                  <a:pos x="12" y="30"/>
                </a:cxn>
                <a:cxn ang="0">
                  <a:pos x="20" y="20"/>
                </a:cxn>
                <a:cxn ang="0">
                  <a:pos x="20" y="20"/>
                </a:cxn>
                <a:cxn ang="0">
                  <a:pos x="28" y="12"/>
                </a:cxn>
                <a:cxn ang="0">
                  <a:pos x="36" y="6"/>
                </a:cxn>
                <a:cxn ang="0">
                  <a:pos x="44" y="2"/>
                </a:cxn>
                <a:cxn ang="0">
                  <a:pos x="54" y="0"/>
                </a:cxn>
                <a:cxn ang="0">
                  <a:pos x="62" y="0"/>
                </a:cxn>
                <a:cxn ang="0">
                  <a:pos x="70" y="2"/>
                </a:cxn>
                <a:cxn ang="0">
                  <a:pos x="76" y="6"/>
                </a:cxn>
                <a:cxn ang="0">
                  <a:pos x="84" y="12"/>
                </a:cxn>
                <a:cxn ang="0">
                  <a:pos x="84" y="12"/>
                </a:cxn>
                <a:cxn ang="0">
                  <a:pos x="88" y="22"/>
                </a:cxn>
                <a:cxn ang="0">
                  <a:pos x="90" y="30"/>
                </a:cxn>
                <a:cxn ang="0">
                  <a:pos x="92" y="42"/>
                </a:cxn>
                <a:cxn ang="0">
                  <a:pos x="92" y="52"/>
                </a:cxn>
                <a:cxn ang="0">
                  <a:pos x="90" y="64"/>
                </a:cxn>
                <a:cxn ang="0">
                  <a:pos x="86" y="74"/>
                </a:cxn>
                <a:cxn ang="0">
                  <a:pos x="80" y="84"/>
                </a:cxn>
                <a:cxn ang="0">
                  <a:pos x="74" y="94"/>
                </a:cxn>
                <a:cxn ang="0">
                  <a:pos x="74" y="94"/>
                </a:cxn>
              </a:cxnLst>
              <a:rect l="0" t="0" r="r" b="b"/>
              <a:pathLst>
                <a:path w="92" h="116">
                  <a:moveTo>
                    <a:pt x="74" y="94"/>
                  </a:moveTo>
                  <a:lnTo>
                    <a:pt x="74" y="94"/>
                  </a:lnTo>
                  <a:lnTo>
                    <a:pt x="66" y="102"/>
                  </a:lnTo>
                  <a:lnTo>
                    <a:pt x="58" y="108"/>
                  </a:lnTo>
                  <a:lnTo>
                    <a:pt x="48" y="114"/>
                  </a:lnTo>
                  <a:lnTo>
                    <a:pt x="40" y="116"/>
                  </a:lnTo>
                  <a:lnTo>
                    <a:pt x="32" y="116"/>
                  </a:lnTo>
                  <a:lnTo>
                    <a:pt x="24" y="114"/>
                  </a:lnTo>
                  <a:lnTo>
                    <a:pt x="16" y="108"/>
                  </a:lnTo>
                  <a:lnTo>
                    <a:pt x="10" y="102"/>
                  </a:lnTo>
                  <a:lnTo>
                    <a:pt x="10" y="102"/>
                  </a:lnTo>
                  <a:lnTo>
                    <a:pt x="6" y="94"/>
                  </a:lnTo>
                  <a:lnTo>
                    <a:pt x="2" y="84"/>
                  </a:lnTo>
                  <a:lnTo>
                    <a:pt x="0" y="74"/>
                  </a:lnTo>
                  <a:lnTo>
                    <a:pt x="2" y="64"/>
                  </a:lnTo>
                  <a:lnTo>
                    <a:pt x="4" y="52"/>
                  </a:lnTo>
                  <a:lnTo>
                    <a:pt x="8" y="42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8" y="12"/>
                  </a:lnTo>
                  <a:lnTo>
                    <a:pt x="36" y="6"/>
                  </a:lnTo>
                  <a:lnTo>
                    <a:pt x="44" y="2"/>
                  </a:lnTo>
                  <a:lnTo>
                    <a:pt x="54" y="0"/>
                  </a:lnTo>
                  <a:lnTo>
                    <a:pt x="62" y="0"/>
                  </a:lnTo>
                  <a:lnTo>
                    <a:pt x="70" y="2"/>
                  </a:lnTo>
                  <a:lnTo>
                    <a:pt x="76" y="6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88" y="22"/>
                  </a:lnTo>
                  <a:lnTo>
                    <a:pt x="90" y="30"/>
                  </a:lnTo>
                  <a:lnTo>
                    <a:pt x="92" y="42"/>
                  </a:lnTo>
                  <a:lnTo>
                    <a:pt x="92" y="52"/>
                  </a:lnTo>
                  <a:lnTo>
                    <a:pt x="90" y="64"/>
                  </a:lnTo>
                  <a:lnTo>
                    <a:pt x="86" y="74"/>
                  </a:lnTo>
                  <a:lnTo>
                    <a:pt x="80" y="84"/>
                  </a:lnTo>
                  <a:lnTo>
                    <a:pt x="74" y="94"/>
                  </a:lnTo>
                  <a:lnTo>
                    <a:pt x="74" y="94"/>
                  </a:lnTo>
                  <a:close/>
                </a:path>
              </a:pathLst>
            </a:custGeom>
            <a:solidFill>
              <a:srgbClr val="F6F6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28" name="Freeform 44"/>
            <p:cNvSpPr>
              <a:spLocks/>
            </p:cNvSpPr>
            <p:nvPr/>
          </p:nvSpPr>
          <p:spPr bwMode="auto">
            <a:xfrm>
              <a:off x="958850" y="4359275"/>
              <a:ext cx="85725" cy="130175"/>
            </a:xfrm>
            <a:custGeom>
              <a:avLst/>
              <a:gdLst/>
              <a:ahLst/>
              <a:cxnLst>
                <a:cxn ang="0">
                  <a:pos x="54" y="4"/>
                </a:cxn>
                <a:cxn ang="0">
                  <a:pos x="54" y="4"/>
                </a:cxn>
                <a:cxn ang="0">
                  <a:pos x="46" y="0"/>
                </a:cxn>
                <a:cxn ang="0">
                  <a:pos x="34" y="2"/>
                </a:cxn>
                <a:cxn ang="0">
                  <a:pos x="24" y="6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0" y="24"/>
                </a:cxn>
                <a:cxn ang="0">
                  <a:pos x="6" y="32"/>
                </a:cxn>
                <a:cxn ang="0">
                  <a:pos x="2" y="40"/>
                </a:cxn>
                <a:cxn ang="0">
                  <a:pos x="0" y="48"/>
                </a:cxn>
                <a:cxn ang="0">
                  <a:pos x="0" y="56"/>
                </a:cxn>
                <a:cxn ang="0">
                  <a:pos x="2" y="64"/>
                </a:cxn>
                <a:cxn ang="0">
                  <a:pos x="4" y="7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2" y="82"/>
                </a:cxn>
                <a:cxn ang="0">
                  <a:pos x="12" y="82"/>
                </a:cxn>
                <a:cxn ang="0">
                  <a:pos x="26" y="66"/>
                </a:cxn>
                <a:cxn ang="0">
                  <a:pos x="40" y="46"/>
                </a:cxn>
                <a:cxn ang="0">
                  <a:pos x="50" y="26"/>
                </a:cxn>
                <a:cxn ang="0">
                  <a:pos x="52" y="14"/>
                </a:cxn>
                <a:cxn ang="0">
                  <a:pos x="54" y="4"/>
                </a:cxn>
                <a:cxn ang="0">
                  <a:pos x="54" y="4"/>
                </a:cxn>
              </a:cxnLst>
              <a:rect l="0" t="0" r="r" b="b"/>
              <a:pathLst>
                <a:path w="54" h="82">
                  <a:moveTo>
                    <a:pt x="54" y="4"/>
                  </a:moveTo>
                  <a:lnTo>
                    <a:pt x="54" y="4"/>
                  </a:lnTo>
                  <a:lnTo>
                    <a:pt x="46" y="0"/>
                  </a:lnTo>
                  <a:lnTo>
                    <a:pt x="34" y="2"/>
                  </a:lnTo>
                  <a:lnTo>
                    <a:pt x="24" y="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0" y="24"/>
                  </a:lnTo>
                  <a:lnTo>
                    <a:pt x="6" y="32"/>
                  </a:lnTo>
                  <a:lnTo>
                    <a:pt x="2" y="40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4" y="7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2" y="82"/>
                  </a:lnTo>
                  <a:lnTo>
                    <a:pt x="12" y="82"/>
                  </a:lnTo>
                  <a:lnTo>
                    <a:pt x="26" y="66"/>
                  </a:lnTo>
                  <a:lnTo>
                    <a:pt x="40" y="46"/>
                  </a:lnTo>
                  <a:lnTo>
                    <a:pt x="50" y="26"/>
                  </a:lnTo>
                  <a:lnTo>
                    <a:pt x="52" y="14"/>
                  </a:lnTo>
                  <a:lnTo>
                    <a:pt x="54" y="4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rgbClr val="DCDDE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29" name="Freeform 45"/>
            <p:cNvSpPr>
              <a:spLocks/>
            </p:cNvSpPr>
            <p:nvPr/>
          </p:nvSpPr>
          <p:spPr bwMode="auto">
            <a:xfrm>
              <a:off x="977900" y="4365625"/>
              <a:ext cx="88900" cy="130175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50" y="6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0" y="10"/>
                </a:cxn>
                <a:cxn ang="0">
                  <a:pos x="38" y="22"/>
                </a:cxn>
                <a:cxn ang="0">
                  <a:pos x="28" y="42"/>
                </a:cxn>
                <a:cxn ang="0">
                  <a:pos x="14" y="62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4" y="80"/>
                </a:cxn>
                <a:cxn ang="0">
                  <a:pos x="10" y="82"/>
                </a:cxn>
                <a:cxn ang="0">
                  <a:pos x="14" y="82"/>
                </a:cxn>
                <a:cxn ang="0">
                  <a:pos x="20" y="82"/>
                </a:cxn>
                <a:cxn ang="0">
                  <a:pos x="32" y="78"/>
                </a:cxn>
                <a:cxn ang="0">
                  <a:pos x="42" y="68"/>
                </a:cxn>
                <a:cxn ang="0">
                  <a:pos x="42" y="68"/>
                </a:cxn>
                <a:cxn ang="0">
                  <a:pos x="48" y="60"/>
                </a:cxn>
                <a:cxn ang="0">
                  <a:pos x="52" y="52"/>
                </a:cxn>
                <a:cxn ang="0">
                  <a:pos x="54" y="44"/>
                </a:cxn>
                <a:cxn ang="0">
                  <a:pos x="56" y="36"/>
                </a:cxn>
                <a:cxn ang="0">
                  <a:pos x="56" y="28"/>
                </a:cxn>
                <a:cxn ang="0">
                  <a:pos x="56" y="20"/>
                </a:cxn>
                <a:cxn ang="0">
                  <a:pos x="54" y="12"/>
                </a:cxn>
                <a:cxn ang="0">
                  <a:pos x="50" y="6"/>
                </a:cxn>
                <a:cxn ang="0">
                  <a:pos x="50" y="6"/>
                </a:cxn>
              </a:cxnLst>
              <a:rect l="0" t="0" r="r" b="b"/>
              <a:pathLst>
                <a:path w="56" h="82">
                  <a:moveTo>
                    <a:pt x="50" y="6"/>
                  </a:moveTo>
                  <a:lnTo>
                    <a:pt x="50" y="6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0" y="10"/>
                  </a:lnTo>
                  <a:lnTo>
                    <a:pt x="38" y="22"/>
                  </a:lnTo>
                  <a:lnTo>
                    <a:pt x="28" y="42"/>
                  </a:lnTo>
                  <a:lnTo>
                    <a:pt x="14" y="62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4" y="80"/>
                  </a:lnTo>
                  <a:lnTo>
                    <a:pt x="10" y="82"/>
                  </a:lnTo>
                  <a:lnTo>
                    <a:pt x="14" y="82"/>
                  </a:lnTo>
                  <a:lnTo>
                    <a:pt x="20" y="82"/>
                  </a:lnTo>
                  <a:lnTo>
                    <a:pt x="32" y="78"/>
                  </a:lnTo>
                  <a:lnTo>
                    <a:pt x="42" y="68"/>
                  </a:lnTo>
                  <a:lnTo>
                    <a:pt x="42" y="68"/>
                  </a:lnTo>
                  <a:lnTo>
                    <a:pt x="48" y="60"/>
                  </a:lnTo>
                  <a:lnTo>
                    <a:pt x="52" y="52"/>
                  </a:lnTo>
                  <a:lnTo>
                    <a:pt x="54" y="44"/>
                  </a:lnTo>
                  <a:lnTo>
                    <a:pt x="56" y="36"/>
                  </a:lnTo>
                  <a:lnTo>
                    <a:pt x="56" y="28"/>
                  </a:lnTo>
                  <a:lnTo>
                    <a:pt x="56" y="20"/>
                  </a:lnTo>
                  <a:lnTo>
                    <a:pt x="54" y="12"/>
                  </a:lnTo>
                  <a:lnTo>
                    <a:pt x="50" y="6"/>
                  </a:lnTo>
                  <a:lnTo>
                    <a:pt x="50" y="6"/>
                  </a:lnTo>
                  <a:close/>
                </a:path>
              </a:pathLst>
            </a:custGeom>
            <a:solidFill>
              <a:srgbClr val="C6C7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30" name="Freeform 46"/>
            <p:cNvSpPr>
              <a:spLocks/>
            </p:cNvSpPr>
            <p:nvPr/>
          </p:nvSpPr>
          <p:spPr bwMode="auto">
            <a:xfrm>
              <a:off x="1787525" y="4152900"/>
              <a:ext cx="168275" cy="161925"/>
            </a:xfrm>
            <a:custGeom>
              <a:avLst/>
              <a:gdLst/>
              <a:ahLst/>
              <a:cxnLst>
                <a:cxn ang="0">
                  <a:pos x="8" y="66"/>
                </a:cxn>
                <a:cxn ang="0">
                  <a:pos x="8" y="66"/>
                </a:cxn>
                <a:cxn ang="0">
                  <a:pos x="4" y="56"/>
                </a:cxn>
                <a:cxn ang="0">
                  <a:pos x="0" y="46"/>
                </a:cxn>
                <a:cxn ang="0">
                  <a:pos x="0" y="36"/>
                </a:cxn>
                <a:cxn ang="0">
                  <a:pos x="0" y="26"/>
                </a:cxn>
                <a:cxn ang="0">
                  <a:pos x="2" y="18"/>
                </a:cxn>
                <a:cxn ang="0">
                  <a:pos x="8" y="12"/>
                </a:cxn>
                <a:cxn ang="0">
                  <a:pos x="14" y="6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32" y="0"/>
                </a:cxn>
                <a:cxn ang="0">
                  <a:pos x="42" y="0"/>
                </a:cxn>
                <a:cxn ang="0">
                  <a:pos x="52" y="4"/>
                </a:cxn>
                <a:cxn ang="0">
                  <a:pos x="62" y="8"/>
                </a:cxn>
                <a:cxn ang="0">
                  <a:pos x="72" y="12"/>
                </a:cxn>
                <a:cxn ang="0">
                  <a:pos x="82" y="20"/>
                </a:cxn>
                <a:cxn ang="0">
                  <a:pos x="90" y="28"/>
                </a:cxn>
                <a:cxn ang="0">
                  <a:pos x="96" y="38"/>
                </a:cxn>
                <a:cxn ang="0">
                  <a:pos x="96" y="38"/>
                </a:cxn>
                <a:cxn ang="0">
                  <a:pos x="102" y="48"/>
                </a:cxn>
                <a:cxn ang="0">
                  <a:pos x="104" y="58"/>
                </a:cxn>
                <a:cxn ang="0">
                  <a:pos x="106" y="68"/>
                </a:cxn>
                <a:cxn ang="0">
                  <a:pos x="106" y="76"/>
                </a:cxn>
                <a:cxn ang="0">
                  <a:pos x="102" y="84"/>
                </a:cxn>
                <a:cxn ang="0">
                  <a:pos x="98" y="92"/>
                </a:cxn>
                <a:cxn ang="0">
                  <a:pos x="92" y="96"/>
                </a:cxn>
                <a:cxn ang="0">
                  <a:pos x="84" y="100"/>
                </a:cxn>
                <a:cxn ang="0">
                  <a:pos x="84" y="100"/>
                </a:cxn>
                <a:cxn ang="0">
                  <a:pos x="74" y="102"/>
                </a:cxn>
                <a:cxn ang="0">
                  <a:pos x="64" y="102"/>
                </a:cxn>
                <a:cxn ang="0">
                  <a:pos x="54" y="100"/>
                </a:cxn>
                <a:cxn ang="0">
                  <a:pos x="44" y="96"/>
                </a:cxn>
                <a:cxn ang="0">
                  <a:pos x="34" y="90"/>
                </a:cxn>
                <a:cxn ang="0">
                  <a:pos x="24" y="84"/>
                </a:cxn>
                <a:cxn ang="0">
                  <a:pos x="16" y="74"/>
                </a:cxn>
                <a:cxn ang="0">
                  <a:pos x="8" y="66"/>
                </a:cxn>
                <a:cxn ang="0">
                  <a:pos x="8" y="66"/>
                </a:cxn>
              </a:cxnLst>
              <a:rect l="0" t="0" r="r" b="b"/>
              <a:pathLst>
                <a:path w="106" h="102">
                  <a:moveTo>
                    <a:pt x="8" y="66"/>
                  </a:moveTo>
                  <a:lnTo>
                    <a:pt x="8" y="66"/>
                  </a:lnTo>
                  <a:lnTo>
                    <a:pt x="4" y="56"/>
                  </a:lnTo>
                  <a:lnTo>
                    <a:pt x="0" y="46"/>
                  </a:lnTo>
                  <a:lnTo>
                    <a:pt x="0" y="3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8" y="12"/>
                  </a:lnTo>
                  <a:lnTo>
                    <a:pt x="14" y="6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4"/>
                  </a:lnTo>
                  <a:lnTo>
                    <a:pt x="62" y="8"/>
                  </a:lnTo>
                  <a:lnTo>
                    <a:pt x="72" y="12"/>
                  </a:lnTo>
                  <a:lnTo>
                    <a:pt x="82" y="20"/>
                  </a:lnTo>
                  <a:lnTo>
                    <a:pt x="90" y="28"/>
                  </a:lnTo>
                  <a:lnTo>
                    <a:pt x="96" y="38"/>
                  </a:lnTo>
                  <a:lnTo>
                    <a:pt x="96" y="38"/>
                  </a:lnTo>
                  <a:lnTo>
                    <a:pt x="102" y="48"/>
                  </a:lnTo>
                  <a:lnTo>
                    <a:pt x="104" y="58"/>
                  </a:lnTo>
                  <a:lnTo>
                    <a:pt x="106" y="68"/>
                  </a:lnTo>
                  <a:lnTo>
                    <a:pt x="106" y="76"/>
                  </a:lnTo>
                  <a:lnTo>
                    <a:pt x="102" y="84"/>
                  </a:lnTo>
                  <a:lnTo>
                    <a:pt x="98" y="92"/>
                  </a:lnTo>
                  <a:lnTo>
                    <a:pt x="92" y="96"/>
                  </a:lnTo>
                  <a:lnTo>
                    <a:pt x="84" y="100"/>
                  </a:lnTo>
                  <a:lnTo>
                    <a:pt x="84" y="100"/>
                  </a:lnTo>
                  <a:lnTo>
                    <a:pt x="74" y="102"/>
                  </a:lnTo>
                  <a:lnTo>
                    <a:pt x="64" y="102"/>
                  </a:lnTo>
                  <a:lnTo>
                    <a:pt x="54" y="100"/>
                  </a:lnTo>
                  <a:lnTo>
                    <a:pt x="44" y="96"/>
                  </a:lnTo>
                  <a:lnTo>
                    <a:pt x="34" y="90"/>
                  </a:lnTo>
                  <a:lnTo>
                    <a:pt x="24" y="84"/>
                  </a:lnTo>
                  <a:lnTo>
                    <a:pt x="16" y="74"/>
                  </a:lnTo>
                  <a:lnTo>
                    <a:pt x="8" y="66"/>
                  </a:lnTo>
                  <a:lnTo>
                    <a:pt x="8" y="66"/>
                  </a:lnTo>
                  <a:close/>
                </a:path>
              </a:pathLst>
            </a:custGeom>
            <a:solidFill>
              <a:srgbClr val="BABB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31" name="Freeform 47"/>
            <p:cNvSpPr>
              <a:spLocks/>
            </p:cNvSpPr>
            <p:nvPr/>
          </p:nvSpPr>
          <p:spPr bwMode="auto">
            <a:xfrm>
              <a:off x="1781175" y="4178300"/>
              <a:ext cx="180975" cy="171450"/>
            </a:xfrm>
            <a:custGeom>
              <a:avLst/>
              <a:gdLst/>
              <a:ahLst/>
              <a:cxnLst>
                <a:cxn ang="0">
                  <a:pos x="10" y="70"/>
                </a:cxn>
                <a:cxn ang="0">
                  <a:pos x="10" y="70"/>
                </a:cxn>
                <a:cxn ang="0">
                  <a:pos x="6" y="58"/>
                </a:cxn>
                <a:cxn ang="0">
                  <a:pos x="2" y="48"/>
                </a:cxn>
                <a:cxn ang="0">
                  <a:pos x="0" y="38"/>
                </a:cxn>
                <a:cxn ang="0">
                  <a:pos x="2" y="28"/>
                </a:cxn>
                <a:cxn ang="0">
                  <a:pos x="4" y="20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34" y="0"/>
                </a:cxn>
                <a:cxn ang="0">
                  <a:pos x="46" y="2"/>
                </a:cxn>
                <a:cxn ang="0">
                  <a:pos x="56" y="4"/>
                </a:cxn>
                <a:cxn ang="0">
                  <a:pos x="68" y="8"/>
                </a:cxn>
                <a:cxn ang="0">
                  <a:pos x="78" y="14"/>
                </a:cxn>
                <a:cxn ang="0">
                  <a:pos x="88" y="22"/>
                </a:cxn>
                <a:cxn ang="0">
                  <a:pos x="96" y="30"/>
                </a:cxn>
                <a:cxn ang="0">
                  <a:pos x="104" y="40"/>
                </a:cxn>
                <a:cxn ang="0">
                  <a:pos x="104" y="40"/>
                </a:cxn>
                <a:cxn ang="0">
                  <a:pos x="108" y="50"/>
                </a:cxn>
                <a:cxn ang="0">
                  <a:pos x="112" y="62"/>
                </a:cxn>
                <a:cxn ang="0">
                  <a:pos x="114" y="72"/>
                </a:cxn>
                <a:cxn ang="0">
                  <a:pos x="112" y="82"/>
                </a:cxn>
                <a:cxn ang="0">
                  <a:pos x="110" y="90"/>
                </a:cxn>
                <a:cxn ang="0">
                  <a:pos x="104" y="98"/>
                </a:cxn>
                <a:cxn ang="0">
                  <a:pos x="98" y="102"/>
                </a:cxn>
                <a:cxn ang="0">
                  <a:pos x="90" y="106"/>
                </a:cxn>
                <a:cxn ang="0">
                  <a:pos x="90" y="106"/>
                </a:cxn>
                <a:cxn ang="0">
                  <a:pos x="80" y="108"/>
                </a:cxn>
                <a:cxn ang="0">
                  <a:pos x="68" y="108"/>
                </a:cxn>
                <a:cxn ang="0">
                  <a:pos x="58" y="106"/>
                </a:cxn>
                <a:cxn ang="0">
                  <a:pos x="48" y="102"/>
                </a:cxn>
                <a:cxn ang="0">
                  <a:pos x="36" y="96"/>
                </a:cxn>
                <a:cxn ang="0">
                  <a:pos x="26" y="88"/>
                </a:cxn>
                <a:cxn ang="0">
                  <a:pos x="18" y="80"/>
                </a:cxn>
                <a:cxn ang="0">
                  <a:pos x="10" y="70"/>
                </a:cxn>
                <a:cxn ang="0">
                  <a:pos x="10" y="70"/>
                </a:cxn>
              </a:cxnLst>
              <a:rect l="0" t="0" r="r" b="b"/>
              <a:pathLst>
                <a:path w="114" h="108">
                  <a:moveTo>
                    <a:pt x="10" y="70"/>
                  </a:moveTo>
                  <a:lnTo>
                    <a:pt x="10" y="70"/>
                  </a:lnTo>
                  <a:lnTo>
                    <a:pt x="6" y="58"/>
                  </a:lnTo>
                  <a:lnTo>
                    <a:pt x="2" y="48"/>
                  </a:lnTo>
                  <a:lnTo>
                    <a:pt x="0" y="38"/>
                  </a:lnTo>
                  <a:lnTo>
                    <a:pt x="2" y="28"/>
                  </a:lnTo>
                  <a:lnTo>
                    <a:pt x="4" y="20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34" y="0"/>
                  </a:lnTo>
                  <a:lnTo>
                    <a:pt x="46" y="2"/>
                  </a:lnTo>
                  <a:lnTo>
                    <a:pt x="56" y="4"/>
                  </a:lnTo>
                  <a:lnTo>
                    <a:pt x="68" y="8"/>
                  </a:lnTo>
                  <a:lnTo>
                    <a:pt x="78" y="14"/>
                  </a:lnTo>
                  <a:lnTo>
                    <a:pt x="88" y="22"/>
                  </a:lnTo>
                  <a:lnTo>
                    <a:pt x="96" y="30"/>
                  </a:lnTo>
                  <a:lnTo>
                    <a:pt x="104" y="40"/>
                  </a:lnTo>
                  <a:lnTo>
                    <a:pt x="104" y="40"/>
                  </a:lnTo>
                  <a:lnTo>
                    <a:pt x="108" y="50"/>
                  </a:lnTo>
                  <a:lnTo>
                    <a:pt x="112" y="62"/>
                  </a:lnTo>
                  <a:lnTo>
                    <a:pt x="114" y="72"/>
                  </a:lnTo>
                  <a:lnTo>
                    <a:pt x="112" y="82"/>
                  </a:lnTo>
                  <a:lnTo>
                    <a:pt x="110" y="90"/>
                  </a:lnTo>
                  <a:lnTo>
                    <a:pt x="104" y="98"/>
                  </a:lnTo>
                  <a:lnTo>
                    <a:pt x="98" y="102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80" y="108"/>
                  </a:lnTo>
                  <a:lnTo>
                    <a:pt x="68" y="108"/>
                  </a:lnTo>
                  <a:lnTo>
                    <a:pt x="58" y="106"/>
                  </a:lnTo>
                  <a:lnTo>
                    <a:pt x="48" y="102"/>
                  </a:lnTo>
                  <a:lnTo>
                    <a:pt x="36" y="96"/>
                  </a:lnTo>
                  <a:lnTo>
                    <a:pt x="26" y="88"/>
                  </a:lnTo>
                  <a:lnTo>
                    <a:pt x="18" y="80"/>
                  </a:lnTo>
                  <a:lnTo>
                    <a:pt x="10" y="70"/>
                  </a:lnTo>
                  <a:lnTo>
                    <a:pt x="10" y="70"/>
                  </a:lnTo>
                  <a:close/>
                </a:path>
              </a:pathLst>
            </a:custGeom>
            <a:solidFill>
              <a:srgbClr val="EDEEF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32" name="Freeform 48"/>
            <p:cNvSpPr>
              <a:spLocks/>
            </p:cNvSpPr>
            <p:nvPr/>
          </p:nvSpPr>
          <p:spPr bwMode="auto">
            <a:xfrm>
              <a:off x="1797050" y="4165600"/>
              <a:ext cx="171450" cy="161925"/>
            </a:xfrm>
            <a:custGeom>
              <a:avLst/>
              <a:gdLst/>
              <a:ahLst/>
              <a:cxnLst>
                <a:cxn ang="0">
                  <a:pos x="10" y="64"/>
                </a:cxn>
                <a:cxn ang="0">
                  <a:pos x="10" y="64"/>
                </a:cxn>
                <a:cxn ang="0">
                  <a:pos x="4" y="54"/>
                </a:cxn>
                <a:cxn ang="0">
                  <a:pos x="2" y="44"/>
                </a:cxn>
                <a:cxn ang="0">
                  <a:pos x="0" y="34"/>
                </a:cxn>
                <a:cxn ang="0">
                  <a:pos x="2" y="26"/>
                </a:cxn>
                <a:cxn ang="0">
                  <a:pos x="4" y="18"/>
                </a:cxn>
                <a:cxn ang="0">
                  <a:pos x="8" y="10"/>
                </a:cxn>
                <a:cxn ang="0">
                  <a:pos x="16" y="6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32" y="0"/>
                </a:cxn>
                <a:cxn ang="0">
                  <a:pos x="42" y="0"/>
                </a:cxn>
                <a:cxn ang="0">
                  <a:pos x="54" y="2"/>
                </a:cxn>
                <a:cxn ang="0">
                  <a:pos x="64" y="6"/>
                </a:cxn>
                <a:cxn ang="0">
                  <a:pos x="74" y="12"/>
                </a:cxn>
                <a:cxn ang="0">
                  <a:pos x="82" y="18"/>
                </a:cxn>
                <a:cxn ang="0">
                  <a:pos x="90" y="28"/>
                </a:cxn>
                <a:cxn ang="0">
                  <a:pos x="98" y="38"/>
                </a:cxn>
                <a:cxn ang="0">
                  <a:pos x="98" y="38"/>
                </a:cxn>
                <a:cxn ang="0">
                  <a:pos x="102" y="48"/>
                </a:cxn>
                <a:cxn ang="0">
                  <a:pos x="106" y="58"/>
                </a:cxn>
                <a:cxn ang="0">
                  <a:pos x="108" y="66"/>
                </a:cxn>
                <a:cxn ang="0">
                  <a:pos x="106" y="76"/>
                </a:cxn>
                <a:cxn ang="0">
                  <a:pos x="104" y="84"/>
                </a:cxn>
                <a:cxn ang="0">
                  <a:pos x="98" y="90"/>
                </a:cxn>
                <a:cxn ang="0">
                  <a:pos x="92" y="96"/>
                </a:cxn>
                <a:cxn ang="0">
                  <a:pos x="84" y="100"/>
                </a:cxn>
                <a:cxn ang="0">
                  <a:pos x="84" y="100"/>
                </a:cxn>
                <a:cxn ang="0">
                  <a:pos x="74" y="102"/>
                </a:cxn>
                <a:cxn ang="0">
                  <a:pos x="64" y="102"/>
                </a:cxn>
                <a:cxn ang="0">
                  <a:pos x="54" y="100"/>
                </a:cxn>
                <a:cxn ang="0">
                  <a:pos x="44" y="96"/>
                </a:cxn>
                <a:cxn ang="0">
                  <a:pos x="34" y="90"/>
                </a:cxn>
                <a:cxn ang="0">
                  <a:pos x="26" y="82"/>
                </a:cxn>
                <a:cxn ang="0">
                  <a:pos x="18" y="74"/>
                </a:cxn>
                <a:cxn ang="0">
                  <a:pos x="10" y="64"/>
                </a:cxn>
                <a:cxn ang="0">
                  <a:pos x="10" y="64"/>
                </a:cxn>
              </a:cxnLst>
              <a:rect l="0" t="0" r="r" b="b"/>
              <a:pathLst>
                <a:path w="108" h="102">
                  <a:moveTo>
                    <a:pt x="10" y="64"/>
                  </a:moveTo>
                  <a:lnTo>
                    <a:pt x="10" y="64"/>
                  </a:lnTo>
                  <a:lnTo>
                    <a:pt x="4" y="54"/>
                  </a:lnTo>
                  <a:lnTo>
                    <a:pt x="2" y="44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4" y="18"/>
                  </a:lnTo>
                  <a:lnTo>
                    <a:pt x="8" y="10"/>
                  </a:lnTo>
                  <a:lnTo>
                    <a:pt x="16" y="6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4" y="2"/>
                  </a:lnTo>
                  <a:lnTo>
                    <a:pt x="64" y="6"/>
                  </a:lnTo>
                  <a:lnTo>
                    <a:pt x="74" y="12"/>
                  </a:lnTo>
                  <a:lnTo>
                    <a:pt x="82" y="18"/>
                  </a:lnTo>
                  <a:lnTo>
                    <a:pt x="90" y="28"/>
                  </a:lnTo>
                  <a:lnTo>
                    <a:pt x="98" y="38"/>
                  </a:lnTo>
                  <a:lnTo>
                    <a:pt x="98" y="38"/>
                  </a:lnTo>
                  <a:lnTo>
                    <a:pt x="102" y="48"/>
                  </a:lnTo>
                  <a:lnTo>
                    <a:pt x="106" y="58"/>
                  </a:lnTo>
                  <a:lnTo>
                    <a:pt x="108" y="66"/>
                  </a:lnTo>
                  <a:lnTo>
                    <a:pt x="106" y="76"/>
                  </a:lnTo>
                  <a:lnTo>
                    <a:pt x="104" y="84"/>
                  </a:lnTo>
                  <a:lnTo>
                    <a:pt x="98" y="90"/>
                  </a:lnTo>
                  <a:lnTo>
                    <a:pt x="92" y="96"/>
                  </a:lnTo>
                  <a:lnTo>
                    <a:pt x="84" y="100"/>
                  </a:lnTo>
                  <a:lnTo>
                    <a:pt x="84" y="100"/>
                  </a:lnTo>
                  <a:lnTo>
                    <a:pt x="74" y="102"/>
                  </a:lnTo>
                  <a:lnTo>
                    <a:pt x="64" y="102"/>
                  </a:lnTo>
                  <a:lnTo>
                    <a:pt x="54" y="100"/>
                  </a:lnTo>
                  <a:lnTo>
                    <a:pt x="44" y="96"/>
                  </a:lnTo>
                  <a:lnTo>
                    <a:pt x="34" y="90"/>
                  </a:lnTo>
                  <a:lnTo>
                    <a:pt x="26" y="82"/>
                  </a:lnTo>
                  <a:lnTo>
                    <a:pt x="18" y="74"/>
                  </a:lnTo>
                  <a:lnTo>
                    <a:pt x="10" y="64"/>
                  </a:lnTo>
                  <a:lnTo>
                    <a:pt x="10" y="64"/>
                  </a:lnTo>
                  <a:close/>
                </a:path>
              </a:pathLst>
            </a:custGeom>
            <a:solidFill>
              <a:srgbClr val="F6F6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33" name="Freeform 49"/>
            <p:cNvSpPr>
              <a:spLocks/>
            </p:cNvSpPr>
            <p:nvPr/>
          </p:nvSpPr>
          <p:spPr bwMode="auto">
            <a:xfrm>
              <a:off x="1819275" y="4184650"/>
              <a:ext cx="127000" cy="120650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8" y="48"/>
                </a:cxn>
                <a:cxn ang="0">
                  <a:pos x="4" y="42"/>
                </a:cxn>
                <a:cxn ang="0">
                  <a:pos x="0" y="34"/>
                </a:cxn>
                <a:cxn ang="0">
                  <a:pos x="0" y="26"/>
                </a:cxn>
                <a:cxn ang="0">
                  <a:pos x="0" y="20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2" y="4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24" y="0"/>
                </a:cxn>
                <a:cxn ang="0">
                  <a:pos x="32" y="0"/>
                </a:cxn>
                <a:cxn ang="0">
                  <a:pos x="40" y="2"/>
                </a:cxn>
                <a:cxn ang="0">
                  <a:pos x="46" y="6"/>
                </a:cxn>
                <a:cxn ang="0">
                  <a:pos x="54" y="10"/>
                </a:cxn>
                <a:cxn ang="0">
                  <a:pos x="62" y="16"/>
                </a:cxn>
                <a:cxn ang="0">
                  <a:pos x="68" y="22"/>
                </a:cxn>
                <a:cxn ang="0">
                  <a:pos x="72" y="28"/>
                </a:cxn>
                <a:cxn ang="0">
                  <a:pos x="72" y="28"/>
                </a:cxn>
                <a:cxn ang="0">
                  <a:pos x="76" y="36"/>
                </a:cxn>
                <a:cxn ang="0">
                  <a:pos x="78" y="44"/>
                </a:cxn>
                <a:cxn ang="0">
                  <a:pos x="80" y="50"/>
                </a:cxn>
                <a:cxn ang="0">
                  <a:pos x="80" y="58"/>
                </a:cxn>
                <a:cxn ang="0">
                  <a:pos x="76" y="64"/>
                </a:cxn>
                <a:cxn ang="0">
                  <a:pos x="74" y="68"/>
                </a:cxn>
                <a:cxn ang="0">
                  <a:pos x="68" y="72"/>
                </a:cxn>
                <a:cxn ang="0">
                  <a:pos x="62" y="76"/>
                </a:cxn>
                <a:cxn ang="0">
                  <a:pos x="62" y="76"/>
                </a:cxn>
                <a:cxn ang="0">
                  <a:pos x="56" y="76"/>
                </a:cxn>
                <a:cxn ang="0">
                  <a:pos x="48" y="76"/>
                </a:cxn>
                <a:cxn ang="0">
                  <a:pos x="40" y="74"/>
                </a:cxn>
                <a:cxn ang="0">
                  <a:pos x="32" y="72"/>
                </a:cxn>
                <a:cxn ang="0">
                  <a:pos x="26" y="68"/>
                </a:cxn>
                <a:cxn ang="0">
                  <a:pos x="18" y="62"/>
                </a:cxn>
                <a:cxn ang="0">
                  <a:pos x="12" y="56"/>
                </a:cxn>
                <a:cxn ang="0">
                  <a:pos x="8" y="48"/>
                </a:cxn>
                <a:cxn ang="0">
                  <a:pos x="8" y="48"/>
                </a:cxn>
              </a:cxnLst>
              <a:rect l="0" t="0" r="r" b="b"/>
              <a:pathLst>
                <a:path w="80" h="76">
                  <a:moveTo>
                    <a:pt x="8" y="48"/>
                  </a:moveTo>
                  <a:lnTo>
                    <a:pt x="8" y="48"/>
                  </a:lnTo>
                  <a:lnTo>
                    <a:pt x="4" y="42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40" y="2"/>
                  </a:lnTo>
                  <a:lnTo>
                    <a:pt x="46" y="6"/>
                  </a:lnTo>
                  <a:lnTo>
                    <a:pt x="54" y="10"/>
                  </a:lnTo>
                  <a:lnTo>
                    <a:pt x="62" y="16"/>
                  </a:lnTo>
                  <a:lnTo>
                    <a:pt x="68" y="22"/>
                  </a:lnTo>
                  <a:lnTo>
                    <a:pt x="72" y="28"/>
                  </a:lnTo>
                  <a:lnTo>
                    <a:pt x="72" y="28"/>
                  </a:lnTo>
                  <a:lnTo>
                    <a:pt x="76" y="36"/>
                  </a:lnTo>
                  <a:lnTo>
                    <a:pt x="78" y="44"/>
                  </a:lnTo>
                  <a:lnTo>
                    <a:pt x="80" y="50"/>
                  </a:lnTo>
                  <a:lnTo>
                    <a:pt x="80" y="58"/>
                  </a:lnTo>
                  <a:lnTo>
                    <a:pt x="76" y="64"/>
                  </a:lnTo>
                  <a:lnTo>
                    <a:pt x="74" y="68"/>
                  </a:lnTo>
                  <a:lnTo>
                    <a:pt x="68" y="72"/>
                  </a:lnTo>
                  <a:lnTo>
                    <a:pt x="62" y="76"/>
                  </a:lnTo>
                  <a:lnTo>
                    <a:pt x="62" y="76"/>
                  </a:lnTo>
                  <a:lnTo>
                    <a:pt x="56" y="76"/>
                  </a:lnTo>
                  <a:lnTo>
                    <a:pt x="48" y="76"/>
                  </a:lnTo>
                  <a:lnTo>
                    <a:pt x="40" y="74"/>
                  </a:lnTo>
                  <a:lnTo>
                    <a:pt x="32" y="72"/>
                  </a:lnTo>
                  <a:lnTo>
                    <a:pt x="26" y="68"/>
                  </a:lnTo>
                  <a:lnTo>
                    <a:pt x="18" y="62"/>
                  </a:lnTo>
                  <a:lnTo>
                    <a:pt x="12" y="56"/>
                  </a:lnTo>
                  <a:lnTo>
                    <a:pt x="8" y="48"/>
                  </a:lnTo>
                  <a:lnTo>
                    <a:pt x="8" y="48"/>
                  </a:lnTo>
                  <a:close/>
                </a:path>
              </a:pathLst>
            </a:custGeom>
            <a:solidFill>
              <a:srgbClr val="DCDDE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34" name="Freeform 50"/>
            <p:cNvSpPr>
              <a:spLocks/>
            </p:cNvSpPr>
            <p:nvPr/>
          </p:nvSpPr>
          <p:spPr bwMode="auto">
            <a:xfrm>
              <a:off x="1358900" y="4029075"/>
              <a:ext cx="193675" cy="111125"/>
            </a:xfrm>
            <a:custGeom>
              <a:avLst/>
              <a:gdLst/>
              <a:ahLst/>
              <a:cxnLst>
                <a:cxn ang="0">
                  <a:pos x="34" y="66"/>
                </a:cxn>
                <a:cxn ang="0">
                  <a:pos x="34" y="66"/>
                </a:cxn>
                <a:cxn ang="0">
                  <a:pos x="24" y="62"/>
                </a:cxn>
                <a:cxn ang="0">
                  <a:pos x="14" y="56"/>
                </a:cxn>
                <a:cxn ang="0">
                  <a:pos x="8" y="50"/>
                </a:cxn>
                <a:cxn ang="0">
                  <a:pos x="4" y="44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2" y="24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20" y="8"/>
                </a:cxn>
                <a:cxn ang="0">
                  <a:pos x="30" y="4"/>
                </a:cxn>
                <a:cxn ang="0">
                  <a:pos x="40" y="2"/>
                </a:cxn>
                <a:cxn ang="0">
                  <a:pos x="52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4"/>
                </a:cxn>
                <a:cxn ang="0">
                  <a:pos x="88" y="4"/>
                </a:cxn>
                <a:cxn ang="0">
                  <a:pos x="98" y="8"/>
                </a:cxn>
                <a:cxn ang="0">
                  <a:pos x="106" y="14"/>
                </a:cxn>
                <a:cxn ang="0">
                  <a:pos x="114" y="18"/>
                </a:cxn>
                <a:cxn ang="0">
                  <a:pos x="118" y="26"/>
                </a:cxn>
                <a:cxn ang="0">
                  <a:pos x="122" y="32"/>
                </a:cxn>
                <a:cxn ang="0">
                  <a:pos x="122" y="38"/>
                </a:cxn>
                <a:cxn ang="0">
                  <a:pos x="120" y="46"/>
                </a:cxn>
                <a:cxn ang="0">
                  <a:pos x="116" y="52"/>
                </a:cxn>
                <a:cxn ang="0">
                  <a:pos x="116" y="52"/>
                </a:cxn>
                <a:cxn ang="0">
                  <a:pos x="110" y="58"/>
                </a:cxn>
                <a:cxn ang="0">
                  <a:pos x="100" y="62"/>
                </a:cxn>
                <a:cxn ang="0">
                  <a:pos x="92" y="66"/>
                </a:cxn>
                <a:cxn ang="0">
                  <a:pos x="80" y="68"/>
                </a:cxn>
                <a:cxn ang="0">
                  <a:pos x="70" y="70"/>
                </a:cxn>
                <a:cxn ang="0">
                  <a:pos x="58" y="70"/>
                </a:cxn>
                <a:cxn ang="0">
                  <a:pos x="46" y="68"/>
                </a:cxn>
                <a:cxn ang="0">
                  <a:pos x="34" y="66"/>
                </a:cxn>
                <a:cxn ang="0">
                  <a:pos x="34" y="66"/>
                </a:cxn>
              </a:cxnLst>
              <a:rect l="0" t="0" r="r" b="b"/>
              <a:pathLst>
                <a:path w="122" h="70">
                  <a:moveTo>
                    <a:pt x="34" y="66"/>
                  </a:moveTo>
                  <a:lnTo>
                    <a:pt x="34" y="66"/>
                  </a:lnTo>
                  <a:lnTo>
                    <a:pt x="24" y="62"/>
                  </a:lnTo>
                  <a:lnTo>
                    <a:pt x="14" y="56"/>
                  </a:lnTo>
                  <a:lnTo>
                    <a:pt x="8" y="50"/>
                  </a:lnTo>
                  <a:lnTo>
                    <a:pt x="4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20" y="8"/>
                  </a:lnTo>
                  <a:lnTo>
                    <a:pt x="30" y="4"/>
                  </a:lnTo>
                  <a:lnTo>
                    <a:pt x="40" y="2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4"/>
                  </a:lnTo>
                  <a:lnTo>
                    <a:pt x="88" y="4"/>
                  </a:lnTo>
                  <a:lnTo>
                    <a:pt x="98" y="8"/>
                  </a:lnTo>
                  <a:lnTo>
                    <a:pt x="106" y="14"/>
                  </a:lnTo>
                  <a:lnTo>
                    <a:pt x="114" y="18"/>
                  </a:lnTo>
                  <a:lnTo>
                    <a:pt x="118" y="26"/>
                  </a:lnTo>
                  <a:lnTo>
                    <a:pt x="122" y="32"/>
                  </a:lnTo>
                  <a:lnTo>
                    <a:pt x="122" y="38"/>
                  </a:lnTo>
                  <a:lnTo>
                    <a:pt x="120" y="46"/>
                  </a:lnTo>
                  <a:lnTo>
                    <a:pt x="116" y="52"/>
                  </a:lnTo>
                  <a:lnTo>
                    <a:pt x="116" y="52"/>
                  </a:lnTo>
                  <a:lnTo>
                    <a:pt x="110" y="58"/>
                  </a:lnTo>
                  <a:lnTo>
                    <a:pt x="100" y="62"/>
                  </a:lnTo>
                  <a:lnTo>
                    <a:pt x="92" y="66"/>
                  </a:lnTo>
                  <a:lnTo>
                    <a:pt x="80" y="68"/>
                  </a:lnTo>
                  <a:lnTo>
                    <a:pt x="70" y="70"/>
                  </a:lnTo>
                  <a:lnTo>
                    <a:pt x="58" y="70"/>
                  </a:lnTo>
                  <a:lnTo>
                    <a:pt x="46" y="68"/>
                  </a:lnTo>
                  <a:lnTo>
                    <a:pt x="34" y="66"/>
                  </a:lnTo>
                  <a:lnTo>
                    <a:pt x="34" y="66"/>
                  </a:lnTo>
                  <a:close/>
                </a:path>
              </a:pathLst>
            </a:custGeom>
            <a:solidFill>
              <a:srgbClr val="BABB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35" name="Freeform 51"/>
            <p:cNvSpPr>
              <a:spLocks/>
            </p:cNvSpPr>
            <p:nvPr/>
          </p:nvSpPr>
          <p:spPr bwMode="auto">
            <a:xfrm>
              <a:off x="1371600" y="4044950"/>
              <a:ext cx="206375" cy="117475"/>
            </a:xfrm>
            <a:custGeom>
              <a:avLst/>
              <a:gdLst/>
              <a:ahLst/>
              <a:cxnLst>
                <a:cxn ang="0">
                  <a:pos x="36" y="70"/>
                </a:cxn>
                <a:cxn ang="0">
                  <a:pos x="36" y="70"/>
                </a:cxn>
                <a:cxn ang="0">
                  <a:pos x="26" y="66"/>
                </a:cxn>
                <a:cxn ang="0">
                  <a:pos x="16" y="60"/>
                </a:cxn>
                <a:cxn ang="0">
                  <a:pos x="10" y="54"/>
                </a:cxn>
                <a:cxn ang="0">
                  <a:pos x="4" y="48"/>
                </a:cxn>
                <a:cxn ang="0">
                  <a:pos x="2" y="40"/>
                </a:cxn>
                <a:cxn ang="0">
                  <a:pos x="0" y="34"/>
                </a:cxn>
                <a:cxn ang="0">
                  <a:pos x="2" y="26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14" y="14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4" y="2"/>
                </a:cxn>
                <a:cxn ang="0">
                  <a:pos x="56" y="0"/>
                </a:cxn>
                <a:cxn ang="0">
                  <a:pos x="68" y="0"/>
                </a:cxn>
                <a:cxn ang="0">
                  <a:pos x="80" y="2"/>
                </a:cxn>
                <a:cxn ang="0">
                  <a:pos x="94" y="4"/>
                </a:cxn>
                <a:cxn ang="0">
                  <a:pos x="94" y="4"/>
                </a:cxn>
                <a:cxn ang="0">
                  <a:pos x="104" y="8"/>
                </a:cxn>
                <a:cxn ang="0">
                  <a:pos x="114" y="14"/>
                </a:cxn>
                <a:cxn ang="0">
                  <a:pos x="120" y="20"/>
                </a:cxn>
                <a:cxn ang="0">
                  <a:pos x="126" y="26"/>
                </a:cxn>
                <a:cxn ang="0">
                  <a:pos x="128" y="34"/>
                </a:cxn>
                <a:cxn ang="0">
                  <a:pos x="130" y="40"/>
                </a:cxn>
                <a:cxn ang="0">
                  <a:pos x="128" y="48"/>
                </a:cxn>
                <a:cxn ang="0">
                  <a:pos x="124" y="54"/>
                </a:cxn>
                <a:cxn ang="0">
                  <a:pos x="124" y="54"/>
                </a:cxn>
                <a:cxn ang="0">
                  <a:pos x="116" y="60"/>
                </a:cxn>
                <a:cxn ang="0">
                  <a:pos x="108" y="66"/>
                </a:cxn>
                <a:cxn ang="0">
                  <a:pos x="98" y="70"/>
                </a:cxn>
                <a:cxn ang="0">
                  <a:pos x="86" y="72"/>
                </a:cxn>
                <a:cxn ang="0">
                  <a:pos x="74" y="74"/>
                </a:cxn>
                <a:cxn ang="0">
                  <a:pos x="62" y="74"/>
                </a:cxn>
                <a:cxn ang="0">
                  <a:pos x="50" y="72"/>
                </a:cxn>
                <a:cxn ang="0">
                  <a:pos x="36" y="70"/>
                </a:cxn>
                <a:cxn ang="0">
                  <a:pos x="36" y="70"/>
                </a:cxn>
              </a:cxnLst>
              <a:rect l="0" t="0" r="r" b="b"/>
              <a:pathLst>
                <a:path w="130" h="74">
                  <a:moveTo>
                    <a:pt x="36" y="70"/>
                  </a:moveTo>
                  <a:lnTo>
                    <a:pt x="36" y="70"/>
                  </a:lnTo>
                  <a:lnTo>
                    <a:pt x="26" y="66"/>
                  </a:lnTo>
                  <a:lnTo>
                    <a:pt x="16" y="60"/>
                  </a:lnTo>
                  <a:lnTo>
                    <a:pt x="10" y="54"/>
                  </a:lnTo>
                  <a:lnTo>
                    <a:pt x="4" y="48"/>
                  </a:lnTo>
                  <a:lnTo>
                    <a:pt x="2" y="40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4" y="2"/>
                  </a:lnTo>
                  <a:lnTo>
                    <a:pt x="56" y="0"/>
                  </a:lnTo>
                  <a:lnTo>
                    <a:pt x="68" y="0"/>
                  </a:lnTo>
                  <a:lnTo>
                    <a:pt x="80" y="2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104" y="8"/>
                  </a:lnTo>
                  <a:lnTo>
                    <a:pt x="114" y="14"/>
                  </a:lnTo>
                  <a:lnTo>
                    <a:pt x="120" y="20"/>
                  </a:lnTo>
                  <a:lnTo>
                    <a:pt x="126" y="26"/>
                  </a:lnTo>
                  <a:lnTo>
                    <a:pt x="128" y="34"/>
                  </a:lnTo>
                  <a:lnTo>
                    <a:pt x="130" y="40"/>
                  </a:lnTo>
                  <a:lnTo>
                    <a:pt x="128" y="48"/>
                  </a:lnTo>
                  <a:lnTo>
                    <a:pt x="124" y="54"/>
                  </a:lnTo>
                  <a:lnTo>
                    <a:pt x="124" y="54"/>
                  </a:lnTo>
                  <a:lnTo>
                    <a:pt x="116" y="60"/>
                  </a:lnTo>
                  <a:lnTo>
                    <a:pt x="108" y="66"/>
                  </a:lnTo>
                  <a:lnTo>
                    <a:pt x="98" y="70"/>
                  </a:lnTo>
                  <a:lnTo>
                    <a:pt x="86" y="72"/>
                  </a:lnTo>
                  <a:lnTo>
                    <a:pt x="74" y="74"/>
                  </a:lnTo>
                  <a:lnTo>
                    <a:pt x="62" y="74"/>
                  </a:lnTo>
                  <a:lnTo>
                    <a:pt x="50" y="72"/>
                  </a:lnTo>
                  <a:lnTo>
                    <a:pt x="36" y="70"/>
                  </a:lnTo>
                  <a:lnTo>
                    <a:pt x="36" y="70"/>
                  </a:lnTo>
                  <a:close/>
                </a:path>
              </a:pathLst>
            </a:custGeom>
            <a:solidFill>
              <a:srgbClr val="EDEEF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36" name="Freeform 52"/>
            <p:cNvSpPr>
              <a:spLocks/>
            </p:cNvSpPr>
            <p:nvPr/>
          </p:nvSpPr>
          <p:spPr bwMode="auto">
            <a:xfrm>
              <a:off x="1374775" y="4032250"/>
              <a:ext cx="193675" cy="107950"/>
            </a:xfrm>
            <a:custGeom>
              <a:avLst/>
              <a:gdLst/>
              <a:ahLst/>
              <a:cxnLst>
                <a:cxn ang="0">
                  <a:pos x="34" y="64"/>
                </a:cxn>
                <a:cxn ang="0">
                  <a:pos x="34" y="64"/>
                </a:cxn>
                <a:cxn ang="0">
                  <a:pos x="24" y="60"/>
                </a:cxn>
                <a:cxn ang="0">
                  <a:pos x="16" y="56"/>
                </a:cxn>
                <a:cxn ang="0">
                  <a:pos x="8" y="50"/>
                </a:cxn>
                <a:cxn ang="0">
                  <a:pos x="4" y="44"/>
                </a:cxn>
                <a:cxn ang="0">
                  <a:pos x="0" y="38"/>
                </a:cxn>
                <a:cxn ang="0">
                  <a:pos x="0" y="30"/>
                </a:cxn>
                <a:cxn ang="0">
                  <a:pos x="2" y="24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20" y="6"/>
                </a:cxn>
                <a:cxn ang="0">
                  <a:pos x="30" y="4"/>
                </a:cxn>
                <a:cxn ang="0">
                  <a:pos x="42" y="0"/>
                </a:cxn>
                <a:cxn ang="0">
                  <a:pos x="52" y="0"/>
                </a:cxn>
                <a:cxn ang="0">
                  <a:pos x="64" y="0"/>
                </a:cxn>
                <a:cxn ang="0">
                  <a:pos x="76" y="0"/>
                </a:cxn>
                <a:cxn ang="0">
                  <a:pos x="88" y="4"/>
                </a:cxn>
                <a:cxn ang="0">
                  <a:pos x="88" y="4"/>
                </a:cxn>
                <a:cxn ang="0">
                  <a:pos x="98" y="8"/>
                </a:cxn>
                <a:cxn ang="0">
                  <a:pos x="106" y="12"/>
                </a:cxn>
                <a:cxn ang="0">
                  <a:pos x="114" y="18"/>
                </a:cxn>
                <a:cxn ang="0">
                  <a:pos x="118" y="24"/>
                </a:cxn>
                <a:cxn ang="0">
                  <a:pos x="122" y="30"/>
                </a:cxn>
                <a:cxn ang="0">
                  <a:pos x="122" y="38"/>
                </a:cxn>
                <a:cxn ang="0">
                  <a:pos x="120" y="44"/>
                </a:cxn>
                <a:cxn ang="0">
                  <a:pos x="116" y="50"/>
                </a:cxn>
                <a:cxn ang="0">
                  <a:pos x="116" y="50"/>
                </a:cxn>
                <a:cxn ang="0">
                  <a:pos x="110" y="56"/>
                </a:cxn>
                <a:cxn ang="0">
                  <a:pos x="102" y="62"/>
                </a:cxn>
                <a:cxn ang="0">
                  <a:pos x="92" y="64"/>
                </a:cxn>
                <a:cxn ang="0">
                  <a:pos x="80" y="68"/>
                </a:cxn>
                <a:cxn ang="0">
                  <a:pos x="70" y="68"/>
                </a:cxn>
                <a:cxn ang="0">
                  <a:pos x="58" y="68"/>
                </a:cxn>
                <a:cxn ang="0">
                  <a:pos x="46" y="68"/>
                </a:cxn>
                <a:cxn ang="0">
                  <a:pos x="34" y="64"/>
                </a:cxn>
                <a:cxn ang="0">
                  <a:pos x="34" y="64"/>
                </a:cxn>
              </a:cxnLst>
              <a:rect l="0" t="0" r="r" b="b"/>
              <a:pathLst>
                <a:path w="122" h="68">
                  <a:moveTo>
                    <a:pt x="34" y="64"/>
                  </a:moveTo>
                  <a:lnTo>
                    <a:pt x="34" y="64"/>
                  </a:lnTo>
                  <a:lnTo>
                    <a:pt x="24" y="60"/>
                  </a:lnTo>
                  <a:lnTo>
                    <a:pt x="16" y="56"/>
                  </a:lnTo>
                  <a:lnTo>
                    <a:pt x="8" y="50"/>
                  </a:lnTo>
                  <a:lnTo>
                    <a:pt x="4" y="44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20" y="6"/>
                  </a:lnTo>
                  <a:lnTo>
                    <a:pt x="30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6" y="0"/>
                  </a:lnTo>
                  <a:lnTo>
                    <a:pt x="88" y="4"/>
                  </a:lnTo>
                  <a:lnTo>
                    <a:pt x="88" y="4"/>
                  </a:lnTo>
                  <a:lnTo>
                    <a:pt x="98" y="8"/>
                  </a:lnTo>
                  <a:lnTo>
                    <a:pt x="106" y="12"/>
                  </a:lnTo>
                  <a:lnTo>
                    <a:pt x="114" y="18"/>
                  </a:lnTo>
                  <a:lnTo>
                    <a:pt x="118" y="24"/>
                  </a:lnTo>
                  <a:lnTo>
                    <a:pt x="122" y="30"/>
                  </a:lnTo>
                  <a:lnTo>
                    <a:pt x="122" y="38"/>
                  </a:lnTo>
                  <a:lnTo>
                    <a:pt x="120" y="44"/>
                  </a:lnTo>
                  <a:lnTo>
                    <a:pt x="116" y="50"/>
                  </a:lnTo>
                  <a:lnTo>
                    <a:pt x="116" y="50"/>
                  </a:lnTo>
                  <a:lnTo>
                    <a:pt x="110" y="56"/>
                  </a:lnTo>
                  <a:lnTo>
                    <a:pt x="102" y="62"/>
                  </a:lnTo>
                  <a:lnTo>
                    <a:pt x="92" y="64"/>
                  </a:lnTo>
                  <a:lnTo>
                    <a:pt x="80" y="68"/>
                  </a:lnTo>
                  <a:lnTo>
                    <a:pt x="70" y="68"/>
                  </a:lnTo>
                  <a:lnTo>
                    <a:pt x="58" y="68"/>
                  </a:lnTo>
                  <a:lnTo>
                    <a:pt x="46" y="68"/>
                  </a:lnTo>
                  <a:lnTo>
                    <a:pt x="34" y="64"/>
                  </a:lnTo>
                  <a:lnTo>
                    <a:pt x="34" y="64"/>
                  </a:lnTo>
                  <a:close/>
                </a:path>
              </a:pathLst>
            </a:custGeom>
            <a:solidFill>
              <a:srgbClr val="F6F6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37" name="Freeform 53"/>
            <p:cNvSpPr>
              <a:spLocks/>
            </p:cNvSpPr>
            <p:nvPr/>
          </p:nvSpPr>
          <p:spPr bwMode="auto">
            <a:xfrm>
              <a:off x="1400175" y="4044950"/>
              <a:ext cx="142875" cy="82550"/>
            </a:xfrm>
            <a:custGeom>
              <a:avLst/>
              <a:gdLst/>
              <a:ahLst/>
              <a:cxnLst>
                <a:cxn ang="0">
                  <a:pos x="26" y="48"/>
                </a:cxn>
                <a:cxn ang="0">
                  <a:pos x="26" y="48"/>
                </a:cxn>
                <a:cxn ang="0">
                  <a:pos x="18" y="46"/>
                </a:cxn>
                <a:cxn ang="0">
                  <a:pos x="10" y="42"/>
                </a:cxn>
                <a:cxn ang="0">
                  <a:pos x="6" y="38"/>
                </a:cxn>
                <a:cxn ang="0">
                  <a:pos x="2" y="34"/>
                </a:cxn>
                <a:cxn ang="0">
                  <a:pos x="0" y="28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8" y="10"/>
                </a:cxn>
                <a:cxn ang="0">
                  <a:pos x="16" y="6"/>
                </a:cxn>
                <a:cxn ang="0">
                  <a:pos x="30" y="2"/>
                </a:cxn>
                <a:cxn ang="0">
                  <a:pos x="48" y="0"/>
                </a:cxn>
                <a:cxn ang="0">
                  <a:pos x="64" y="4"/>
                </a:cxn>
                <a:cxn ang="0">
                  <a:pos x="64" y="4"/>
                </a:cxn>
                <a:cxn ang="0">
                  <a:pos x="72" y="6"/>
                </a:cxn>
                <a:cxn ang="0">
                  <a:pos x="80" y="10"/>
                </a:cxn>
                <a:cxn ang="0">
                  <a:pos x="84" y="14"/>
                </a:cxn>
                <a:cxn ang="0">
                  <a:pos x="88" y="18"/>
                </a:cxn>
                <a:cxn ang="0">
                  <a:pos x="90" y="24"/>
                </a:cxn>
                <a:cxn ang="0">
                  <a:pos x="90" y="28"/>
                </a:cxn>
                <a:cxn ang="0">
                  <a:pos x="90" y="34"/>
                </a:cxn>
                <a:cxn ang="0">
                  <a:pos x="86" y="38"/>
                </a:cxn>
                <a:cxn ang="0">
                  <a:pos x="86" y="38"/>
                </a:cxn>
                <a:cxn ang="0">
                  <a:pos x="82" y="42"/>
                </a:cxn>
                <a:cxn ang="0">
                  <a:pos x="76" y="46"/>
                </a:cxn>
                <a:cxn ang="0">
                  <a:pos x="60" y="50"/>
                </a:cxn>
                <a:cxn ang="0">
                  <a:pos x="42" y="52"/>
                </a:cxn>
                <a:cxn ang="0">
                  <a:pos x="26" y="48"/>
                </a:cxn>
                <a:cxn ang="0">
                  <a:pos x="26" y="48"/>
                </a:cxn>
              </a:cxnLst>
              <a:rect l="0" t="0" r="r" b="b"/>
              <a:pathLst>
                <a:path w="90" h="52">
                  <a:moveTo>
                    <a:pt x="26" y="48"/>
                  </a:moveTo>
                  <a:lnTo>
                    <a:pt x="26" y="48"/>
                  </a:lnTo>
                  <a:lnTo>
                    <a:pt x="18" y="46"/>
                  </a:lnTo>
                  <a:lnTo>
                    <a:pt x="10" y="42"/>
                  </a:lnTo>
                  <a:lnTo>
                    <a:pt x="6" y="38"/>
                  </a:lnTo>
                  <a:lnTo>
                    <a:pt x="2" y="34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8" y="10"/>
                  </a:lnTo>
                  <a:lnTo>
                    <a:pt x="16" y="6"/>
                  </a:lnTo>
                  <a:lnTo>
                    <a:pt x="30" y="2"/>
                  </a:lnTo>
                  <a:lnTo>
                    <a:pt x="48" y="0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72" y="6"/>
                  </a:lnTo>
                  <a:lnTo>
                    <a:pt x="80" y="10"/>
                  </a:lnTo>
                  <a:lnTo>
                    <a:pt x="84" y="14"/>
                  </a:lnTo>
                  <a:lnTo>
                    <a:pt x="88" y="18"/>
                  </a:lnTo>
                  <a:lnTo>
                    <a:pt x="90" y="24"/>
                  </a:lnTo>
                  <a:lnTo>
                    <a:pt x="90" y="28"/>
                  </a:lnTo>
                  <a:lnTo>
                    <a:pt x="90" y="34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42"/>
                  </a:lnTo>
                  <a:lnTo>
                    <a:pt x="76" y="46"/>
                  </a:lnTo>
                  <a:lnTo>
                    <a:pt x="60" y="50"/>
                  </a:lnTo>
                  <a:lnTo>
                    <a:pt x="42" y="52"/>
                  </a:lnTo>
                  <a:lnTo>
                    <a:pt x="26" y="48"/>
                  </a:lnTo>
                  <a:lnTo>
                    <a:pt x="26" y="48"/>
                  </a:lnTo>
                  <a:close/>
                </a:path>
              </a:pathLst>
            </a:custGeom>
            <a:solidFill>
              <a:srgbClr val="DCDDE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38" name="Freeform 54"/>
            <p:cNvSpPr>
              <a:spLocks/>
            </p:cNvSpPr>
            <p:nvPr/>
          </p:nvSpPr>
          <p:spPr bwMode="auto">
            <a:xfrm>
              <a:off x="1339850" y="5324475"/>
              <a:ext cx="193675" cy="114300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30" y="2"/>
                </a:cxn>
                <a:cxn ang="0">
                  <a:pos x="20" y="4"/>
                </a:cxn>
                <a:cxn ang="0">
                  <a:pos x="12" y="8"/>
                </a:cxn>
                <a:cxn ang="0">
                  <a:pos x="6" y="14"/>
                </a:cxn>
                <a:cxn ang="0">
                  <a:pos x="2" y="20"/>
                </a:cxn>
                <a:cxn ang="0">
                  <a:pos x="0" y="26"/>
                </a:cxn>
                <a:cxn ang="0">
                  <a:pos x="2" y="32"/>
                </a:cxn>
                <a:cxn ang="0">
                  <a:pos x="4" y="40"/>
                </a:cxn>
                <a:cxn ang="0">
                  <a:pos x="4" y="40"/>
                </a:cxn>
                <a:cxn ang="0">
                  <a:pos x="8" y="46"/>
                </a:cxn>
                <a:cxn ang="0">
                  <a:pos x="16" y="54"/>
                </a:cxn>
                <a:cxn ang="0">
                  <a:pos x="24" y="58"/>
                </a:cxn>
                <a:cxn ang="0">
                  <a:pos x="34" y="64"/>
                </a:cxn>
                <a:cxn ang="0">
                  <a:pos x="44" y="68"/>
                </a:cxn>
                <a:cxn ang="0">
                  <a:pos x="56" y="70"/>
                </a:cxn>
                <a:cxn ang="0">
                  <a:pos x="68" y="72"/>
                </a:cxn>
                <a:cxn ang="0">
                  <a:pos x="80" y="72"/>
                </a:cxn>
                <a:cxn ang="0">
                  <a:pos x="80" y="72"/>
                </a:cxn>
                <a:cxn ang="0">
                  <a:pos x="92" y="70"/>
                </a:cxn>
                <a:cxn ang="0">
                  <a:pos x="100" y="66"/>
                </a:cxn>
                <a:cxn ang="0">
                  <a:pos x="108" y="62"/>
                </a:cxn>
                <a:cxn ang="0">
                  <a:pos x="114" y="58"/>
                </a:cxn>
                <a:cxn ang="0">
                  <a:pos x="120" y="52"/>
                </a:cxn>
                <a:cxn ang="0">
                  <a:pos x="122" y="46"/>
                </a:cxn>
                <a:cxn ang="0">
                  <a:pos x="120" y="38"/>
                </a:cxn>
                <a:cxn ang="0">
                  <a:pos x="118" y="32"/>
                </a:cxn>
                <a:cxn ang="0">
                  <a:pos x="118" y="32"/>
                </a:cxn>
                <a:cxn ang="0">
                  <a:pos x="112" y="24"/>
                </a:cxn>
                <a:cxn ang="0">
                  <a:pos x="106" y="18"/>
                </a:cxn>
                <a:cxn ang="0">
                  <a:pos x="98" y="12"/>
                </a:cxn>
                <a:cxn ang="0">
                  <a:pos x="88" y="8"/>
                </a:cxn>
                <a:cxn ang="0">
                  <a:pos x="76" y="4"/>
                </a:cxn>
                <a:cxn ang="0">
                  <a:pos x="66" y="2"/>
                </a:cxn>
                <a:cxn ang="0">
                  <a:pos x="54" y="0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122" h="72">
                  <a:moveTo>
                    <a:pt x="42" y="0"/>
                  </a:moveTo>
                  <a:lnTo>
                    <a:pt x="42" y="0"/>
                  </a:lnTo>
                  <a:lnTo>
                    <a:pt x="30" y="2"/>
                  </a:lnTo>
                  <a:lnTo>
                    <a:pt x="20" y="4"/>
                  </a:lnTo>
                  <a:lnTo>
                    <a:pt x="12" y="8"/>
                  </a:lnTo>
                  <a:lnTo>
                    <a:pt x="6" y="14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8" y="46"/>
                  </a:lnTo>
                  <a:lnTo>
                    <a:pt x="16" y="54"/>
                  </a:lnTo>
                  <a:lnTo>
                    <a:pt x="24" y="58"/>
                  </a:lnTo>
                  <a:lnTo>
                    <a:pt x="34" y="64"/>
                  </a:lnTo>
                  <a:lnTo>
                    <a:pt x="44" y="68"/>
                  </a:lnTo>
                  <a:lnTo>
                    <a:pt x="56" y="70"/>
                  </a:lnTo>
                  <a:lnTo>
                    <a:pt x="68" y="72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92" y="70"/>
                  </a:lnTo>
                  <a:lnTo>
                    <a:pt x="100" y="66"/>
                  </a:lnTo>
                  <a:lnTo>
                    <a:pt x="108" y="62"/>
                  </a:lnTo>
                  <a:lnTo>
                    <a:pt x="114" y="58"/>
                  </a:lnTo>
                  <a:lnTo>
                    <a:pt x="120" y="52"/>
                  </a:lnTo>
                  <a:lnTo>
                    <a:pt x="122" y="46"/>
                  </a:lnTo>
                  <a:lnTo>
                    <a:pt x="120" y="38"/>
                  </a:lnTo>
                  <a:lnTo>
                    <a:pt x="118" y="32"/>
                  </a:lnTo>
                  <a:lnTo>
                    <a:pt x="118" y="32"/>
                  </a:lnTo>
                  <a:lnTo>
                    <a:pt x="112" y="24"/>
                  </a:lnTo>
                  <a:lnTo>
                    <a:pt x="106" y="18"/>
                  </a:lnTo>
                  <a:lnTo>
                    <a:pt x="98" y="12"/>
                  </a:lnTo>
                  <a:lnTo>
                    <a:pt x="88" y="8"/>
                  </a:lnTo>
                  <a:lnTo>
                    <a:pt x="76" y="4"/>
                  </a:lnTo>
                  <a:lnTo>
                    <a:pt x="66" y="2"/>
                  </a:lnTo>
                  <a:lnTo>
                    <a:pt x="54" y="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BABB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39" name="Freeform 55"/>
            <p:cNvSpPr>
              <a:spLocks/>
            </p:cNvSpPr>
            <p:nvPr/>
          </p:nvSpPr>
          <p:spPr bwMode="auto">
            <a:xfrm>
              <a:off x="1358900" y="5305425"/>
              <a:ext cx="203200" cy="12065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44" y="0"/>
                </a:cxn>
                <a:cxn ang="0">
                  <a:pos x="32" y="2"/>
                </a:cxn>
                <a:cxn ang="0">
                  <a:pos x="22" y="6"/>
                </a:cxn>
                <a:cxn ang="0">
                  <a:pos x="12" y="10"/>
                </a:cxn>
                <a:cxn ang="0">
                  <a:pos x="6" y="14"/>
                </a:cxn>
                <a:cxn ang="0">
                  <a:pos x="2" y="20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2" y="42"/>
                </a:cxn>
                <a:cxn ang="0">
                  <a:pos x="2" y="42"/>
                </a:cxn>
                <a:cxn ang="0">
                  <a:pos x="8" y="50"/>
                </a:cxn>
                <a:cxn ang="0">
                  <a:pos x="16" y="58"/>
                </a:cxn>
                <a:cxn ang="0">
                  <a:pos x="24" y="64"/>
                </a:cxn>
                <a:cxn ang="0">
                  <a:pos x="36" y="68"/>
                </a:cxn>
                <a:cxn ang="0">
                  <a:pos x="46" y="72"/>
                </a:cxn>
                <a:cxn ang="0">
                  <a:pos x="58" y="74"/>
                </a:cxn>
                <a:cxn ang="0">
                  <a:pos x="72" y="76"/>
                </a:cxn>
                <a:cxn ang="0">
                  <a:pos x="84" y="76"/>
                </a:cxn>
                <a:cxn ang="0">
                  <a:pos x="84" y="76"/>
                </a:cxn>
                <a:cxn ang="0">
                  <a:pos x="96" y="74"/>
                </a:cxn>
                <a:cxn ang="0">
                  <a:pos x="106" y="72"/>
                </a:cxn>
                <a:cxn ang="0">
                  <a:pos x="114" y="68"/>
                </a:cxn>
                <a:cxn ang="0">
                  <a:pos x="120" y="62"/>
                </a:cxn>
                <a:cxn ang="0">
                  <a:pos x="126" y="56"/>
                </a:cxn>
                <a:cxn ang="0">
                  <a:pos x="128" y="50"/>
                </a:cxn>
                <a:cxn ang="0">
                  <a:pos x="126" y="42"/>
                </a:cxn>
                <a:cxn ang="0">
                  <a:pos x="124" y="34"/>
                </a:cxn>
                <a:cxn ang="0">
                  <a:pos x="124" y="34"/>
                </a:cxn>
                <a:cxn ang="0">
                  <a:pos x="118" y="26"/>
                </a:cxn>
                <a:cxn ang="0">
                  <a:pos x="112" y="20"/>
                </a:cxn>
                <a:cxn ang="0">
                  <a:pos x="102" y="14"/>
                </a:cxn>
                <a:cxn ang="0">
                  <a:pos x="92" y="8"/>
                </a:cxn>
                <a:cxn ang="0">
                  <a:pos x="80" y="4"/>
                </a:cxn>
                <a:cxn ang="0">
                  <a:pos x="68" y="2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44" y="0"/>
                </a:cxn>
              </a:cxnLst>
              <a:rect l="0" t="0" r="r" b="b"/>
              <a:pathLst>
                <a:path w="128" h="76">
                  <a:moveTo>
                    <a:pt x="44" y="0"/>
                  </a:moveTo>
                  <a:lnTo>
                    <a:pt x="44" y="0"/>
                  </a:lnTo>
                  <a:lnTo>
                    <a:pt x="32" y="2"/>
                  </a:lnTo>
                  <a:lnTo>
                    <a:pt x="22" y="6"/>
                  </a:lnTo>
                  <a:lnTo>
                    <a:pt x="12" y="10"/>
                  </a:lnTo>
                  <a:lnTo>
                    <a:pt x="6" y="14"/>
                  </a:lnTo>
                  <a:lnTo>
                    <a:pt x="2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8" y="50"/>
                  </a:lnTo>
                  <a:lnTo>
                    <a:pt x="16" y="58"/>
                  </a:lnTo>
                  <a:lnTo>
                    <a:pt x="24" y="64"/>
                  </a:lnTo>
                  <a:lnTo>
                    <a:pt x="36" y="68"/>
                  </a:lnTo>
                  <a:lnTo>
                    <a:pt x="46" y="72"/>
                  </a:lnTo>
                  <a:lnTo>
                    <a:pt x="58" y="74"/>
                  </a:lnTo>
                  <a:lnTo>
                    <a:pt x="72" y="76"/>
                  </a:lnTo>
                  <a:lnTo>
                    <a:pt x="84" y="76"/>
                  </a:lnTo>
                  <a:lnTo>
                    <a:pt x="84" y="76"/>
                  </a:lnTo>
                  <a:lnTo>
                    <a:pt x="96" y="74"/>
                  </a:lnTo>
                  <a:lnTo>
                    <a:pt x="106" y="72"/>
                  </a:lnTo>
                  <a:lnTo>
                    <a:pt x="114" y="68"/>
                  </a:lnTo>
                  <a:lnTo>
                    <a:pt x="120" y="62"/>
                  </a:lnTo>
                  <a:lnTo>
                    <a:pt x="126" y="56"/>
                  </a:lnTo>
                  <a:lnTo>
                    <a:pt x="128" y="50"/>
                  </a:lnTo>
                  <a:lnTo>
                    <a:pt x="126" y="42"/>
                  </a:lnTo>
                  <a:lnTo>
                    <a:pt x="124" y="34"/>
                  </a:lnTo>
                  <a:lnTo>
                    <a:pt x="124" y="34"/>
                  </a:lnTo>
                  <a:lnTo>
                    <a:pt x="118" y="26"/>
                  </a:lnTo>
                  <a:lnTo>
                    <a:pt x="112" y="20"/>
                  </a:lnTo>
                  <a:lnTo>
                    <a:pt x="102" y="14"/>
                  </a:lnTo>
                  <a:lnTo>
                    <a:pt x="92" y="8"/>
                  </a:lnTo>
                  <a:lnTo>
                    <a:pt x="80" y="4"/>
                  </a:lnTo>
                  <a:lnTo>
                    <a:pt x="68" y="2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EDEEF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40" name="Freeform 56"/>
            <p:cNvSpPr>
              <a:spLocks/>
            </p:cNvSpPr>
            <p:nvPr/>
          </p:nvSpPr>
          <p:spPr bwMode="auto">
            <a:xfrm>
              <a:off x="1358900" y="5327650"/>
              <a:ext cx="190500" cy="1111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0"/>
                </a:cxn>
                <a:cxn ang="0">
                  <a:pos x="28" y="0"/>
                </a:cxn>
                <a:cxn ang="0">
                  <a:pos x="20" y="4"/>
                </a:cxn>
                <a:cxn ang="0">
                  <a:pos x="12" y="8"/>
                </a:cxn>
                <a:cxn ang="0">
                  <a:pos x="6" y="12"/>
                </a:cxn>
                <a:cxn ang="0">
                  <a:pos x="0" y="18"/>
                </a:cxn>
                <a:cxn ang="0">
                  <a:pos x="0" y="24"/>
                </a:cxn>
                <a:cxn ang="0">
                  <a:pos x="0" y="32"/>
                </a:cxn>
                <a:cxn ang="0">
                  <a:pos x="2" y="38"/>
                </a:cxn>
                <a:cxn ang="0">
                  <a:pos x="2" y="38"/>
                </a:cxn>
                <a:cxn ang="0">
                  <a:pos x="8" y="46"/>
                </a:cxn>
                <a:cxn ang="0">
                  <a:pos x="14" y="52"/>
                </a:cxn>
                <a:cxn ang="0">
                  <a:pos x="22" y="58"/>
                </a:cxn>
                <a:cxn ang="0">
                  <a:pos x="32" y="62"/>
                </a:cxn>
                <a:cxn ang="0">
                  <a:pos x="44" y="66"/>
                </a:cxn>
                <a:cxn ang="0">
                  <a:pos x="54" y="70"/>
                </a:cxn>
                <a:cxn ang="0">
                  <a:pos x="66" y="70"/>
                </a:cxn>
                <a:cxn ang="0">
                  <a:pos x="78" y="70"/>
                </a:cxn>
                <a:cxn ang="0">
                  <a:pos x="78" y="70"/>
                </a:cxn>
                <a:cxn ang="0">
                  <a:pos x="90" y="68"/>
                </a:cxn>
                <a:cxn ang="0">
                  <a:pos x="100" y="66"/>
                </a:cxn>
                <a:cxn ang="0">
                  <a:pos x="108" y="62"/>
                </a:cxn>
                <a:cxn ang="0">
                  <a:pos x="114" y="58"/>
                </a:cxn>
                <a:cxn ang="0">
                  <a:pos x="118" y="52"/>
                </a:cxn>
                <a:cxn ang="0">
                  <a:pos x="120" y="44"/>
                </a:cxn>
                <a:cxn ang="0">
                  <a:pos x="118" y="38"/>
                </a:cxn>
                <a:cxn ang="0">
                  <a:pos x="116" y="30"/>
                </a:cxn>
                <a:cxn ang="0">
                  <a:pos x="116" y="30"/>
                </a:cxn>
                <a:cxn ang="0">
                  <a:pos x="112" y="24"/>
                </a:cxn>
                <a:cxn ang="0">
                  <a:pos x="104" y="18"/>
                </a:cxn>
                <a:cxn ang="0">
                  <a:pos x="96" y="12"/>
                </a:cxn>
                <a:cxn ang="0">
                  <a:pos x="86" y="6"/>
                </a:cxn>
                <a:cxn ang="0">
                  <a:pos x="76" y="2"/>
                </a:cxn>
                <a:cxn ang="0">
                  <a:pos x="64" y="0"/>
                </a:cxn>
                <a:cxn ang="0">
                  <a:pos x="52" y="0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120" h="70">
                  <a:moveTo>
                    <a:pt x="40" y="0"/>
                  </a:moveTo>
                  <a:lnTo>
                    <a:pt x="40" y="0"/>
                  </a:lnTo>
                  <a:lnTo>
                    <a:pt x="28" y="0"/>
                  </a:lnTo>
                  <a:lnTo>
                    <a:pt x="20" y="4"/>
                  </a:lnTo>
                  <a:lnTo>
                    <a:pt x="12" y="8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8" y="46"/>
                  </a:lnTo>
                  <a:lnTo>
                    <a:pt x="14" y="52"/>
                  </a:lnTo>
                  <a:lnTo>
                    <a:pt x="22" y="58"/>
                  </a:lnTo>
                  <a:lnTo>
                    <a:pt x="32" y="62"/>
                  </a:lnTo>
                  <a:lnTo>
                    <a:pt x="44" y="66"/>
                  </a:lnTo>
                  <a:lnTo>
                    <a:pt x="54" y="70"/>
                  </a:lnTo>
                  <a:lnTo>
                    <a:pt x="66" y="70"/>
                  </a:lnTo>
                  <a:lnTo>
                    <a:pt x="78" y="70"/>
                  </a:lnTo>
                  <a:lnTo>
                    <a:pt x="78" y="70"/>
                  </a:lnTo>
                  <a:lnTo>
                    <a:pt x="90" y="68"/>
                  </a:lnTo>
                  <a:lnTo>
                    <a:pt x="100" y="66"/>
                  </a:lnTo>
                  <a:lnTo>
                    <a:pt x="108" y="62"/>
                  </a:lnTo>
                  <a:lnTo>
                    <a:pt x="114" y="58"/>
                  </a:lnTo>
                  <a:lnTo>
                    <a:pt x="118" y="52"/>
                  </a:lnTo>
                  <a:lnTo>
                    <a:pt x="120" y="44"/>
                  </a:lnTo>
                  <a:lnTo>
                    <a:pt x="118" y="38"/>
                  </a:lnTo>
                  <a:lnTo>
                    <a:pt x="116" y="30"/>
                  </a:lnTo>
                  <a:lnTo>
                    <a:pt x="116" y="30"/>
                  </a:lnTo>
                  <a:lnTo>
                    <a:pt x="112" y="24"/>
                  </a:lnTo>
                  <a:lnTo>
                    <a:pt x="104" y="18"/>
                  </a:lnTo>
                  <a:lnTo>
                    <a:pt x="96" y="12"/>
                  </a:lnTo>
                  <a:lnTo>
                    <a:pt x="86" y="6"/>
                  </a:lnTo>
                  <a:lnTo>
                    <a:pt x="76" y="2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6F6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41" name="Freeform 57"/>
            <p:cNvSpPr>
              <a:spLocks/>
            </p:cNvSpPr>
            <p:nvPr/>
          </p:nvSpPr>
          <p:spPr bwMode="auto">
            <a:xfrm>
              <a:off x="1381125" y="5365750"/>
              <a:ext cx="142875" cy="603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20"/>
                </a:cxn>
                <a:cxn ang="0">
                  <a:pos x="12" y="24"/>
                </a:cxn>
                <a:cxn ang="0">
                  <a:pos x="26" y="32"/>
                </a:cxn>
                <a:cxn ang="0">
                  <a:pos x="42" y="36"/>
                </a:cxn>
                <a:cxn ang="0">
                  <a:pos x="60" y="38"/>
                </a:cxn>
                <a:cxn ang="0">
                  <a:pos x="60" y="38"/>
                </a:cxn>
                <a:cxn ang="0">
                  <a:pos x="72" y="34"/>
                </a:cxn>
                <a:cxn ang="0">
                  <a:pos x="82" y="30"/>
                </a:cxn>
                <a:cxn ang="0">
                  <a:pos x="88" y="22"/>
                </a:cxn>
                <a:cxn ang="0">
                  <a:pos x="90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68" y="6"/>
                </a:cxn>
                <a:cxn ang="0">
                  <a:pos x="46" y="2"/>
                </a:cxn>
                <a:cxn ang="0">
                  <a:pos x="34" y="0"/>
                </a:cxn>
                <a:cxn ang="0">
                  <a:pos x="24" y="2"/>
                </a:cxn>
                <a:cxn ang="0">
                  <a:pos x="12" y="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90" h="38">
                  <a:moveTo>
                    <a:pt x="0" y="8"/>
                  </a:moveTo>
                  <a:lnTo>
                    <a:pt x="0" y="8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20"/>
                  </a:lnTo>
                  <a:lnTo>
                    <a:pt x="12" y="24"/>
                  </a:lnTo>
                  <a:lnTo>
                    <a:pt x="26" y="32"/>
                  </a:lnTo>
                  <a:lnTo>
                    <a:pt x="42" y="36"/>
                  </a:lnTo>
                  <a:lnTo>
                    <a:pt x="60" y="38"/>
                  </a:lnTo>
                  <a:lnTo>
                    <a:pt x="60" y="38"/>
                  </a:lnTo>
                  <a:lnTo>
                    <a:pt x="72" y="34"/>
                  </a:lnTo>
                  <a:lnTo>
                    <a:pt x="82" y="30"/>
                  </a:lnTo>
                  <a:lnTo>
                    <a:pt x="88" y="22"/>
                  </a:lnTo>
                  <a:lnTo>
                    <a:pt x="90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68" y="6"/>
                  </a:lnTo>
                  <a:lnTo>
                    <a:pt x="46" y="2"/>
                  </a:lnTo>
                  <a:lnTo>
                    <a:pt x="34" y="0"/>
                  </a:lnTo>
                  <a:lnTo>
                    <a:pt x="24" y="2"/>
                  </a:lnTo>
                  <a:lnTo>
                    <a:pt x="12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DCDDE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42" name="Freeform 58"/>
            <p:cNvSpPr>
              <a:spLocks/>
            </p:cNvSpPr>
            <p:nvPr/>
          </p:nvSpPr>
          <p:spPr bwMode="auto">
            <a:xfrm>
              <a:off x="1381125" y="5340350"/>
              <a:ext cx="142875" cy="4762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18" y="2"/>
                </a:cxn>
                <a:cxn ang="0">
                  <a:pos x="8" y="8"/>
                </a:cxn>
                <a:cxn ang="0">
                  <a:pos x="2" y="14"/>
                </a:cxn>
                <a:cxn ang="0">
                  <a:pos x="0" y="18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12" y="20"/>
                </a:cxn>
                <a:cxn ang="0">
                  <a:pos x="24" y="18"/>
                </a:cxn>
                <a:cxn ang="0">
                  <a:pos x="34" y="16"/>
                </a:cxn>
                <a:cxn ang="0">
                  <a:pos x="46" y="18"/>
                </a:cxn>
                <a:cxn ang="0">
                  <a:pos x="68" y="22"/>
                </a:cxn>
                <a:cxn ang="0">
                  <a:pos x="90" y="30"/>
                </a:cxn>
                <a:cxn ang="0">
                  <a:pos x="90" y="30"/>
                </a:cxn>
                <a:cxn ang="0">
                  <a:pos x="88" y="24"/>
                </a:cxn>
                <a:cxn ang="0">
                  <a:pos x="88" y="24"/>
                </a:cxn>
                <a:cxn ang="0">
                  <a:pos x="84" y="18"/>
                </a:cxn>
                <a:cxn ang="0">
                  <a:pos x="78" y="14"/>
                </a:cxn>
                <a:cxn ang="0">
                  <a:pos x="66" y="6"/>
                </a:cxn>
                <a:cxn ang="0">
                  <a:pos x="48" y="2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90" h="30">
                  <a:moveTo>
                    <a:pt x="30" y="0"/>
                  </a:moveTo>
                  <a:lnTo>
                    <a:pt x="30" y="0"/>
                  </a:lnTo>
                  <a:lnTo>
                    <a:pt x="18" y="2"/>
                  </a:lnTo>
                  <a:lnTo>
                    <a:pt x="8" y="8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2" y="20"/>
                  </a:lnTo>
                  <a:lnTo>
                    <a:pt x="24" y="18"/>
                  </a:lnTo>
                  <a:lnTo>
                    <a:pt x="34" y="16"/>
                  </a:lnTo>
                  <a:lnTo>
                    <a:pt x="46" y="18"/>
                  </a:lnTo>
                  <a:lnTo>
                    <a:pt x="68" y="22"/>
                  </a:lnTo>
                  <a:lnTo>
                    <a:pt x="90" y="30"/>
                  </a:lnTo>
                  <a:lnTo>
                    <a:pt x="90" y="30"/>
                  </a:lnTo>
                  <a:lnTo>
                    <a:pt x="88" y="24"/>
                  </a:lnTo>
                  <a:lnTo>
                    <a:pt x="88" y="24"/>
                  </a:lnTo>
                  <a:lnTo>
                    <a:pt x="84" y="18"/>
                  </a:lnTo>
                  <a:lnTo>
                    <a:pt x="78" y="14"/>
                  </a:lnTo>
                  <a:lnTo>
                    <a:pt x="66" y="6"/>
                  </a:lnTo>
                  <a:lnTo>
                    <a:pt x="48" y="2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C6C7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43" name="Freeform 59"/>
            <p:cNvSpPr>
              <a:spLocks/>
            </p:cNvSpPr>
            <p:nvPr/>
          </p:nvSpPr>
          <p:spPr bwMode="auto">
            <a:xfrm>
              <a:off x="2022475" y="4981575"/>
              <a:ext cx="107950" cy="136525"/>
            </a:xfrm>
            <a:custGeom>
              <a:avLst/>
              <a:gdLst/>
              <a:ahLst/>
              <a:cxnLst>
                <a:cxn ang="0">
                  <a:pos x="2" y="48"/>
                </a:cxn>
                <a:cxn ang="0">
                  <a:pos x="2" y="48"/>
                </a:cxn>
                <a:cxn ang="0">
                  <a:pos x="0" y="56"/>
                </a:cxn>
                <a:cxn ang="0">
                  <a:pos x="0" y="64"/>
                </a:cxn>
                <a:cxn ang="0">
                  <a:pos x="0" y="72"/>
                </a:cxn>
                <a:cxn ang="0">
                  <a:pos x="2" y="78"/>
                </a:cxn>
                <a:cxn ang="0">
                  <a:pos x="6" y="82"/>
                </a:cxn>
                <a:cxn ang="0">
                  <a:pos x="10" y="84"/>
                </a:cxn>
                <a:cxn ang="0">
                  <a:pos x="16" y="86"/>
                </a:cxn>
                <a:cxn ang="0">
                  <a:pos x="22" y="86"/>
                </a:cxn>
                <a:cxn ang="0">
                  <a:pos x="22" y="86"/>
                </a:cxn>
                <a:cxn ang="0">
                  <a:pos x="28" y="86"/>
                </a:cxn>
                <a:cxn ang="0">
                  <a:pos x="34" y="82"/>
                </a:cxn>
                <a:cxn ang="0">
                  <a:pos x="48" y="72"/>
                </a:cxn>
                <a:cxn ang="0">
                  <a:pos x="58" y="56"/>
                </a:cxn>
                <a:cxn ang="0">
                  <a:pos x="66" y="40"/>
                </a:cxn>
                <a:cxn ang="0">
                  <a:pos x="66" y="40"/>
                </a:cxn>
                <a:cxn ang="0">
                  <a:pos x="68" y="30"/>
                </a:cxn>
                <a:cxn ang="0">
                  <a:pos x="68" y="24"/>
                </a:cxn>
                <a:cxn ang="0">
                  <a:pos x="68" y="16"/>
                </a:cxn>
                <a:cxn ang="0">
                  <a:pos x="66" y="10"/>
                </a:cxn>
                <a:cxn ang="0">
                  <a:pos x="64" y="6"/>
                </a:cxn>
                <a:cxn ang="0">
                  <a:pos x="60" y="2"/>
                </a:cxn>
                <a:cxn ang="0">
                  <a:pos x="54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2" y="2"/>
                </a:cxn>
                <a:cxn ang="0">
                  <a:pos x="34" y="6"/>
                </a:cxn>
                <a:cxn ang="0">
                  <a:pos x="22" y="16"/>
                </a:cxn>
                <a:cxn ang="0">
                  <a:pos x="10" y="30"/>
                </a:cxn>
                <a:cxn ang="0">
                  <a:pos x="2" y="48"/>
                </a:cxn>
                <a:cxn ang="0">
                  <a:pos x="2" y="48"/>
                </a:cxn>
              </a:cxnLst>
              <a:rect l="0" t="0" r="r" b="b"/>
              <a:pathLst>
                <a:path w="68" h="86">
                  <a:moveTo>
                    <a:pt x="2" y="48"/>
                  </a:moveTo>
                  <a:lnTo>
                    <a:pt x="2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" y="78"/>
                  </a:lnTo>
                  <a:lnTo>
                    <a:pt x="6" y="82"/>
                  </a:lnTo>
                  <a:lnTo>
                    <a:pt x="10" y="84"/>
                  </a:lnTo>
                  <a:lnTo>
                    <a:pt x="16" y="86"/>
                  </a:lnTo>
                  <a:lnTo>
                    <a:pt x="22" y="86"/>
                  </a:lnTo>
                  <a:lnTo>
                    <a:pt x="22" y="86"/>
                  </a:lnTo>
                  <a:lnTo>
                    <a:pt x="28" y="86"/>
                  </a:lnTo>
                  <a:lnTo>
                    <a:pt x="34" y="82"/>
                  </a:lnTo>
                  <a:lnTo>
                    <a:pt x="48" y="72"/>
                  </a:lnTo>
                  <a:lnTo>
                    <a:pt x="58" y="56"/>
                  </a:lnTo>
                  <a:lnTo>
                    <a:pt x="66" y="40"/>
                  </a:lnTo>
                  <a:lnTo>
                    <a:pt x="66" y="40"/>
                  </a:lnTo>
                  <a:lnTo>
                    <a:pt x="68" y="30"/>
                  </a:lnTo>
                  <a:lnTo>
                    <a:pt x="68" y="24"/>
                  </a:lnTo>
                  <a:lnTo>
                    <a:pt x="68" y="16"/>
                  </a:lnTo>
                  <a:lnTo>
                    <a:pt x="66" y="10"/>
                  </a:lnTo>
                  <a:lnTo>
                    <a:pt x="64" y="6"/>
                  </a:lnTo>
                  <a:lnTo>
                    <a:pt x="60" y="2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2" y="2"/>
                  </a:lnTo>
                  <a:lnTo>
                    <a:pt x="34" y="6"/>
                  </a:lnTo>
                  <a:lnTo>
                    <a:pt x="22" y="16"/>
                  </a:lnTo>
                  <a:lnTo>
                    <a:pt x="10" y="30"/>
                  </a:lnTo>
                  <a:lnTo>
                    <a:pt x="2" y="48"/>
                  </a:lnTo>
                  <a:lnTo>
                    <a:pt x="2" y="48"/>
                  </a:lnTo>
                  <a:close/>
                </a:path>
              </a:pathLst>
            </a:custGeom>
            <a:solidFill>
              <a:srgbClr val="BABB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44" name="Freeform 60"/>
            <p:cNvSpPr>
              <a:spLocks/>
            </p:cNvSpPr>
            <p:nvPr/>
          </p:nvSpPr>
          <p:spPr bwMode="auto">
            <a:xfrm>
              <a:off x="2016125" y="4956175"/>
              <a:ext cx="114300" cy="146050"/>
            </a:xfrm>
            <a:custGeom>
              <a:avLst/>
              <a:gdLst/>
              <a:ahLst/>
              <a:cxnLst>
                <a:cxn ang="0">
                  <a:pos x="2" y="5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0" y="68"/>
                </a:cxn>
                <a:cxn ang="0">
                  <a:pos x="0" y="76"/>
                </a:cxn>
                <a:cxn ang="0">
                  <a:pos x="2" y="82"/>
                </a:cxn>
                <a:cxn ang="0">
                  <a:pos x="6" y="86"/>
                </a:cxn>
                <a:cxn ang="0">
                  <a:pos x="10" y="90"/>
                </a:cxn>
                <a:cxn ang="0">
                  <a:pos x="16" y="92"/>
                </a:cxn>
                <a:cxn ang="0">
                  <a:pos x="22" y="92"/>
                </a:cxn>
                <a:cxn ang="0">
                  <a:pos x="22" y="92"/>
                </a:cxn>
                <a:cxn ang="0">
                  <a:pos x="30" y="90"/>
                </a:cxn>
                <a:cxn ang="0">
                  <a:pos x="36" y="86"/>
                </a:cxn>
                <a:cxn ang="0">
                  <a:pos x="50" y="76"/>
                </a:cxn>
                <a:cxn ang="0">
                  <a:pos x="62" y="60"/>
                </a:cxn>
                <a:cxn ang="0">
                  <a:pos x="66" y="52"/>
                </a:cxn>
                <a:cxn ang="0">
                  <a:pos x="70" y="42"/>
                </a:cxn>
                <a:cxn ang="0">
                  <a:pos x="70" y="42"/>
                </a:cxn>
                <a:cxn ang="0">
                  <a:pos x="72" y="32"/>
                </a:cxn>
                <a:cxn ang="0">
                  <a:pos x="72" y="24"/>
                </a:cxn>
                <a:cxn ang="0">
                  <a:pos x="72" y="18"/>
                </a:cxn>
                <a:cxn ang="0">
                  <a:pos x="70" y="10"/>
                </a:cxn>
                <a:cxn ang="0">
                  <a:pos x="66" y="6"/>
                </a:cxn>
                <a:cxn ang="0">
                  <a:pos x="62" y="2"/>
                </a:cxn>
                <a:cxn ang="0">
                  <a:pos x="56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2" y="2"/>
                </a:cxn>
                <a:cxn ang="0">
                  <a:pos x="36" y="6"/>
                </a:cxn>
                <a:cxn ang="0">
                  <a:pos x="22" y="16"/>
                </a:cxn>
                <a:cxn ang="0">
                  <a:pos x="10" y="32"/>
                </a:cxn>
                <a:cxn ang="0">
                  <a:pos x="6" y="42"/>
                </a:cxn>
                <a:cxn ang="0">
                  <a:pos x="2" y="50"/>
                </a:cxn>
                <a:cxn ang="0">
                  <a:pos x="2" y="50"/>
                </a:cxn>
              </a:cxnLst>
              <a:rect l="0" t="0" r="r" b="b"/>
              <a:pathLst>
                <a:path w="72" h="92">
                  <a:moveTo>
                    <a:pt x="2" y="50"/>
                  </a:moveTo>
                  <a:lnTo>
                    <a:pt x="2" y="50"/>
                  </a:lnTo>
                  <a:lnTo>
                    <a:pt x="0" y="60"/>
                  </a:lnTo>
                  <a:lnTo>
                    <a:pt x="0" y="68"/>
                  </a:lnTo>
                  <a:lnTo>
                    <a:pt x="0" y="76"/>
                  </a:lnTo>
                  <a:lnTo>
                    <a:pt x="2" y="82"/>
                  </a:lnTo>
                  <a:lnTo>
                    <a:pt x="6" y="86"/>
                  </a:lnTo>
                  <a:lnTo>
                    <a:pt x="10" y="90"/>
                  </a:lnTo>
                  <a:lnTo>
                    <a:pt x="16" y="92"/>
                  </a:lnTo>
                  <a:lnTo>
                    <a:pt x="22" y="92"/>
                  </a:lnTo>
                  <a:lnTo>
                    <a:pt x="22" y="92"/>
                  </a:lnTo>
                  <a:lnTo>
                    <a:pt x="30" y="90"/>
                  </a:lnTo>
                  <a:lnTo>
                    <a:pt x="36" y="86"/>
                  </a:lnTo>
                  <a:lnTo>
                    <a:pt x="50" y="76"/>
                  </a:lnTo>
                  <a:lnTo>
                    <a:pt x="62" y="60"/>
                  </a:lnTo>
                  <a:lnTo>
                    <a:pt x="66" y="52"/>
                  </a:lnTo>
                  <a:lnTo>
                    <a:pt x="70" y="42"/>
                  </a:lnTo>
                  <a:lnTo>
                    <a:pt x="70" y="42"/>
                  </a:lnTo>
                  <a:lnTo>
                    <a:pt x="72" y="32"/>
                  </a:lnTo>
                  <a:lnTo>
                    <a:pt x="72" y="24"/>
                  </a:lnTo>
                  <a:lnTo>
                    <a:pt x="72" y="18"/>
                  </a:lnTo>
                  <a:lnTo>
                    <a:pt x="70" y="10"/>
                  </a:lnTo>
                  <a:lnTo>
                    <a:pt x="66" y="6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2" y="2"/>
                  </a:lnTo>
                  <a:lnTo>
                    <a:pt x="36" y="6"/>
                  </a:lnTo>
                  <a:lnTo>
                    <a:pt x="22" y="16"/>
                  </a:lnTo>
                  <a:lnTo>
                    <a:pt x="10" y="32"/>
                  </a:lnTo>
                  <a:lnTo>
                    <a:pt x="6" y="42"/>
                  </a:lnTo>
                  <a:lnTo>
                    <a:pt x="2" y="50"/>
                  </a:lnTo>
                  <a:lnTo>
                    <a:pt x="2" y="50"/>
                  </a:lnTo>
                  <a:close/>
                </a:path>
              </a:pathLst>
            </a:custGeom>
            <a:solidFill>
              <a:srgbClr val="EDEEF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45" name="Freeform 61"/>
            <p:cNvSpPr>
              <a:spLocks/>
            </p:cNvSpPr>
            <p:nvPr/>
          </p:nvSpPr>
          <p:spPr bwMode="auto">
            <a:xfrm>
              <a:off x="2028825" y="4972050"/>
              <a:ext cx="107950" cy="136525"/>
            </a:xfrm>
            <a:custGeom>
              <a:avLst/>
              <a:gdLst/>
              <a:ahLst/>
              <a:cxnLst>
                <a:cxn ang="0">
                  <a:pos x="2" y="46"/>
                </a:cxn>
                <a:cxn ang="0">
                  <a:pos x="2" y="46"/>
                </a:cxn>
                <a:cxn ang="0">
                  <a:pos x="0" y="56"/>
                </a:cxn>
                <a:cxn ang="0">
                  <a:pos x="0" y="62"/>
                </a:cxn>
                <a:cxn ang="0">
                  <a:pos x="0" y="70"/>
                </a:cxn>
                <a:cxn ang="0">
                  <a:pos x="2" y="76"/>
                </a:cxn>
                <a:cxn ang="0">
                  <a:pos x="6" y="80"/>
                </a:cxn>
                <a:cxn ang="0">
                  <a:pos x="10" y="84"/>
                </a:cxn>
                <a:cxn ang="0">
                  <a:pos x="16" y="86"/>
                </a:cxn>
                <a:cxn ang="0">
                  <a:pos x="22" y="86"/>
                </a:cxn>
                <a:cxn ang="0">
                  <a:pos x="22" y="86"/>
                </a:cxn>
                <a:cxn ang="0">
                  <a:pos x="28" y="84"/>
                </a:cxn>
                <a:cxn ang="0">
                  <a:pos x="34" y="80"/>
                </a:cxn>
                <a:cxn ang="0">
                  <a:pos x="48" y="70"/>
                </a:cxn>
                <a:cxn ang="0">
                  <a:pos x="58" y="56"/>
                </a:cxn>
                <a:cxn ang="0">
                  <a:pos x="66" y="38"/>
                </a:cxn>
                <a:cxn ang="0">
                  <a:pos x="66" y="38"/>
                </a:cxn>
                <a:cxn ang="0">
                  <a:pos x="68" y="30"/>
                </a:cxn>
                <a:cxn ang="0">
                  <a:pos x="68" y="22"/>
                </a:cxn>
                <a:cxn ang="0">
                  <a:pos x="68" y="14"/>
                </a:cxn>
                <a:cxn ang="0">
                  <a:pos x="66" y="10"/>
                </a:cxn>
                <a:cxn ang="0">
                  <a:pos x="64" y="4"/>
                </a:cxn>
                <a:cxn ang="0">
                  <a:pos x="58" y="2"/>
                </a:cxn>
                <a:cxn ang="0">
                  <a:pos x="54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0" y="0"/>
                </a:cxn>
                <a:cxn ang="0">
                  <a:pos x="34" y="4"/>
                </a:cxn>
                <a:cxn ang="0">
                  <a:pos x="22" y="14"/>
                </a:cxn>
                <a:cxn ang="0">
                  <a:pos x="10" y="30"/>
                </a:cxn>
                <a:cxn ang="0">
                  <a:pos x="2" y="46"/>
                </a:cxn>
                <a:cxn ang="0">
                  <a:pos x="2" y="46"/>
                </a:cxn>
              </a:cxnLst>
              <a:rect l="0" t="0" r="r" b="b"/>
              <a:pathLst>
                <a:path w="68" h="86">
                  <a:moveTo>
                    <a:pt x="2" y="46"/>
                  </a:moveTo>
                  <a:lnTo>
                    <a:pt x="2" y="46"/>
                  </a:lnTo>
                  <a:lnTo>
                    <a:pt x="0" y="56"/>
                  </a:lnTo>
                  <a:lnTo>
                    <a:pt x="0" y="62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6" y="80"/>
                  </a:lnTo>
                  <a:lnTo>
                    <a:pt x="10" y="84"/>
                  </a:lnTo>
                  <a:lnTo>
                    <a:pt x="16" y="86"/>
                  </a:lnTo>
                  <a:lnTo>
                    <a:pt x="22" y="86"/>
                  </a:lnTo>
                  <a:lnTo>
                    <a:pt x="22" y="86"/>
                  </a:lnTo>
                  <a:lnTo>
                    <a:pt x="28" y="84"/>
                  </a:lnTo>
                  <a:lnTo>
                    <a:pt x="34" y="80"/>
                  </a:lnTo>
                  <a:lnTo>
                    <a:pt x="48" y="70"/>
                  </a:lnTo>
                  <a:lnTo>
                    <a:pt x="58" y="56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8" y="30"/>
                  </a:lnTo>
                  <a:lnTo>
                    <a:pt x="68" y="22"/>
                  </a:lnTo>
                  <a:lnTo>
                    <a:pt x="68" y="14"/>
                  </a:lnTo>
                  <a:lnTo>
                    <a:pt x="66" y="10"/>
                  </a:lnTo>
                  <a:lnTo>
                    <a:pt x="64" y="4"/>
                  </a:lnTo>
                  <a:lnTo>
                    <a:pt x="58" y="2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4" y="4"/>
                  </a:lnTo>
                  <a:lnTo>
                    <a:pt x="22" y="14"/>
                  </a:lnTo>
                  <a:lnTo>
                    <a:pt x="10" y="30"/>
                  </a:lnTo>
                  <a:lnTo>
                    <a:pt x="2" y="46"/>
                  </a:lnTo>
                  <a:lnTo>
                    <a:pt x="2" y="46"/>
                  </a:lnTo>
                  <a:close/>
                </a:path>
              </a:pathLst>
            </a:custGeom>
            <a:solidFill>
              <a:srgbClr val="F6F6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46" name="Freeform 62"/>
            <p:cNvSpPr>
              <a:spLocks/>
            </p:cNvSpPr>
            <p:nvPr/>
          </p:nvSpPr>
          <p:spPr bwMode="auto">
            <a:xfrm>
              <a:off x="2041525" y="4987925"/>
              <a:ext cx="82550" cy="101600"/>
            </a:xfrm>
            <a:custGeom>
              <a:avLst/>
              <a:gdLst/>
              <a:ahLst/>
              <a:cxnLst>
                <a:cxn ang="0">
                  <a:pos x="2" y="36"/>
                </a:cxn>
                <a:cxn ang="0">
                  <a:pos x="2" y="36"/>
                </a:cxn>
                <a:cxn ang="0">
                  <a:pos x="0" y="48"/>
                </a:cxn>
                <a:cxn ang="0">
                  <a:pos x="2" y="58"/>
                </a:cxn>
                <a:cxn ang="0">
                  <a:pos x="6" y="60"/>
                </a:cxn>
                <a:cxn ang="0">
                  <a:pos x="8" y="64"/>
                </a:cxn>
                <a:cxn ang="0">
                  <a:pos x="12" y="64"/>
                </a:cxn>
                <a:cxn ang="0">
                  <a:pos x="16" y="64"/>
                </a:cxn>
                <a:cxn ang="0">
                  <a:pos x="16" y="64"/>
                </a:cxn>
                <a:cxn ang="0">
                  <a:pos x="26" y="60"/>
                </a:cxn>
                <a:cxn ang="0">
                  <a:pos x="36" y="54"/>
                </a:cxn>
                <a:cxn ang="0">
                  <a:pos x="44" y="42"/>
                </a:cxn>
                <a:cxn ang="0">
                  <a:pos x="50" y="30"/>
                </a:cxn>
                <a:cxn ang="0">
                  <a:pos x="50" y="30"/>
                </a:cxn>
                <a:cxn ang="0">
                  <a:pos x="52" y="18"/>
                </a:cxn>
                <a:cxn ang="0">
                  <a:pos x="50" y="8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6" y="4"/>
                </a:cxn>
                <a:cxn ang="0">
                  <a:pos x="16" y="12"/>
                </a:cxn>
                <a:cxn ang="0">
                  <a:pos x="8" y="22"/>
                </a:cxn>
                <a:cxn ang="0">
                  <a:pos x="2" y="36"/>
                </a:cxn>
                <a:cxn ang="0">
                  <a:pos x="2" y="36"/>
                </a:cxn>
              </a:cxnLst>
              <a:rect l="0" t="0" r="r" b="b"/>
              <a:pathLst>
                <a:path w="52" h="64">
                  <a:moveTo>
                    <a:pt x="2" y="36"/>
                  </a:moveTo>
                  <a:lnTo>
                    <a:pt x="2" y="36"/>
                  </a:lnTo>
                  <a:lnTo>
                    <a:pt x="0" y="48"/>
                  </a:lnTo>
                  <a:lnTo>
                    <a:pt x="2" y="58"/>
                  </a:lnTo>
                  <a:lnTo>
                    <a:pt x="6" y="60"/>
                  </a:lnTo>
                  <a:lnTo>
                    <a:pt x="8" y="64"/>
                  </a:lnTo>
                  <a:lnTo>
                    <a:pt x="12" y="64"/>
                  </a:lnTo>
                  <a:lnTo>
                    <a:pt x="16" y="64"/>
                  </a:lnTo>
                  <a:lnTo>
                    <a:pt x="16" y="64"/>
                  </a:lnTo>
                  <a:lnTo>
                    <a:pt x="26" y="60"/>
                  </a:lnTo>
                  <a:lnTo>
                    <a:pt x="36" y="54"/>
                  </a:lnTo>
                  <a:lnTo>
                    <a:pt x="44" y="42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52" y="18"/>
                  </a:lnTo>
                  <a:lnTo>
                    <a:pt x="50" y="8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6" y="4"/>
                  </a:lnTo>
                  <a:lnTo>
                    <a:pt x="16" y="12"/>
                  </a:lnTo>
                  <a:lnTo>
                    <a:pt x="8" y="22"/>
                  </a:lnTo>
                  <a:lnTo>
                    <a:pt x="2" y="36"/>
                  </a:lnTo>
                  <a:lnTo>
                    <a:pt x="2" y="36"/>
                  </a:lnTo>
                  <a:close/>
                </a:path>
              </a:pathLst>
            </a:custGeom>
            <a:solidFill>
              <a:srgbClr val="DCDDE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47" name="Freeform 63"/>
            <p:cNvSpPr>
              <a:spLocks/>
            </p:cNvSpPr>
            <p:nvPr/>
          </p:nvSpPr>
          <p:spPr bwMode="auto">
            <a:xfrm>
              <a:off x="815975" y="4822825"/>
              <a:ext cx="95250" cy="149225"/>
            </a:xfrm>
            <a:custGeom>
              <a:avLst/>
              <a:gdLst/>
              <a:ahLst/>
              <a:cxnLst>
                <a:cxn ang="0">
                  <a:pos x="48" y="20"/>
                </a:cxn>
                <a:cxn ang="0">
                  <a:pos x="48" y="20"/>
                </a:cxn>
                <a:cxn ang="0">
                  <a:pos x="42" y="12"/>
                </a:cxn>
                <a:cxn ang="0">
                  <a:pos x="36" y="8"/>
                </a:cxn>
                <a:cxn ang="0">
                  <a:pos x="32" y="4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" y="14"/>
                </a:cxn>
                <a:cxn ang="0">
                  <a:pos x="0" y="22"/>
                </a:cxn>
                <a:cxn ang="0">
                  <a:pos x="0" y="38"/>
                </a:cxn>
                <a:cxn ang="0">
                  <a:pos x="4" y="56"/>
                </a:cxn>
                <a:cxn ang="0">
                  <a:pos x="12" y="74"/>
                </a:cxn>
                <a:cxn ang="0">
                  <a:pos x="12" y="74"/>
                </a:cxn>
                <a:cxn ang="0">
                  <a:pos x="18" y="80"/>
                </a:cxn>
                <a:cxn ang="0">
                  <a:pos x="24" y="86"/>
                </a:cxn>
                <a:cxn ang="0">
                  <a:pos x="28" y="90"/>
                </a:cxn>
                <a:cxn ang="0">
                  <a:pos x="34" y="92"/>
                </a:cxn>
                <a:cxn ang="0">
                  <a:pos x="40" y="94"/>
                </a:cxn>
                <a:cxn ang="0">
                  <a:pos x="46" y="92"/>
                </a:cxn>
                <a:cxn ang="0">
                  <a:pos x="50" y="90"/>
                </a:cxn>
                <a:cxn ang="0">
                  <a:pos x="54" y="84"/>
                </a:cxn>
                <a:cxn ang="0">
                  <a:pos x="54" y="84"/>
                </a:cxn>
                <a:cxn ang="0">
                  <a:pos x="58" y="78"/>
                </a:cxn>
                <a:cxn ang="0">
                  <a:pos x="58" y="72"/>
                </a:cxn>
                <a:cxn ang="0">
                  <a:pos x="60" y="54"/>
                </a:cxn>
                <a:cxn ang="0">
                  <a:pos x="56" y="36"/>
                </a:cxn>
                <a:cxn ang="0">
                  <a:pos x="48" y="20"/>
                </a:cxn>
                <a:cxn ang="0">
                  <a:pos x="48" y="20"/>
                </a:cxn>
              </a:cxnLst>
              <a:rect l="0" t="0" r="r" b="b"/>
              <a:pathLst>
                <a:path w="60" h="94">
                  <a:moveTo>
                    <a:pt x="48" y="20"/>
                  </a:moveTo>
                  <a:lnTo>
                    <a:pt x="48" y="20"/>
                  </a:lnTo>
                  <a:lnTo>
                    <a:pt x="42" y="12"/>
                  </a:lnTo>
                  <a:lnTo>
                    <a:pt x="36" y="8"/>
                  </a:lnTo>
                  <a:lnTo>
                    <a:pt x="32" y="4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8"/>
                  </a:lnTo>
                  <a:lnTo>
                    <a:pt x="6" y="8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38"/>
                  </a:lnTo>
                  <a:lnTo>
                    <a:pt x="4" y="56"/>
                  </a:lnTo>
                  <a:lnTo>
                    <a:pt x="12" y="74"/>
                  </a:lnTo>
                  <a:lnTo>
                    <a:pt x="12" y="74"/>
                  </a:lnTo>
                  <a:lnTo>
                    <a:pt x="18" y="80"/>
                  </a:lnTo>
                  <a:lnTo>
                    <a:pt x="24" y="86"/>
                  </a:lnTo>
                  <a:lnTo>
                    <a:pt x="28" y="90"/>
                  </a:lnTo>
                  <a:lnTo>
                    <a:pt x="34" y="92"/>
                  </a:lnTo>
                  <a:lnTo>
                    <a:pt x="40" y="94"/>
                  </a:lnTo>
                  <a:lnTo>
                    <a:pt x="46" y="92"/>
                  </a:lnTo>
                  <a:lnTo>
                    <a:pt x="50" y="90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8" y="78"/>
                  </a:lnTo>
                  <a:lnTo>
                    <a:pt x="58" y="72"/>
                  </a:lnTo>
                  <a:lnTo>
                    <a:pt x="60" y="54"/>
                  </a:lnTo>
                  <a:lnTo>
                    <a:pt x="56" y="36"/>
                  </a:lnTo>
                  <a:lnTo>
                    <a:pt x="48" y="2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BABB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48" name="Freeform 64"/>
            <p:cNvSpPr>
              <a:spLocks/>
            </p:cNvSpPr>
            <p:nvPr/>
          </p:nvSpPr>
          <p:spPr bwMode="auto">
            <a:xfrm>
              <a:off x="831850" y="4829175"/>
              <a:ext cx="98425" cy="155575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4" y="14"/>
                </a:cxn>
                <a:cxn ang="0">
                  <a:pos x="40" y="8"/>
                </a:cxn>
                <a:cxn ang="0">
                  <a:pos x="32" y="4"/>
                </a:cxn>
                <a:cxn ang="0">
                  <a:pos x="26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0" y="4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40"/>
                </a:cxn>
                <a:cxn ang="0">
                  <a:pos x="4" y="60"/>
                </a:cxn>
                <a:cxn ang="0">
                  <a:pos x="8" y="68"/>
                </a:cxn>
                <a:cxn ang="0">
                  <a:pos x="14" y="78"/>
                </a:cxn>
                <a:cxn ang="0">
                  <a:pos x="14" y="78"/>
                </a:cxn>
                <a:cxn ang="0">
                  <a:pos x="18" y="84"/>
                </a:cxn>
                <a:cxn ang="0">
                  <a:pos x="24" y="90"/>
                </a:cxn>
                <a:cxn ang="0">
                  <a:pos x="30" y="96"/>
                </a:cxn>
                <a:cxn ang="0">
                  <a:pos x="36" y="98"/>
                </a:cxn>
                <a:cxn ang="0">
                  <a:pos x="42" y="98"/>
                </a:cxn>
                <a:cxn ang="0">
                  <a:pos x="48" y="98"/>
                </a:cxn>
                <a:cxn ang="0">
                  <a:pos x="52" y="94"/>
                </a:cxn>
                <a:cxn ang="0">
                  <a:pos x="58" y="90"/>
                </a:cxn>
                <a:cxn ang="0">
                  <a:pos x="58" y="90"/>
                </a:cxn>
                <a:cxn ang="0">
                  <a:pos x="60" y="84"/>
                </a:cxn>
                <a:cxn ang="0">
                  <a:pos x="62" y="76"/>
                </a:cxn>
                <a:cxn ang="0">
                  <a:pos x="62" y="58"/>
                </a:cxn>
                <a:cxn ang="0">
                  <a:pos x="58" y="38"/>
                </a:cxn>
                <a:cxn ang="0">
                  <a:pos x="56" y="30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62" h="98">
                  <a:moveTo>
                    <a:pt x="50" y="20"/>
                  </a:moveTo>
                  <a:lnTo>
                    <a:pt x="50" y="20"/>
                  </a:lnTo>
                  <a:lnTo>
                    <a:pt x="44" y="14"/>
                  </a:lnTo>
                  <a:lnTo>
                    <a:pt x="40" y="8"/>
                  </a:lnTo>
                  <a:lnTo>
                    <a:pt x="32" y="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4"/>
                  </a:lnTo>
                  <a:lnTo>
                    <a:pt x="6" y="8"/>
                  </a:lnTo>
                  <a:lnTo>
                    <a:pt x="6" y="8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40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18" y="84"/>
                  </a:lnTo>
                  <a:lnTo>
                    <a:pt x="24" y="90"/>
                  </a:lnTo>
                  <a:lnTo>
                    <a:pt x="30" y="96"/>
                  </a:lnTo>
                  <a:lnTo>
                    <a:pt x="36" y="98"/>
                  </a:lnTo>
                  <a:lnTo>
                    <a:pt x="42" y="98"/>
                  </a:lnTo>
                  <a:lnTo>
                    <a:pt x="48" y="98"/>
                  </a:lnTo>
                  <a:lnTo>
                    <a:pt x="52" y="94"/>
                  </a:lnTo>
                  <a:lnTo>
                    <a:pt x="58" y="90"/>
                  </a:lnTo>
                  <a:lnTo>
                    <a:pt x="58" y="90"/>
                  </a:lnTo>
                  <a:lnTo>
                    <a:pt x="60" y="84"/>
                  </a:lnTo>
                  <a:lnTo>
                    <a:pt x="62" y="76"/>
                  </a:lnTo>
                  <a:lnTo>
                    <a:pt x="62" y="58"/>
                  </a:lnTo>
                  <a:lnTo>
                    <a:pt x="58" y="38"/>
                  </a:lnTo>
                  <a:lnTo>
                    <a:pt x="56" y="30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solidFill>
              <a:srgbClr val="EDEEF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49" name="Freeform 65"/>
            <p:cNvSpPr>
              <a:spLocks/>
            </p:cNvSpPr>
            <p:nvPr/>
          </p:nvSpPr>
          <p:spPr bwMode="auto">
            <a:xfrm>
              <a:off x="822325" y="4835525"/>
              <a:ext cx="92075" cy="146050"/>
            </a:xfrm>
            <a:custGeom>
              <a:avLst/>
              <a:gdLst/>
              <a:ahLst/>
              <a:cxnLst>
                <a:cxn ang="0">
                  <a:pos x="46" y="20"/>
                </a:cxn>
                <a:cxn ang="0">
                  <a:pos x="46" y="20"/>
                </a:cxn>
                <a:cxn ang="0">
                  <a:pos x="42" y="12"/>
                </a:cxn>
                <a:cxn ang="0">
                  <a:pos x="36" y="6"/>
                </a:cxn>
                <a:cxn ang="0">
                  <a:pos x="30" y="2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8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2" y="14"/>
                </a:cxn>
                <a:cxn ang="0">
                  <a:pos x="0" y="22"/>
                </a:cxn>
                <a:cxn ang="0">
                  <a:pos x="0" y="38"/>
                </a:cxn>
                <a:cxn ang="0">
                  <a:pos x="4" y="56"/>
                </a:cxn>
                <a:cxn ang="0">
                  <a:pos x="12" y="72"/>
                </a:cxn>
                <a:cxn ang="0">
                  <a:pos x="12" y="72"/>
                </a:cxn>
                <a:cxn ang="0">
                  <a:pos x="16" y="80"/>
                </a:cxn>
                <a:cxn ang="0">
                  <a:pos x="22" y="86"/>
                </a:cxn>
                <a:cxn ang="0">
                  <a:pos x="28" y="90"/>
                </a:cxn>
                <a:cxn ang="0">
                  <a:pos x="34" y="92"/>
                </a:cxn>
                <a:cxn ang="0">
                  <a:pos x="38" y="92"/>
                </a:cxn>
                <a:cxn ang="0">
                  <a:pos x="44" y="92"/>
                </a:cxn>
                <a:cxn ang="0">
                  <a:pos x="48" y="88"/>
                </a:cxn>
                <a:cxn ang="0">
                  <a:pos x="52" y="84"/>
                </a:cxn>
                <a:cxn ang="0">
                  <a:pos x="52" y="84"/>
                </a:cxn>
                <a:cxn ang="0">
                  <a:pos x="56" y="78"/>
                </a:cxn>
                <a:cxn ang="0">
                  <a:pos x="58" y="70"/>
                </a:cxn>
                <a:cxn ang="0">
                  <a:pos x="58" y="54"/>
                </a:cxn>
                <a:cxn ang="0">
                  <a:pos x="54" y="36"/>
                </a:cxn>
                <a:cxn ang="0">
                  <a:pos x="46" y="20"/>
                </a:cxn>
                <a:cxn ang="0">
                  <a:pos x="46" y="20"/>
                </a:cxn>
              </a:cxnLst>
              <a:rect l="0" t="0" r="r" b="b"/>
              <a:pathLst>
                <a:path w="58" h="92">
                  <a:moveTo>
                    <a:pt x="46" y="20"/>
                  </a:moveTo>
                  <a:lnTo>
                    <a:pt x="46" y="20"/>
                  </a:lnTo>
                  <a:lnTo>
                    <a:pt x="42" y="12"/>
                  </a:lnTo>
                  <a:lnTo>
                    <a:pt x="36" y="6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38"/>
                  </a:lnTo>
                  <a:lnTo>
                    <a:pt x="4" y="56"/>
                  </a:lnTo>
                  <a:lnTo>
                    <a:pt x="12" y="72"/>
                  </a:lnTo>
                  <a:lnTo>
                    <a:pt x="12" y="72"/>
                  </a:lnTo>
                  <a:lnTo>
                    <a:pt x="16" y="80"/>
                  </a:lnTo>
                  <a:lnTo>
                    <a:pt x="22" y="86"/>
                  </a:lnTo>
                  <a:lnTo>
                    <a:pt x="28" y="90"/>
                  </a:lnTo>
                  <a:lnTo>
                    <a:pt x="34" y="92"/>
                  </a:lnTo>
                  <a:lnTo>
                    <a:pt x="38" y="92"/>
                  </a:lnTo>
                  <a:lnTo>
                    <a:pt x="44" y="92"/>
                  </a:lnTo>
                  <a:lnTo>
                    <a:pt x="48" y="88"/>
                  </a:lnTo>
                  <a:lnTo>
                    <a:pt x="52" y="84"/>
                  </a:lnTo>
                  <a:lnTo>
                    <a:pt x="52" y="84"/>
                  </a:lnTo>
                  <a:lnTo>
                    <a:pt x="56" y="78"/>
                  </a:lnTo>
                  <a:lnTo>
                    <a:pt x="58" y="70"/>
                  </a:lnTo>
                  <a:lnTo>
                    <a:pt x="58" y="54"/>
                  </a:lnTo>
                  <a:lnTo>
                    <a:pt x="54" y="36"/>
                  </a:lnTo>
                  <a:lnTo>
                    <a:pt x="46" y="20"/>
                  </a:lnTo>
                  <a:lnTo>
                    <a:pt x="46" y="20"/>
                  </a:lnTo>
                  <a:close/>
                </a:path>
              </a:pathLst>
            </a:custGeom>
            <a:solidFill>
              <a:srgbClr val="F6F6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50" name="Freeform 66"/>
            <p:cNvSpPr>
              <a:spLocks/>
            </p:cNvSpPr>
            <p:nvPr/>
          </p:nvSpPr>
          <p:spPr bwMode="auto">
            <a:xfrm>
              <a:off x="831850" y="4854575"/>
              <a:ext cx="66675" cy="1079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2" y="16"/>
                </a:cxn>
                <a:cxn ang="0">
                  <a:pos x="0" y="28"/>
                </a:cxn>
                <a:cxn ang="0">
                  <a:pos x="4" y="42"/>
                </a:cxn>
                <a:cxn ang="0">
                  <a:pos x="10" y="54"/>
                </a:cxn>
                <a:cxn ang="0">
                  <a:pos x="10" y="54"/>
                </a:cxn>
                <a:cxn ang="0">
                  <a:pos x="18" y="64"/>
                </a:cxn>
                <a:cxn ang="0">
                  <a:pos x="26" y="68"/>
                </a:cxn>
                <a:cxn ang="0">
                  <a:pos x="30" y="68"/>
                </a:cxn>
                <a:cxn ang="0">
                  <a:pos x="34" y="68"/>
                </a:cxn>
                <a:cxn ang="0">
                  <a:pos x="38" y="66"/>
                </a:cxn>
                <a:cxn ang="0">
                  <a:pos x="40" y="62"/>
                </a:cxn>
                <a:cxn ang="0">
                  <a:pos x="40" y="62"/>
                </a:cxn>
                <a:cxn ang="0">
                  <a:pos x="42" y="62"/>
                </a:cxn>
                <a:cxn ang="0">
                  <a:pos x="42" y="62"/>
                </a:cxn>
                <a:cxn ang="0">
                  <a:pos x="40" y="44"/>
                </a:cxn>
                <a:cxn ang="0">
                  <a:pos x="36" y="28"/>
                </a:cxn>
                <a:cxn ang="0">
                  <a:pos x="28" y="14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42" h="68">
                  <a:moveTo>
                    <a:pt x="14" y="0"/>
                  </a:moveTo>
                  <a:lnTo>
                    <a:pt x="14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16"/>
                  </a:lnTo>
                  <a:lnTo>
                    <a:pt x="0" y="28"/>
                  </a:lnTo>
                  <a:lnTo>
                    <a:pt x="4" y="42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8" y="64"/>
                  </a:lnTo>
                  <a:lnTo>
                    <a:pt x="26" y="68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8" y="66"/>
                  </a:lnTo>
                  <a:lnTo>
                    <a:pt x="40" y="62"/>
                  </a:lnTo>
                  <a:lnTo>
                    <a:pt x="40" y="62"/>
                  </a:lnTo>
                  <a:lnTo>
                    <a:pt x="42" y="62"/>
                  </a:lnTo>
                  <a:lnTo>
                    <a:pt x="42" y="62"/>
                  </a:lnTo>
                  <a:lnTo>
                    <a:pt x="40" y="44"/>
                  </a:lnTo>
                  <a:lnTo>
                    <a:pt x="36" y="28"/>
                  </a:lnTo>
                  <a:lnTo>
                    <a:pt x="28" y="14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CDDE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51" name="Freeform 67"/>
            <p:cNvSpPr>
              <a:spLocks/>
            </p:cNvSpPr>
            <p:nvPr/>
          </p:nvSpPr>
          <p:spPr bwMode="auto">
            <a:xfrm>
              <a:off x="854075" y="4854575"/>
              <a:ext cx="47625" cy="98425"/>
            </a:xfrm>
            <a:custGeom>
              <a:avLst/>
              <a:gdLst/>
              <a:ahLst/>
              <a:cxnLst>
                <a:cxn ang="0">
                  <a:pos x="22" y="14"/>
                </a:cxn>
                <a:cxn ang="0">
                  <a:pos x="22" y="14"/>
                </a:cxn>
                <a:cxn ang="0">
                  <a:pos x="18" y="8"/>
                </a:cxn>
                <a:cxn ang="0">
                  <a:pos x="12" y="2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4" y="14"/>
                </a:cxn>
                <a:cxn ang="0">
                  <a:pos x="22" y="28"/>
                </a:cxn>
                <a:cxn ang="0">
                  <a:pos x="26" y="44"/>
                </a:cxn>
                <a:cxn ang="0">
                  <a:pos x="28" y="62"/>
                </a:cxn>
                <a:cxn ang="0">
                  <a:pos x="28" y="62"/>
                </a:cxn>
                <a:cxn ang="0">
                  <a:pos x="30" y="52"/>
                </a:cxn>
                <a:cxn ang="0">
                  <a:pos x="30" y="40"/>
                </a:cxn>
                <a:cxn ang="0">
                  <a:pos x="28" y="26"/>
                </a:cxn>
                <a:cxn ang="0">
                  <a:pos x="22" y="14"/>
                </a:cxn>
                <a:cxn ang="0">
                  <a:pos x="22" y="14"/>
                </a:cxn>
              </a:cxnLst>
              <a:rect l="0" t="0" r="r" b="b"/>
              <a:pathLst>
                <a:path w="30" h="62">
                  <a:moveTo>
                    <a:pt x="22" y="14"/>
                  </a:moveTo>
                  <a:lnTo>
                    <a:pt x="22" y="14"/>
                  </a:lnTo>
                  <a:lnTo>
                    <a:pt x="18" y="8"/>
                  </a:lnTo>
                  <a:lnTo>
                    <a:pt x="12" y="2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14"/>
                  </a:lnTo>
                  <a:lnTo>
                    <a:pt x="22" y="28"/>
                  </a:lnTo>
                  <a:lnTo>
                    <a:pt x="26" y="44"/>
                  </a:lnTo>
                  <a:lnTo>
                    <a:pt x="28" y="62"/>
                  </a:lnTo>
                  <a:lnTo>
                    <a:pt x="28" y="62"/>
                  </a:lnTo>
                  <a:lnTo>
                    <a:pt x="30" y="52"/>
                  </a:lnTo>
                  <a:lnTo>
                    <a:pt x="30" y="40"/>
                  </a:lnTo>
                  <a:lnTo>
                    <a:pt x="28" y="26"/>
                  </a:lnTo>
                  <a:lnTo>
                    <a:pt x="22" y="14"/>
                  </a:lnTo>
                  <a:lnTo>
                    <a:pt x="22" y="14"/>
                  </a:lnTo>
                  <a:close/>
                </a:path>
              </a:pathLst>
            </a:custGeom>
            <a:solidFill>
              <a:srgbClr val="C6C7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54" name="Freeform 70"/>
            <p:cNvSpPr>
              <a:spLocks/>
            </p:cNvSpPr>
            <p:nvPr/>
          </p:nvSpPr>
          <p:spPr bwMode="auto">
            <a:xfrm>
              <a:off x="1241425" y="5168900"/>
              <a:ext cx="101600" cy="8890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0" y="0"/>
                </a:cxn>
                <a:cxn ang="0">
                  <a:pos x="12" y="6"/>
                </a:cxn>
                <a:cxn ang="0">
                  <a:pos x="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8" y="16"/>
                </a:cxn>
                <a:cxn ang="0">
                  <a:pos x="20" y="14"/>
                </a:cxn>
                <a:cxn ang="0">
                  <a:pos x="20" y="14"/>
                </a:cxn>
                <a:cxn ang="0">
                  <a:pos x="26" y="16"/>
                </a:cxn>
                <a:cxn ang="0">
                  <a:pos x="32" y="16"/>
                </a:cxn>
                <a:cxn ang="0">
                  <a:pos x="42" y="24"/>
                </a:cxn>
                <a:cxn ang="0">
                  <a:pos x="46" y="28"/>
                </a:cxn>
                <a:cxn ang="0">
                  <a:pos x="50" y="34"/>
                </a:cxn>
                <a:cxn ang="0">
                  <a:pos x="52" y="40"/>
                </a:cxn>
                <a:cxn ang="0">
                  <a:pos x="52" y="46"/>
                </a:cxn>
                <a:cxn ang="0">
                  <a:pos x="52" y="46"/>
                </a:cxn>
                <a:cxn ang="0">
                  <a:pos x="50" y="56"/>
                </a:cxn>
                <a:cxn ang="0">
                  <a:pos x="50" y="56"/>
                </a:cxn>
                <a:cxn ang="0">
                  <a:pos x="56" y="50"/>
                </a:cxn>
                <a:cxn ang="0">
                  <a:pos x="60" y="44"/>
                </a:cxn>
                <a:cxn ang="0">
                  <a:pos x="62" y="38"/>
                </a:cxn>
                <a:cxn ang="0">
                  <a:pos x="64" y="30"/>
                </a:cxn>
                <a:cxn ang="0">
                  <a:pos x="64" y="30"/>
                </a:cxn>
                <a:cxn ang="0">
                  <a:pos x="64" y="24"/>
                </a:cxn>
                <a:cxn ang="0">
                  <a:pos x="62" y="18"/>
                </a:cxn>
                <a:cxn ang="0">
                  <a:pos x="58" y="12"/>
                </a:cxn>
                <a:cxn ang="0">
                  <a:pos x="54" y="8"/>
                </a:cxn>
                <a:cxn ang="0">
                  <a:pos x="44" y="2"/>
                </a:cxn>
                <a:cxn ang="0">
                  <a:pos x="38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64" h="56">
                  <a:moveTo>
                    <a:pt x="30" y="0"/>
                  </a:moveTo>
                  <a:lnTo>
                    <a:pt x="30" y="0"/>
                  </a:lnTo>
                  <a:lnTo>
                    <a:pt x="20" y="0"/>
                  </a:lnTo>
                  <a:lnTo>
                    <a:pt x="12" y="6"/>
                  </a:lnTo>
                  <a:lnTo>
                    <a:pt x="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8" y="16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6" y="16"/>
                  </a:lnTo>
                  <a:lnTo>
                    <a:pt x="32" y="16"/>
                  </a:lnTo>
                  <a:lnTo>
                    <a:pt x="42" y="24"/>
                  </a:lnTo>
                  <a:lnTo>
                    <a:pt x="46" y="28"/>
                  </a:lnTo>
                  <a:lnTo>
                    <a:pt x="50" y="34"/>
                  </a:lnTo>
                  <a:lnTo>
                    <a:pt x="52" y="40"/>
                  </a:lnTo>
                  <a:lnTo>
                    <a:pt x="52" y="46"/>
                  </a:lnTo>
                  <a:lnTo>
                    <a:pt x="52" y="4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6" y="50"/>
                  </a:lnTo>
                  <a:lnTo>
                    <a:pt x="60" y="44"/>
                  </a:lnTo>
                  <a:lnTo>
                    <a:pt x="62" y="38"/>
                  </a:lnTo>
                  <a:lnTo>
                    <a:pt x="64" y="30"/>
                  </a:lnTo>
                  <a:lnTo>
                    <a:pt x="64" y="30"/>
                  </a:lnTo>
                  <a:lnTo>
                    <a:pt x="64" y="24"/>
                  </a:lnTo>
                  <a:lnTo>
                    <a:pt x="62" y="18"/>
                  </a:lnTo>
                  <a:lnTo>
                    <a:pt x="58" y="12"/>
                  </a:lnTo>
                  <a:lnTo>
                    <a:pt x="54" y="8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C6C7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55" name="Freeform 71"/>
            <p:cNvSpPr>
              <a:spLocks/>
            </p:cNvSpPr>
            <p:nvPr/>
          </p:nvSpPr>
          <p:spPr bwMode="auto">
            <a:xfrm>
              <a:off x="971550" y="5022850"/>
              <a:ext cx="114300" cy="130175"/>
            </a:xfrm>
            <a:custGeom>
              <a:avLst/>
              <a:gdLst/>
              <a:ahLst/>
              <a:cxnLst>
                <a:cxn ang="0">
                  <a:pos x="70" y="28"/>
                </a:cxn>
                <a:cxn ang="0">
                  <a:pos x="70" y="28"/>
                </a:cxn>
                <a:cxn ang="0">
                  <a:pos x="72" y="36"/>
                </a:cxn>
                <a:cxn ang="0">
                  <a:pos x="72" y="44"/>
                </a:cxn>
                <a:cxn ang="0">
                  <a:pos x="72" y="52"/>
                </a:cxn>
                <a:cxn ang="0">
                  <a:pos x="70" y="58"/>
                </a:cxn>
                <a:cxn ang="0">
                  <a:pos x="66" y="66"/>
                </a:cxn>
                <a:cxn ang="0">
                  <a:pos x="62" y="72"/>
                </a:cxn>
                <a:cxn ang="0">
                  <a:pos x="58" y="76"/>
                </a:cxn>
                <a:cxn ang="0">
                  <a:pos x="50" y="80"/>
                </a:cxn>
                <a:cxn ang="0">
                  <a:pos x="50" y="80"/>
                </a:cxn>
                <a:cxn ang="0">
                  <a:pos x="44" y="80"/>
                </a:cxn>
                <a:cxn ang="0">
                  <a:pos x="36" y="82"/>
                </a:cxn>
                <a:cxn ang="0">
                  <a:pos x="30" y="80"/>
                </a:cxn>
                <a:cxn ang="0">
                  <a:pos x="22" y="78"/>
                </a:cxn>
                <a:cxn ang="0">
                  <a:pos x="16" y="72"/>
                </a:cxn>
                <a:cxn ang="0">
                  <a:pos x="10" y="68"/>
                </a:cxn>
                <a:cxn ang="0">
                  <a:pos x="6" y="62"/>
                </a:cxn>
                <a:cxn ang="0">
                  <a:pos x="2" y="54"/>
                </a:cxn>
                <a:cxn ang="0">
                  <a:pos x="2" y="54"/>
                </a:cxn>
                <a:cxn ang="0">
                  <a:pos x="0" y="46"/>
                </a:cxn>
                <a:cxn ang="0">
                  <a:pos x="0" y="38"/>
                </a:cxn>
                <a:cxn ang="0">
                  <a:pos x="0" y="30"/>
                </a:cxn>
                <a:cxn ang="0">
                  <a:pos x="2" y="24"/>
                </a:cxn>
                <a:cxn ang="0">
                  <a:pos x="6" y="16"/>
                </a:cxn>
                <a:cxn ang="0">
                  <a:pos x="10" y="10"/>
                </a:cxn>
                <a:cxn ang="0">
                  <a:pos x="14" y="6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28" y="2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50" y="6"/>
                </a:cxn>
                <a:cxn ang="0">
                  <a:pos x="56" y="10"/>
                </a:cxn>
                <a:cxn ang="0">
                  <a:pos x="62" y="14"/>
                </a:cxn>
                <a:cxn ang="0">
                  <a:pos x="66" y="20"/>
                </a:cxn>
                <a:cxn ang="0">
                  <a:pos x="70" y="28"/>
                </a:cxn>
                <a:cxn ang="0">
                  <a:pos x="70" y="28"/>
                </a:cxn>
              </a:cxnLst>
              <a:rect l="0" t="0" r="r" b="b"/>
              <a:pathLst>
                <a:path w="72" h="82">
                  <a:moveTo>
                    <a:pt x="70" y="28"/>
                  </a:moveTo>
                  <a:lnTo>
                    <a:pt x="70" y="28"/>
                  </a:lnTo>
                  <a:lnTo>
                    <a:pt x="72" y="36"/>
                  </a:lnTo>
                  <a:lnTo>
                    <a:pt x="72" y="44"/>
                  </a:lnTo>
                  <a:lnTo>
                    <a:pt x="72" y="52"/>
                  </a:lnTo>
                  <a:lnTo>
                    <a:pt x="70" y="58"/>
                  </a:lnTo>
                  <a:lnTo>
                    <a:pt x="66" y="66"/>
                  </a:lnTo>
                  <a:lnTo>
                    <a:pt x="62" y="72"/>
                  </a:lnTo>
                  <a:lnTo>
                    <a:pt x="58" y="76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44" y="80"/>
                  </a:lnTo>
                  <a:lnTo>
                    <a:pt x="36" y="82"/>
                  </a:lnTo>
                  <a:lnTo>
                    <a:pt x="30" y="80"/>
                  </a:lnTo>
                  <a:lnTo>
                    <a:pt x="22" y="78"/>
                  </a:lnTo>
                  <a:lnTo>
                    <a:pt x="16" y="72"/>
                  </a:lnTo>
                  <a:lnTo>
                    <a:pt x="10" y="68"/>
                  </a:lnTo>
                  <a:lnTo>
                    <a:pt x="6" y="62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8" y="2"/>
                  </a:lnTo>
                  <a:lnTo>
                    <a:pt x="36" y="0"/>
                  </a:lnTo>
                  <a:lnTo>
                    <a:pt x="42" y="2"/>
                  </a:lnTo>
                  <a:lnTo>
                    <a:pt x="50" y="6"/>
                  </a:lnTo>
                  <a:lnTo>
                    <a:pt x="56" y="10"/>
                  </a:lnTo>
                  <a:lnTo>
                    <a:pt x="62" y="14"/>
                  </a:lnTo>
                  <a:lnTo>
                    <a:pt x="66" y="20"/>
                  </a:lnTo>
                  <a:lnTo>
                    <a:pt x="70" y="28"/>
                  </a:lnTo>
                  <a:lnTo>
                    <a:pt x="70" y="28"/>
                  </a:lnTo>
                  <a:close/>
                </a:path>
              </a:pathLst>
            </a:custGeom>
            <a:solidFill>
              <a:srgbClr val="C6C7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61" name="Freeform 77"/>
            <p:cNvSpPr>
              <a:spLocks/>
            </p:cNvSpPr>
            <p:nvPr/>
          </p:nvSpPr>
          <p:spPr bwMode="auto">
            <a:xfrm>
              <a:off x="1323975" y="4933950"/>
              <a:ext cx="66675" cy="1270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4" y="6"/>
                </a:cxn>
                <a:cxn ang="0">
                  <a:pos x="1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10" y="2"/>
                </a:cxn>
                <a:cxn ang="0">
                  <a:pos x="22" y="0"/>
                </a:cxn>
                <a:cxn ang="0">
                  <a:pos x="30" y="0"/>
                </a:cxn>
                <a:cxn ang="0">
                  <a:pos x="40" y="2"/>
                </a:cxn>
                <a:cxn ang="0">
                  <a:pos x="42" y="8"/>
                </a:cxn>
              </a:cxnLst>
              <a:rect l="0" t="0" r="r" b="b"/>
              <a:pathLst>
                <a:path w="42" h="8">
                  <a:moveTo>
                    <a:pt x="42" y="8"/>
                  </a:moveTo>
                  <a:lnTo>
                    <a:pt x="42" y="8"/>
                  </a:lnTo>
                  <a:lnTo>
                    <a:pt x="24" y="6"/>
                  </a:lnTo>
                  <a:lnTo>
                    <a:pt x="1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4"/>
                  </a:lnTo>
                  <a:lnTo>
                    <a:pt x="10" y="2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40" y="2"/>
                  </a:lnTo>
                  <a:lnTo>
                    <a:pt x="42" y="8"/>
                  </a:lnTo>
                  <a:close/>
                </a:path>
              </a:pathLst>
            </a:custGeom>
            <a:solidFill>
              <a:srgbClr val="C6C7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66" name="Freeform 82"/>
            <p:cNvSpPr>
              <a:spLocks/>
            </p:cNvSpPr>
            <p:nvPr/>
          </p:nvSpPr>
          <p:spPr bwMode="auto">
            <a:xfrm>
              <a:off x="1844675" y="5105400"/>
              <a:ext cx="57150" cy="476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16" y="14"/>
                </a:cxn>
                <a:cxn ang="0">
                  <a:pos x="28" y="22"/>
                </a:cxn>
                <a:cxn ang="0">
                  <a:pos x="36" y="30"/>
                </a:cxn>
                <a:cxn ang="0">
                  <a:pos x="36" y="30"/>
                </a:cxn>
                <a:cxn ang="0">
                  <a:pos x="34" y="26"/>
                </a:cxn>
                <a:cxn ang="0">
                  <a:pos x="30" y="20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6" y="0"/>
                </a:cxn>
                <a:cxn ang="0">
                  <a:pos x="0" y="2"/>
                </a:cxn>
              </a:cxnLst>
              <a:rect l="0" t="0" r="r" b="b"/>
              <a:pathLst>
                <a:path w="36" h="30">
                  <a:moveTo>
                    <a:pt x="0" y="2"/>
                  </a:moveTo>
                  <a:lnTo>
                    <a:pt x="0" y="2"/>
                  </a:lnTo>
                  <a:lnTo>
                    <a:pt x="16" y="14"/>
                  </a:lnTo>
                  <a:lnTo>
                    <a:pt x="28" y="22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34" y="26"/>
                  </a:lnTo>
                  <a:lnTo>
                    <a:pt x="30" y="20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6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6C7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9" name="Freeform 98"/>
          <p:cNvSpPr/>
          <p:nvPr/>
        </p:nvSpPr>
        <p:spPr bwMode="auto">
          <a:xfrm>
            <a:off x="7835347" y="4343401"/>
            <a:ext cx="2264466" cy="493091"/>
          </a:xfrm>
          <a:custGeom>
            <a:avLst/>
            <a:gdLst>
              <a:gd name="connsiteX0" fmla="*/ 2264465 w 2264465"/>
              <a:gd name="connsiteY0" fmla="*/ 0 h 549966"/>
              <a:gd name="connsiteX1" fmla="*/ 1330186 w 2264465"/>
              <a:gd name="connsiteY1" fmla="*/ 506896 h 549966"/>
              <a:gd name="connsiteX2" fmla="*/ 157369 w 2264465"/>
              <a:gd name="connsiteY2" fmla="*/ 258417 h 549966"/>
              <a:gd name="connsiteX3" fmla="*/ 385969 w 2264465"/>
              <a:gd name="connsiteY3" fmla="*/ 89452 h 549966"/>
              <a:gd name="connsiteX0" fmla="*/ 2264465 w 2264465"/>
              <a:gd name="connsiteY0" fmla="*/ 0 h 549966"/>
              <a:gd name="connsiteX1" fmla="*/ 1330186 w 2264465"/>
              <a:gd name="connsiteY1" fmla="*/ 506896 h 549966"/>
              <a:gd name="connsiteX2" fmla="*/ 157369 w 2264465"/>
              <a:gd name="connsiteY2" fmla="*/ 258417 h 549966"/>
              <a:gd name="connsiteX3" fmla="*/ 385969 w 2264465"/>
              <a:gd name="connsiteY3" fmla="*/ 89452 h 549966"/>
              <a:gd name="connsiteX0" fmla="*/ 2264465 w 2264465"/>
              <a:gd name="connsiteY0" fmla="*/ 0 h 397566"/>
              <a:gd name="connsiteX1" fmla="*/ 1330186 w 2264465"/>
              <a:gd name="connsiteY1" fmla="*/ 354496 h 397566"/>
              <a:gd name="connsiteX2" fmla="*/ 157369 w 2264465"/>
              <a:gd name="connsiteY2" fmla="*/ 258417 h 397566"/>
              <a:gd name="connsiteX3" fmla="*/ 385969 w 2264465"/>
              <a:gd name="connsiteY3" fmla="*/ 89452 h 397566"/>
              <a:gd name="connsiteX0" fmla="*/ 2264465 w 2264465"/>
              <a:gd name="connsiteY0" fmla="*/ 0 h 531191"/>
              <a:gd name="connsiteX1" fmla="*/ 1330186 w 2264465"/>
              <a:gd name="connsiteY1" fmla="*/ 354496 h 531191"/>
              <a:gd name="connsiteX2" fmla="*/ 157369 w 2264465"/>
              <a:gd name="connsiteY2" fmla="*/ 487017 h 531191"/>
              <a:gd name="connsiteX3" fmla="*/ 385969 w 2264465"/>
              <a:gd name="connsiteY3" fmla="*/ 89452 h 531191"/>
              <a:gd name="connsiteX0" fmla="*/ 2264465 w 2264465"/>
              <a:gd name="connsiteY0" fmla="*/ 0 h 531191"/>
              <a:gd name="connsiteX1" fmla="*/ 1330186 w 2264465"/>
              <a:gd name="connsiteY1" fmla="*/ 354496 h 531191"/>
              <a:gd name="connsiteX2" fmla="*/ 157369 w 2264465"/>
              <a:gd name="connsiteY2" fmla="*/ 487017 h 531191"/>
              <a:gd name="connsiteX3" fmla="*/ 385969 w 2264465"/>
              <a:gd name="connsiteY3" fmla="*/ 89452 h 531191"/>
              <a:gd name="connsiteX0" fmla="*/ 2264466 w 2264466"/>
              <a:gd name="connsiteY0" fmla="*/ 0 h 493091"/>
              <a:gd name="connsiteX1" fmla="*/ 1330187 w 2264466"/>
              <a:gd name="connsiteY1" fmla="*/ 354496 h 493091"/>
              <a:gd name="connsiteX2" fmla="*/ 157370 w 2264466"/>
              <a:gd name="connsiteY2" fmla="*/ 487017 h 493091"/>
              <a:gd name="connsiteX3" fmla="*/ 385970 w 2264466"/>
              <a:gd name="connsiteY3" fmla="*/ 318052 h 493091"/>
              <a:gd name="connsiteX0" fmla="*/ 2264466 w 2264466"/>
              <a:gd name="connsiteY0" fmla="*/ 0 h 493091"/>
              <a:gd name="connsiteX1" fmla="*/ 1330187 w 2264466"/>
              <a:gd name="connsiteY1" fmla="*/ 354496 h 493091"/>
              <a:gd name="connsiteX2" fmla="*/ 157370 w 2264466"/>
              <a:gd name="connsiteY2" fmla="*/ 487017 h 493091"/>
              <a:gd name="connsiteX3" fmla="*/ 385970 w 2264466"/>
              <a:gd name="connsiteY3" fmla="*/ 318052 h 493091"/>
              <a:gd name="connsiteX0" fmla="*/ 2264466 w 2264466"/>
              <a:gd name="connsiteY0" fmla="*/ 0 h 493091"/>
              <a:gd name="connsiteX1" fmla="*/ 1330187 w 2264466"/>
              <a:gd name="connsiteY1" fmla="*/ 354496 h 493091"/>
              <a:gd name="connsiteX2" fmla="*/ 157370 w 2264466"/>
              <a:gd name="connsiteY2" fmla="*/ 487017 h 493091"/>
              <a:gd name="connsiteX3" fmla="*/ 385970 w 2264466"/>
              <a:gd name="connsiteY3" fmla="*/ 318052 h 493091"/>
              <a:gd name="connsiteX0" fmla="*/ 2264466 w 2271092"/>
              <a:gd name="connsiteY0" fmla="*/ 0 h 493091"/>
              <a:gd name="connsiteX1" fmla="*/ 1330187 w 2271092"/>
              <a:gd name="connsiteY1" fmla="*/ 354496 h 493091"/>
              <a:gd name="connsiteX2" fmla="*/ 157370 w 2271092"/>
              <a:gd name="connsiteY2" fmla="*/ 487017 h 493091"/>
              <a:gd name="connsiteX3" fmla="*/ 385970 w 2271092"/>
              <a:gd name="connsiteY3" fmla="*/ 318052 h 493091"/>
              <a:gd name="connsiteX0" fmla="*/ 2264466 w 2264466"/>
              <a:gd name="connsiteY0" fmla="*/ 0 h 493091"/>
              <a:gd name="connsiteX1" fmla="*/ 1330187 w 2264466"/>
              <a:gd name="connsiteY1" fmla="*/ 354496 h 493091"/>
              <a:gd name="connsiteX2" fmla="*/ 157370 w 2264466"/>
              <a:gd name="connsiteY2" fmla="*/ 487017 h 493091"/>
              <a:gd name="connsiteX3" fmla="*/ 385970 w 2264466"/>
              <a:gd name="connsiteY3" fmla="*/ 318052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466" h="493091">
                <a:moveTo>
                  <a:pt x="2264466" y="0"/>
                </a:moveTo>
                <a:cubicBezTo>
                  <a:pt x="2228022" y="129209"/>
                  <a:pt x="1711187" y="270013"/>
                  <a:pt x="1330187" y="354496"/>
                </a:cubicBezTo>
                <a:cubicBezTo>
                  <a:pt x="979004" y="435666"/>
                  <a:pt x="314740" y="493091"/>
                  <a:pt x="157370" y="487017"/>
                </a:cubicBezTo>
                <a:cubicBezTo>
                  <a:pt x="0" y="480943"/>
                  <a:pt x="226115" y="377686"/>
                  <a:pt x="385970" y="318052"/>
                </a:cubicBezTo>
              </a:path>
            </a:pathLst>
          </a:custGeom>
          <a:noFill/>
          <a:ln w="762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0" name="Freeform 99"/>
          <p:cNvSpPr/>
          <p:nvPr/>
        </p:nvSpPr>
        <p:spPr bwMode="auto">
          <a:xfrm>
            <a:off x="7696200" y="5118653"/>
            <a:ext cx="1186070" cy="294861"/>
          </a:xfrm>
          <a:custGeom>
            <a:avLst/>
            <a:gdLst>
              <a:gd name="connsiteX0" fmla="*/ 2264465 w 2264465"/>
              <a:gd name="connsiteY0" fmla="*/ 0 h 549966"/>
              <a:gd name="connsiteX1" fmla="*/ 1330186 w 2264465"/>
              <a:gd name="connsiteY1" fmla="*/ 506896 h 549966"/>
              <a:gd name="connsiteX2" fmla="*/ 157369 w 2264465"/>
              <a:gd name="connsiteY2" fmla="*/ 258417 h 549966"/>
              <a:gd name="connsiteX3" fmla="*/ 385969 w 2264465"/>
              <a:gd name="connsiteY3" fmla="*/ 89452 h 549966"/>
              <a:gd name="connsiteX0" fmla="*/ 2264465 w 2264465"/>
              <a:gd name="connsiteY0" fmla="*/ 0 h 549966"/>
              <a:gd name="connsiteX1" fmla="*/ 1330186 w 2264465"/>
              <a:gd name="connsiteY1" fmla="*/ 506896 h 549966"/>
              <a:gd name="connsiteX2" fmla="*/ 157369 w 2264465"/>
              <a:gd name="connsiteY2" fmla="*/ 258417 h 549966"/>
              <a:gd name="connsiteX3" fmla="*/ 385969 w 2264465"/>
              <a:gd name="connsiteY3" fmla="*/ 89452 h 549966"/>
              <a:gd name="connsiteX0" fmla="*/ 2264465 w 2264465"/>
              <a:gd name="connsiteY0" fmla="*/ 0 h 397566"/>
              <a:gd name="connsiteX1" fmla="*/ 1330186 w 2264465"/>
              <a:gd name="connsiteY1" fmla="*/ 354496 h 397566"/>
              <a:gd name="connsiteX2" fmla="*/ 157369 w 2264465"/>
              <a:gd name="connsiteY2" fmla="*/ 258417 h 397566"/>
              <a:gd name="connsiteX3" fmla="*/ 385969 w 2264465"/>
              <a:gd name="connsiteY3" fmla="*/ 89452 h 397566"/>
              <a:gd name="connsiteX0" fmla="*/ 2264465 w 2264465"/>
              <a:gd name="connsiteY0" fmla="*/ 0 h 531191"/>
              <a:gd name="connsiteX1" fmla="*/ 1330186 w 2264465"/>
              <a:gd name="connsiteY1" fmla="*/ 354496 h 531191"/>
              <a:gd name="connsiteX2" fmla="*/ 157369 w 2264465"/>
              <a:gd name="connsiteY2" fmla="*/ 487017 h 531191"/>
              <a:gd name="connsiteX3" fmla="*/ 385969 w 2264465"/>
              <a:gd name="connsiteY3" fmla="*/ 89452 h 531191"/>
              <a:gd name="connsiteX0" fmla="*/ 2264465 w 2264465"/>
              <a:gd name="connsiteY0" fmla="*/ 0 h 531191"/>
              <a:gd name="connsiteX1" fmla="*/ 1330186 w 2264465"/>
              <a:gd name="connsiteY1" fmla="*/ 354496 h 531191"/>
              <a:gd name="connsiteX2" fmla="*/ 157369 w 2264465"/>
              <a:gd name="connsiteY2" fmla="*/ 487017 h 531191"/>
              <a:gd name="connsiteX3" fmla="*/ 385969 w 2264465"/>
              <a:gd name="connsiteY3" fmla="*/ 89452 h 531191"/>
              <a:gd name="connsiteX0" fmla="*/ 2264466 w 2264466"/>
              <a:gd name="connsiteY0" fmla="*/ 0 h 493091"/>
              <a:gd name="connsiteX1" fmla="*/ 1330187 w 2264466"/>
              <a:gd name="connsiteY1" fmla="*/ 354496 h 493091"/>
              <a:gd name="connsiteX2" fmla="*/ 157370 w 2264466"/>
              <a:gd name="connsiteY2" fmla="*/ 487017 h 493091"/>
              <a:gd name="connsiteX3" fmla="*/ 385970 w 2264466"/>
              <a:gd name="connsiteY3" fmla="*/ 318052 h 493091"/>
              <a:gd name="connsiteX0" fmla="*/ 2264466 w 2264466"/>
              <a:gd name="connsiteY0" fmla="*/ 0 h 493091"/>
              <a:gd name="connsiteX1" fmla="*/ 1330187 w 2264466"/>
              <a:gd name="connsiteY1" fmla="*/ 354496 h 493091"/>
              <a:gd name="connsiteX2" fmla="*/ 157370 w 2264466"/>
              <a:gd name="connsiteY2" fmla="*/ 487017 h 493091"/>
              <a:gd name="connsiteX3" fmla="*/ 385970 w 2264466"/>
              <a:gd name="connsiteY3" fmla="*/ 318052 h 493091"/>
              <a:gd name="connsiteX0" fmla="*/ 2264466 w 2264466"/>
              <a:gd name="connsiteY0" fmla="*/ 0 h 493091"/>
              <a:gd name="connsiteX1" fmla="*/ 1330187 w 2264466"/>
              <a:gd name="connsiteY1" fmla="*/ 354496 h 493091"/>
              <a:gd name="connsiteX2" fmla="*/ 157370 w 2264466"/>
              <a:gd name="connsiteY2" fmla="*/ 487017 h 493091"/>
              <a:gd name="connsiteX3" fmla="*/ 385970 w 2264466"/>
              <a:gd name="connsiteY3" fmla="*/ 318052 h 493091"/>
              <a:gd name="connsiteX0" fmla="*/ 2264466 w 2271092"/>
              <a:gd name="connsiteY0" fmla="*/ 0 h 493091"/>
              <a:gd name="connsiteX1" fmla="*/ 1330187 w 2271092"/>
              <a:gd name="connsiteY1" fmla="*/ 354496 h 493091"/>
              <a:gd name="connsiteX2" fmla="*/ 157370 w 2271092"/>
              <a:gd name="connsiteY2" fmla="*/ 487017 h 493091"/>
              <a:gd name="connsiteX3" fmla="*/ 385970 w 2271092"/>
              <a:gd name="connsiteY3" fmla="*/ 318052 h 493091"/>
              <a:gd name="connsiteX0" fmla="*/ 2264466 w 2264466"/>
              <a:gd name="connsiteY0" fmla="*/ 0 h 493091"/>
              <a:gd name="connsiteX1" fmla="*/ 1330187 w 2264466"/>
              <a:gd name="connsiteY1" fmla="*/ 354496 h 493091"/>
              <a:gd name="connsiteX2" fmla="*/ 157370 w 2264466"/>
              <a:gd name="connsiteY2" fmla="*/ 487017 h 493091"/>
              <a:gd name="connsiteX3" fmla="*/ 385970 w 2264466"/>
              <a:gd name="connsiteY3" fmla="*/ 318052 h 493091"/>
              <a:gd name="connsiteX0" fmla="*/ 2264466 w 2264466"/>
              <a:gd name="connsiteY0" fmla="*/ 0 h 950291"/>
              <a:gd name="connsiteX1" fmla="*/ 1330187 w 2264466"/>
              <a:gd name="connsiteY1" fmla="*/ 811696 h 950291"/>
              <a:gd name="connsiteX2" fmla="*/ 157370 w 2264466"/>
              <a:gd name="connsiteY2" fmla="*/ 944217 h 950291"/>
              <a:gd name="connsiteX3" fmla="*/ 385970 w 2264466"/>
              <a:gd name="connsiteY3" fmla="*/ 775252 h 950291"/>
              <a:gd name="connsiteX0" fmla="*/ 2264466 w 2264466"/>
              <a:gd name="connsiteY0" fmla="*/ 49695 h 999986"/>
              <a:gd name="connsiteX1" fmla="*/ 1330187 w 2264466"/>
              <a:gd name="connsiteY1" fmla="*/ 861391 h 999986"/>
              <a:gd name="connsiteX2" fmla="*/ 157370 w 2264466"/>
              <a:gd name="connsiteY2" fmla="*/ 993912 h 999986"/>
              <a:gd name="connsiteX3" fmla="*/ 385970 w 2264466"/>
              <a:gd name="connsiteY3" fmla="*/ 824947 h 999986"/>
              <a:gd name="connsiteX0" fmla="*/ 1878496 w 1878496"/>
              <a:gd name="connsiteY0" fmla="*/ 49695 h 990600"/>
              <a:gd name="connsiteX1" fmla="*/ 944217 w 1878496"/>
              <a:gd name="connsiteY1" fmla="*/ 861391 h 990600"/>
              <a:gd name="connsiteX2" fmla="*/ 0 w 1878496"/>
              <a:gd name="connsiteY2" fmla="*/ 824947 h 990600"/>
              <a:gd name="connsiteX0" fmla="*/ 1878496 w 1878496"/>
              <a:gd name="connsiteY0" fmla="*/ 0 h 775252"/>
              <a:gd name="connsiteX1" fmla="*/ 0 w 1878496"/>
              <a:gd name="connsiteY1" fmla="*/ 775252 h 775252"/>
              <a:gd name="connsiteX0" fmla="*/ 506896 w 506896"/>
              <a:gd name="connsiteY0" fmla="*/ 139148 h 139148"/>
              <a:gd name="connsiteX1" fmla="*/ 0 w 506896"/>
              <a:gd name="connsiteY1" fmla="*/ 0 h 139148"/>
              <a:gd name="connsiteX0" fmla="*/ 1186070 w 1186070"/>
              <a:gd name="connsiteY0" fmla="*/ 139148 h 294861"/>
              <a:gd name="connsiteX1" fmla="*/ 679174 w 1186070"/>
              <a:gd name="connsiteY1" fmla="*/ 0 h 294861"/>
              <a:gd name="connsiteX0" fmla="*/ 1186070 w 1186070"/>
              <a:gd name="connsiteY0" fmla="*/ 139148 h 294861"/>
              <a:gd name="connsiteX1" fmla="*/ 679174 w 1186070"/>
              <a:gd name="connsiteY1" fmla="*/ 0 h 29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6070" h="294861">
                <a:moveTo>
                  <a:pt x="1186070" y="139148"/>
                </a:moveTo>
                <a:cubicBezTo>
                  <a:pt x="775253" y="235226"/>
                  <a:pt x="0" y="294861"/>
                  <a:pt x="679174" y="0"/>
                </a:cubicBezTo>
              </a:path>
            </a:pathLst>
          </a:custGeom>
          <a:noFill/>
          <a:ln w="762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1" name="Freeform 100"/>
          <p:cNvSpPr/>
          <p:nvPr/>
        </p:nvSpPr>
        <p:spPr bwMode="auto">
          <a:xfrm>
            <a:off x="9160567" y="5118653"/>
            <a:ext cx="1358347" cy="185531"/>
          </a:xfrm>
          <a:custGeom>
            <a:avLst/>
            <a:gdLst>
              <a:gd name="connsiteX0" fmla="*/ 2264465 w 2264465"/>
              <a:gd name="connsiteY0" fmla="*/ 0 h 549966"/>
              <a:gd name="connsiteX1" fmla="*/ 1330186 w 2264465"/>
              <a:gd name="connsiteY1" fmla="*/ 506896 h 549966"/>
              <a:gd name="connsiteX2" fmla="*/ 157369 w 2264465"/>
              <a:gd name="connsiteY2" fmla="*/ 258417 h 549966"/>
              <a:gd name="connsiteX3" fmla="*/ 385969 w 2264465"/>
              <a:gd name="connsiteY3" fmla="*/ 89452 h 549966"/>
              <a:gd name="connsiteX0" fmla="*/ 2264465 w 2264465"/>
              <a:gd name="connsiteY0" fmla="*/ 0 h 549966"/>
              <a:gd name="connsiteX1" fmla="*/ 1330186 w 2264465"/>
              <a:gd name="connsiteY1" fmla="*/ 506896 h 549966"/>
              <a:gd name="connsiteX2" fmla="*/ 157369 w 2264465"/>
              <a:gd name="connsiteY2" fmla="*/ 258417 h 549966"/>
              <a:gd name="connsiteX3" fmla="*/ 385969 w 2264465"/>
              <a:gd name="connsiteY3" fmla="*/ 89452 h 549966"/>
              <a:gd name="connsiteX0" fmla="*/ 2264465 w 2264465"/>
              <a:gd name="connsiteY0" fmla="*/ 0 h 397566"/>
              <a:gd name="connsiteX1" fmla="*/ 1330186 w 2264465"/>
              <a:gd name="connsiteY1" fmla="*/ 354496 h 397566"/>
              <a:gd name="connsiteX2" fmla="*/ 157369 w 2264465"/>
              <a:gd name="connsiteY2" fmla="*/ 258417 h 397566"/>
              <a:gd name="connsiteX3" fmla="*/ 385969 w 2264465"/>
              <a:gd name="connsiteY3" fmla="*/ 89452 h 397566"/>
              <a:gd name="connsiteX0" fmla="*/ 2264465 w 2264465"/>
              <a:gd name="connsiteY0" fmla="*/ 0 h 531191"/>
              <a:gd name="connsiteX1" fmla="*/ 1330186 w 2264465"/>
              <a:gd name="connsiteY1" fmla="*/ 354496 h 531191"/>
              <a:gd name="connsiteX2" fmla="*/ 157369 w 2264465"/>
              <a:gd name="connsiteY2" fmla="*/ 487017 h 531191"/>
              <a:gd name="connsiteX3" fmla="*/ 385969 w 2264465"/>
              <a:gd name="connsiteY3" fmla="*/ 89452 h 531191"/>
              <a:gd name="connsiteX0" fmla="*/ 2264465 w 2264465"/>
              <a:gd name="connsiteY0" fmla="*/ 0 h 531191"/>
              <a:gd name="connsiteX1" fmla="*/ 1330186 w 2264465"/>
              <a:gd name="connsiteY1" fmla="*/ 354496 h 531191"/>
              <a:gd name="connsiteX2" fmla="*/ 157369 w 2264465"/>
              <a:gd name="connsiteY2" fmla="*/ 487017 h 531191"/>
              <a:gd name="connsiteX3" fmla="*/ 385969 w 2264465"/>
              <a:gd name="connsiteY3" fmla="*/ 89452 h 531191"/>
              <a:gd name="connsiteX0" fmla="*/ 2264466 w 2264466"/>
              <a:gd name="connsiteY0" fmla="*/ 0 h 493091"/>
              <a:gd name="connsiteX1" fmla="*/ 1330187 w 2264466"/>
              <a:gd name="connsiteY1" fmla="*/ 354496 h 493091"/>
              <a:gd name="connsiteX2" fmla="*/ 157370 w 2264466"/>
              <a:gd name="connsiteY2" fmla="*/ 487017 h 493091"/>
              <a:gd name="connsiteX3" fmla="*/ 385970 w 2264466"/>
              <a:gd name="connsiteY3" fmla="*/ 318052 h 493091"/>
              <a:gd name="connsiteX0" fmla="*/ 2264466 w 2264466"/>
              <a:gd name="connsiteY0" fmla="*/ 0 h 493091"/>
              <a:gd name="connsiteX1" fmla="*/ 1330187 w 2264466"/>
              <a:gd name="connsiteY1" fmla="*/ 354496 h 493091"/>
              <a:gd name="connsiteX2" fmla="*/ 157370 w 2264466"/>
              <a:gd name="connsiteY2" fmla="*/ 487017 h 493091"/>
              <a:gd name="connsiteX3" fmla="*/ 385970 w 2264466"/>
              <a:gd name="connsiteY3" fmla="*/ 318052 h 493091"/>
              <a:gd name="connsiteX0" fmla="*/ 2264466 w 2264466"/>
              <a:gd name="connsiteY0" fmla="*/ 0 h 493091"/>
              <a:gd name="connsiteX1" fmla="*/ 1330187 w 2264466"/>
              <a:gd name="connsiteY1" fmla="*/ 354496 h 493091"/>
              <a:gd name="connsiteX2" fmla="*/ 157370 w 2264466"/>
              <a:gd name="connsiteY2" fmla="*/ 487017 h 493091"/>
              <a:gd name="connsiteX3" fmla="*/ 385970 w 2264466"/>
              <a:gd name="connsiteY3" fmla="*/ 318052 h 493091"/>
              <a:gd name="connsiteX0" fmla="*/ 2264466 w 2271092"/>
              <a:gd name="connsiteY0" fmla="*/ 0 h 493091"/>
              <a:gd name="connsiteX1" fmla="*/ 1330187 w 2271092"/>
              <a:gd name="connsiteY1" fmla="*/ 354496 h 493091"/>
              <a:gd name="connsiteX2" fmla="*/ 157370 w 2271092"/>
              <a:gd name="connsiteY2" fmla="*/ 487017 h 493091"/>
              <a:gd name="connsiteX3" fmla="*/ 385970 w 2271092"/>
              <a:gd name="connsiteY3" fmla="*/ 318052 h 493091"/>
              <a:gd name="connsiteX0" fmla="*/ 2264466 w 2264466"/>
              <a:gd name="connsiteY0" fmla="*/ 0 h 493091"/>
              <a:gd name="connsiteX1" fmla="*/ 1330187 w 2264466"/>
              <a:gd name="connsiteY1" fmla="*/ 354496 h 493091"/>
              <a:gd name="connsiteX2" fmla="*/ 157370 w 2264466"/>
              <a:gd name="connsiteY2" fmla="*/ 487017 h 493091"/>
              <a:gd name="connsiteX3" fmla="*/ 385970 w 2264466"/>
              <a:gd name="connsiteY3" fmla="*/ 318052 h 493091"/>
              <a:gd name="connsiteX0" fmla="*/ 2264466 w 2264466"/>
              <a:gd name="connsiteY0" fmla="*/ 0 h 950291"/>
              <a:gd name="connsiteX1" fmla="*/ 1330187 w 2264466"/>
              <a:gd name="connsiteY1" fmla="*/ 811696 h 950291"/>
              <a:gd name="connsiteX2" fmla="*/ 157370 w 2264466"/>
              <a:gd name="connsiteY2" fmla="*/ 944217 h 950291"/>
              <a:gd name="connsiteX3" fmla="*/ 385970 w 2264466"/>
              <a:gd name="connsiteY3" fmla="*/ 775252 h 950291"/>
              <a:gd name="connsiteX0" fmla="*/ 2264466 w 2264466"/>
              <a:gd name="connsiteY0" fmla="*/ 49695 h 999986"/>
              <a:gd name="connsiteX1" fmla="*/ 1330187 w 2264466"/>
              <a:gd name="connsiteY1" fmla="*/ 861391 h 999986"/>
              <a:gd name="connsiteX2" fmla="*/ 157370 w 2264466"/>
              <a:gd name="connsiteY2" fmla="*/ 993912 h 999986"/>
              <a:gd name="connsiteX3" fmla="*/ 385970 w 2264466"/>
              <a:gd name="connsiteY3" fmla="*/ 824947 h 999986"/>
              <a:gd name="connsiteX0" fmla="*/ 1878496 w 1878496"/>
              <a:gd name="connsiteY0" fmla="*/ 49695 h 990600"/>
              <a:gd name="connsiteX1" fmla="*/ 944217 w 1878496"/>
              <a:gd name="connsiteY1" fmla="*/ 861391 h 990600"/>
              <a:gd name="connsiteX2" fmla="*/ 0 w 1878496"/>
              <a:gd name="connsiteY2" fmla="*/ 824947 h 990600"/>
              <a:gd name="connsiteX0" fmla="*/ 1878496 w 1878496"/>
              <a:gd name="connsiteY0" fmla="*/ 0 h 775252"/>
              <a:gd name="connsiteX1" fmla="*/ 0 w 1878496"/>
              <a:gd name="connsiteY1" fmla="*/ 775252 h 775252"/>
              <a:gd name="connsiteX0" fmla="*/ 506896 w 506896"/>
              <a:gd name="connsiteY0" fmla="*/ 139148 h 139148"/>
              <a:gd name="connsiteX1" fmla="*/ 0 w 506896"/>
              <a:gd name="connsiteY1" fmla="*/ 0 h 139148"/>
              <a:gd name="connsiteX0" fmla="*/ 1186070 w 1186070"/>
              <a:gd name="connsiteY0" fmla="*/ 139148 h 294861"/>
              <a:gd name="connsiteX1" fmla="*/ 679174 w 1186070"/>
              <a:gd name="connsiteY1" fmla="*/ 0 h 294861"/>
              <a:gd name="connsiteX0" fmla="*/ 1186070 w 1186070"/>
              <a:gd name="connsiteY0" fmla="*/ 139148 h 294861"/>
              <a:gd name="connsiteX1" fmla="*/ 679174 w 1186070"/>
              <a:gd name="connsiteY1" fmla="*/ 0 h 294861"/>
              <a:gd name="connsiteX0" fmla="*/ 1186070 w 1186070"/>
              <a:gd name="connsiteY0" fmla="*/ 0 h 308113"/>
              <a:gd name="connsiteX1" fmla="*/ 679174 w 1186070"/>
              <a:gd name="connsiteY1" fmla="*/ 13252 h 308113"/>
              <a:gd name="connsiteX0" fmla="*/ 1186070 w 1997766"/>
              <a:gd name="connsiteY0" fmla="*/ 76200 h 384313"/>
              <a:gd name="connsiteX1" fmla="*/ 679174 w 1997766"/>
              <a:gd name="connsiteY1" fmla="*/ 89452 h 384313"/>
              <a:gd name="connsiteX0" fmla="*/ 1338470 w 2150166"/>
              <a:gd name="connsiteY0" fmla="*/ 76200 h 384313"/>
              <a:gd name="connsiteX1" fmla="*/ 679174 w 2150166"/>
              <a:gd name="connsiteY1" fmla="*/ 89452 h 384313"/>
              <a:gd name="connsiteX0" fmla="*/ 0 w 811696"/>
              <a:gd name="connsiteY0" fmla="*/ 139148 h 294861"/>
              <a:gd name="connsiteX1" fmla="*/ 788504 w 811696"/>
              <a:gd name="connsiteY1" fmla="*/ 0 h 294861"/>
              <a:gd name="connsiteX0" fmla="*/ 0 w 1331843"/>
              <a:gd name="connsiteY0" fmla="*/ 139148 h 185531"/>
              <a:gd name="connsiteX1" fmla="*/ 788504 w 1331843"/>
              <a:gd name="connsiteY1" fmla="*/ 0 h 185531"/>
              <a:gd name="connsiteX0" fmla="*/ 0 w 1331843"/>
              <a:gd name="connsiteY0" fmla="*/ 139148 h 185531"/>
              <a:gd name="connsiteX1" fmla="*/ 788504 w 1331843"/>
              <a:gd name="connsiteY1" fmla="*/ 0 h 185531"/>
              <a:gd name="connsiteX0" fmla="*/ 0 w 1358347"/>
              <a:gd name="connsiteY0" fmla="*/ 142461 h 185531"/>
              <a:gd name="connsiteX1" fmla="*/ 815008 w 1358347"/>
              <a:gd name="connsiteY1" fmla="*/ 0 h 18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8347" h="185531">
                <a:moveTo>
                  <a:pt x="0" y="142461"/>
                </a:moveTo>
                <a:cubicBezTo>
                  <a:pt x="811696" y="66261"/>
                  <a:pt x="1358347" y="185531"/>
                  <a:pt x="815008" y="0"/>
                </a:cubicBezTo>
              </a:path>
            </a:pathLst>
          </a:custGeom>
          <a:noFill/>
          <a:ln w="762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209800" y="1524001"/>
            <a:ext cx="2983396" cy="2062103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PushMatrix</a:t>
            </a:r>
            <a:endParaRPr lang="en-US" sz="1600" dirty="0"/>
          </a:p>
          <a:p>
            <a:r>
              <a:rPr lang="en-US" sz="1600" dirty="0"/>
              <a:t>Rotate 360*days/365,(0,1,0)</a:t>
            </a:r>
          </a:p>
          <a:p>
            <a:r>
              <a:rPr lang="en-US" sz="1600" dirty="0"/>
              <a:t>Translate (AU,0,0)</a:t>
            </a:r>
          </a:p>
          <a:p>
            <a:r>
              <a:rPr lang="en-US" sz="1600" dirty="0"/>
              <a:t>Rotate 23,(1,0,0)</a:t>
            </a:r>
          </a:p>
          <a:p>
            <a:r>
              <a:rPr lang="en-US" sz="1600" dirty="0"/>
              <a:t>Rotate 360*hours/24,(0,1,0)</a:t>
            </a:r>
          </a:p>
          <a:p>
            <a:r>
              <a:rPr lang="en-US" sz="1600" dirty="0" err="1"/>
              <a:t>drawearth</a:t>
            </a:r>
            <a:endParaRPr lang="en-US" sz="1600" dirty="0"/>
          </a:p>
          <a:p>
            <a:r>
              <a:rPr lang="en-US" sz="1600" dirty="0"/>
              <a:t>…</a:t>
            </a:r>
          </a:p>
          <a:p>
            <a:r>
              <a:rPr lang="en-US" sz="1600" dirty="0" err="1"/>
              <a:t>PopMatrix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1662D-0170-4347-A71C-64895BD9DFB9}"/>
              </a:ext>
            </a:extLst>
          </p:cNvPr>
          <p:cNvSpPr txBox="1"/>
          <p:nvPr/>
        </p:nvSpPr>
        <p:spPr>
          <a:xfrm>
            <a:off x="584682" y="5583686"/>
            <a:ext cx="5038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</a:rPr>
              <a:t>How would you draw the moon?</a:t>
            </a:r>
          </a:p>
        </p:txBody>
      </p:sp>
    </p:spTree>
    <p:extLst>
      <p:ext uri="{BB962C8B-B14F-4D97-AF65-F5344CB8AC3E}">
        <p14:creationId xmlns:p14="http://schemas.microsoft.com/office/powerpoint/2010/main" val="251417471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31776"/>
            <a:ext cx="8913813" cy="914400"/>
          </a:xfrm>
        </p:spPr>
        <p:txBody>
          <a:bodyPr/>
          <a:lstStyle/>
          <a:p>
            <a:r>
              <a:rPr lang="en-US" dirty="0"/>
              <a:t>Build a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804" y="1258075"/>
            <a:ext cx="8605097" cy="500825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(1.0,2.0,1.0);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glutSolidCube</a:t>
            </a:r>
            <a:r>
              <a:rPr lang="en-US" sz="1400" b="1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(1.25,2,0.0);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(shoulder,0,0,1);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(0,-2,0);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(elbow,0,0,1);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endParaRPr lang="en-US" sz="1400" dirty="0">
              <a:latin typeface="Courier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867400" y="230188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867400" y="11445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8674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867400" y="29718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867400" y="38862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495006" y="25161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409405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323804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238203" y="25138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4039394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952206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865018" y="2515394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777830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690642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867400" y="6873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867400" y="16002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867400" y="2513012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867400" y="342582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867400" y="433863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7239000" y="685800"/>
            <a:ext cx="1828800" cy="3657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7283450" y="5105400"/>
          <a:ext cx="18161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4" imgW="1815840" imgH="1473120" progId="Equation.3">
                  <p:embed/>
                </p:oleObj>
              </mc:Choice>
              <mc:Fallback>
                <p:oleObj name="Equation" r:id="rId4" imgW="1815840" imgH="1473120" progId="Equation.3">
                  <p:embed/>
                  <p:pic>
                    <p:nvPicPr>
                      <p:cNvPr id="2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5105400"/>
                        <a:ext cx="18161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/>
          <p:cNvSpPr/>
          <p:nvPr/>
        </p:nvSpPr>
        <p:spPr bwMode="auto">
          <a:xfrm>
            <a:off x="6705600" y="5410200"/>
            <a:ext cx="4572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9220200" y="563880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46195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5"/>
            <a:ext cx="8913813" cy="914400"/>
          </a:xfrm>
        </p:spPr>
        <p:txBody>
          <a:bodyPr/>
          <a:lstStyle/>
          <a:p>
            <a:r>
              <a:rPr lang="en-US" dirty="0"/>
              <a:t>Build a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804" y="1246092"/>
            <a:ext cx="8605097" cy="5355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(1.0,2.0,1.0);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(1.25,2,0.0);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(shoulder,0,0,1);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glutSolidCube</a:t>
            </a:r>
            <a:r>
              <a:rPr lang="en-US" sz="1400" b="1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(0,-2,0);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(elbow,0,0,1);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endParaRPr lang="en-US" sz="1400" dirty="0">
              <a:latin typeface="Courier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867400" y="230188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867400" y="11445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8674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867400" y="29718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867400" y="38862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495006" y="25161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409405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323804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238203" y="25138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4039394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952206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865018" y="2515394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777830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690642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867400" y="6873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867400" y="16002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867400" y="2513012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867400" y="342582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867400" y="433863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7239000" y="1600200"/>
            <a:ext cx="1828800" cy="1828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63337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0"/>
            <a:ext cx="8913813" cy="914400"/>
          </a:xfrm>
        </p:spPr>
        <p:txBody>
          <a:bodyPr/>
          <a:lstStyle/>
          <a:p>
            <a:r>
              <a:rPr lang="en-US" dirty="0"/>
              <a:t>Build a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7862" y="914401"/>
            <a:ext cx="8641038" cy="535193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(1.0,2.0,1.0);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(1.25,2,0.0);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(shoulder,0,0,1);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glutSolidCube</a:t>
            </a:r>
            <a:r>
              <a:rPr lang="en-US" sz="1400" b="1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(0,-2,0);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(elbow,0,0,1);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endParaRPr lang="en-US" sz="1400" dirty="0">
              <a:latin typeface="Courier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867400" y="230188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867400" y="11445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8674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867400" y="29718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867400" y="38862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495006" y="25161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409405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323804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238203" y="25138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4039394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952206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865018" y="2515394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777830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690642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867400" y="6873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867400" y="16002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867400" y="2513012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867400" y="342582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867400" y="433863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7924800" y="1600200"/>
            <a:ext cx="457200" cy="1828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199682" name="Object 2"/>
          <p:cNvGraphicFramePr>
            <a:graphicFrameLocks noChangeAspect="1"/>
          </p:cNvGraphicFramePr>
          <p:nvPr/>
        </p:nvGraphicFramePr>
        <p:xfrm>
          <a:off x="8991600" y="4991100"/>
          <a:ext cx="14732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4" imgW="1473120" imgH="1701720" progId="Equation.3">
                  <p:embed/>
                </p:oleObj>
              </mc:Choice>
              <mc:Fallback>
                <p:oleObj name="Equation" r:id="rId4" imgW="1473120" imgH="1701720" progId="Equation.3">
                  <p:embed/>
                  <p:pic>
                    <p:nvPicPr>
                      <p:cNvPr id="1996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4991100"/>
                        <a:ext cx="1473200" cy="170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767161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684" y="0"/>
            <a:ext cx="8913813" cy="914400"/>
          </a:xfrm>
        </p:spPr>
        <p:txBody>
          <a:bodyPr/>
          <a:lstStyle/>
          <a:p>
            <a:r>
              <a:rPr lang="en-US" dirty="0"/>
              <a:t>Build a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726" y="1018441"/>
            <a:ext cx="8747675" cy="551156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(1.0,2.0,1.0);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(1.25,2,0.0);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(shoulder,0,0,1);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(0,-1,0.0);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glutSolidCube</a:t>
            </a:r>
            <a:r>
              <a:rPr lang="en-US" sz="1400" b="1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(0,-2,0);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(elbow,0,0,1);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endParaRPr lang="en-US" sz="1400" dirty="0">
              <a:latin typeface="Courier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867400" y="230188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867400" y="11445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8674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867400" y="29718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867400" y="38862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495006" y="25161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409405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323804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238203" y="25138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4039394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952206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865018" y="2515394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777830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690642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867400" y="6873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867400" y="16002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867400" y="2513012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867400" y="342582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867400" y="433863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7899937" y="2513012"/>
            <a:ext cx="457200" cy="1828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200706" name="Object 2"/>
          <p:cNvGraphicFramePr>
            <a:graphicFrameLocks noChangeAspect="1"/>
          </p:cNvGraphicFramePr>
          <p:nvPr/>
        </p:nvGraphicFramePr>
        <p:xfrm>
          <a:off x="7436896" y="4991100"/>
          <a:ext cx="30226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4" imgW="3022560" imgH="1701720" progId="Equation.3">
                  <p:embed/>
                </p:oleObj>
              </mc:Choice>
              <mc:Fallback>
                <p:oleObj name="Equation" r:id="rId4" imgW="3022560" imgH="1701720" progId="Equation.3">
                  <p:embed/>
                  <p:pic>
                    <p:nvPicPr>
                      <p:cNvPr id="2007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6896" y="4991100"/>
                        <a:ext cx="3022600" cy="170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94763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9561"/>
            <a:ext cx="8913813" cy="914400"/>
          </a:xfrm>
        </p:spPr>
        <p:txBody>
          <a:bodyPr/>
          <a:lstStyle/>
          <a:p>
            <a:r>
              <a:rPr lang="en-US" dirty="0"/>
              <a:t>Build a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7862" y="923961"/>
            <a:ext cx="8641038" cy="534237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(1.0,2.0,1.0);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(1.25,2,0.0);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glRotatef</a:t>
            </a:r>
            <a:r>
              <a:rPr lang="en-US" sz="1400" b="1" dirty="0">
                <a:latin typeface="Courier" pitchFamily="49" charset="0"/>
              </a:rPr>
              <a:t>(shoulder,0,0,1);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glPushMatrix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glTranslatef</a:t>
            </a:r>
            <a:r>
              <a:rPr lang="en-US" sz="1400" b="1" dirty="0">
                <a:latin typeface="Courier" pitchFamily="49" charset="0"/>
              </a:rPr>
              <a:t>(0,-1,0.0);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glScalef</a:t>
            </a:r>
            <a:r>
              <a:rPr lang="en-US" sz="1400" b="1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b="1" dirty="0" err="1">
                <a:latin typeface="Courier" pitchFamily="49" charset="0"/>
              </a:rPr>
              <a:t>glutSolidCube</a:t>
            </a:r>
            <a:r>
              <a:rPr lang="en-US" sz="1400" b="1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(0,-2,0);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glRotatef</a:t>
            </a:r>
            <a:r>
              <a:rPr lang="en-US" sz="1400" dirty="0">
                <a:latin typeface="Courier" pitchFamily="49" charset="0"/>
              </a:rPr>
              <a:t>(elbow,0,0,1);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glTranslatef</a:t>
            </a:r>
            <a:r>
              <a:rPr lang="en-US" sz="1400" dirty="0">
                <a:latin typeface="Courier" pitchFamily="49" charset="0"/>
              </a:rPr>
              <a:t>(0,-1,0);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glScalef</a:t>
            </a:r>
            <a:r>
              <a:rPr lang="en-US" sz="1400" dirty="0">
                <a:latin typeface="Courier" pitchFamily="49" charset="0"/>
              </a:rPr>
              <a:t>(0.25,1.0,0.25);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glutSolidCube</a:t>
            </a:r>
            <a:r>
              <a:rPr lang="en-US" sz="1400" dirty="0">
                <a:latin typeface="Courier" pitchFamily="49" charset="0"/>
              </a:rPr>
              <a:t>(2.0);</a:t>
            </a:r>
          </a:p>
          <a:p>
            <a:pPr>
              <a:buNone/>
            </a:pPr>
            <a:r>
              <a:rPr lang="en-US" sz="1400" dirty="0" err="1">
                <a:latin typeface="Courier" pitchFamily="49" charset="0"/>
              </a:rPr>
              <a:t>glPopMatrix</a:t>
            </a:r>
            <a:r>
              <a:rPr lang="en-US" sz="1400" dirty="0">
                <a:latin typeface="Courier" pitchFamily="49" charset="0"/>
              </a:rPr>
              <a:t>();</a:t>
            </a:r>
          </a:p>
          <a:p>
            <a:pPr>
              <a:buNone/>
            </a:pPr>
            <a:endParaRPr lang="en-US" sz="1400" dirty="0">
              <a:latin typeface="Courier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867400" y="230188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867400" y="11445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8674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867400" y="29718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867400" y="38862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495006" y="25161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409405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323804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238203" y="25138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4039394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952206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865018" y="2515394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777830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690642" y="251539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867400" y="687388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867400" y="16002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867400" y="2513012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867400" y="3425824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867400" y="433863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5" name="Group 24"/>
          <p:cNvGrpSpPr/>
          <p:nvPr/>
        </p:nvGrpSpPr>
        <p:grpSpPr>
          <a:xfrm>
            <a:off x="7918450" y="680242"/>
            <a:ext cx="457200" cy="3657600"/>
            <a:chOff x="6400800" y="685800"/>
            <a:chExt cx="457200" cy="365760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400800" y="2514600"/>
              <a:ext cx="457200" cy="18288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400800" y="685800"/>
              <a:ext cx="457200" cy="18288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graphicFrame>
        <p:nvGraphicFramePr>
          <p:cNvPr id="201730" name="Object 2"/>
          <p:cNvGraphicFramePr>
            <a:graphicFrameLocks noChangeAspect="1"/>
          </p:cNvGraphicFramePr>
          <p:nvPr/>
        </p:nvGraphicFramePr>
        <p:xfrm>
          <a:off x="5867400" y="4991100"/>
          <a:ext cx="45974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4" imgW="4597200" imgH="1701720" progId="Equation.3">
                  <p:embed/>
                </p:oleObj>
              </mc:Choice>
              <mc:Fallback>
                <p:oleObj name="Equation" r:id="rId4" imgW="4597200" imgH="1701720" progId="Equation.3">
                  <p:embed/>
                  <p:pic>
                    <p:nvPicPr>
                      <p:cNvPr id="2017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991100"/>
                        <a:ext cx="4597400" cy="170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8386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5708</TotalTime>
  <Words>3155</Words>
  <Application>Microsoft Office PowerPoint</Application>
  <PresentationFormat>Widescreen</PresentationFormat>
  <Paragraphs>803</Paragraphs>
  <Slides>41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Cambria</vt:lpstr>
      <vt:lpstr>Courier</vt:lpstr>
      <vt:lpstr>Lato</vt:lpstr>
      <vt:lpstr>Lato Medium</vt:lpstr>
      <vt:lpstr>Times New Roman</vt:lpstr>
      <vt:lpstr>Wingdings 2</vt:lpstr>
      <vt:lpstr>SampleSlides</vt:lpstr>
      <vt:lpstr>Equation</vt:lpstr>
      <vt:lpstr>PowerPoint Presentation</vt:lpstr>
      <vt:lpstr>Hierarchical  Modeling</vt:lpstr>
      <vt:lpstr>Build a Robot  …sort of…more like a rectangle with one arm…</vt:lpstr>
      <vt:lpstr>Build a Robot</vt:lpstr>
      <vt:lpstr>Build a Robot</vt:lpstr>
      <vt:lpstr>Build a Robot</vt:lpstr>
      <vt:lpstr>Build a Robot</vt:lpstr>
      <vt:lpstr>Build a Robot</vt:lpstr>
      <vt:lpstr>Build a Robot</vt:lpstr>
      <vt:lpstr>Build a Robot</vt:lpstr>
      <vt:lpstr>Build a Robot</vt:lpstr>
      <vt:lpstr>Build a Robot</vt:lpstr>
      <vt:lpstr>Build a Robot</vt:lpstr>
      <vt:lpstr>Build a Robot</vt:lpstr>
      <vt:lpstr>Build a Robot</vt:lpstr>
      <vt:lpstr>Build a Robot</vt:lpstr>
      <vt:lpstr>Build a Robot</vt:lpstr>
      <vt:lpstr>Build a Robot</vt:lpstr>
      <vt:lpstr>Build a Robot</vt:lpstr>
      <vt:lpstr>Build a Robot</vt:lpstr>
      <vt:lpstr>Build a Robot</vt:lpstr>
      <vt:lpstr>Build a Robot</vt:lpstr>
      <vt:lpstr>Build a Robot</vt:lpstr>
      <vt:lpstr>Build a Robot</vt:lpstr>
      <vt:lpstr>Build a Robot</vt:lpstr>
      <vt:lpstr>Build a Robot</vt:lpstr>
      <vt:lpstr>Build a Robot</vt:lpstr>
      <vt:lpstr>Build a Robot</vt:lpstr>
      <vt:lpstr>Build a Robot</vt:lpstr>
      <vt:lpstr>Build a Robot</vt:lpstr>
      <vt:lpstr>Build a Robot</vt:lpstr>
      <vt:lpstr>Build a Robot</vt:lpstr>
      <vt:lpstr>Build a Robot</vt:lpstr>
      <vt:lpstr>Build a Robot</vt:lpstr>
      <vt:lpstr>Build a Robot</vt:lpstr>
      <vt:lpstr>Hierarchical Modeling in WebGL</vt:lpstr>
      <vt:lpstr>Hierarchical Modeling in WebGL</vt:lpstr>
      <vt:lpstr>Projection Matrix in WebGL</vt:lpstr>
      <vt:lpstr>Orthogonal Projection in WebGL</vt:lpstr>
      <vt:lpstr>Solar System</vt:lpstr>
      <vt:lpstr>Solar System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53</cp:revision>
  <dcterms:created xsi:type="dcterms:W3CDTF">2017-05-11T14:02:37Z</dcterms:created>
  <dcterms:modified xsi:type="dcterms:W3CDTF">2018-01-28T23:25:25Z</dcterms:modified>
</cp:coreProperties>
</file>