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77" r:id="rId9"/>
    <p:sldId id="278" r:id="rId10"/>
    <p:sldId id="279" r:id="rId11"/>
    <p:sldId id="280" r:id="rId12"/>
    <p:sldId id="281" r:id="rId13"/>
    <p:sldId id="282" r:id="rId14"/>
    <p:sldId id="267" r:id="rId15"/>
    <p:sldId id="268" r:id="rId16"/>
    <p:sldId id="269" r:id="rId17"/>
    <p:sldId id="270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7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8942B1A-122F-F848-9506-4D36E53C10BC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677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EF993F-5E38-9247-A230-8646367CF3ED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307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DCDCD6-6A46-40D1-8CE6-04A774BEF4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EF993F-5E38-9247-A230-8646367CF3ED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4288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0FA51B-61C6-4377-A8A1-CC9D56C8C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7C946-E977-8549-A774-AA336D5D5CDC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238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7C946-E977-8549-A774-AA336D5D5CDC}" type="slidenum">
              <a:rPr lang="en-US" sz="120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536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7C946-E977-8549-A774-AA336D5D5CDC}" type="slidenum">
              <a:rPr lang="en-US" sz="120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05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GL_API/WebGL_model_view_projection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jsfiddle.net/2x03hdc8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Orthographic Projection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0CCE-7BD7-4AAB-A4E8-FAC3E1E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 Space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6E15-1449-4FF0-B0E0-7B6501627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Red rectangle has z=0</a:t>
            </a:r>
          </a:p>
          <a:p>
            <a:r>
              <a:rPr lang="en-US" dirty="0"/>
              <a:t>Green has z=0.5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direction are we looking?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BB9A3-EFB9-42A6-910F-794603789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2174"/>
            <a:ext cx="5181600" cy="32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2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0CCE-7BD7-4AAB-A4E8-FAC3E1E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 Space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6E15-1449-4FF0-B0E0-7B6501627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155" y="1825625"/>
            <a:ext cx="55046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add a blue rectangle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It’s at z=-1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Where is the near clipping plane?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B3236-6D49-40DD-B0B5-16992269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876" y="1027908"/>
            <a:ext cx="5049054" cy="31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8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08D0-D465-4809-8345-BE94EBD3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 Space View and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5983-5A96-4E47-9CF8-AF3F97E24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59" y="1825625"/>
            <a:ext cx="6793606" cy="1889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is looking down Z+</a:t>
            </a:r>
          </a:p>
          <a:p>
            <a:pPr marL="0" indent="0">
              <a:buNone/>
            </a:pPr>
            <a:r>
              <a:rPr lang="en-US" dirty="0"/>
              <a:t>Eyepoint is effectively at (0,0,-1)</a:t>
            </a:r>
          </a:p>
          <a:p>
            <a:pPr marL="0" indent="0">
              <a:buNone/>
            </a:pPr>
            <a:r>
              <a:rPr lang="en-US" dirty="0"/>
              <a:t>This is a left-handed coordinate system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E1D1A6-54BC-408B-A7A5-7170A0054B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750" y="1943894"/>
            <a:ext cx="4762500" cy="41148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71443-CAD6-46FF-87F0-ECDEB0F41902}"/>
              </a:ext>
            </a:extLst>
          </p:cNvPr>
          <p:cNvSpPr txBox="1"/>
          <p:nvPr/>
        </p:nvSpPr>
        <p:spPr>
          <a:xfrm>
            <a:off x="296214" y="4237149"/>
            <a:ext cx="6671256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is a little-known fact….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People often learn to use </a:t>
            </a:r>
            <a:r>
              <a:rPr lang="en-US" dirty="0" err="1">
                <a:latin typeface="Comic Sans MS" panose="030F0702030302020204" pitchFamily="66" charset="0"/>
              </a:rPr>
              <a:t>WebGL</a:t>
            </a:r>
            <a:r>
              <a:rPr lang="en-US" dirty="0">
                <a:latin typeface="Comic Sans MS" panose="030F0702030302020204" pitchFamily="66" charset="0"/>
              </a:rPr>
              <a:t> without ever learning this.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We’ll see why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288248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F3BC-06A7-4F2F-AFF1-C70E74AB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Style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A147E-C0A0-497B-930E-5B92906156D0}"/>
              </a:ext>
            </a:extLst>
          </p:cNvPr>
          <p:cNvSpPr txBox="1"/>
          <p:nvPr/>
        </p:nvSpPr>
        <p:spPr>
          <a:xfrm>
            <a:off x="84082" y="5186856"/>
            <a:ext cx="116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ato" panose="020F0502020204030203" pitchFamily="34" charset="0"/>
              </a:rPr>
              <a:t>WebGL</a:t>
            </a:r>
            <a:r>
              <a:rPr lang="en-US" sz="2400" dirty="0">
                <a:latin typeface="Lato" panose="020F0502020204030203" pitchFamily="34" charset="0"/>
              </a:rPr>
              <a:t>/OpenGL convention is to assume a right-handed world coordinate system </a:t>
            </a:r>
          </a:p>
          <a:p>
            <a:endParaRPr lang="en-US" sz="2400" dirty="0">
              <a:latin typeface="Lato" panose="020F0502020204030203" pitchFamily="34" charset="0"/>
            </a:endParaRPr>
          </a:p>
          <a:p>
            <a:r>
              <a:rPr lang="en-US" sz="2400" dirty="0">
                <a:latin typeface="Lato" panose="020F0502020204030203" pitchFamily="34" charset="0"/>
              </a:rPr>
              <a:t>The </a:t>
            </a:r>
            <a:r>
              <a:rPr lang="en-US" sz="2400" b="1" i="1" dirty="0">
                <a:latin typeface="Lato" panose="020F0502020204030203" pitchFamily="34" charset="0"/>
              </a:rPr>
              <a:t>ortho</a:t>
            </a:r>
            <a:r>
              <a:rPr lang="en-US" sz="2400" dirty="0">
                <a:latin typeface="Lato" panose="020F0502020204030203" pitchFamily="34" charset="0"/>
              </a:rPr>
              <a:t> matrix is used to flip this coordinate system by scaling Z by -1 </a:t>
            </a:r>
          </a:p>
          <a:p>
            <a:r>
              <a:rPr lang="en-US" sz="2400" dirty="0">
                <a:latin typeface="Lato" panose="020F0502020204030203" pitchFamily="34" charset="0"/>
              </a:rPr>
              <a:t>It then matches </a:t>
            </a:r>
            <a:r>
              <a:rPr lang="en-US" sz="2400" dirty="0" err="1">
                <a:latin typeface="Lato" panose="020F0502020204030203" pitchFamily="34" charset="0"/>
              </a:rPr>
              <a:t>WebGL</a:t>
            </a:r>
            <a:r>
              <a:rPr lang="en-US" sz="2400" dirty="0">
                <a:latin typeface="Lato" panose="020F0502020204030203" pitchFamily="34" charset="0"/>
              </a:rPr>
              <a:t> clip space</a:t>
            </a:r>
          </a:p>
        </p:txBody>
      </p:sp>
      <p:pic>
        <p:nvPicPr>
          <p:cNvPr id="49154" name="Picture 2" descr="Illustration of the left-handed and right-handed Cartesian coordinate systems">
            <a:extLst>
              <a:ext uri="{FF2B5EF4-FFF2-40B4-BE49-F238E27FC236}">
                <a16:creationId xmlns:a16="http://schemas.microsoft.com/office/drawing/2014/main" id="{3396A042-23E2-49D6-941C-354985D1F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58" y="1906642"/>
            <a:ext cx="3429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4E163F-E576-4BAD-B35A-9DBB972E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86" y="1690690"/>
            <a:ext cx="3537017" cy="30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C67B4EC-75C4-094B-890D-553D21F73723}" type="slidenum">
              <a:rPr lang="es-ES" sz="1000">
                <a:latin typeface="Arial" charset="0"/>
              </a:rPr>
              <a:pPr lvl="1"/>
              <a:t>14</a:t>
            </a:fld>
            <a:endParaRPr lang="es-ES" sz="10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7818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More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Secrets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37" y="1851041"/>
            <a:ext cx="3327539" cy="124599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7352" y="3762054"/>
            <a:ext cx="9749923" cy="2276625"/>
          </a:xfrm>
          <a:prstGeom prst="rect">
            <a:avLst/>
          </a:prstGeom>
        </p:spPr>
        <p:txBody>
          <a:bodyPr vert="horz" lIns="91434" tIns="45717" rIns="91434" bIns="45717" rtlCol="0">
            <a:no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WebGL</a:t>
            </a:r>
            <a:r>
              <a:rPr lang="en-US" sz="1800" b="1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 only performs an orthogonal projection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Everything is projected to the z=0 plane in the normalized view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But you can distort your geometry to achieve a perspective projection</a:t>
            </a:r>
          </a:p>
          <a:p>
            <a:pPr marL="0" indent="0">
              <a:buNone/>
            </a:pPr>
            <a:r>
              <a:rPr lang="en-US" sz="1800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The projection occurs when the geometry is in clip space (NDC)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Even then, depth information is kept around to do hidden surface removal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Depth information means transformed z coordinates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77501" y="1407561"/>
            <a:ext cx="4519772" cy="2354493"/>
            <a:chOff x="381000" y="1752600"/>
            <a:chExt cx="8382000" cy="4495800"/>
          </a:xfrm>
        </p:grpSpPr>
        <p:sp>
          <p:nvSpPr>
            <p:cNvPr id="8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6700" y="36195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900" dirty="0"/>
                <a:t>Homogeneous Divide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1000" y="1752600"/>
              <a:ext cx="11430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Coords</a:t>
              </a:r>
              <a:endParaRPr lang="en-US" sz="900" dirty="0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524000" y="1752600"/>
              <a:ext cx="1295400" cy="1295400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Xform</a:t>
              </a:r>
              <a:endParaRPr lang="en-US" sz="9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19400" y="1752600"/>
              <a:ext cx="11430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World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1295400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400" y="33528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Still</a:t>
              </a:r>
              <a:br>
                <a:rPr lang="en-US" sz="900"/>
              </a:br>
              <a:r>
                <a:rPr lang="en-US" sz="900"/>
                <a:t>Clip</a:t>
              </a:r>
              <a:br>
                <a:rPr lang="en-US" sz="900"/>
              </a:br>
              <a:r>
                <a:rPr lang="en-US" sz="900"/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800" y="3352800"/>
              <a:ext cx="1371600" cy="1295400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0" y="4953000"/>
              <a:ext cx="16764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Window</a:t>
              </a:r>
            </a:p>
            <a:p>
              <a:pPr algn="ctr">
                <a:defRPr/>
              </a:pPr>
              <a:r>
                <a:rPr lang="en-US" sz="900"/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3000"/>
              <a:ext cx="1447800" cy="1295400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Window</a:t>
              </a:r>
            </a:p>
            <a:p>
              <a:pPr algn="ctr">
                <a:defRPr/>
              </a:pPr>
              <a:r>
                <a:rPr lang="en-US" sz="900" dirty="0"/>
                <a:t>to</a:t>
              </a:r>
            </a:p>
            <a:p>
              <a:pPr algn="ctr">
                <a:defRPr/>
              </a:pPr>
              <a:r>
                <a:rPr lang="en-US" sz="900" dirty="0"/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1600" y="4953000"/>
              <a:ext cx="16764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Viewport</a:t>
              </a:r>
            </a:p>
            <a:p>
              <a:pPr algn="ctr">
                <a:defRPr/>
              </a:pPr>
              <a:r>
                <a:rPr lang="en-US" sz="900"/>
                <a:t>Coordinates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867400" y="3352800"/>
              <a:ext cx="13716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Clip</a:t>
              </a:r>
              <a:br>
                <a:rPr lang="en-US" sz="900"/>
              </a:br>
              <a:r>
                <a:rPr lang="en-US" sz="900"/>
                <a:t>Coords.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21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300" y="2019300"/>
                <a:ext cx="2667000" cy="2438400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6448421" y="2096868"/>
                <a:ext cx="1466964" cy="705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>
                    <a:latin typeface="Times New Roman" pitchFamily="18" charset="0"/>
                  </a:rPr>
                  <a:t>Perspective</a:t>
                </a:r>
                <a:br>
                  <a:rPr lang="en-US" sz="900">
                    <a:latin typeface="Times New Roman" pitchFamily="18" charset="0"/>
                  </a:rPr>
                </a:br>
                <a:r>
                  <a:rPr lang="en-US" sz="9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57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115"/>
          <p:cNvSpPr/>
          <p:nvPr/>
        </p:nvSpPr>
        <p:spPr bwMode="auto">
          <a:xfrm>
            <a:off x="8156575" y="987426"/>
            <a:ext cx="1828800" cy="1535113"/>
          </a:xfrm>
          <a:custGeom>
            <a:avLst/>
            <a:gdLst>
              <a:gd name="connsiteX0" fmla="*/ 10510 w 1828800"/>
              <a:gd name="connsiteY0" fmla="*/ 0 h 1534511"/>
              <a:gd name="connsiteX1" fmla="*/ 0 w 1828800"/>
              <a:gd name="connsiteY1" fmla="*/ 1082566 h 1534511"/>
              <a:gd name="connsiteX2" fmla="*/ 441434 w 1828800"/>
              <a:gd name="connsiteY2" fmla="*/ 1513490 h 1534511"/>
              <a:gd name="connsiteX3" fmla="*/ 1818289 w 1828800"/>
              <a:gd name="connsiteY3" fmla="*/ 1534511 h 1534511"/>
              <a:gd name="connsiteX4" fmla="*/ 1828800 w 1828800"/>
              <a:gd name="connsiteY4" fmla="*/ 441435 h 1534511"/>
              <a:gd name="connsiteX5" fmla="*/ 1366344 w 1828800"/>
              <a:gd name="connsiteY5" fmla="*/ 10511 h 1534511"/>
              <a:gd name="connsiteX6" fmla="*/ 10510 w 1828800"/>
              <a:gd name="connsiteY6" fmla="*/ 0 h 153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534511">
                <a:moveTo>
                  <a:pt x="10510" y="0"/>
                </a:moveTo>
                <a:lnTo>
                  <a:pt x="0" y="1082566"/>
                </a:lnTo>
                <a:lnTo>
                  <a:pt x="441434" y="1513490"/>
                </a:lnTo>
                <a:lnTo>
                  <a:pt x="1818289" y="1534511"/>
                </a:lnTo>
                <a:lnTo>
                  <a:pt x="1828800" y="441435"/>
                </a:lnTo>
                <a:lnTo>
                  <a:pt x="1366344" y="10511"/>
                </a:lnTo>
                <a:lnTo>
                  <a:pt x="105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4953000" cy="990600"/>
          </a:xfrm>
        </p:spPr>
        <p:txBody>
          <a:bodyPr>
            <a:noAutofit/>
          </a:bodyPr>
          <a:lstStyle/>
          <a:p>
            <a:r>
              <a:rPr lang="en-US" sz="2400" dirty="0"/>
              <a:t>Orthographic Projection</a:t>
            </a:r>
          </a:p>
        </p:txBody>
      </p:sp>
      <p:sp>
        <p:nvSpPr>
          <p:cNvPr id="2053" name="Content Placeholder 51"/>
          <p:cNvSpPr>
            <a:spLocks noGrp="1"/>
          </p:cNvSpPr>
          <p:nvPr>
            <p:ph idx="1"/>
          </p:nvPr>
        </p:nvSpPr>
        <p:spPr>
          <a:xfrm>
            <a:off x="182440" y="1328739"/>
            <a:ext cx="7528175" cy="5257800"/>
          </a:xfrm>
        </p:spPr>
        <p:txBody>
          <a:bodyPr/>
          <a:lstStyle/>
          <a:p>
            <a:r>
              <a:rPr lang="en-US" sz="1800" dirty="0"/>
              <a:t>Foreshortens</a:t>
            </a:r>
          </a:p>
          <a:p>
            <a:r>
              <a:rPr lang="en-US" sz="1800" dirty="0"/>
              <a:t>No change in size by depth</a:t>
            </a:r>
          </a:p>
          <a:p>
            <a:r>
              <a:rPr lang="en-US" sz="1800" dirty="0"/>
              <a:t>Classic Orthographic Projection matrix simply zeros the z- coordinate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mat4.ortho(</a:t>
            </a:r>
            <a:r>
              <a:rPr lang="en-US" sz="18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out,left,right,bottom,top,near,far</a:t>
            </a:r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54" name="Straight Arrow Connector 4"/>
          <p:cNvCxnSpPr>
            <a:cxnSpLocks noChangeShapeType="1"/>
          </p:cNvCxnSpPr>
          <p:nvPr/>
        </p:nvCxnSpPr>
        <p:spPr bwMode="auto">
          <a:xfrm rot="10800000">
            <a:off x="7086600" y="1828800"/>
            <a:ext cx="9144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55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7429500" y="1257300"/>
            <a:ext cx="11430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56" name="Straight Arrow Connector 6"/>
          <p:cNvCxnSpPr>
            <a:cxnSpLocks noChangeShapeType="1"/>
          </p:cNvCxnSpPr>
          <p:nvPr/>
        </p:nvCxnSpPr>
        <p:spPr bwMode="auto">
          <a:xfrm rot="16200000" flipH="1">
            <a:off x="7543800" y="1828800"/>
            <a:ext cx="457200" cy="4572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8153400" y="990600"/>
            <a:ext cx="1371600" cy="10668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610600" y="1447800"/>
            <a:ext cx="1371600" cy="1066800"/>
          </a:xfrm>
          <a:prstGeom prst="rect">
            <a:avLst/>
          </a:prstGeom>
          <a:noFill/>
          <a:ln w="762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8610600" y="1447800"/>
            <a:ext cx="1371600" cy="10668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2060" name="Straight Connector 11"/>
          <p:cNvCxnSpPr>
            <a:cxnSpLocks noChangeShapeType="1"/>
          </p:cNvCxnSpPr>
          <p:nvPr/>
        </p:nvCxnSpPr>
        <p:spPr bwMode="auto">
          <a:xfrm rot="16200000" flipH="1">
            <a:off x="8153400" y="9906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1" name="Straight Connector 12"/>
          <p:cNvCxnSpPr>
            <a:cxnSpLocks noChangeShapeType="1"/>
          </p:cNvCxnSpPr>
          <p:nvPr/>
        </p:nvCxnSpPr>
        <p:spPr bwMode="auto">
          <a:xfrm rot="16200000" flipH="1">
            <a:off x="9525000" y="9906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2" name="Straight Connector 13"/>
          <p:cNvCxnSpPr>
            <a:cxnSpLocks noChangeShapeType="1"/>
          </p:cNvCxnSpPr>
          <p:nvPr/>
        </p:nvCxnSpPr>
        <p:spPr bwMode="auto">
          <a:xfrm rot="16200000" flipH="1">
            <a:off x="9525000" y="20574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3" name="Straight Connector 14"/>
          <p:cNvCxnSpPr>
            <a:cxnSpLocks noChangeShapeType="1"/>
          </p:cNvCxnSpPr>
          <p:nvPr/>
        </p:nvCxnSpPr>
        <p:spPr bwMode="auto">
          <a:xfrm rot="16200000" flipH="1">
            <a:off x="8153400" y="20574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064" name="Picture 40" descr="ortho cube.e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88326" y="4090988"/>
            <a:ext cx="1946275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Down Arrow 45"/>
          <p:cNvSpPr/>
          <p:nvPr/>
        </p:nvSpPr>
        <p:spPr bwMode="auto">
          <a:xfrm>
            <a:off x="7924800" y="3124200"/>
            <a:ext cx="2286000" cy="533400"/>
          </a:xfrm>
          <a:prstGeom prst="downArrow">
            <a:avLst>
              <a:gd name="adj1" fmla="val 77586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400" dirty="0">
                <a:latin typeface="Times New Roman" pitchFamily="18" charset="0"/>
              </a:rPr>
              <a:t>Ortho</a:t>
            </a:r>
          </a:p>
        </p:txBody>
      </p:sp>
      <p:sp>
        <p:nvSpPr>
          <p:cNvPr id="2066" name="TextBox 46"/>
          <p:cNvSpPr txBox="1">
            <a:spLocks noChangeArrowheads="1"/>
          </p:cNvSpPr>
          <p:nvPr/>
        </p:nvSpPr>
        <p:spPr bwMode="auto">
          <a:xfrm>
            <a:off x="8001000" y="2743200"/>
            <a:ext cx="2139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Viewing Coordinates</a:t>
            </a:r>
          </a:p>
        </p:txBody>
      </p:sp>
      <p:sp>
        <p:nvSpPr>
          <p:cNvPr id="2067" name="TextBox 47"/>
          <p:cNvSpPr txBox="1">
            <a:spLocks noChangeArrowheads="1"/>
          </p:cNvSpPr>
          <p:nvPr/>
        </p:nvSpPr>
        <p:spPr bwMode="auto">
          <a:xfrm>
            <a:off x="8226426" y="3657600"/>
            <a:ext cx="1755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Clip Coordinates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8772"/>
              </p:ext>
            </p:extLst>
          </p:nvPr>
        </p:nvGraphicFramePr>
        <p:xfrm>
          <a:off x="1176336" y="2665413"/>
          <a:ext cx="483235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4838400" imgH="1473120" progId="Equation.3">
                  <p:embed/>
                </p:oleObj>
              </mc:Choice>
              <mc:Fallback>
                <p:oleObj name="Equation" r:id="rId5" imgW="4838400" imgH="147312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6" y="2665413"/>
                        <a:ext cx="4832350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71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6972300" y="1181100"/>
            <a:ext cx="11430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72" name="Straight Arrow Connector 63"/>
          <p:cNvCxnSpPr>
            <a:cxnSpLocks noChangeShapeType="1"/>
          </p:cNvCxnSpPr>
          <p:nvPr/>
        </p:nvCxnSpPr>
        <p:spPr bwMode="auto">
          <a:xfrm rot="16200000" flipH="1">
            <a:off x="7543800" y="1752600"/>
            <a:ext cx="457200" cy="4572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73" name="Straight Arrow Connector 64"/>
          <p:cNvCxnSpPr>
            <a:cxnSpLocks noChangeShapeType="1"/>
          </p:cNvCxnSpPr>
          <p:nvPr/>
        </p:nvCxnSpPr>
        <p:spPr bwMode="auto">
          <a:xfrm rot="5400000" flipH="1" flipV="1">
            <a:off x="7351713" y="1562101"/>
            <a:ext cx="3825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74" name="Straight Arrow Connector 65"/>
          <p:cNvCxnSpPr>
            <a:cxnSpLocks noChangeShapeType="1"/>
          </p:cNvCxnSpPr>
          <p:nvPr/>
        </p:nvCxnSpPr>
        <p:spPr bwMode="auto">
          <a:xfrm rot="10800000">
            <a:off x="7239000" y="1751014"/>
            <a:ext cx="1143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75" name="TextBox 67"/>
          <p:cNvSpPr txBox="1">
            <a:spLocks noChangeArrowheads="1"/>
          </p:cNvSpPr>
          <p:nvPr/>
        </p:nvSpPr>
        <p:spPr bwMode="auto">
          <a:xfrm>
            <a:off x="7713664" y="1839914"/>
            <a:ext cx="287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2076" name="TextBox 68"/>
          <p:cNvSpPr txBox="1">
            <a:spLocks noChangeArrowheads="1"/>
          </p:cNvSpPr>
          <p:nvPr/>
        </p:nvSpPr>
        <p:spPr bwMode="auto">
          <a:xfrm>
            <a:off x="7408864" y="1001714"/>
            <a:ext cx="287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2077" name="TextBox 69"/>
          <p:cNvSpPr txBox="1">
            <a:spLocks noChangeArrowheads="1"/>
          </p:cNvSpPr>
          <p:nvPr/>
        </p:nvSpPr>
        <p:spPr bwMode="auto">
          <a:xfrm>
            <a:off x="6964364" y="1524000"/>
            <a:ext cx="274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cxnSp>
        <p:nvCxnSpPr>
          <p:cNvPr id="2078" name="Straight Arrow Connector 70"/>
          <p:cNvCxnSpPr>
            <a:cxnSpLocks noChangeShapeType="1"/>
          </p:cNvCxnSpPr>
          <p:nvPr/>
        </p:nvCxnSpPr>
        <p:spPr bwMode="auto">
          <a:xfrm rot="16200000" flipH="1">
            <a:off x="7543800" y="17526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79" name="Straight Connector 74"/>
          <p:cNvCxnSpPr>
            <a:cxnSpLocks noChangeShapeType="1"/>
          </p:cNvCxnSpPr>
          <p:nvPr/>
        </p:nvCxnSpPr>
        <p:spPr bwMode="auto">
          <a:xfrm>
            <a:off x="8382000" y="1752600"/>
            <a:ext cx="137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pic>
        <p:nvPicPr>
          <p:cNvPr id="2080" name="Picture 75" descr="ortho cube.e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9200" y="15240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4" name="TextBox 82"/>
          <p:cNvSpPr txBox="1">
            <a:spLocks noChangeArrowheads="1"/>
          </p:cNvSpPr>
          <p:nvPr/>
        </p:nvSpPr>
        <p:spPr bwMode="auto">
          <a:xfrm>
            <a:off x="8763001" y="344488"/>
            <a:ext cx="898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View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Volume</a:t>
            </a:r>
          </a:p>
        </p:txBody>
      </p:sp>
      <p:grpSp>
        <p:nvGrpSpPr>
          <p:cNvPr id="2085" name="Group 75"/>
          <p:cNvGrpSpPr>
            <a:grpSpLocks/>
          </p:cNvGrpSpPr>
          <p:nvPr/>
        </p:nvGrpSpPr>
        <p:grpSpPr bwMode="auto">
          <a:xfrm flipH="1">
            <a:off x="7394576" y="1676400"/>
            <a:ext cx="347663" cy="173038"/>
            <a:chOff x="2976" y="2897"/>
            <a:chExt cx="702" cy="359"/>
          </a:xfrm>
        </p:grpSpPr>
        <p:sp>
          <p:nvSpPr>
            <p:cNvPr id="2090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1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2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3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4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5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6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7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8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9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0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1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2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3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4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5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6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7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8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9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10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11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2086" name="Straight Arrow Connector 111"/>
          <p:cNvCxnSpPr>
            <a:cxnSpLocks noChangeShapeType="1"/>
          </p:cNvCxnSpPr>
          <p:nvPr/>
        </p:nvCxnSpPr>
        <p:spPr bwMode="auto">
          <a:xfrm>
            <a:off x="9829800" y="17526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87" name="TextBox 112"/>
          <p:cNvSpPr txBox="1">
            <a:spLocks noChangeArrowheads="1"/>
          </p:cNvSpPr>
          <p:nvPr/>
        </p:nvSpPr>
        <p:spPr bwMode="auto">
          <a:xfrm>
            <a:off x="10240964" y="1458914"/>
            <a:ext cx="35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-z</a:t>
            </a:r>
          </a:p>
        </p:txBody>
      </p:sp>
      <p:sp>
        <p:nvSpPr>
          <p:cNvPr id="2088" name="TextBox 113"/>
          <p:cNvSpPr txBox="1">
            <a:spLocks noChangeArrowheads="1"/>
          </p:cNvSpPr>
          <p:nvPr/>
        </p:nvSpPr>
        <p:spPr bwMode="auto">
          <a:xfrm>
            <a:off x="7685088" y="682626"/>
            <a:ext cx="1230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(left,top,-near)</a:t>
            </a:r>
          </a:p>
        </p:txBody>
      </p:sp>
      <p:sp>
        <p:nvSpPr>
          <p:cNvPr id="2089" name="TextBox 114"/>
          <p:cNvSpPr txBox="1">
            <a:spLocks noChangeArrowheads="1"/>
          </p:cNvSpPr>
          <p:nvPr/>
        </p:nvSpPr>
        <p:spPr bwMode="auto">
          <a:xfrm>
            <a:off x="9144001" y="2511426"/>
            <a:ext cx="1497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(right,bottom,-far)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46116" y="4769509"/>
                <a:ext cx="2807698" cy="1937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16" y="4769509"/>
                <a:ext cx="2807698" cy="1937710"/>
              </a:xfrm>
              <a:prstGeom prst="rect">
                <a:avLst/>
              </a:prstGeom>
              <a:blipFill>
                <a:blip r:embed="rId7"/>
                <a:stretch>
                  <a:fillRect r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48F78E5-4A25-4B86-AF6C-E2C7EC27B130}"/>
              </a:ext>
            </a:extLst>
          </p:cNvPr>
          <p:cNvSpPr txBox="1"/>
          <p:nvPr/>
        </p:nvSpPr>
        <p:spPr>
          <a:xfrm>
            <a:off x="4964605" y="5022761"/>
            <a:ext cx="251763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Does the ortho matrix perform a projection?</a:t>
            </a:r>
          </a:p>
        </p:txBody>
      </p:sp>
    </p:spTree>
    <p:extLst>
      <p:ext uri="{BB962C8B-B14F-4D97-AF65-F5344CB8AC3E}">
        <p14:creationId xmlns:p14="http://schemas.microsoft.com/office/powerpoint/2010/main" val="244582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>
                <a:latin typeface="Arial" charset="0"/>
                <a:ea typeface="ＭＳ Ｐゴシック" charset="0"/>
                <a:cs typeface="ＭＳ Ｐゴシック" charset="0"/>
              </a:rPr>
              <a:t>GLMatrix</a:t>
            </a:r>
            <a:r>
              <a:rPr lang="en-US" sz="41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4100" dirty="0" err="1">
                <a:latin typeface="Arial" charset="0"/>
                <a:ea typeface="ＭＳ Ｐゴシック" charset="0"/>
                <a:cs typeface="ＭＳ Ｐゴシック" charset="0"/>
              </a:rPr>
              <a:t>ortho</a:t>
            </a:r>
            <a:r>
              <a:rPr lang="en-US" sz="4100" dirty="0">
                <a:latin typeface="Arial" charset="0"/>
                <a:ea typeface="ＭＳ Ｐゴシック" charset="0"/>
                <a:cs typeface="ＭＳ Ｐゴシック" charset="0"/>
              </a:rPr>
              <a:t> matrix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45997" y="1493737"/>
            <a:ext cx="8348733" cy="1534646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ortho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left,right,bottom,top,near,far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93184" y="2194675"/>
            <a:ext cx="4449650" cy="3871274"/>
          </a:xfrm>
        </p:spPr>
        <p:txBody>
          <a:bodyPr/>
          <a:lstStyle/>
          <a:p>
            <a:r>
              <a:rPr lang="en-US" sz="2000" b="1" dirty="0"/>
              <a:t>near</a:t>
            </a:r>
            <a:r>
              <a:rPr lang="en-US" dirty="0"/>
              <a:t> and </a:t>
            </a:r>
            <a:r>
              <a:rPr lang="en-US" sz="2000" b="1" dirty="0"/>
              <a:t>far</a:t>
            </a:r>
            <a:r>
              <a:rPr lang="en-US" dirty="0"/>
              <a:t>  </a:t>
            </a:r>
            <a:r>
              <a:rPr lang="en-US" b="1" dirty="0"/>
              <a:t>are distances down the –z axis from origin</a:t>
            </a:r>
          </a:p>
          <a:p>
            <a:r>
              <a:rPr lang="en-US" dirty="0" err="1"/>
              <a:t>l,r,b,t</a:t>
            </a:r>
            <a:r>
              <a:rPr lang="en-US" dirty="0"/>
              <a:t> are coordinates of the bounding planes</a:t>
            </a:r>
          </a:p>
          <a:p>
            <a:r>
              <a:rPr lang="en-US" dirty="0"/>
              <a:t>what does the matrix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57" y="2067060"/>
            <a:ext cx="6963255" cy="44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latin typeface="Arial" charset="0"/>
                <a:ea typeface="ＭＳ Ｐゴシック" charset="0"/>
                <a:cs typeface="ＭＳ Ｐゴシック" charset="0"/>
              </a:rPr>
              <a:t>GLMatrix </a:t>
            </a:r>
            <a:r>
              <a:rPr lang="en-US" sz="4100" dirty="0" err="1">
                <a:latin typeface="Arial" charset="0"/>
                <a:ea typeface="ＭＳ Ｐゴシック" charset="0"/>
                <a:cs typeface="ＭＳ Ｐゴシック" charset="0"/>
              </a:rPr>
              <a:t>ortho</a:t>
            </a:r>
            <a:r>
              <a:rPr lang="en-US" sz="4100" dirty="0">
                <a:latin typeface="Arial" charset="0"/>
                <a:ea typeface="ＭＳ Ｐゴシック" charset="0"/>
                <a:cs typeface="ＭＳ Ｐゴシック" charset="0"/>
              </a:rPr>
              <a:t> matrix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4482" y="1557171"/>
            <a:ext cx="8348733" cy="153464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ortho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left,right,bottom,top,near,far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73487" y="2163652"/>
            <a:ext cx="6020874" cy="48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the eye is at (0,0,0)</a:t>
            </a:r>
            <a:br>
              <a:rPr lang="en-US" dirty="0"/>
            </a:br>
            <a:r>
              <a:rPr lang="en-US" dirty="0"/>
              <a:t>We look down the –z axis</a:t>
            </a:r>
          </a:p>
          <a:p>
            <a:pPr marL="0" indent="0">
              <a:buNone/>
            </a:pPr>
            <a:r>
              <a:rPr lang="en-US" dirty="0"/>
              <a:t>The view volume is:</a:t>
            </a:r>
            <a:br>
              <a:rPr lang="en-US" dirty="0"/>
            </a:br>
            <a:r>
              <a:rPr lang="en-US" dirty="0"/>
              <a:t> [left, right]      =[-1, 1]</a:t>
            </a:r>
            <a:br>
              <a:rPr lang="en-US" dirty="0"/>
            </a:br>
            <a:r>
              <a:rPr lang="en-US" dirty="0"/>
              <a:t> [bottom, top]=[-1, 1]</a:t>
            </a:r>
          </a:p>
          <a:p>
            <a:pPr marL="0" indent="0">
              <a:buNone/>
            </a:pPr>
            <a:r>
              <a:rPr lang="en-US" dirty="0"/>
              <a:t>near =0</a:t>
            </a:r>
          </a:p>
          <a:p>
            <a:pPr marL="0" indent="0">
              <a:buNone/>
            </a:pPr>
            <a:r>
              <a:rPr lang="en-US" dirty="0"/>
              <a:t>far     =2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does the matrix look like?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52" y="2556456"/>
            <a:ext cx="5999684" cy="380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6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latin typeface="Arial" charset="0"/>
                <a:ea typeface="ＭＳ Ｐゴシック" charset="0"/>
                <a:cs typeface="ＭＳ Ｐゴシック" charset="0"/>
              </a:rPr>
              <a:t>GLMatrix </a:t>
            </a:r>
            <a:r>
              <a:rPr lang="en-US" sz="4100" dirty="0" err="1">
                <a:latin typeface="Arial" charset="0"/>
                <a:ea typeface="ＭＳ Ｐゴシック" charset="0"/>
                <a:cs typeface="ＭＳ Ｐゴシック" charset="0"/>
              </a:rPr>
              <a:t>ortho</a:t>
            </a:r>
            <a:r>
              <a:rPr lang="en-US" sz="4100" dirty="0">
                <a:latin typeface="Arial" charset="0"/>
                <a:ea typeface="ＭＳ Ｐゴシック" charset="0"/>
                <a:cs typeface="ＭＳ Ｐゴシック" charset="0"/>
              </a:rPr>
              <a:t> matrix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4482" y="1557171"/>
            <a:ext cx="8348733" cy="153464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ortho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700" b="1" dirty="0" err="1">
                <a:latin typeface="Courier New" charset="0"/>
                <a:ea typeface="ＭＳ Ｐゴシック" charset="0"/>
                <a:cs typeface="ＭＳ Ｐゴシック" charset="0"/>
              </a:rPr>
              <a:t>left,right,bottom,top,near,far</a:t>
            </a:r>
            <a:r>
              <a:rPr lang="en-US" sz="2700" b="1" dirty="0"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73487" y="2163652"/>
            <a:ext cx="6020874" cy="48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the eye is at (0,0,0)</a:t>
            </a:r>
            <a:br>
              <a:rPr lang="en-US" dirty="0"/>
            </a:br>
            <a:r>
              <a:rPr lang="en-US" dirty="0"/>
              <a:t>We look down the –z axis</a:t>
            </a:r>
          </a:p>
          <a:p>
            <a:pPr marL="0" indent="0">
              <a:buNone/>
            </a:pPr>
            <a:r>
              <a:rPr lang="en-US" dirty="0"/>
              <a:t>The view volume is:</a:t>
            </a:r>
            <a:br>
              <a:rPr lang="en-US" dirty="0"/>
            </a:br>
            <a:r>
              <a:rPr lang="en-US" dirty="0"/>
              <a:t> [left, right]      =[-1, 1]</a:t>
            </a:r>
            <a:br>
              <a:rPr lang="en-US" dirty="0"/>
            </a:br>
            <a:r>
              <a:rPr lang="en-US" dirty="0"/>
              <a:t> [bottom, top]=[-1, 1]</a:t>
            </a:r>
          </a:p>
          <a:p>
            <a:pPr marL="0" indent="0">
              <a:buNone/>
            </a:pPr>
            <a:r>
              <a:rPr lang="en-US" dirty="0"/>
              <a:t>near =0</a:t>
            </a:r>
          </a:p>
          <a:p>
            <a:pPr marL="0" indent="0">
              <a:buNone/>
            </a:pPr>
            <a:r>
              <a:rPr lang="en-US" dirty="0"/>
              <a:t>far     =2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does (0,0,0) get moved to?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What else happens?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E81C91-2DD6-4419-89DD-3CEA93CC8C07}"/>
                  </a:ext>
                </a:extLst>
              </p:cNvPr>
              <p:cNvSpPr txBox="1"/>
              <p:nvPr/>
            </p:nvSpPr>
            <p:spPr>
              <a:xfrm>
                <a:off x="5425225" y="3054543"/>
                <a:ext cx="4517265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E81C91-2DD6-4419-89DD-3CEA93CC8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25" y="3054543"/>
                <a:ext cx="4517265" cy="1587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1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232" y="2346976"/>
            <a:ext cx="8531668" cy="39193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5909" y="2025542"/>
            <a:ext cx="11075831" cy="4983092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In computer graphics, 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eventually we need to move from 3D space to 2D space</a:t>
            </a:r>
          </a:p>
          <a:p>
            <a:pPr marL="0" indent="0">
              <a:buNone/>
            </a:pP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More accurately: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from 4D homogeneous coordinates to 3D homogeneous coordinates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A </a:t>
            </a:r>
            <a:r>
              <a:rPr lang="en-US" b="1" i="1" dirty="0">
                <a:latin typeface="Lato" panose="020F0502020204030203" pitchFamily="34" charset="0"/>
              </a:rPr>
              <a:t>projection</a:t>
            </a:r>
            <a:r>
              <a:rPr lang="en-US" dirty="0">
                <a:latin typeface="Lato" panose="020F0502020204030203" pitchFamily="34" charset="0"/>
              </a:rPr>
              <a:t> 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is a transformation that maps from a high-dimensional space into a lower-dimensional space.</a:t>
            </a:r>
          </a:p>
          <a:p>
            <a:endParaRPr lang="en-US" dirty="0"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</a:rPr>
              <a:t>We will look at some common projections…and then we will discuss projection within </a:t>
            </a:r>
            <a:r>
              <a:rPr lang="en-US" dirty="0" err="1">
                <a:latin typeface="Lato" panose="020F0502020204030203" pitchFamily="34" charset="0"/>
              </a:rPr>
              <a:t>WebGL</a:t>
            </a:r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690DD-733A-4062-92BE-2FD10641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394" y="286009"/>
            <a:ext cx="5067032" cy="32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69122" y="228600"/>
            <a:ext cx="8189278" cy="10668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Planar Geometric Projections</a:t>
            </a: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25003" y="1295400"/>
            <a:ext cx="10099771" cy="49709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Standard projections project onto a plane</a:t>
            </a:r>
          </a:p>
          <a:p>
            <a:pPr marL="0" indent="0">
              <a:buNone/>
            </a:pPr>
            <a:r>
              <a:rPr lang="en-US" b="1" i="1" dirty="0">
                <a:ea typeface="ＭＳ Ｐゴシック" charset="0"/>
                <a:cs typeface="ＭＳ Ｐゴシック" charset="0"/>
              </a:rPr>
              <a:t>Projectors</a:t>
            </a:r>
            <a:r>
              <a:rPr lang="en-US" dirty="0">
                <a:ea typeface="ＭＳ Ｐゴシック" charset="0"/>
                <a:cs typeface="ＭＳ Ｐゴシック" charset="0"/>
              </a:rPr>
              <a:t>  are lines that either</a:t>
            </a:r>
          </a:p>
          <a:p>
            <a:pPr lvl="1"/>
            <a:r>
              <a:rPr lang="en-US" dirty="0">
                <a:ea typeface="ＭＳ Ｐゴシック" charset="0"/>
              </a:rPr>
              <a:t>converge at a center of projection</a:t>
            </a:r>
          </a:p>
          <a:p>
            <a:pPr lvl="1"/>
            <a:r>
              <a:rPr lang="en-US" dirty="0">
                <a:ea typeface="ＭＳ Ｐゴシック" charset="0"/>
              </a:rPr>
              <a:t>are parallel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Such projections preserve lines</a:t>
            </a:r>
          </a:p>
          <a:p>
            <a:pPr lvl="1"/>
            <a:r>
              <a:rPr lang="en-US" dirty="0">
                <a:ea typeface="ＭＳ Ｐゴシック" charset="0"/>
              </a:rPr>
              <a:t>but not necessarily angles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Non-planar projections are often used in map construction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81" y="4505206"/>
            <a:ext cx="5020788" cy="22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C67B4EC-75C4-094B-890D-553D21F73723}" type="slidenum">
              <a:rPr lang="es-ES" sz="1000">
                <a:latin typeface="Arial" charset="0"/>
              </a:rPr>
              <a:pPr lvl="1"/>
              <a:t>4</a:t>
            </a:fld>
            <a:endParaRPr lang="es-ES" sz="10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7818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Perspective 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574800"/>
            <a:ext cx="7213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45" y="2311400"/>
            <a:ext cx="72517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5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515" y="4450701"/>
            <a:ext cx="7610476" cy="60997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Oblique parallel projection     Oblique perspective 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97" y="1511031"/>
            <a:ext cx="3495069" cy="2510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96" y="1823432"/>
            <a:ext cx="3622273" cy="2198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785" y="5070096"/>
            <a:ext cx="7674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projections can be categorized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By whether the projectors are parallel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By whether the projectors are orthogonal to the view plane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not use these…..</a:t>
            </a:r>
          </a:p>
        </p:txBody>
      </p:sp>
    </p:spTree>
    <p:extLst>
      <p:ext uri="{BB962C8B-B14F-4D97-AF65-F5344CB8AC3E}">
        <p14:creationId xmlns:p14="http://schemas.microsoft.com/office/powerpoint/2010/main" val="43783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24001" y="209455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Definition to Know: Foreshortening</a:t>
            </a:r>
          </a:p>
        </p:txBody>
      </p:sp>
      <p:pic>
        <p:nvPicPr>
          <p:cNvPr id="11267" name="Picture 2" descr="http://musketmedia.com/blog/wp-content/uploads/2006/02/brera_manteg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447800"/>
            <a:ext cx="62245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7924800" y="1447801"/>
            <a:ext cx="2309928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Foreshortening</a:t>
            </a:r>
            <a:r>
              <a:rPr lang="en-US" dirty="0"/>
              <a:t> is the </a:t>
            </a:r>
          </a:p>
          <a:p>
            <a:r>
              <a:rPr lang="en-US" dirty="0"/>
              <a:t>visual effect </a:t>
            </a:r>
          </a:p>
          <a:p>
            <a:r>
              <a:rPr lang="en-US" dirty="0"/>
              <a:t>or optical illusion </a:t>
            </a:r>
          </a:p>
          <a:p>
            <a:r>
              <a:rPr lang="en-US" dirty="0"/>
              <a:t>that causes an </a:t>
            </a:r>
          </a:p>
          <a:p>
            <a:r>
              <a:rPr lang="en-US" dirty="0"/>
              <a:t>object or distance to </a:t>
            </a:r>
          </a:p>
          <a:p>
            <a:r>
              <a:rPr lang="en-US" dirty="0"/>
              <a:t>appear shorter than it</a:t>
            </a:r>
          </a:p>
          <a:p>
            <a:r>
              <a:rPr lang="en-US" dirty="0"/>
              <a:t>actually is because it is</a:t>
            </a:r>
          </a:p>
          <a:p>
            <a:r>
              <a:rPr lang="en-US" dirty="0"/>
              <a:t>angled toward the </a:t>
            </a:r>
          </a:p>
          <a:p>
            <a:r>
              <a:rPr lang="en-US" dirty="0"/>
              <a:t>viewer.</a:t>
            </a:r>
            <a:br>
              <a:rPr lang="en-US" dirty="0"/>
            </a:br>
            <a:endParaRPr lang="en-US" sz="2800" dirty="0"/>
          </a:p>
          <a:p>
            <a:r>
              <a:rPr lang="en-US" sz="1600" dirty="0"/>
              <a:t>i.e. projections</a:t>
            </a:r>
          </a:p>
          <a:p>
            <a:r>
              <a:rPr lang="en-US" sz="1600" dirty="0"/>
              <a:t>squash</a:t>
            </a:r>
          </a:p>
          <a:p>
            <a:r>
              <a:rPr lang="en-US" sz="1600" dirty="0"/>
              <a:t>receding</a:t>
            </a:r>
            <a:br>
              <a:rPr lang="en-US" sz="1600" dirty="0"/>
            </a:br>
            <a:r>
              <a:rPr lang="en-US" sz="1600" dirty="0"/>
              <a:t>surfaces</a:t>
            </a: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7924800" y="5943600"/>
            <a:ext cx="17795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Andrea Mantegna</a:t>
            </a:r>
          </a:p>
          <a:p>
            <a:r>
              <a:rPr lang="en-US" sz="1400">
                <a:latin typeface="Times New Roman" pitchFamily="18" charset="0"/>
              </a:rPr>
              <a:t>The Lamentation over</a:t>
            </a:r>
            <a:br>
              <a:rPr lang="en-US" sz="1400">
                <a:latin typeface="Times New Roman" pitchFamily="18" charset="0"/>
              </a:rPr>
            </a:br>
            <a:r>
              <a:rPr lang="en-US" sz="1400">
                <a:latin typeface="Times New Roman" pitchFamily="18" charset="0"/>
              </a:rPr>
              <a:t>the Dead Christ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66B60-E1EE-478D-908D-6D4028A11358}"/>
              </a:ext>
            </a:extLst>
          </p:cNvPr>
          <p:cNvSpPr txBox="1"/>
          <p:nvPr/>
        </p:nvSpPr>
        <p:spPr>
          <a:xfrm>
            <a:off x="9794383" y="4456090"/>
            <a:ext cx="1983347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Can foreshortening happen in orthographic projection?</a:t>
            </a:r>
          </a:p>
        </p:txBody>
      </p:sp>
    </p:spTree>
    <p:extLst>
      <p:ext uri="{BB962C8B-B14F-4D97-AF65-F5344CB8AC3E}">
        <p14:creationId xmlns:p14="http://schemas.microsoft.com/office/powerpoint/2010/main" val="184448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2B86-B7B7-4820-BB1E-2FE505ED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 Space View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E8581-AD45-4C65-ABAC-05CBDE3F7C3B}"/>
              </a:ext>
            </a:extLst>
          </p:cNvPr>
          <p:cNvSpPr txBox="1"/>
          <p:nvPr/>
        </p:nvSpPr>
        <p:spPr>
          <a:xfrm>
            <a:off x="432081" y="1481071"/>
            <a:ext cx="11494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looking at projections in more detail…</a:t>
            </a:r>
          </a:p>
          <a:p>
            <a:r>
              <a:rPr lang="en-US" sz="2400" dirty="0"/>
              <a:t>…let’s experimentally determine what the default view and view volume are.</a:t>
            </a:r>
          </a:p>
          <a:p>
            <a:endParaRPr lang="en-US" sz="2400" dirty="0"/>
          </a:p>
          <a:p>
            <a:r>
              <a:rPr lang="en-US" sz="2400" dirty="0"/>
              <a:t>So, if we don’t do any transformations…where are we and what direction are we looking? </a:t>
            </a:r>
          </a:p>
        </p:txBody>
      </p:sp>
      <p:pic>
        <p:nvPicPr>
          <p:cNvPr id="6" name="Picture 40" descr="ortho cube.emf">
            <a:extLst>
              <a:ext uri="{FF2B5EF4-FFF2-40B4-BE49-F238E27FC236}">
                <a16:creationId xmlns:a16="http://schemas.microsoft.com/office/drawing/2014/main" id="{728E749A-92E9-4EA6-8691-A5CC64F58D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03" y="3112565"/>
            <a:ext cx="2874625" cy="307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6A8AE-25EB-45FC-BAFE-F1B27BEB3DDE}"/>
              </a:ext>
            </a:extLst>
          </p:cNvPr>
          <p:cNvSpPr txBox="1"/>
          <p:nvPr/>
        </p:nvSpPr>
        <p:spPr>
          <a:xfrm>
            <a:off x="3644722" y="3284112"/>
            <a:ext cx="8281754" cy="2831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 a look at </a:t>
            </a:r>
            <a:br>
              <a:rPr lang="en-US" dirty="0"/>
            </a:br>
            <a:r>
              <a:rPr lang="en-US" sz="1600" dirty="0">
                <a:hlinkClick r:id="rId3"/>
              </a:rPr>
              <a:t>https://developer.mozilla.org/en-US/docs/Web/API/WebGL_API/WebGL_model_view_projection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4"/>
              </a:rPr>
              <a:t>http://jsfiddle.net/2x03hdc8/ 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a simple </a:t>
            </a:r>
            <a:r>
              <a:rPr lang="en-US" dirty="0" err="1"/>
              <a:t>WebGL</a:t>
            </a:r>
            <a:r>
              <a:rPr lang="en-US" dirty="0"/>
              <a:t> program that lets you draw rectangles</a:t>
            </a:r>
          </a:p>
          <a:p>
            <a:endParaRPr lang="en-US" dirty="0"/>
          </a:p>
          <a:p>
            <a:r>
              <a:rPr lang="en-US" dirty="0"/>
              <a:t>No transformations </a:t>
            </a:r>
          </a:p>
          <a:p>
            <a:endParaRPr lang="en-US" dirty="0"/>
          </a:p>
          <a:p>
            <a:r>
              <a:rPr lang="en-US" dirty="0"/>
              <a:t>By altering the rectangle coordinates, you can figure out the view….</a:t>
            </a:r>
          </a:p>
        </p:txBody>
      </p:sp>
    </p:spTree>
    <p:extLst>
      <p:ext uri="{BB962C8B-B14F-4D97-AF65-F5344CB8AC3E}">
        <p14:creationId xmlns:p14="http://schemas.microsoft.com/office/powerpoint/2010/main" val="94514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C7D2-A693-4E17-880B-A1C7083D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 Space View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9E61-3E83-4FB5-A7DC-BDDE297E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417936" cy="627800"/>
          </a:xfrm>
        </p:spPr>
        <p:txBody>
          <a:bodyPr/>
          <a:lstStyle/>
          <a:p>
            <a:r>
              <a:rPr lang="en-US" dirty="0"/>
              <a:t>Something new – the code enables hidden surface removal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D9354-C8B9-425F-A6CA-3907868F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6" y="2453426"/>
            <a:ext cx="11029950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4FE7A-4071-49EE-BB63-2EDFBFC7166B}"/>
              </a:ext>
            </a:extLst>
          </p:cNvPr>
          <p:cNvSpPr txBox="1"/>
          <p:nvPr/>
        </p:nvSpPr>
        <p:spPr>
          <a:xfrm>
            <a:off x="965916" y="4192073"/>
            <a:ext cx="9948929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Side note – the overall code uses different conventions than used in our course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(e.g. no </a:t>
            </a:r>
            <a:r>
              <a:rPr lang="en-US" dirty="0" err="1">
                <a:latin typeface="Comic Sans MS" panose="030F0702030302020204" pitchFamily="66" charset="0"/>
              </a:rPr>
              <a:t>glmatrix</a:t>
            </a:r>
            <a:r>
              <a:rPr lang="en-US" dirty="0">
                <a:latin typeface="Comic Sans MS" panose="030F0702030302020204" pitchFamily="66" charset="0"/>
              </a:rPr>
              <a:t> library)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So, probably don’t base your assignments on this code</a:t>
            </a:r>
          </a:p>
        </p:txBody>
      </p:sp>
    </p:spTree>
    <p:extLst>
      <p:ext uri="{BB962C8B-B14F-4D97-AF65-F5344CB8AC3E}">
        <p14:creationId xmlns:p14="http://schemas.microsoft.com/office/powerpoint/2010/main" val="218179217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16203</TotalTime>
  <Words>521</Words>
  <Application>Microsoft Office PowerPoint</Application>
  <PresentationFormat>Widescreen</PresentationFormat>
  <Paragraphs>151</Paragraphs>
  <Slides>18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Arial</vt:lpstr>
      <vt:lpstr>Calibri</vt:lpstr>
      <vt:lpstr>Cambria</vt:lpstr>
      <vt:lpstr>Cambria Math</vt:lpstr>
      <vt:lpstr>Comic Sans MS</vt:lpstr>
      <vt:lpstr>Courier New</vt:lpstr>
      <vt:lpstr>Lato</vt:lpstr>
      <vt:lpstr>Lato Medium</vt:lpstr>
      <vt:lpstr>Times New Roman</vt:lpstr>
      <vt:lpstr>Wingdings 2</vt:lpstr>
      <vt:lpstr>SampleSlides</vt:lpstr>
      <vt:lpstr>Equation</vt:lpstr>
      <vt:lpstr>PowerPoint Presentation</vt:lpstr>
      <vt:lpstr>Projections</vt:lpstr>
      <vt:lpstr>Planar Geometric Projections</vt:lpstr>
      <vt:lpstr>Perspective Projection</vt:lpstr>
      <vt:lpstr>Orthographic Projection</vt:lpstr>
      <vt:lpstr>Oblique Projections</vt:lpstr>
      <vt:lpstr>Definition to Know: Foreshortening</vt:lpstr>
      <vt:lpstr>Clip Space View Volume</vt:lpstr>
      <vt:lpstr>Clip Space View Volume</vt:lpstr>
      <vt:lpstr>Clip Space View</vt:lpstr>
      <vt:lpstr>Clip Space View</vt:lpstr>
      <vt:lpstr>Clip Space View and View Volume</vt:lpstr>
      <vt:lpstr>WebGL Style View</vt:lpstr>
      <vt:lpstr>More WebGL Secrets</vt:lpstr>
      <vt:lpstr>Orthographic Projection</vt:lpstr>
      <vt:lpstr>GLMatrix ortho matrix</vt:lpstr>
      <vt:lpstr>GLMatrix ortho matrix</vt:lpstr>
      <vt:lpstr>GLMatrix ortho matrix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85</cp:revision>
  <dcterms:created xsi:type="dcterms:W3CDTF">2017-05-11T14:02:37Z</dcterms:created>
  <dcterms:modified xsi:type="dcterms:W3CDTF">2019-02-05T02:47:22Z</dcterms:modified>
</cp:coreProperties>
</file>