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g"/>
  <Override PartName="/ppt/media/image8.jpg" ContentType="image/jpg"/>
  <Override PartName="/ppt/media/image9.jpg" ContentType="image/jpg"/>
  <Override PartName="/ppt/media/image11.jpg" ContentType="image/jpg"/>
  <Override PartName="/ppt/media/image13.jpg" ContentType="image/jpg"/>
  <Override PartName="/ppt/media/image14.jpg" ContentType="image/jpg"/>
  <Override PartName="/ppt/media/image16.jpg" ContentType="image/jpg"/>
  <Override PartName="/ppt/media/image22.jpg" ContentType="image/jpg"/>
  <Override PartName="/ppt/media/image23.jpg" ContentType="image/jpg"/>
  <Override PartName="/ppt/media/image2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0" r:id="rId2"/>
    <p:sldId id="261" r:id="rId3"/>
    <p:sldId id="280" r:id="rId4"/>
    <p:sldId id="281" r:id="rId5"/>
    <p:sldId id="282" r:id="rId6"/>
    <p:sldId id="262" r:id="rId7"/>
    <p:sldId id="258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3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74"/>
  </p:normalViewPr>
  <p:slideViewPr>
    <p:cSldViewPr snapToGrid="0" snapToObjects="1">
      <p:cViewPr varScale="1">
        <p:scale>
          <a:sx n="99" d="100"/>
          <a:sy n="99" d="100"/>
        </p:scale>
        <p:origin x="10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5509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Geometric Design: Bezier Curves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6D64F-D450-473B-8023-AAE6C2CDA706}"/>
              </a:ext>
            </a:extLst>
          </p:cNvPr>
          <p:cNvSpPr txBox="1"/>
          <p:nvPr/>
        </p:nvSpPr>
        <p:spPr>
          <a:xfrm>
            <a:off x="7222922" y="469783"/>
            <a:ext cx="467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and some text courtesy of </a:t>
            </a:r>
            <a:br>
              <a:rPr lang="en-US" dirty="0"/>
            </a:br>
            <a:r>
              <a:rPr lang="en-US" i="1" dirty="0"/>
              <a:t>The Essentials of CAGD</a:t>
            </a:r>
            <a:r>
              <a:rPr lang="en-US" dirty="0"/>
              <a:t> by </a:t>
            </a:r>
            <a:r>
              <a:rPr lang="en-US" dirty="0" err="1"/>
              <a:t>Farin</a:t>
            </a:r>
            <a:r>
              <a:rPr lang="en-US" dirty="0"/>
              <a:t> and Hansford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9933" y="778891"/>
            <a:ext cx="6687348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Cubic Bezier</a:t>
            </a:r>
            <a:r>
              <a:rPr spc="-30" dirty="0"/>
              <a:t> </a:t>
            </a:r>
            <a:r>
              <a:rPr spc="-5" dirty="0"/>
              <a:t>Curves</a:t>
            </a:r>
          </a:p>
        </p:txBody>
      </p:sp>
      <p:sp>
        <p:nvSpPr>
          <p:cNvPr id="4" name="object 4"/>
          <p:cNvSpPr/>
          <p:nvPr/>
        </p:nvSpPr>
        <p:spPr>
          <a:xfrm>
            <a:off x="1641684" y="2056359"/>
            <a:ext cx="7849481" cy="3939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301" y="766307"/>
            <a:ext cx="613280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Bezier</a:t>
            </a:r>
            <a:r>
              <a:rPr spc="-30" dirty="0"/>
              <a:t> </a:t>
            </a:r>
            <a:r>
              <a:rPr spc="-5" dirty="0"/>
              <a:t>Curves</a:t>
            </a:r>
          </a:p>
        </p:txBody>
      </p:sp>
      <p:sp>
        <p:nvSpPr>
          <p:cNvPr id="4" name="object 4"/>
          <p:cNvSpPr/>
          <p:nvPr/>
        </p:nvSpPr>
        <p:spPr>
          <a:xfrm>
            <a:off x="7110108" y="2421409"/>
            <a:ext cx="2872766" cy="2011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2457" y="1912690"/>
            <a:ext cx="6132806" cy="4330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cs typeface="Century Gothic"/>
              </a:rPr>
              <a:t>Important </a:t>
            </a:r>
            <a:r>
              <a:rPr sz="2800" spc="-5" dirty="0">
                <a:cs typeface="Century Gothic"/>
              </a:rPr>
              <a:t>Properties </a:t>
            </a:r>
            <a:r>
              <a:rPr sz="2800" dirty="0">
                <a:cs typeface="Century Gothic"/>
              </a:rPr>
              <a:t>of Bezier</a:t>
            </a:r>
            <a:r>
              <a:rPr sz="2800" spc="-10" dirty="0">
                <a:cs typeface="Century Gothic"/>
              </a:rPr>
              <a:t> </a:t>
            </a:r>
            <a:r>
              <a:rPr sz="2800" spc="-5" dirty="0">
                <a:cs typeface="Century Gothic"/>
              </a:rPr>
              <a:t>Curves</a:t>
            </a:r>
            <a:endParaRPr sz="2800" dirty="0">
              <a:cs typeface="Century Gothic"/>
            </a:endParaRPr>
          </a:p>
          <a:p>
            <a:pPr>
              <a:spcBef>
                <a:spcPts val="10"/>
              </a:spcBef>
            </a:pPr>
            <a:endParaRPr sz="2800" dirty="0">
              <a:cs typeface="Century Gothic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cs typeface="Century Gothic"/>
              </a:rPr>
              <a:t>Endpoint Interpolation</a:t>
            </a:r>
            <a:br>
              <a:rPr lang="en-US" sz="2800" spc="-5" dirty="0">
                <a:cs typeface="Century Gothic"/>
              </a:rPr>
            </a:br>
            <a:endParaRPr sz="2800" dirty="0">
              <a:cs typeface="Century Gothic"/>
            </a:endParaRPr>
          </a:p>
          <a:p>
            <a:pPr marL="355600" indent="-342900"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cs typeface="Century Gothic"/>
              </a:rPr>
              <a:t>Symmetry</a:t>
            </a:r>
            <a:br>
              <a:rPr lang="en-US" sz="2800" spc="-5" dirty="0">
                <a:cs typeface="Century Gothic"/>
              </a:rPr>
            </a:br>
            <a:endParaRPr sz="2800" dirty="0">
              <a:cs typeface="Century Gothic"/>
            </a:endParaRPr>
          </a:p>
          <a:p>
            <a:pPr marL="355600" indent="-342900"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cs typeface="Century Gothic"/>
              </a:rPr>
              <a:t>Invariance under affine</a:t>
            </a:r>
            <a:r>
              <a:rPr sz="2800" spc="-55" dirty="0">
                <a:cs typeface="Century Gothic"/>
              </a:rPr>
              <a:t> </a:t>
            </a:r>
            <a:r>
              <a:rPr sz="2800" dirty="0">
                <a:cs typeface="Century Gothic"/>
              </a:rPr>
              <a:t>transformations</a:t>
            </a:r>
            <a:br>
              <a:rPr lang="en-US" sz="2800" dirty="0">
                <a:cs typeface="Century Gothic"/>
              </a:rPr>
            </a:br>
            <a:endParaRPr sz="2800" dirty="0">
              <a:cs typeface="Century Gothic"/>
            </a:endParaRPr>
          </a:p>
          <a:p>
            <a:pPr marL="355600" indent="-342900">
              <a:lnSpc>
                <a:spcPts val="224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cs typeface="Century Gothic"/>
              </a:rPr>
              <a:t>Convex </a:t>
            </a:r>
            <a:r>
              <a:rPr sz="2800" dirty="0">
                <a:cs typeface="Century Gothic"/>
              </a:rPr>
              <a:t>hull </a:t>
            </a:r>
            <a:r>
              <a:rPr sz="2800" spc="-5" dirty="0">
                <a:cs typeface="Century Gothic"/>
              </a:rPr>
              <a:t>property</a:t>
            </a:r>
            <a:br>
              <a:rPr lang="en-US" sz="2800" spc="-5" dirty="0">
                <a:cs typeface="Century Gothic"/>
              </a:rPr>
            </a:br>
            <a:endParaRPr sz="2800" dirty="0">
              <a:cs typeface="Century Gothic"/>
            </a:endParaRPr>
          </a:p>
          <a:p>
            <a:pPr marL="355600" indent="-342900">
              <a:lnSpc>
                <a:spcPts val="2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cs typeface="Century Gothic"/>
              </a:rPr>
              <a:t>Linear</a:t>
            </a:r>
            <a:r>
              <a:rPr sz="2800" spc="-5" dirty="0">
                <a:cs typeface="Century Gothic"/>
              </a:rPr>
              <a:t> precision</a:t>
            </a:r>
            <a:endParaRPr sz="2800" dirty="0"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949" y="1236091"/>
            <a:ext cx="677875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Properties of </a:t>
            </a:r>
            <a:r>
              <a:rPr spc="-5" dirty="0"/>
              <a:t>Bezier</a:t>
            </a:r>
            <a:r>
              <a:rPr spc="-30" dirty="0"/>
              <a:t> </a:t>
            </a:r>
            <a:r>
              <a:rPr spc="-5" dirty="0"/>
              <a:t>Curves</a:t>
            </a:r>
          </a:p>
        </p:txBody>
      </p:sp>
      <p:sp>
        <p:nvSpPr>
          <p:cNvPr id="4" name="object 4"/>
          <p:cNvSpPr/>
          <p:nvPr/>
        </p:nvSpPr>
        <p:spPr>
          <a:xfrm>
            <a:off x="7890284" y="2094239"/>
            <a:ext cx="2872766" cy="2011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89" y="2564291"/>
            <a:ext cx="12264705" cy="30834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spcBef>
                <a:spcPts val="100"/>
              </a:spcBef>
            </a:pPr>
            <a:endParaRPr sz="2400" dirty="0">
              <a:cs typeface="Century Gothic"/>
            </a:endParaRPr>
          </a:p>
          <a:p>
            <a:pPr>
              <a:spcBef>
                <a:spcPts val="10"/>
              </a:spcBef>
            </a:pPr>
            <a:endParaRPr sz="2400" dirty="0">
              <a:cs typeface="Century Gothic"/>
            </a:endParaRPr>
          </a:p>
          <a:p>
            <a:pPr marL="63500">
              <a:tabLst>
                <a:tab pos="405765" algn="l"/>
                <a:tab pos="406400" algn="l"/>
              </a:tabLst>
            </a:pPr>
            <a:r>
              <a:rPr sz="2400" b="1" spc="-5" dirty="0">
                <a:cs typeface="Century Gothic"/>
              </a:rPr>
              <a:t>Endpoint Interpolation</a:t>
            </a:r>
            <a:endParaRPr sz="2400" b="1" dirty="0">
              <a:cs typeface="Century Gothic"/>
            </a:endParaRPr>
          </a:p>
          <a:p>
            <a:pPr marL="406400" marR="137795">
              <a:lnSpc>
                <a:spcPct val="100899"/>
              </a:lnSpc>
            </a:pPr>
            <a:r>
              <a:rPr sz="2400" dirty="0">
                <a:cs typeface="Century Gothic"/>
              </a:rPr>
              <a:t>The </a:t>
            </a:r>
            <a:r>
              <a:rPr sz="2400" spc="-5" dirty="0">
                <a:cs typeface="Century Gothic"/>
              </a:rPr>
              <a:t>curve </a:t>
            </a:r>
            <a:r>
              <a:rPr sz="2400" dirty="0">
                <a:cs typeface="Century Gothic"/>
              </a:rPr>
              <a:t>will </a:t>
            </a:r>
            <a:r>
              <a:rPr sz="2400" spc="-5" dirty="0">
                <a:cs typeface="Century Gothic"/>
              </a:rPr>
              <a:t>pass through </a:t>
            </a:r>
            <a:r>
              <a:rPr sz="2400" dirty="0">
                <a:cs typeface="Century Gothic"/>
              </a:rPr>
              <a:t>the first</a:t>
            </a:r>
            <a:r>
              <a:rPr sz="2400" spc="-25" dirty="0">
                <a:cs typeface="Century Gothic"/>
              </a:rPr>
              <a:t> </a:t>
            </a:r>
            <a:r>
              <a:rPr sz="2400" dirty="0">
                <a:cs typeface="Century Gothic"/>
              </a:rPr>
              <a:t>and  last </a:t>
            </a:r>
            <a:r>
              <a:rPr sz="2400" spc="-5" dirty="0">
                <a:cs typeface="Century Gothic"/>
              </a:rPr>
              <a:t>control points:</a:t>
            </a:r>
            <a:endParaRPr sz="2400" dirty="0">
              <a:cs typeface="Century Gothic"/>
            </a:endParaRPr>
          </a:p>
          <a:p>
            <a:pPr marL="406400">
              <a:lnSpc>
                <a:spcPts val="2240"/>
              </a:lnSpc>
              <a:spcBef>
                <a:spcPts val="20"/>
              </a:spcBef>
            </a:pPr>
            <a:r>
              <a:rPr sz="2400" dirty="0">
                <a:cs typeface="Century Gothic"/>
              </a:rPr>
              <a:t>x(0.0) =</a:t>
            </a:r>
            <a:r>
              <a:rPr sz="2400" spc="-100" dirty="0">
                <a:cs typeface="Century Gothic"/>
              </a:rPr>
              <a:t> </a:t>
            </a:r>
            <a:r>
              <a:rPr sz="2400" dirty="0">
                <a:cs typeface="Century Gothic"/>
              </a:rPr>
              <a:t>b</a:t>
            </a:r>
            <a:r>
              <a:rPr sz="2400" baseline="-22222" dirty="0">
                <a:cs typeface="Century Gothic"/>
              </a:rPr>
              <a:t>0</a:t>
            </a:r>
          </a:p>
          <a:p>
            <a:pPr marL="406400">
              <a:lnSpc>
                <a:spcPts val="2240"/>
              </a:lnSpc>
            </a:pPr>
            <a:r>
              <a:rPr sz="2400" dirty="0">
                <a:cs typeface="Century Gothic"/>
              </a:rPr>
              <a:t>x(1.0) =</a:t>
            </a:r>
            <a:r>
              <a:rPr sz="2400" spc="-100" dirty="0">
                <a:cs typeface="Century Gothic"/>
              </a:rPr>
              <a:t> </a:t>
            </a:r>
            <a:r>
              <a:rPr sz="2400" dirty="0">
                <a:cs typeface="Century Gothic"/>
              </a:rPr>
              <a:t>b</a:t>
            </a:r>
            <a:r>
              <a:rPr sz="2400" baseline="-22222" dirty="0">
                <a:cs typeface="Century Gothic"/>
              </a:rPr>
              <a:t>3</a:t>
            </a:r>
          </a:p>
          <a:p>
            <a:pPr marL="63500">
              <a:spcBef>
                <a:spcPts val="2320"/>
              </a:spcBef>
              <a:tabLst>
                <a:tab pos="405765" algn="l"/>
                <a:tab pos="406400" algn="l"/>
              </a:tabLst>
            </a:pPr>
            <a:r>
              <a:rPr sz="2400" b="1" spc="-5" dirty="0">
                <a:cs typeface="Century Gothic"/>
              </a:rPr>
              <a:t>Symmetry</a:t>
            </a:r>
            <a:endParaRPr sz="2400" b="1" dirty="0">
              <a:cs typeface="Century Gothic"/>
            </a:endParaRPr>
          </a:p>
          <a:p>
            <a:pPr marL="406400" marR="500380">
              <a:lnSpc>
                <a:spcPct val="100899"/>
              </a:lnSpc>
            </a:pPr>
            <a:r>
              <a:rPr sz="2400" spc="-5" dirty="0">
                <a:cs typeface="Century Gothic"/>
              </a:rPr>
              <a:t>Specifying contol points in </a:t>
            </a:r>
            <a:r>
              <a:rPr sz="2400" spc="-10" dirty="0">
                <a:cs typeface="Century Gothic"/>
              </a:rPr>
              <a:t>order  </a:t>
            </a:r>
            <a:r>
              <a:rPr sz="2400" dirty="0">
                <a:cs typeface="Century Gothic"/>
              </a:rPr>
              <a:t>b</a:t>
            </a:r>
            <a:r>
              <a:rPr sz="2400" baseline="-22222" dirty="0">
                <a:cs typeface="Century Gothic"/>
              </a:rPr>
              <a:t>0</a:t>
            </a:r>
            <a:r>
              <a:rPr sz="2400" dirty="0">
                <a:cs typeface="Century Gothic"/>
              </a:rPr>
              <a:t>,b</a:t>
            </a:r>
            <a:r>
              <a:rPr sz="2400" baseline="-22222" dirty="0">
                <a:cs typeface="Century Gothic"/>
              </a:rPr>
              <a:t>1</a:t>
            </a:r>
            <a:r>
              <a:rPr sz="2400" dirty="0">
                <a:cs typeface="Century Gothic"/>
              </a:rPr>
              <a:t>,b</a:t>
            </a:r>
            <a:r>
              <a:rPr sz="2400" baseline="-22222" dirty="0">
                <a:cs typeface="Century Gothic"/>
              </a:rPr>
              <a:t>2</a:t>
            </a:r>
            <a:r>
              <a:rPr sz="2400" dirty="0">
                <a:cs typeface="Century Gothic"/>
              </a:rPr>
              <a:t>,b</a:t>
            </a:r>
            <a:r>
              <a:rPr sz="2400" baseline="-22222" dirty="0">
                <a:cs typeface="Century Gothic"/>
              </a:rPr>
              <a:t>3</a:t>
            </a:r>
            <a:r>
              <a:rPr lang="en-US" sz="2400" baseline="-22222" dirty="0">
                <a:cs typeface="Century Gothic"/>
              </a:rPr>
              <a:t> </a:t>
            </a:r>
            <a:r>
              <a:rPr sz="2400" dirty="0">
                <a:cs typeface="Century Gothic"/>
              </a:rPr>
              <a:t>generates same </a:t>
            </a:r>
            <a:r>
              <a:rPr sz="2400" spc="-5" dirty="0">
                <a:cs typeface="Century Gothic"/>
              </a:rPr>
              <a:t>curve </a:t>
            </a:r>
            <a:r>
              <a:rPr sz="2400" dirty="0">
                <a:cs typeface="Century Gothic"/>
              </a:rPr>
              <a:t>as the</a:t>
            </a:r>
            <a:r>
              <a:rPr sz="2400" spc="-55" dirty="0">
                <a:cs typeface="Century Gothic"/>
              </a:rPr>
              <a:t> </a:t>
            </a:r>
            <a:r>
              <a:rPr sz="2400" spc="-5" dirty="0">
                <a:cs typeface="Century Gothic"/>
              </a:rPr>
              <a:t>order</a:t>
            </a:r>
            <a:r>
              <a:rPr lang="en-US" sz="2400" spc="-5" dirty="0">
                <a:cs typeface="Century Gothic"/>
              </a:rPr>
              <a:t> </a:t>
            </a:r>
            <a:r>
              <a:rPr lang="en-US" sz="2400" dirty="0">
                <a:cs typeface="Century Gothic"/>
              </a:rPr>
              <a:t>b</a:t>
            </a:r>
            <a:r>
              <a:rPr lang="en-US" sz="2400" baseline="-22222" dirty="0">
                <a:cs typeface="Century Gothic"/>
              </a:rPr>
              <a:t>3</a:t>
            </a:r>
            <a:r>
              <a:rPr sz="2400" dirty="0">
                <a:cs typeface="Century Gothic"/>
              </a:rPr>
              <a:t>,b</a:t>
            </a:r>
            <a:r>
              <a:rPr sz="2400" baseline="-22222" dirty="0">
                <a:cs typeface="Century Gothic"/>
              </a:rPr>
              <a:t>2</a:t>
            </a:r>
            <a:r>
              <a:rPr sz="2400" dirty="0">
                <a:cs typeface="Century Gothic"/>
              </a:rPr>
              <a:t>,b</a:t>
            </a:r>
            <a:r>
              <a:rPr sz="2400" baseline="-22222" dirty="0">
                <a:cs typeface="Century Gothic"/>
              </a:rPr>
              <a:t>1</a:t>
            </a:r>
            <a:r>
              <a:rPr sz="2400" dirty="0">
                <a:cs typeface="Century Gothic"/>
              </a:rPr>
              <a:t>,b</a:t>
            </a:r>
            <a:r>
              <a:rPr sz="2400" baseline="-22222" dirty="0">
                <a:cs typeface="Century Gothic"/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061" y="1236091"/>
            <a:ext cx="8439324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/>
              <a:t>Propoerties</a:t>
            </a:r>
            <a:r>
              <a:rPr lang="en-US" spc="-5" dirty="0"/>
              <a:t> of </a:t>
            </a:r>
            <a:r>
              <a:rPr spc="-5" dirty="0"/>
              <a:t>Bezier</a:t>
            </a:r>
            <a:r>
              <a:rPr spc="-30" dirty="0"/>
              <a:t> </a:t>
            </a:r>
            <a:r>
              <a:rPr spc="-5" dirty="0"/>
              <a:t>Curves</a:t>
            </a:r>
          </a:p>
        </p:txBody>
      </p:sp>
      <p:sp>
        <p:nvSpPr>
          <p:cNvPr id="4" name="object 4"/>
          <p:cNvSpPr/>
          <p:nvPr/>
        </p:nvSpPr>
        <p:spPr>
          <a:xfrm>
            <a:off x="7110108" y="2421409"/>
            <a:ext cx="2872766" cy="2011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215" y="2247577"/>
            <a:ext cx="9485355" cy="274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endParaRPr sz="2000" dirty="0">
              <a:cs typeface="Century Gothic"/>
            </a:endParaRPr>
          </a:p>
          <a:p>
            <a:pPr marL="25400">
              <a:tabLst>
                <a:tab pos="367665" algn="l"/>
                <a:tab pos="368300" algn="l"/>
              </a:tabLst>
            </a:pPr>
            <a:r>
              <a:rPr sz="2000" b="1" dirty="0">
                <a:cs typeface="Century Gothic"/>
              </a:rPr>
              <a:t>Invariance under affine</a:t>
            </a:r>
            <a:r>
              <a:rPr sz="2000" b="1" spc="-50" dirty="0">
                <a:cs typeface="Century Gothic"/>
              </a:rPr>
              <a:t> </a:t>
            </a:r>
            <a:r>
              <a:rPr sz="2000" b="1" dirty="0">
                <a:cs typeface="Century Gothic"/>
              </a:rPr>
              <a:t>transformations</a:t>
            </a:r>
            <a:br>
              <a:rPr lang="en-US" sz="2000" b="1" dirty="0">
                <a:cs typeface="Century Gothic"/>
              </a:rPr>
            </a:br>
            <a:br>
              <a:rPr lang="en-US" sz="2000" b="1" dirty="0">
                <a:cs typeface="Century Gothic"/>
              </a:rPr>
            </a:br>
            <a:r>
              <a:rPr sz="2000" spc="-5" dirty="0">
                <a:cs typeface="Century Gothic"/>
              </a:rPr>
              <a:t>Transforming </a:t>
            </a:r>
            <a:r>
              <a:rPr sz="2000" dirty="0">
                <a:cs typeface="Century Gothic"/>
              </a:rPr>
              <a:t>the </a:t>
            </a:r>
            <a:r>
              <a:rPr sz="2000" spc="-5" dirty="0">
                <a:cs typeface="Century Gothic"/>
              </a:rPr>
              <a:t>control polygon  </a:t>
            </a:r>
            <a:r>
              <a:rPr sz="2000" dirty="0">
                <a:cs typeface="Century Gothic"/>
              </a:rPr>
              <a:t>similarly transforms the</a:t>
            </a:r>
            <a:r>
              <a:rPr sz="2000" spc="-10" dirty="0">
                <a:cs typeface="Century Gothic"/>
              </a:rPr>
              <a:t> </a:t>
            </a:r>
            <a:r>
              <a:rPr sz="2000" spc="-5" dirty="0">
                <a:cs typeface="Century Gothic"/>
              </a:rPr>
              <a:t>curve</a:t>
            </a:r>
            <a:endParaRPr sz="2000" dirty="0">
              <a:cs typeface="Century Gothic"/>
            </a:endParaRPr>
          </a:p>
          <a:p>
            <a:pPr>
              <a:lnSpc>
                <a:spcPct val="100000"/>
              </a:lnSpc>
            </a:pPr>
            <a:endParaRPr sz="2400" dirty="0">
              <a:cs typeface="Century Gothic"/>
            </a:endParaRPr>
          </a:p>
          <a:p>
            <a:pPr marL="25400">
              <a:spcBef>
                <a:spcPts val="1700"/>
              </a:spcBef>
              <a:tabLst>
                <a:tab pos="367665" algn="l"/>
                <a:tab pos="368300" algn="l"/>
              </a:tabLst>
            </a:pPr>
            <a:r>
              <a:rPr sz="2000" b="1" dirty="0">
                <a:cs typeface="Century Gothic"/>
              </a:rPr>
              <a:t>Linear</a:t>
            </a:r>
            <a:r>
              <a:rPr sz="2000" b="1" spc="-5" dirty="0">
                <a:cs typeface="Century Gothic"/>
              </a:rPr>
              <a:t> Precision</a:t>
            </a:r>
            <a:endParaRPr sz="2000" b="1" dirty="0">
              <a:cs typeface="Century Gothic"/>
            </a:endParaRPr>
          </a:p>
          <a:p>
            <a:pPr marL="368300" marR="149860">
              <a:lnSpc>
                <a:spcPct val="99400"/>
              </a:lnSpc>
            </a:pPr>
            <a:r>
              <a:rPr sz="2000" dirty="0">
                <a:cs typeface="Century Gothic"/>
              </a:rPr>
              <a:t>If b</a:t>
            </a:r>
            <a:r>
              <a:rPr sz="2000" baseline="-22222" dirty="0">
                <a:cs typeface="Century Gothic"/>
              </a:rPr>
              <a:t>1 </a:t>
            </a:r>
            <a:r>
              <a:rPr sz="2000" spc="-5" dirty="0">
                <a:cs typeface="Century Gothic"/>
              </a:rPr>
              <a:t>and </a:t>
            </a:r>
            <a:r>
              <a:rPr sz="2000" dirty="0">
                <a:cs typeface="Century Gothic"/>
              </a:rPr>
              <a:t>b</a:t>
            </a:r>
            <a:r>
              <a:rPr sz="2000" baseline="-22222" dirty="0">
                <a:cs typeface="Century Gothic"/>
              </a:rPr>
              <a:t>2 </a:t>
            </a:r>
            <a:r>
              <a:rPr sz="2000" spc="-5" dirty="0">
                <a:cs typeface="Century Gothic"/>
              </a:rPr>
              <a:t>are </a:t>
            </a:r>
            <a:r>
              <a:rPr sz="2000" dirty="0">
                <a:cs typeface="Century Gothic"/>
              </a:rPr>
              <a:t>evenly </a:t>
            </a:r>
            <a:r>
              <a:rPr sz="2000" spc="-5" dirty="0">
                <a:cs typeface="Century Gothic"/>
              </a:rPr>
              <a:t>spaced </a:t>
            </a:r>
            <a:r>
              <a:rPr sz="2000" dirty="0">
                <a:cs typeface="Century Gothic"/>
              </a:rPr>
              <a:t>on a  straight line, </a:t>
            </a:r>
            <a:br>
              <a:rPr lang="en-US" sz="2000" dirty="0">
                <a:cs typeface="Century Gothic"/>
              </a:rPr>
            </a:br>
            <a:r>
              <a:rPr sz="2000" dirty="0">
                <a:cs typeface="Century Gothic"/>
              </a:rPr>
              <a:t>the </a:t>
            </a:r>
            <a:r>
              <a:rPr sz="2000" spc="-5" dirty="0">
                <a:cs typeface="Century Gothic"/>
              </a:rPr>
              <a:t>cubic </a:t>
            </a:r>
            <a:r>
              <a:rPr sz="2000" dirty="0">
                <a:cs typeface="Century Gothic"/>
              </a:rPr>
              <a:t>Bezier </a:t>
            </a:r>
            <a:r>
              <a:rPr sz="2000" spc="-5" dirty="0">
                <a:cs typeface="Century Gothic"/>
              </a:rPr>
              <a:t>curve</a:t>
            </a:r>
            <a:r>
              <a:rPr sz="2000" spc="-60" dirty="0">
                <a:cs typeface="Century Gothic"/>
              </a:rPr>
              <a:t> </a:t>
            </a:r>
            <a:r>
              <a:rPr sz="2000" dirty="0">
                <a:cs typeface="Century Gothic"/>
              </a:rPr>
              <a:t>will  </a:t>
            </a:r>
            <a:r>
              <a:rPr sz="2000" spc="-5" dirty="0">
                <a:cs typeface="Century Gothic"/>
              </a:rPr>
              <a:t>be </a:t>
            </a:r>
            <a:r>
              <a:rPr sz="2000" dirty="0">
                <a:cs typeface="Century Gothic"/>
              </a:rPr>
              <a:t>the </a:t>
            </a:r>
            <a:r>
              <a:rPr sz="2000" spc="-5" dirty="0">
                <a:cs typeface="Century Gothic"/>
              </a:rPr>
              <a:t>linear </a:t>
            </a:r>
            <a:r>
              <a:rPr sz="2000" dirty="0">
                <a:cs typeface="Century Gothic"/>
              </a:rPr>
              <a:t>interpolant </a:t>
            </a:r>
            <a:r>
              <a:rPr sz="2000" spc="-5" dirty="0">
                <a:cs typeface="Century Gothic"/>
              </a:rPr>
              <a:t>between </a:t>
            </a:r>
            <a:r>
              <a:rPr sz="2000" dirty="0">
                <a:cs typeface="Century Gothic"/>
              </a:rPr>
              <a:t>b</a:t>
            </a:r>
            <a:r>
              <a:rPr sz="2000" baseline="-22222" dirty="0">
                <a:cs typeface="Century Gothic"/>
              </a:rPr>
              <a:t>0  </a:t>
            </a:r>
            <a:r>
              <a:rPr sz="2000" spc="-5" dirty="0">
                <a:cs typeface="Century Gothic"/>
              </a:rPr>
              <a:t>and </a:t>
            </a:r>
            <a:r>
              <a:rPr sz="2000" dirty="0">
                <a:cs typeface="Century Gothic"/>
              </a:rPr>
              <a:t>b</a:t>
            </a:r>
            <a:r>
              <a:rPr sz="2000" baseline="-20000" dirty="0">
                <a:cs typeface="Century Gothic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835" y="689537"/>
            <a:ext cx="772431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Properties of Bezier Curves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006196" y="1897127"/>
            <a:ext cx="7355873" cy="3992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8959" y="456791"/>
            <a:ext cx="403239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Derivatives</a:t>
            </a:r>
          </a:p>
        </p:txBody>
      </p:sp>
      <p:sp>
        <p:nvSpPr>
          <p:cNvPr id="4" name="object 4"/>
          <p:cNvSpPr/>
          <p:nvPr/>
        </p:nvSpPr>
        <p:spPr>
          <a:xfrm>
            <a:off x="949966" y="1337489"/>
            <a:ext cx="8362765" cy="5281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1963" y="614631"/>
            <a:ext cx="3579385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Derivatives</a:t>
            </a:r>
          </a:p>
        </p:txBody>
      </p:sp>
      <p:sp>
        <p:nvSpPr>
          <p:cNvPr id="4" name="object 4"/>
          <p:cNvSpPr/>
          <p:nvPr/>
        </p:nvSpPr>
        <p:spPr>
          <a:xfrm>
            <a:off x="2526213" y="1990160"/>
            <a:ext cx="7306295" cy="4280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5402" y="1236091"/>
            <a:ext cx="700663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Piecing </a:t>
            </a:r>
            <a:r>
              <a:rPr lang="en-US" dirty="0"/>
              <a:t>Curves </a:t>
            </a:r>
            <a:r>
              <a:rPr spc="-25" dirty="0"/>
              <a:t>Toget</a:t>
            </a:r>
            <a:r>
              <a:rPr lang="en-US" spc="-25" dirty="0"/>
              <a:t>her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070100" y="2578100"/>
            <a:ext cx="8000998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7739" y="1236091"/>
            <a:ext cx="728548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de Casteljau</a:t>
            </a:r>
            <a:r>
              <a:rPr spc="-2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494DD-C157-4BB4-8B6A-72376629389E}"/>
              </a:ext>
            </a:extLst>
          </p:cNvPr>
          <p:cNvSpPr txBox="1"/>
          <p:nvPr/>
        </p:nvSpPr>
        <p:spPr>
          <a:xfrm>
            <a:off x="378593" y="2849078"/>
            <a:ext cx="114348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you generate points on a Bezier Curve?</a:t>
            </a:r>
          </a:p>
          <a:p>
            <a:endParaRPr lang="en-US" sz="2400" dirty="0"/>
          </a:p>
          <a:p>
            <a:r>
              <a:rPr lang="en-US" sz="2400" dirty="0"/>
              <a:t>You could just plug values for </a:t>
            </a:r>
            <a:r>
              <a:rPr lang="en-US" sz="2400" b="1" i="1" dirty="0"/>
              <a:t>t</a:t>
            </a:r>
            <a:r>
              <a:rPr lang="en-US" sz="2400" dirty="0"/>
              <a:t> into the formula we have already seen and evaluate </a:t>
            </a:r>
            <a:r>
              <a:rPr lang="en-US" sz="2400" b="1" i="1" dirty="0"/>
              <a:t>x(t)</a:t>
            </a:r>
          </a:p>
          <a:p>
            <a:endParaRPr lang="en-US" sz="2400" dirty="0"/>
          </a:p>
          <a:p>
            <a:r>
              <a:rPr lang="en-US" sz="2400" dirty="0"/>
              <a:t>The de </a:t>
            </a:r>
            <a:r>
              <a:rPr lang="en-US" sz="2400" dirty="0" err="1"/>
              <a:t>Cateljau</a:t>
            </a:r>
            <a:r>
              <a:rPr lang="en-US" sz="2400" dirty="0"/>
              <a:t> algorithm is an alternative way to generate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computationally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Uses repeated linear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implemented recursively or </a:t>
            </a:r>
            <a:r>
              <a:rPr lang="en-US" sz="2400" dirty="0" err="1"/>
              <a:t>interatively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Invented by Paul de </a:t>
            </a:r>
            <a:r>
              <a:rPr lang="en-US" sz="2400" dirty="0" err="1"/>
              <a:t>Faget</a:t>
            </a:r>
            <a:r>
              <a:rPr lang="en-US" sz="2400" dirty="0"/>
              <a:t> de </a:t>
            </a:r>
            <a:r>
              <a:rPr lang="en-US" sz="2400" dirty="0" err="1"/>
              <a:t>Casteljau</a:t>
            </a:r>
            <a:r>
              <a:rPr lang="en-US" sz="2400" dirty="0"/>
              <a:t> in 1959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151AF-4787-4211-9B06-A2FB2C784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14"/>
          <a:stretch/>
        </p:blipFill>
        <p:spPr>
          <a:xfrm>
            <a:off x="8787866" y="249197"/>
            <a:ext cx="2807368" cy="32775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8015" y="655161"/>
            <a:ext cx="749520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de Casteljau</a:t>
            </a:r>
            <a:r>
              <a:rPr spc="-2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2728844" y="1706812"/>
            <a:ext cx="7322537" cy="4702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1BEF-4375-4174-AF71-CC89C64D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48BD-EBC4-4873-9BF4-30C2291C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900" spc="-45" dirty="0">
                <a:latin typeface="Century Gothic"/>
                <a:cs typeface="Century Gothic"/>
              </a:rPr>
              <a:t>We </a:t>
            </a:r>
            <a:r>
              <a:rPr lang="en-US" sz="1900" dirty="0">
                <a:latin typeface="Century Gothic"/>
                <a:cs typeface="Century Gothic"/>
              </a:rPr>
              <a:t>will finish the </a:t>
            </a:r>
            <a:r>
              <a:rPr lang="en-US" sz="1900" spc="-5" dirty="0">
                <a:latin typeface="Century Gothic"/>
                <a:cs typeface="Century Gothic"/>
              </a:rPr>
              <a:t>semester by briefly </a:t>
            </a:r>
            <a:r>
              <a:rPr lang="en-US" sz="1900" dirty="0">
                <a:latin typeface="Century Gothic"/>
                <a:cs typeface="Century Gothic"/>
              </a:rPr>
              <a:t>looking at some math </a:t>
            </a:r>
            <a:r>
              <a:rPr lang="en-US" sz="1900" spc="-5" dirty="0">
                <a:latin typeface="Century Gothic"/>
                <a:cs typeface="Century Gothic"/>
              </a:rPr>
              <a:t>for</a:t>
            </a:r>
            <a:r>
              <a:rPr lang="en-US" sz="1900" spc="65" dirty="0">
                <a:latin typeface="Century Gothic"/>
                <a:cs typeface="Century Gothic"/>
              </a:rPr>
              <a:t> </a:t>
            </a:r>
            <a:r>
              <a:rPr lang="en-US" sz="1900" spc="-5" dirty="0">
                <a:latin typeface="Century Gothic"/>
                <a:cs typeface="Century Gothic"/>
              </a:rPr>
              <a:t>modeling</a:t>
            </a:r>
            <a:endParaRPr lang="en-US" sz="19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850" dirty="0">
              <a:latin typeface="Century Gothic"/>
              <a:cs typeface="Century Gothic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spc="-5" dirty="0">
                <a:latin typeface="Century Gothic"/>
                <a:cs typeface="Century Gothic"/>
              </a:rPr>
              <a:t>Geometric modeling </a:t>
            </a:r>
            <a:r>
              <a:rPr lang="en-US" sz="1900" dirty="0">
                <a:latin typeface="Century Gothic"/>
                <a:cs typeface="Century Gothic"/>
              </a:rPr>
              <a:t>is </a:t>
            </a:r>
            <a:r>
              <a:rPr lang="en-US" sz="1900" spc="-5" dirty="0">
                <a:latin typeface="Century Gothic"/>
                <a:cs typeface="Century Gothic"/>
              </a:rPr>
              <a:t>typically </a:t>
            </a:r>
            <a:r>
              <a:rPr lang="en-US" sz="1900" dirty="0">
                <a:latin typeface="Century Gothic"/>
                <a:cs typeface="Century Gothic"/>
              </a:rPr>
              <a:t>done </a:t>
            </a:r>
            <a:r>
              <a:rPr lang="en-US" sz="1900" spc="-5" dirty="0">
                <a:latin typeface="Century Gothic"/>
                <a:cs typeface="Century Gothic"/>
              </a:rPr>
              <a:t>by </a:t>
            </a:r>
            <a:r>
              <a:rPr lang="en-US" sz="1900" dirty="0">
                <a:latin typeface="Century Gothic"/>
                <a:cs typeface="Century Gothic"/>
              </a:rPr>
              <a:t>engineers and</a:t>
            </a:r>
            <a:r>
              <a:rPr lang="en-US" sz="1900" spc="25" dirty="0">
                <a:latin typeface="Century Gothic"/>
                <a:cs typeface="Century Gothic"/>
              </a:rPr>
              <a:t> </a:t>
            </a:r>
            <a:r>
              <a:rPr lang="en-US" sz="1900" dirty="0">
                <a:latin typeface="Century Gothic"/>
                <a:cs typeface="Century Gothic"/>
              </a:rPr>
              <a:t>artists</a:t>
            </a: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tabLst>
                <a:tab pos="354965" algn="l"/>
                <a:tab pos="355600" algn="l"/>
              </a:tabLst>
            </a:pPr>
            <a:r>
              <a:rPr lang="en-US" sz="1900" spc="-5" dirty="0">
                <a:latin typeface="Century Gothic"/>
                <a:cs typeface="Century Gothic"/>
              </a:rPr>
              <a:t>Assisted by computational </a:t>
            </a:r>
            <a:r>
              <a:rPr lang="en-US" sz="1900" dirty="0">
                <a:latin typeface="Century Gothic"/>
                <a:cs typeface="Century Gothic"/>
              </a:rPr>
              <a:t>tools </a:t>
            </a:r>
            <a:r>
              <a:rPr lang="en-US" sz="1900" spc="-5" dirty="0">
                <a:latin typeface="Century Gothic"/>
                <a:cs typeface="Century Gothic"/>
              </a:rPr>
              <a:t>(e.g. Maya </a:t>
            </a:r>
            <a:r>
              <a:rPr lang="en-US" sz="1900" dirty="0">
                <a:latin typeface="Century Gothic"/>
                <a:cs typeface="Century Gothic"/>
              </a:rPr>
              <a:t>or Blender or</a:t>
            </a:r>
            <a:r>
              <a:rPr lang="en-US" sz="1900" spc="70" dirty="0">
                <a:latin typeface="Century Gothic"/>
                <a:cs typeface="Century Gothic"/>
              </a:rPr>
              <a:t> </a:t>
            </a:r>
            <a:r>
              <a:rPr lang="en-US" sz="1900" spc="-5" dirty="0">
                <a:latin typeface="Century Gothic"/>
                <a:cs typeface="Century Gothic"/>
              </a:rPr>
              <a:t>AutoCAD)</a:t>
            </a:r>
            <a:endParaRPr lang="en-US" sz="19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tabLst>
                <a:tab pos="354965" algn="l"/>
                <a:tab pos="355600" algn="l"/>
              </a:tabLst>
            </a:pPr>
            <a:r>
              <a:rPr lang="en-US" sz="1900" dirty="0">
                <a:latin typeface="Century Gothic"/>
                <a:cs typeface="Century Gothic"/>
              </a:rPr>
              <a:t>The </a:t>
            </a:r>
            <a:r>
              <a:rPr lang="en-US" sz="1900" spc="-5" dirty="0">
                <a:latin typeface="Century Gothic"/>
                <a:cs typeface="Century Gothic"/>
              </a:rPr>
              <a:t>software provides </a:t>
            </a:r>
            <a:r>
              <a:rPr lang="en-US" sz="1900" dirty="0">
                <a:latin typeface="Century Gothic"/>
                <a:cs typeface="Century Gothic"/>
              </a:rPr>
              <a:t>a mathematical </a:t>
            </a:r>
            <a:r>
              <a:rPr lang="en-US" sz="1900" spc="-5" dirty="0">
                <a:latin typeface="Century Gothic"/>
                <a:cs typeface="Century Gothic"/>
              </a:rPr>
              <a:t>models </a:t>
            </a:r>
            <a:r>
              <a:rPr lang="en-US" sz="1900" dirty="0">
                <a:latin typeface="Century Gothic"/>
                <a:cs typeface="Century Gothic"/>
              </a:rPr>
              <a:t>of </a:t>
            </a:r>
            <a:r>
              <a:rPr lang="en-US" sz="1900" spc="5" dirty="0">
                <a:latin typeface="Century Gothic"/>
                <a:cs typeface="Century Gothic"/>
              </a:rPr>
              <a:t>curves/surfaces</a:t>
            </a:r>
            <a:endParaRPr lang="en-US" sz="1900" dirty="0">
              <a:latin typeface="Century Gothic"/>
              <a:cs typeface="Century Gothic"/>
            </a:endParaRPr>
          </a:p>
          <a:p>
            <a:pPr marL="0" marR="968375" indent="0">
              <a:lnSpc>
                <a:spcPts val="4600"/>
              </a:lnSpc>
              <a:spcBef>
                <a:spcPts val="440"/>
              </a:spcBef>
              <a:buNone/>
            </a:pPr>
            <a:r>
              <a:rPr lang="en-US" sz="1900" dirty="0">
                <a:latin typeface="Century Gothic"/>
                <a:cs typeface="Century Gothic"/>
              </a:rPr>
              <a:t>For </a:t>
            </a:r>
            <a:r>
              <a:rPr lang="en-US" sz="1900" spc="-5" dirty="0">
                <a:latin typeface="Century Gothic"/>
                <a:cs typeface="Century Gothic"/>
              </a:rPr>
              <a:t>rendering, </a:t>
            </a:r>
            <a:r>
              <a:rPr lang="en-US" sz="1900" dirty="0">
                <a:latin typeface="Century Gothic"/>
                <a:cs typeface="Century Gothic"/>
              </a:rPr>
              <a:t>ultimately </a:t>
            </a:r>
            <a:r>
              <a:rPr lang="en-US" sz="1900" spc="-5" dirty="0">
                <a:latin typeface="Century Gothic"/>
                <a:cs typeface="Century Gothic"/>
              </a:rPr>
              <a:t>everything </a:t>
            </a:r>
            <a:r>
              <a:rPr lang="en-US" sz="1900" dirty="0">
                <a:latin typeface="Century Gothic"/>
                <a:cs typeface="Century Gothic"/>
              </a:rPr>
              <a:t>will </a:t>
            </a:r>
            <a:r>
              <a:rPr lang="en-US" sz="1900" spc="-5" dirty="0">
                <a:latin typeface="Century Gothic"/>
                <a:cs typeface="Century Gothic"/>
              </a:rPr>
              <a:t>be </a:t>
            </a:r>
            <a:r>
              <a:rPr lang="en-US" sz="1900" spc="5" dirty="0">
                <a:latin typeface="Century Gothic"/>
                <a:cs typeface="Century Gothic"/>
              </a:rPr>
              <a:t>turned </a:t>
            </a:r>
            <a:r>
              <a:rPr lang="en-US" sz="1900" dirty="0">
                <a:latin typeface="Century Gothic"/>
                <a:cs typeface="Century Gothic"/>
              </a:rPr>
              <a:t>into triangles.</a:t>
            </a:r>
            <a:br>
              <a:rPr lang="en-US" sz="1900" dirty="0">
                <a:latin typeface="Century Gothic"/>
                <a:cs typeface="Century Gothic"/>
              </a:rPr>
            </a:br>
            <a:r>
              <a:rPr lang="en-US" sz="1900" dirty="0">
                <a:latin typeface="Century Gothic"/>
                <a:cs typeface="Century Gothic"/>
              </a:rPr>
              <a:t>But </a:t>
            </a:r>
            <a:r>
              <a:rPr lang="en-US" sz="1900" spc="-5" dirty="0">
                <a:latin typeface="Century Gothic"/>
                <a:cs typeface="Century Gothic"/>
              </a:rPr>
              <a:t>modeling triangle-by-triangle </a:t>
            </a:r>
            <a:r>
              <a:rPr lang="en-US" sz="1900" dirty="0">
                <a:latin typeface="Century Gothic"/>
                <a:cs typeface="Century Gothic"/>
              </a:rPr>
              <a:t>would </a:t>
            </a:r>
            <a:r>
              <a:rPr lang="en-US" sz="1900" spc="-5" dirty="0">
                <a:latin typeface="Century Gothic"/>
                <a:cs typeface="Century Gothic"/>
              </a:rPr>
              <a:t>be </a:t>
            </a:r>
            <a:r>
              <a:rPr lang="en-US" sz="1900" dirty="0">
                <a:latin typeface="Century Gothic"/>
                <a:cs typeface="Century Gothic"/>
              </a:rPr>
              <a:t>too</a:t>
            </a:r>
            <a:r>
              <a:rPr lang="en-US" sz="1900" spc="20" dirty="0">
                <a:latin typeface="Century Gothic"/>
                <a:cs typeface="Century Gothic"/>
              </a:rPr>
              <a:t> </a:t>
            </a:r>
            <a:r>
              <a:rPr lang="en-US" sz="1900" dirty="0">
                <a:latin typeface="Century Gothic"/>
                <a:cs typeface="Century Gothic"/>
              </a:rPr>
              <a:t>tedious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5D044E6-EDEB-47A5-A517-A670225C2A56}"/>
              </a:ext>
            </a:extLst>
          </p:cNvPr>
          <p:cNvSpPr/>
          <p:nvPr/>
        </p:nvSpPr>
        <p:spPr>
          <a:xfrm>
            <a:off x="9018165" y="447872"/>
            <a:ext cx="2776756" cy="2755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1784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7739" y="778891"/>
            <a:ext cx="728548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de Casteljau</a:t>
            </a:r>
            <a:r>
              <a:rPr spc="-2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1875303" y="1754245"/>
            <a:ext cx="8036043" cy="4957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8015" y="533571"/>
            <a:ext cx="749520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de Casteljau</a:t>
            </a:r>
            <a:r>
              <a:rPr spc="-2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2151011" y="1690484"/>
            <a:ext cx="7381931" cy="4356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D571-79EA-4EE4-AE7A-39778C9E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Cubic Bezier Curves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AC7DD-EAAA-4011-ACA3-F35BC8E8F804}"/>
                  </a:ext>
                </a:extLst>
              </p:cNvPr>
              <p:cNvSpPr txBox="1"/>
              <p:nvPr/>
            </p:nvSpPr>
            <p:spPr>
              <a:xfrm>
                <a:off x="673768" y="1578543"/>
                <a:ext cx="11309685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Lots of nice properties…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Curvy…artistically expressive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Only 4 control points…control polygon easy for artist to visualize and work with…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be joined piecewise with matching tangents at endpoints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But…can we express any cubic as a Bezier curve? Not immediately obvious….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can express any cubic as a sum of the monomials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So…let’s see if we can convert between the monomial basis and the </a:t>
                </a:r>
                <a:r>
                  <a:rPr lang="en-US" sz="2400" dirty="0" err="1"/>
                  <a:t>Berntsein</a:t>
                </a:r>
                <a:r>
                  <a:rPr lang="en-US" sz="2400" dirty="0"/>
                  <a:t> basis</a:t>
                </a:r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AC7DD-EAAA-4011-ACA3-F35BC8E8F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8" y="1578543"/>
                <a:ext cx="11309685" cy="5170646"/>
              </a:xfrm>
              <a:prstGeom prst="rect">
                <a:avLst/>
              </a:prstGeom>
              <a:blipFill>
                <a:blip r:embed="rId2"/>
                <a:stretch>
                  <a:fillRect l="-86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199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349" y="511982"/>
            <a:ext cx="8484367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Matrix </a:t>
            </a:r>
            <a:r>
              <a:rPr spc="25" dirty="0"/>
              <a:t>Form </a:t>
            </a:r>
            <a:r>
              <a:rPr dirty="0"/>
              <a:t>and</a:t>
            </a:r>
            <a:r>
              <a:rPr spc="-55" dirty="0"/>
              <a:t> </a:t>
            </a:r>
            <a:r>
              <a:rPr spc="-5" dirty="0"/>
              <a:t>Monomials</a:t>
            </a:r>
          </a:p>
        </p:txBody>
      </p:sp>
      <p:sp>
        <p:nvSpPr>
          <p:cNvPr id="4" name="object 4"/>
          <p:cNvSpPr/>
          <p:nvPr/>
        </p:nvSpPr>
        <p:spPr>
          <a:xfrm>
            <a:off x="2109683" y="1417053"/>
            <a:ext cx="6732452" cy="495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4793" y="574102"/>
            <a:ext cx="851792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Matrix </a:t>
            </a:r>
            <a:r>
              <a:rPr spc="25" dirty="0"/>
              <a:t>Form </a:t>
            </a:r>
            <a:r>
              <a:rPr dirty="0"/>
              <a:t>and</a:t>
            </a:r>
            <a:r>
              <a:rPr spc="-55" dirty="0"/>
              <a:t> </a:t>
            </a:r>
            <a:r>
              <a:rPr spc="-5" dirty="0"/>
              <a:t>Monomials</a:t>
            </a:r>
          </a:p>
        </p:txBody>
      </p:sp>
      <p:sp>
        <p:nvSpPr>
          <p:cNvPr id="4" name="object 4"/>
          <p:cNvSpPr/>
          <p:nvPr/>
        </p:nvSpPr>
        <p:spPr>
          <a:xfrm>
            <a:off x="2656248" y="1900009"/>
            <a:ext cx="7478655" cy="407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067" y="518594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Matrix </a:t>
            </a:r>
            <a:r>
              <a:rPr spc="25" dirty="0"/>
              <a:t>Form </a:t>
            </a:r>
            <a:r>
              <a:rPr dirty="0"/>
              <a:t>and</a:t>
            </a:r>
            <a:r>
              <a:rPr spc="-55" dirty="0"/>
              <a:t> </a:t>
            </a:r>
            <a:r>
              <a:rPr spc="-5" dirty="0"/>
              <a:t>Monomials</a:t>
            </a:r>
          </a:p>
        </p:txBody>
      </p:sp>
      <p:sp>
        <p:nvSpPr>
          <p:cNvPr id="4" name="object 4"/>
          <p:cNvSpPr/>
          <p:nvPr/>
        </p:nvSpPr>
        <p:spPr>
          <a:xfrm>
            <a:off x="2597581" y="1712058"/>
            <a:ext cx="7171965" cy="4643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9DD7-9D6B-4BD4-B592-09D0DF65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Curves – Some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6440-281B-4C6B-9DE4-B69D46B6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90" y="1748241"/>
            <a:ext cx="11244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render curves by approximating them with line segments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fig-multisegment.png">
            <a:extLst>
              <a:ext uri="{FF2B5EF4-FFF2-40B4-BE49-F238E27FC236}">
                <a16:creationId xmlns:a16="http://schemas.microsoft.com/office/drawing/2014/main" id="{B4C95745-4BC7-4660-AD7F-5A15E5E8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616" y="2174727"/>
            <a:ext cx="48577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AA0-A791-45BF-AB7F-84ADD1B059BF}"/>
                  </a:ext>
                </a:extLst>
              </p:cNvPr>
              <p:cNvSpPr txBox="1"/>
              <p:nvPr/>
            </p:nvSpPr>
            <p:spPr>
              <a:xfrm>
                <a:off x="559067" y="3501693"/>
                <a:ext cx="9423133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can we can generate points on a curve…let’s try to do it for a parabola</a:t>
                </a:r>
              </a:p>
              <a:p>
                <a:endParaRPr lang="en-US" dirty="0"/>
              </a:p>
              <a:p>
                <a:r>
                  <a:rPr lang="en-US" dirty="0"/>
                  <a:t>What would be one possible parametric equation for a simple parabola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AA0-A791-45BF-AB7F-84ADD1B0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7" y="3501693"/>
                <a:ext cx="9423133" cy="2616101"/>
              </a:xfrm>
              <a:prstGeom prst="rect">
                <a:avLst/>
              </a:prstGeom>
              <a:blipFill>
                <a:blip r:embed="rId3"/>
                <a:stretch>
                  <a:fillRect l="-582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06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9DD7-9D6B-4BD4-B592-09D0DF65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Curves – Some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6440-281B-4C6B-9DE4-B69D46B6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90" y="1748241"/>
            <a:ext cx="11244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render curves by approximating them with line segments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fig-multisegment.png">
            <a:extLst>
              <a:ext uri="{FF2B5EF4-FFF2-40B4-BE49-F238E27FC236}">
                <a16:creationId xmlns:a16="http://schemas.microsoft.com/office/drawing/2014/main" id="{B4C95745-4BC7-4660-AD7F-5A15E5E8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616" y="2174727"/>
            <a:ext cx="48577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AA0-A791-45BF-AB7F-84ADD1B059BF}"/>
                  </a:ext>
                </a:extLst>
              </p:cNvPr>
              <p:cNvSpPr txBox="1"/>
              <p:nvPr/>
            </p:nvSpPr>
            <p:spPr>
              <a:xfrm>
                <a:off x="184558" y="3429000"/>
                <a:ext cx="11619252" cy="346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can we can generate points on a curve…let’s try to do it for a parabola</a:t>
                </a:r>
              </a:p>
              <a:p>
                <a:endParaRPr lang="en-US" dirty="0"/>
              </a:p>
              <a:p>
                <a:r>
                  <a:rPr lang="en-US" dirty="0"/>
                  <a:t>What would be one possible parametric equation for a simple parabola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dirty="0"/>
                  <a:t>We could generate a bunch of line segments using the parametric equation.</a:t>
                </a:r>
              </a:p>
              <a:p>
                <a:r>
                  <a:rPr lang="en-US" dirty="0"/>
                  <a:t>What advantages does storing/representing the curve as the equation have over storing the line segments?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AA0-A791-45BF-AB7F-84ADD1B0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58" y="3429000"/>
                <a:ext cx="11619252" cy="3463128"/>
              </a:xfrm>
              <a:prstGeom prst="rect">
                <a:avLst/>
              </a:prstGeom>
              <a:blipFill>
                <a:blip r:embed="rId3"/>
                <a:stretch>
                  <a:fillRect l="-420" t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40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9DD7-9D6B-4BD4-B592-09D0DF65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Curves – Some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6440-281B-4C6B-9DE4-B69D46B6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90" y="1748241"/>
            <a:ext cx="11244743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AA0-A791-45BF-AB7F-84ADD1B059BF}"/>
                  </a:ext>
                </a:extLst>
              </p:cNvPr>
              <p:cNvSpPr txBox="1"/>
              <p:nvPr/>
            </p:nvSpPr>
            <p:spPr>
              <a:xfrm>
                <a:off x="388190" y="1507921"/>
                <a:ext cx="11619252" cy="549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can we can generate points on a curve…let’s try to do it for a parabola</a:t>
                </a:r>
              </a:p>
              <a:p>
                <a:endParaRPr lang="en-US" dirty="0"/>
              </a:p>
              <a:p>
                <a:r>
                  <a:rPr lang="en-US" dirty="0"/>
                  <a:t>What would be one possible parametric equation for a simple parabola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dirty="0"/>
                  <a:t>We could generate a bunch of line segments using the parametric equation.</a:t>
                </a:r>
              </a:p>
              <a:p>
                <a:r>
                  <a:rPr lang="en-US" dirty="0"/>
                  <a:t>What advantages does storing/representing the curve as the equation have over storing the line segments?</a:t>
                </a:r>
              </a:p>
              <a:p>
                <a:endParaRPr lang="en-US" dirty="0"/>
              </a:p>
              <a:p>
                <a:pPr marL="355600" indent="-342900">
                  <a:lnSpc>
                    <a:spcPct val="100000"/>
                  </a:lnSpc>
                  <a:spcBef>
                    <a:spcPts val="2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sz="2400" spc="-5" dirty="0">
                    <a:cs typeface="Century Gothic"/>
                  </a:rPr>
                  <a:t>More compact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2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sz="2400" dirty="0">
                    <a:cs typeface="Century Gothic"/>
                  </a:rPr>
                  <a:t>Infinite</a:t>
                </a:r>
                <a:r>
                  <a:rPr lang="en-US" sz="2400" spc="-5" dirty="0">
                    <a:cs typeface="Century Gothic"/>
                  </a:rPr>
                  <a:t> resolution</a:t>
                </a:r>
                <a:endParaRPr lang="en-US" sz="2400" dirty="0">
                  <a:cs typeface="Century Gothic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20"/>
                  </a:spcBef>
                  <a:buFont typeface="Arial" panose="020B0604020202020204" pitchFamily="34" charset="0"/>
                  <a:buChar char="•"/>
                  <a:tabLst>
                    <a:tab pos="354965" algn="l"/>
                    <a:tab pos="355600" algn="l"/>
                  </a:tabLst>
                </a:pPr>
                <a:r>
                  <a:rPr lang="en-US" sz="2400" spc="-5" dirty="0">
                    <a:cs typeface="Century Gothic"/>
                  </a:rPr>
                  <a:t>Some </a:t>
                </a:r>
                <a:r>
                  <a:rPr lang="en-US" sz="2400" dirty="0">
                    <a:cs typeface="Century Gothic"/>
                  </a:rPr>
                  <a:t>tasks </a:t>
                </a:r>
                <a:r>
                  <a:rPr lang="en-US" sz="2400" spc="-5" dirty="0">
                    <a:cs typeface="Century Gothic"/>
                  </a:rPr>
                  <a:t>are </a:t>
                </a:r>
                <a:r>
                  <a:rPr lang="en-US" sz="2400" dirty="0">
                    <a:cs typeface="Century Gothic"/>
                  </a:rPr>
                  <a:t>easier</a:t>
                </a:r>
              </a:p>
              <a:p>
                <a:pPr marL="800100" lvl="1" indent="-342900">
                  <a:lnSpc>
                    <a:spcPts val="2240"/>
                  </a:lnSpc>
                  <a:tabLst>
                    <a:tab pos="799465" algn="l"/>
                    <a:tab pos="800100" algn="l"/>
                    <a:tab pos="1386205" algn="l"/>
                  </a:tabLst>
                </a:pPr>
                <a:r>
                  <a:rPr lang="en-US" sz="2400" dirty="0">
                    <a:cs typeface="Century Gothic"/>
                  </a:rPr>
                  <a:t>e.g.	finding derivatives or </a:t>
                </a:r>
                <a:r>
                  <a:rPr lang="en-US" sz="2400" spc="5" dirty="0">
                    <a:cs typeface="Century Gothic"/>
                  </a:rPr>
                  <a:t>deforming </a:t>
                </a:r>
                <a:r>
                  <a:rPr lang="en-US" sz="2400" dirty="0">
                    <a:cs typeface="Century Gothic"/>
                  </a:rPr>
                  <a:t>the</a:t>
                </a:r>
                <a:r>
                  <a:rPr lang="en-US" sz="2400" spc="-20" dirty="0">
                    <a:cs typeface="Century Gothic"/>
                  </a:rPr>
                  <a:t> </a:t>
                </a:r>
                <a:r>
                  <a:rPr lang="en-US" sz="2400" spc="-5" dirty="0">
                    <a:cs typeface="Century Gothic"/>
                  </a:rPr>
                  <a:t>geometry</a:t>
                </a:r>
                <a:endParaRPr lang="en-US" sz="2400" dirty="0">
                  <a:cs typeface="Century Gothic"/>
                </a:endParaRPr>
              </a:p>
              <a:p>
                <a:r>
                  <a:rPr lang="en-US" sz="2400" dirty="0"/>
                  <a:t>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AA0-A791-45BF-AB7F-84ADD1B0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90" y="1507921"/>
                <a:ext cx="11619252" cy="5499582"/>
              </a:xfrm>
              <a:prstGeom prst="rect">
                <a:avLst/>
              </a:prstGeom>
              <a:blipFill>
                <a:blip r:embed="rId2"/>
                <a:stretch>
                  <a:fillRect l="-630" t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84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FB8D-6B03-4804-AC6A-C658286C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E3B2-EEE4-41A3-891E-81FF49B7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02" y="1825625"/>
            <a:ext cx="118040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we render curves by approximating them with line segments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680"/>
              </a:spcBef>
              <a:buNone/>
            </a:pPr>
            <a:r>
              <a:rPr lang="en-US" sz="1900" spc="-5" dirty="0">
                <a:latin typeface="Century Gothic"/>
                <a:cs typeface="Century Gothic"/>
              </a:rPr>
              <a:t>Also, </a:t>
            </a:r>
            <a:r>
              <a:rPr lang="en-US" sz="1900" dirty="0">
                <a:latin typeface="Century Gothic"/>
                <a:cs typeface="Century Gothic"/>
              </a:rPr>
              <a:t>using alternative </a:t>
            </a:r>
            <a:r>
              <a:rPr lang="en-US" sz="1900" spc="-5" dirty="0">
                <a:latin typeface="Century Gothic"/>
                <a:cs typeface="Century Gothic"/>
              </a:rPr>
              <a:t>representations </a:t>
            </a:r>
            <a:r>
              <a:rPr lang="en-US" sz="1900" dirty="0">
                <a:latin typeface="Century Gothic"/>
                <a:cs typeface="Century Gothic"/>
              </a:rPr>
              <a:t>can have other</a:t>
            </a:r>
            <a:r>
              <a:rPr lang="en-US" sz="1900" spc="10" dirty="0">
                <a:latin typeface="Century Gothic"/>
                <a:cs typeface="Century Gothic"/>
              </a:rPr>
              <a:t> </a:t>
            </a:r>
            <a:r>
              <a:rPr lang="en-US" sz="1900" dirty="0">
                <a:latin typeface="Century Gothic"/>
                <a:cs typeface="Century Gothic"/>
              </a:rPr>
              <a:t>advantages</a:t>
            </a: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tabLst>
                <a:tab pos="354965" algn="l"/>
                <a:tab pos="355600" algn="l"/>
              </a:tabLst>
            </a:pPr>
            <a:r>
              <a:rPr lang="en-US" sz="1900" spc="-5" dirty="0">
                <a:latin typeface="Century Gothic"/>
                <a:cs typeface="Century Gothic"/>
              </a:rPr>
              <a:t>More compact</a:t>
            </a:r>
            <a:endParaRPr lang="en-US" sz="19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tabLst>
                <a:tab pos="354965" algn="l"/>
                <a:tab pos="355600" algn="l"/>
              </a:tabLst>
            </a:pPr>
            <a:r>
              <a:rPr lang="en-US" sz="1900" dirty="0">
                <a:latin typeface="Century Gothic"/>
                <a:cs typeface="Century Gothic"/>
              </a:rPr>
              <a:t>Infinite</a:t>
            </a:r>
            <a:r>
              <a:rPr lang="en-US" sz="1900" spc="-5" dirty="0">
                <a:latin typeface="Century Gothic"/>
                <a:cs typeface="Century Gothic"/>
              </a:rPr>
              <a:t> resolution</a:t>
            </a:r>
            <a:endParaRPr lang="en-US" sz="1900" dirty="0">
              <a:latin typeface="Century Gothic"/>
              <a:cs typeface="Century Gothic"/>
            </a:endParaRPr>
          </a:p>
          <a:p>
            <a:pPr marL="355600" indent="-342900">
              <a:lnSpc>
                <a:spcPts val="2240"/>
              </a:lnSpc>
              <a:spcBef>
                <a:spcPts val="20"/>
              </a:spcBef>
              <a:tabLst>
                <a:tab pos="354965" algn="l"/>
                <a:tab pos="355600" algn="l"/>
              </a:tabLst>
            </a:pPr>
            <a:r>
              <a:rPr lang="en-US" sz="1900" spc="-5" dirty="0">
                <a:latin typeface="Century Gothic"/>
                <a:cs typeface="Century Gothic"/>
              </a:rPr>
              <a:t>Some </a:t>
            </a:r>
            <a:r>
              <a:rPr lang="en-US" sz="1900" dirty="0">
                <a:latin typeface="Century Gothic"/>
                <a:cs typeface="Century Gothic"/>
              </a:rPr>
              <a:t>tasks </a:t>
            </a:r>
            <a:r>
              <a:rPr lang="en-US" sz="1900" spc="-5" dirty="0">
                <a:latin typeface="Century Gothic"/>
                <a:cs typeface="Century Gothic"/>
              </a:rPr>
              <a:t>are </a:t>
            </a:r>
            <a:r>
              <a:rPr lang="en-US" sz="1900" dirty="0">
                <a:latin typeface="Century Gothic"/>
                <a:cs typeface="Century Gothic"/>
              </a:rPr>
              <a:t>easier</a:t>
            </a:r>
          </a:p>
          <a:p>
            <a:pPr marL="800100" lvl="1" indent="-342900">
              <a:lnSpc>
                <a:spcPts val="2240"/>
              </a:lnSpc>
              <a:tabLst>
                <a:tab pos="799465" algn="l"/>
                <a:tab pos="800100" algn="l"/>
                <a:tab pos="1386205" algn="l"/>
              </a:tabLst>
            </a:pPr>
            <a:r>
              <a:rPr lang="en-US" sz="1900" dirty="0">
                <a:latin typeface="Century Gothic"/>
                <a:cs typeface="Century Gothic"/>
              </a:rPr>
              <a:t>e.g.	finding derivatives or </a:t>
            </a:r>
            <a:r>
              <a:rPr lang="en-US" sz="1900" spc="5" dirty="0">
                <a:latin typeface="Century Gothic"/>
                <a:cs typeface="Century Gothic"/>
              </a:rPr>
              <a:t>deforming </a:t>
            </a:r>
            <a:r>
              <a:rPr lang="en-US" sz="1900" dirty="0">
                <a:latin typeface="Century Gothic"/>
                <a:cs typeface="Century Gothic"/>
              </a:rPr>
              <a:t>the</a:t>
            </a:r>
            <a:r>
              <a:rPr lang="en-US" sz="1900" spc="-20" dirty="0">
                <a:latin typeface="Century Gothic"/>
                <a:cs typeface="Century Gothic"/>
              </a:rPr>
              <a:t> </a:t>
            </a:r>
            <a:r>
              <a:rPr lang="en-US" sz="1900" spc="-5" dirty="0">
                <a:latin typeface="Century Gothic"/>
                <a:cs typeface="Century Gothic"/>
              </a:rPr>
              <a:t>geometry</a:t>
            </a:r>
            <a:endParaRPr lang="en-US" sz="1900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4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9140" y="546159"/>
            <a:ext cx="725259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Parametric</a:t>
            </a:r>
            <a:r>
              <a:rPr spc="-30" dirty="0"/>
              <a:t> </a:t>
            </a:r>
            <a:r>
              <a:rPr spc="-5" dirty="0"/>
              <a:t>Curves</a:t>
            </a:r>
          </a:p>
        </p:txBody>
      </p:sp>
      <p:sp>
        <p:nvSpPr>
          <p:cNvPr id="4" name="object 4"/>
          <p:cNvSpPr/>
          <p:nvPr/>
        </p:nvSpPr>
        <p:spPr>
          <a:xfrm>
            <a:off x="1405289" y="1857676"/>
            <a:ext cx="7906986" cy="4139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6679" y="547081"/>
            <a:ext cx="464092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Bezier</a:t>
            </a:r>
            <a:r>
              <a:rPr spc="-45" dirty="0"/>
              <a:t> </a:t>
            </a:r>
            <a:r>
              <a:rPr spc="-5" dirty="0"/>
              <a:t>Curves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8758" y="1915427"/>
            <a:ext cx="10087275" cy="3494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endParaRPr sz="2400" dirty="0">
              <a:latin typeface="Century Gothic"/>
              <a:cs typeface="Century Gothic"/>
            </a:endParaRPr>
          </a:p>
          <a:p>
            <a:pPr marL="12700">
              <a:lnSpc>
                <a:spcPts val="2240"/>
              </a:lnSpc>
              <a:tabLst>
                <a:tab pos="354965" algn="l"/>
                <a:tab pos="355600" algn="l"/>
              </a:tabLst>
            </a:pPr>
            <a:r>
              <a:rPr sz="1900" spc="-5" dirty="0">
                <a:latin typeface="Century Gothic"/>
                <a:cs typeface="Century Gothic"/>
              </a:rPr>
              <a:t>Type </a:t>
            </a:r>
            <a:r>
              <a:rPr sz="1900" dirty="0">
                <a:latin typeface="Century Gothic"/>
                <a:cs typeface="Century Gothic"/>
              </a:rPr>
              <a:t>of </a:t>
            </a:r>
            <a:r>
              <a:rPr sz="1900" spc="-5" dirty="0">
                <a:latin typeface="Century Gothic"/>
                <a:cs typeface="Century Gothic"/>
              </a:rPr>
              <a:t>polynomial</a:t>
            </a:r>
            <a:r>
              <a:rPr sz="1900" dirty="0">
                <a:latin typeface="Century Gothic"/>
                <a:cs typeface="Century Gothic"/>
              </a:rPr>
              <a:t> </a:t>
            </a:r>
            <a:r>
              <a:rPr sz="1900" spc="-5" dirty="0">
                <a:latin typeface="Century Gothic"/>
                <a:cs typeface="Century Gothic"/>
              </a:rPr>
              <a:t>curve</a:t>
            </a:r>
            <a:br>
              <a:rPr lang="en-US" sz="1900" spc="-5" dirty="0"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12700" marR="298450">
              <a:lnSpc>
                <a:spcPct val="100899"/>
              </a:lnSpc>
              <a:tabLst>
                <a:tab pos="354965" algn="l"/>
                <a:tab pos="355600" algn="l"/>
              </a:tabLst>
            </a:pPr>
            <a:r>
              <a:rPr sz="1900" spc="-5" dirty="0">
                <a:latin typeface="Century Gothic"/>
                <a:cs typeface="Century Gothic"/>
              </a:rPr>
              <a:t>Curve </a:t>
            </a:r>
            <a:r>
              <a:rPr sz="1900" dirty="0">
                <a:latin typeface="Century Gothic"/>
                <a:cs typeface="Century Gothic"/>
              </a:rPr>
              <a:t>is defined </a:t>
            </a:r>
            <a:r>
              <a:rPr sz="1900" spc="-5" dirty="0">
                <a:latin typeface="Century Gothic"/>
                <a:cs typeface="Century Gothic"/>
              </a:rPr>
              <a:t>by </a:t>
            </a:r>
            <a:r>
              <a:rPr sz="1900" dirty="0">
                <a:latin typeface="Century Gothic"/>
                <a:cs typeface="Century Gothic"/>
              </a:rPr>
              <a:t>a </a:t>
            </a:r>
            <a:r>
              <a:rPr sz="1900" spc="-5" dirty="0">
                <a:latin typeface="Century Gothic"/>
                <a:cs typeface="Century Gothic"/>
              </a:rPr>
              <a:t>modeler (artist) specifying control  points</a:t>
            </a:r>
            <a:br>
              <a:rPr lang="en-US" sz="1900" spc="-5" dirty="0"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12700">
              <a:spcBef>
                <a:spcPts val="20"/>
              </a:spcBef>
              <a:tabLst>
                <a:tab pos="354965" algn="l"/>
                <a:tab pos="355600" algn="l"/>
              </a:tabLst>
            </a:pPr>
            <a:r>
              <a:rPr sz="1900" dirty="0">
                <a:latin typeface="Century Gothic"/>
                <a:cs typeface="Century Gothic"/>
              </a:rPr>
              <a:t>Can </a:t>
            </a:r>
            <a:r>
              <a:rPr sz="1900" spc="-5" dirty="0">
                <a:latin typeface="Century Gothic"/>
                <a:cs typeface="Century Gothic"/>
              </a:rPr>
              <a:t>be </a:t>
            </a:r>
            <a:r>
              <a:rPr sz="1900" dirty="0">
                <a:latin typeface="Century Gothic"/>
                <a:cs typeface="Century Gothic"/>
              </a:rPr>
              <a:t>defined to generate a </a:t>
            </a:r>
            <a:r>
              <a:rPr sz="1900" spc="-5" dirty="0">
                <a:latin typeface="Century Gothic"/>
                <a:cs typeface="Century Gothic"/>
              </a:rPr>
              <a:t>polynomial </a:t>
            </a:r>
            <a:r>
              <a:rPr sz="1900" dirty="0">
                <a:latin typeface="Century Gothic"/>
                <a:cs typeface="Century Gothic"/>
              </a:rPr>
              <a:t>of any</a:t>
            </a:r>
            <a:r>
              <a:rPr sz="1900" spc="-15" dirty="0">
                <a:latin typeface="Century Gothic"/>
                <a:cs typeface="Century Gothic"/>
              </a:rPr>
              <a:t> </a:t>
            </a:r>
            <a:r>
              <a:rPr sz="1900" spc="-5" dirty="0">
                <a:latin typeface="Century Gothic"/>
                <a:cs typeface="Century Gothic"/>
              </a:rPr>
              <a:t>degree</a:t>
            </a:r>
            <a:endParaRPr sz="1900" dirty="0">
              <a:latin typeface="Century Gothic"/>
              <a:cs typeface="Century Gothic"/>
            </a:endParaRPr>
          </a:p>
          <a:p>
            <a:pPr marL="800100" lvl="1" indent="-342900">
              <a:lnSpc>
                <a:spcPts val="2130"/>
              </a:lnSpc>
              <a:spcBef>
                <a:spcPts val="20"/>
              </a:spcBef>
              <a:buFont typeface="Arial"/>
              <a:buChar char="•"/>
              <a:tabLst>
                <a:tab pos="799465" algn="l"/>
                <a:tab pos="800100" algn="l"/>
              </a:tabLst>
            </a:pPr>
            <a:r>
              <a:rPr spc="-5" dirty="0">
                <a:latin typeface="Century Gothic"/>
                <a:cs typeface="Century Gothic"/>
              </a:rPr>
              <a:t>Cubics are most</a:t>
            </a:r>
            <a:r>
              <a:rPr spc="5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common</a:t>
            </a:r>
            <a:endParaRPr dirty="0">
              <a:latin typeface="Century Gothic"/>
              <a:cs typeface="Century Gothic"/>
            </a:endParaRPr>
          </a:p>
          <a:p>
            <a:pPr marL="800100" lvl="1" indent="-342900">
              <a:lnSpc>
                <a:spcPts val="2130"/>
              </a:lnSpc>
              <a:buFont typeface="Arial"/>
              <a:buChar char="•"/>
              <a:tabLst>
                <a:tab pos="799465" algn="l"/>
                <a:tab pos="800100" algn="l"/>
              </a:tabLst>
            </a:pPr>
            <a:r>
              <a:rPr dirty="0">
                <a:latin typeface="Century Gothic"/>
                <a:cs typeface="Century Gothic"/>
              </a:rPr>
              <a:t>Higher </a:t>
            </a:r>
            <a:r>
              <a:rPr spc="-5" dirty="0">
                <a:latin typeface="Century Gothic"/>
                <a:cs typeface="Century Gothic"/>
              </a:rPr>
              <a:t>degree curve requires more control</a:t>
            </a:r>
            <a:r>
              <a:rPr spc="2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points</a:t>
            </a:r>
            <a:br>
              <a:rPr lang="en-US" spc="-5" dirty="0">
                <a:latin typeface="Century Gothic"/>
                <a:cs typeface="Century Gothic"/>
              </a:rPr>
            </a:br>
            <a:endParaRPr dirty="0">
              <a:latin typeface="Century Gothic"/>
              <a:cs typeface="Century Gothic"/>
            </a:endParaRPr>
          </a:p>
          <a:p>
            <a:pPr marL="12700">
              <a:spcBef>
                <a:spcPts val="40"/>
              </a:spcBef>
              <a:tabLst>
                <a:tab pos="354965" algn="l"/>
                <a:tab pos="355600" algn="l"/>
              </a:tabLst>
            </a:pPr>
            <a:r>
              <a:rPr sz="1900" dirty="0">
                <a:latin typeface="Century Gothic"/>
                <a:cs typeface="Century Gothic"/>
              </a:rPr>
              <a:t>Can </a:t>
            </a:r>
            <a:r>
              <a:rPr sz="1900" spc="-5" dirty="0">
                <a:latin typeface="Century Gothic"/>
                <a:cs typeface="Century Gothic"/>
              </a:rPr>
              <a:t>be </a:t>
            </a:r>
            <a:r>
              <a:rPr sz="1900" dirty="0">
                <a:latin typeface="Century Gothic"/>
                <a:cs typeface="Century Gothic"/>
              </a:rPr>
              <a:t>joined together to </a:t>
            </a:r>
            <a:r>
              <a:rPr sz="1900" spc="10" dirty="0">
                <a:latin typeface="Century Gothic"/>
                <a:cs typeface="Century Gothic"/>
              </a:rPr>
              <a:t>form </a:t>
            </a:r>
            <a:r>
              <a:rPr sz="1900" spc="-5" dirty="0">
                <a:latin typeface="Century Gothic"/>
                <a:cs typeface="Century Gothic"/>
              </a:rPr>
              <a:t>piecewise polynomial</a:t>
            </a:r>
            <a:r>
              <a:rPr sz="1900" spc="5" dirty="0">
                <a:latin typeface="Century Gothic"/>
                <a:cs typeface="Century Gothic"/>
              </a:rPr>
              <a:t> </a:t>
            </a:r>
            <a:r>
              <a:rPr sz="1900" spc="-5" dirty="0">
                <a:latin typeface="Century Gothic"/>
                <a:cs typeface="Century Gothic"/>
              </a:rPr>
              <a:t>curves</a:t>
            </a:r>
            <a:br>
              <a:rPr lang="en-US" sz="1900" spc="-5" dirty="0">
                <a:latin typeface="Century Gothic"/>
                <a:cs typeface="Century Gothic"/>
              </a:rPr>
            </a:br>
            <a:endParaRPr sz="1900" dirty="0">
              <a:latin typeface="Century Gothic"/>
              <a:cs typeface="Century Gothic"/>
            </a:endParaRPr>
          </a:p>
          <a:p>
            <a:pPr marL="12700">
              <a:lnSpc>
                <a:spcPts val="2240"/>
              </a:lnSpc>
              <a:spcBef>
                <a:spcPts val="20"/>
              </a:spcBef>
              <a:tabLst>
                <a:tab pos="354965" algn="l"/>
                <a:tab pos="355600" algn="l"/>
              </a:tabLst>
            </a:pPr>
            <a:r>
              <a:rPr sz="1900" dirty="0">
                <a:latin typeface="Century Gothic"/>
                <a:cs typeface="Century Gothic"/>
              </a:rPr>
              <a:t>Can </a:t>
            </a:r>
            <a:r>
              <a:rPr sz="1900" spc="10" dirty="0">
                <a:latin typeface="Century Gothic"/>
                <a:cs typeface="Century Gothic"/>
              </a:rPr>
              <a:t>form </a:t>
            </a:r>
            <a:r>
              <a:rPr sz="1900" dirty="0">
                <a:latin typeface="Century Gothic"/>
                <a:cs typeface="Century Gothic"/>
              </a:rPr>
              <a:t>the </a:t>
            </a:r>
            <a:r>
              <a:rPr sz="1900" spc="-5" dirty="0">
                <a:latin typeface="Century Gothic"/>
                <a:cs typeface="Century Gothic"/>
              </a:rPr>
              <a:t>basis </a:t>
            </a:r>
            <a:r>
              <a:rPr sz="1900" dirty="0">
                <a:latin typeface="Century Gothic"/>
                <a:cs typeface="Century Gothic"/>
              </a:rPr>
              <a:t>of Bezier </a:t>
            </a:r>
            <a:r>
              <a:rPr sz="1900" spc="-5" dirty="0">
                <a:latin typeface="Century Gothic"/>
                <a:cs typeface="Century Gothic"/>
              </a:rPr>
              <a:t>patches </a:t>
            </a:r>
            <a:r>
              <a:rPr sz="1900" dirty="0">
                <a:latin typeface="Century Gothic"/>
                <a:cs typeface="Century Gothic"/>
              </a:rPr>
              <a:t>which define a</a:t>
            </a:r>
            <a:r>
              <a:rPr sz="1900" spc="-35" dirty="0">
                <a:latin typeface="Century Gothic"/>
                <a:cs typeface="Century Gothic"/>
              </a:rPr>
              <a:t> </a:t>
            </a:r>
            <a:r>
              <a:rPr sz="1900" spc="10" dirty="0">
                <a:latin typeface="Century Gothic"/>
                <a:cs typeface="Century Gothic"/>
              </a:rPr>
              <a:t>surface</a:t>
            </a:r>
            <a:endParaRPr sz="19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41567" y="547081"/>
            <a:ext cx="3047755" cy="2611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AFD23-661B-4D76-BF64-8860A1BFDE20}"/>
              </a:ext>
            </a:extLst>
          </p:cNvPr>
          <p:cNvSpPr txBox="1"/>
          <p:nvPr/>
        </p:nvSpPr>
        <p:spPr>
          <a:xfrm>
            <a:off x="8427649" y="368817"/>
            <a:ext cx="3475593" cy="4311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700">
              <a:lnSpc>
                <a:spcPts val="2240"/>
              </a:lnSpc>
              <a:tabLst>
                <a:tab pos="354965" algn="l"/>
                <a:tab pos="355600" algn="l"/>
              </a:tabLst>
            </a:pPr>
            <a:br>
              <a:rPr lang="en-US" sz="1900" spc="-5" dirty="0">
                <a:latin typeface="Comic Sans MS" panose="030F0702030302020204" pitchFamily="66" charset="0"/>
                <a:cs typeface="Century Gothic"/>
              </a:rPr>
            </a:br>
            <a:br>
              <a:rPr lang="en-US" sz="1900" spc="-5" dirty="0">
                <a:latin typeface="Comic Sans MS" panose="030F0702030302020204" pitchFamily="66" charset="0"/>
                <a:cs typeface="Century Gothic"/>
              </a:rPr>
            </a:br>
            <a:br>
              <a:rPr lang="en-US" sz="1900" spc="-5" dirty="0">
                <a:latin typeface="Comic Sans MS" panose="030F0702030302020204" pitchFamily="66" charset="0"/>
                <a:cs typeface="Century Gothic"/>
              </a:rPr>
            </a:br>
            <a:br>
              <a:rPr lang="en-US" sz="1900" spc="-5" dirty="0">
                <a:latin typeface="Comic Sans MS" panose="030F0702030302020204" pitchFamily="66" charset="0"/>
                <a:cs typeface="Century Gothic"/>
              </a:rPr>
            </a:br>
            <a:br>
              <a:rPr lang="en-US" sz="1900" spc="-5" dirty="0">
                <a:latin typeface="Comic Sans MS" panose="030F0702030302020204" pitchFamily="66" charset="0"/>
                <a:cs typeface="Century Gothic"/>
              </a:rPr>
            </a:br>
            <a:br>
              <a:rPr lang="en-US" sz="1900" spc="-5" dirty="0">
                <a:latin typeface="Comic Sans MS" panose="030F0702030302020204" pitchFamily="66" charset="0"/>
                <a:cs typeface="Century Gothic"/>
              </a:rPr>
            </a:br>
            <a:br>
              <a:rPr lang="en-US" sz="1900" spc="-5" dirty="0">
                <a:latin typeface="Comic Sans MS" panose="030F0702030302020204" pitchFamily="66" charset="0"/>
                <a:cs typeface="Century Gothic"/>
              </a:rPr>
            </a:br>
            <a:br>
              <a:rPr lang="en-US" sz="1900" spc="-5" dirty="0">
                <a:latin typeface="Comic Sans MS" panose="030F0702030302020204" pitchFamily="66" charset="0"/>
                <a:cs typeface="Century Gothic"/>
              </a:rPr>
            </a:br>
            <a:br>
              <a:rPr lang="en-US" sz="1900" spc="-5" dirty="0">
                <a:latin typeface="Comic Sans MS" panose="030F0702030302020204" pitchFamily="66" charset="0"/>
                <a:cs typeface="Century Gothic"/>
              </a:rPr>
            </a:br>
            <a:br>
              <a:rPr lang="en-US" sz="1900" spc="-5" dirty="0">
                <a:latin typeface="Comic Sans MS" panose="030F0702030302020204" pitchFamily="66" charset="0"/>
                <a:cs typeface="Century Gothic"/>
              </a:rPr>
            </a:br>
            <a:br>
              <a:rPr lang="en-US" sz="1900" spc="-5" dirty="0">
                <a:latin typeface="Comic Sans MS" panose="030F0702030302020204" pitchFamily="66" charset="0"/>
                <a:cs typeface="Century Gothic"/>
              </a:rPr>
            </a:br>
            <a:r>
              <a:rPr lang="en-US" sz="1900" spc="-5" dirty="0">
                <a:latin typeface="Comic Sans MS" panose="030F0702030302020204" pitchFamily="66" charset="0"/>
                <a:cs typeface="Century Gothic"/>
              </a:rPr>
              <a:t>Named after Pierre</a:t>
            </a:r>
            <a:r>
              <a:rPr lang="en-US" sz="1900" spc="5" dirty="0"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z="1900" dirty="0">
                <a:latin typeface="Comic Sans MS" panose="030F0702030302020204" pitchFamily="66" charset="0"/>
                <a:cs typeface="Century Gothic"/>
              </a:rPr>
              <a:t>Bezier</a:t>
            </a:r>
            <a:br>
              <a:rPr lang="en-US" sz="1900" dirty="0">
                <a:latin typeface="Comic Sans MS" panose="030F0702030302020204" pitchFamily="66" charset="0"/>
                <a:cs typeface="Century Gothic"/>
              </a:rPr>
            </a:br>
            <a:r>
              <a:rPr lang="en-US" spc="-5" dirty="0">
                <a:latin typeface="Comic Sans MS" panose="030F0702030302020204" pitchFamily="66" charset="0"/>
                <a:cs typeface="Century Gothic"/>
              </a:rPr>
              <a:t>French Mechanical Engineer</a:t>
            </a:r>
            <a:br>
              <a:rPr lang="en-US" spc="-5" dirty="0">
                <a:latin typeface="Comic Sans MS" panose="030F0702030302020204" pitchFamily="66" charset="0"/>
                <a:cs typeface="Century Gothic"/>
              </a:rPr>
            </a:br>
            <a:r>
              <a:rPr lang="en-US" spc="-5" dirty="0">
                <a:latin typeface="Comic Sans MS" panose="030F0702030302020204" pitchFamily="66" charset="0"/>
                <a:cs typeface="Century Gothic"/>
              </a:rPr>
              <a:t>Worked for</a:t>
            </a:r>
            <a:r>
              <a:rPr lang="en-US" spc="25" dirty="0">
                <a:latin typeface="Comic Sans MS" panose="030F0702030302020204" pitchFamily="66" charset="0"/>
                <a:cs typeface="Century Gothic"/>
              </a:rPr>
              <a:t> </a:t>
            </a:r>
            <a:r>
              <a:rPr lang="en-US" spc="-5" dirty="0">
                <a:latin typeface="Comic Sans MS" panose="030F0702030302020204" pitchFamily="66" charset="0"/>
                <a:cs typeface="Century Gothic"/>
              </a:rPr>
              <a:t>Renault</a:t>
            </a:r>
            <a:br>
              <a:rPr lang="en-US" spc="-5" dirty="0">
                <a:latin typeface="Comic Sans MS" panose="030F0702030302020204" pitchFamily="66" charset="0"/>
                <a:cs typeface="Century Gothic"/>
              </a:rPr>
            </a:br>
            <a:r>
              <a:rPr lang="en-US" dirty="0">
                <a:latin typeface="Comic Sans MS" panose="030F0702030302020204" pitchFamily="66" charset="0"/>
                <a:cs typeface="Century Gothic"/>
              </a:rPr>
              <a:t>Lived</a:t>
            </a:r>
            <a:r>
              <a:rPr lang="en-US" spc="-5" dirty="0">
                <a:latin typeface="Comic Sans MS" panose="030F0702030302020204" pitchFamily="66" charset="0"/>
                <a:cs typeface="Century Gothic"/>
              </a:rPr>
              <a:t> 1910-1999</a:t>
            </a:r>
            <a:endParaRPr lang="en-US" dirty="0">
              <a:latin typeface="Comic Sans MS" panose="030F0702030302020204" pitchFamily="66" charset="0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6345" y="684611"/>
            <a:ext cx="6166363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Cubic Bezier</a:t>
            </a:r>
            <a:r>
              <a:rPr spc="-30" dirty="0"/>
              <a:t> </a:t>
            </a:r>
            <a:r>
              <a:rPr spc="-5" dirty="0"/>
              <a:t>Curves</a:t>
            </a:r>
          </a:p>
        </p:txBody>
      </p:sp>
      <p:sp>
        <p:nvSpPr>
          <p:cNvPr id="4" name="object 4"/>
          <p:cNvSpPr/>
          <p:nvPr/>
        </p:nvSpPr>
        <p:spPr>
          <a:xfrm>
            <a:off x="1724320" y="1941110"/>
            <a:ext cx="8837627" cy="4423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DB5CC-0706-4FC6-B5CA-92F0028D3B62}"/>
                  </a:ext>
                </a:extLst>
              </p:cNvPr>
              <p:cNvSpPr txBox="1"/>
              <p:nvPr/>
            </p:nvSpPr>
            <p:spPr>
              <a:xfrm>
                <a:off x="92513" y="1686310"/>
                <a:ext cx="580158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are control points that an artist picks</a:t>
                </a:r>
              </a:p>
              <a:p>
                <a:r>
                  <a:rPr lang="en-US" dirty="0">
                    <a:latin typeface="Comic Sans MS" panose="030F0702030302020204" pitchFamily="66" charset="0"/>
                  </a:rPr>
                  <a:t>In this example they are (-1,0), (0,1), (0,-1) and (1,0)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DB5CC-0706-4FC6-B5CA-92F0028D3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3" y="1686310"/>
                <a:ext cx="5801588" cy="646331"/>
              </a:xfrm>
              <a:prstGeom prst="rect">
                <a:avLst/>
              </a:prstGeom>
              <a:blipFill>
                <a:blip r:embed="rId3"/>
                <a:stretch>
                  <a:fillRect l="-734" t="-3704" b="-13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18783</TotalTime>
  <Words>627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Century Gothic</vt:lpstr>
      <vt:lpstr>Comic Sans MS</vt:lpstr>
      <vt:lpstr>Lato</vt:lpstr>
      <vt:lpstr>Lato Medium</vt:lpstr>
      <vt:lpstr>SampleSlides</vt:lpstr>
      <vt:lpstr>PowerPoint Presentation</vt:lpstr>
      <vt:lpstr>Geometric Modeling</vt:lpstr>
      <vt:lpstr>Modeling Curves – Some Questions</vt:lpstr>
      <vt:lpstr>Modeling Curves – Some Questions</vt:lpstr>
      <vt:lpstr>Modeling Curves – Some Questions</vt:lpstr>
      <vt:lpstr>Modeling with Curves</vt:lpstr>
      <vt:lpstr>Parametric Curves</vt:lpstr>
      <vt:lpstr>Bezier Curves</vt:lpstr>
      <vt:lpstr>Cubic Bezier Curves</vt:lpstr>
      <vt:lpstr>Cubic Bezier Curves</vt:lpstr>
      <vt:lpstr>Bezier Curves</vt:lpstr>
      <vt:lpstr>Properties of Bezier Curves</vt:lpstr>
      <vt:lpstr>Propoerties of Bezier Curves</vt:lpstr>
      <vt:lpstr>Properties of Bezier Curves</vt:lpstr>
      <vt:lpstr>Derivatives</vt:lpstr>
      <vt:lpstr>Derivatives</vt:lpstr>
      <vt:lpstr>Piecing Curves Together</vt:lpstr>
      <vt:lpstr>The de Casteljau Algorithm</vt:lpstr>
      <vt:lpstr>The de Casteljau Algorithm</vt:lpstr>
      <vt:lpstr>The de Casteljau Algorithm</vt:lpstr>
      <vt:lpstr>The de Casteljau Algorithm</vt:lpstr>
      <vt:lpstr>Modeling with Cubic Bezier Curves</vt:lpstr>
      <vt:lpstr>The Matrix Form and Monomials</vt:lpstr>
      <vt:lpstr>The Matrix Form and Monomials</vt:lpstr>
      <vt:lpstr>The Matrix Form and Monomials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174</cp:revision>
  <dcterms:created xsi:type="dcterms:W3CDTF">2017-05-11T14:02:37Z</dcterms:created>
  <dcterms:modified xsi:type="dcterms:W3CDTF">2019-11-17T19:42:06Z</dcterms:modified>
</cp:coreProperties>
</file>