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60" r:id="rId2"/>
    <p:sldId id="261" r:id="rId3"/>
    <p:sldId id="262" r:id="rId4"/>
    <p:sldId id="263" r:id="rId5"/>
    <p:sldId id="323" r:id="rId6"/>
    <p:sldId id="324" r:id="rId7"/>
    <p:sldId id="325" r:id="rId8"/>
    <p:sldId id="326" r:id="rId9"/>
    <p:sldId id="327" r:id="rId10"/>
    <p:sldId id="328" r:id="rId11"/>
    <p:sldId id="319" r:id="rId12"/>
    <p:sldId id="264" r:id="rId13"/>
    <p:sldId id="265" r:id="rId14"/>
    <p:sldId id="266" r:id="rId15"/>
    <p:sldId id="267" r:id="rId16"/>
    <p:sldId id="290" r:id="rId17"/>
    <p:sldId id="268" r:id="rId18"/>
    <p:sldId id="269" r:id="rId19"/>
    <p:sldId id="320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21" r:id="rId31"/>
    <p:sldId id="322" r:id="rId32"/>
    <p:sldId id="292" r:id="rId33"/>
    <p:sldId id="293" r:id="rId34"/>
    <p:sldId id="294" r:id="rId35"/>
    <p:sldId id="295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6" Type="http://schemas.openxmlformats.org/officeDocument/2006/relationships/image" Target="../media/image17.wmf"/><Relationship Id="rId5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2CEBEE-8B33-4217-9F92-E1E65BF91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0199AE-34EF-4125-98C2-4D4F6B3E2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29053C-445D-4370-886B-D2D14C82F0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1AADB-511A-4D6F-B7E4-30801D7738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1AADB-511A-4D6F-B7E4-30801D7738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B716C-2C54-4B38-9EA8-A5E4B5EB52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23B78B-00FB-457D-ACF4-3872DD038F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2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66D02-4CD7-492B-8FA4-DBB12F9612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99157-68E0-4969-A74E-105820908C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1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0FA5C2-AD58-48A1-92DD-ABE44E5689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0096AD-B27B-4A37-B5A3-AAD8586330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2CEBEE-8B33-4217-9F92-E1E65BF91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7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E477D2-FD6A-4B69-AAC2-610D6E59F0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7C07C7-200B-4FDA-ACEC-843B59EE11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8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F02FAB-77EB-4D41-AC78-D2D3A5825F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5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A8393-DCF0-4B24-AD1A-5696EBE56A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A8393-DCF0-4B24-AD1A-5696EBE56A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5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9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1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825C1A-89B3-4362-ADE0-D817A9B43C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5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C5A50-E70C-4BDB-AA1B-EAD104CF568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6B553F-7DC9-594E-8476-DDBF98FB9BAF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208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DEFCB-D1DF-4E57-A842-CD67A7E0BE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6C227E4-8A11-6B4C-9F85-C38B54FAABFD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213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11B468-3869-2F48-8D52-680666090822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660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015368-4437-9040-A3AC-6DA820ED0B71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903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E34F4E-558D-0B4C-8F82-09FD6419F53E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52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54F4E7-D985-2D4D-A4E5-BBCE370C41E6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1466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5E746-DC38-4DC8-A239-E4F2B86BFF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5" Type="http://schemas.openxmlformats.org/officeDocument/2006/relationships/image" Target="../media/image13.wmf"/><Relationship Id="rId10" Type="http://schemas.openxmlformats.org/officeDocument/2006/relationships/image" Target="../media/image10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10" Type="http://schemas.openxmlformats.org/officeDocument/2006/relationships/image" Target="../media/image10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6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4NPQ8mfKU0" TargetMode="External"/><Relationship Id="rId4" Type="http://schemas.openxmlformats.org/officeDocument/2006/relationships/hyperlink" Target="https://en.wikipedia.org/wiki/SIGGRAP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-generated_imagery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ational_Film_Registry" TargetMode="External"/><Relationship Id="rId4" Type="http://schemas.openxmlformats.org/officeDocument/2006/relationships/hyperlink" Target="https://en.wikipedia.org/wiki/Library_of_Congres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9.png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emf"/><Relationship Id="rId11" Type="http://schemas.openxmlformats.org/officeDocument/2006/relationships/image" Target="../media/image41.emf"/><Relationship Id="rId5" Type="http://schemas.openxmlformats.org/officeDocument/2006/relationships/image" Target="../media/image37.wmf"/><Relationship Id="rId10" Type="http://schemas.microsoft.com/office/2007/relationships/hdphoto" Target="../media/hdphoto2.wdp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1.png"/><Relationship Id="rId3" Type="http://schemas.openxmlformats.org/officeDocument/2006/relationships/video" Target="file:///C:\hart\cs418-intro\teapot-move-rot.avi" TargetMode="Externa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50.png"/><Relationship Id="rId17" Type="http://schemas.openxmlformats.org/officeDocument/2006/relationships/oleObject" Target="../embeddings/oleObject57.bin"/><Relationship Id="rId2" Type="http://schemas.microsoft.com/office/2007/relationships/media" Target="file:///C:\hart\cs418-intro\teapot-move-rot.avi" TargetMode="Externa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8.wmf"/><Relationship Id="rId5" Type="http://schemas.openxmlformats.org/officeDocument/2006/relationships/video" Target="file:///C:\hart\cs418-intro\teapot-rot-move.avi" TargetMode="External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2.png"/><Relationship Id="rId4" Type="http://schemas.microsoft.com/office/2007/relationships/media" Target="file:///C:\hart\cs418-intro\teapot-rot-move.avi" TargetMode="External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Affine Transformations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Points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798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Location in space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Operations allowed between points and vectors</a:t>
            </a:r>
          </a:p>
          <a:p>
            <a:pPr lvl="1"/>
            <a:r>
              <a:rPr lang="en-US" dirty="0">
                <a:ea typeface="ＭＳ Ｐゴシック" charset="0"/>
              </a:rPr>
              <a:t>Point-point subtraction yields a vector</a:t>
            </a:r>
          </a:p>
          <a:p>
            <a:pPr lvl="1"/>
            <a:r>
              <a:rPr lang="en-US" dirty="0">
                <a:ea typeface="ＭＳ Ｐゴシック" charset="0"/>
              </a:rPr>
              <a:t>Equivalent to point-vector addition </a:t>
            </a:r>
          </a:p>
        </p:txBody>
      </p:sp>
      <p:pic>
        <p:nvPicPr>
          <p:cNvPr id="34821" name="Picture 7" descr="AN04F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76701"/>
            <a:ext cx="32766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6276077" y="4097610"/>
            <a:ext cx="2358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Lato" panose="020F0502020204030203" pitchFamily="34" charset="0"/>
              </a:rPr>
              <a:t>P=</a:t>
            </a:r>
            <a:r>
              <a:rPr lang="en-US" sz="2800" i="1" dirty="0">
                <a:latin typeface="Lato" panose="020F0502020204030203" pitchFamily="34" charset="0"/>
              </a:rPr>
              <a:t>V </a:t>
            </a:r>
            <a:r>
              <a:rPr lang="en-US" sz="2800" dirty="0">
                <a:latin typeface="Lato" panose="020F0502020204030203" pitchFamily="34" charset="0"/>
              </a:rPr>
              <a:t>+ Q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4551988" y="5237851"/>
            <a:ext cx="1544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i="1" dirty="0">
                <a:latin typeface="Lato" panose="020F0502020204030203" pitchFamily="34" charset="0"/>
              </a:rPr>
              <a:t>V </a:t>
            </a:r>
            <a:r>
              <a:rPr lang="en-US" sz="2800" dirty="0">
                <a:latin typeface="Lato" panose="020F0502020204030203" pitchFamily="34" charset="0"/>
              </a:rPr>
              <a:t>= P - Q</a:t>
            </a:r>
          </a:p>
        </p:txBody>
      </p:sp>
    </p:spTree>
    <p:extLst>
      <p:ext uri="{BB962C8B-B14F-4D97-AF65-F5344CB8AC3E}">
        <p14:creationId xmlns:p14="http://schemas.microsoft.com/office/powerpoint/2010/main" val="333884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129C-AC36-4443-AF71-D1FA9136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958A8-4603-4262-9313-A7FD89C1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599" y="0"/>
            <a:ext cx="31248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07972-99D5-44F5-ADD8-FE712767945D}"/>
              </a:ext>
            </a:extLst>
          </p:cNvPr>
          <p:cNvSpPr txBox="1"/>
          <p:nvPr/>
        </p:nvSpPr>
        <p:spPr>
          <a:xfrm>
            <a:off x="215153" y="5355771"/>
            <a:ext cx="86983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</a:rPr>
              <a:t>In two-dimensional space R</a:t>
            </a:r>
            <a:r>
              <a:rPr lang="en-US" sz="2800" baseline="30000" dirty="0">
                <a:latin typeface="Lato" panose="020F0502020204030203" pitchFamily="34" charset="0"/>
              </a:rPr>
              <a:t>2</a:t>
            </a:r>
            <a:r>
              <a:rPr lang="en-US" sz="2800" dirty="0">
                <a:latin typeface="Lato" panose="020F0502020204030203" pitchFamily="34" charset="0"/>
              </a:rPr>
              <a:t> linear transformations are described by 2 × 2 real matrices. 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01F6A9-B6C4-4362-B0A1-B5D464D7F64D}"/>
              </a:ext>
            </a:extLst>
          </p:cNvPr>
          <p:cNvSpPr txBox="1"/>
          <p:nvPr/>
        </p:nvSpPr>
        <p:spPr>
          <a:xfrm>
            <a:off x="461043" y="1791990"/>
            <a:ext cx="728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transformation </a:t>
            </a:r>
            <a:r>
              <a:rPr lang="en-US" sz="2800" i="1" dirty="0"/>
              <a:t>f</a:t>
            </a:r>
            <a:r>
              <a:rPr lang="en-US" sz="2800" dirty="0"/>
              <a:t> is linear if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F9CFE-58EE-4E0F-88A2-7D6C4F2DBFBD}"/>
                  </a:ext>
                </a:extLst>
              </p:cNvPr>
              <p:cNvSpPr txBox="1"/>
              <p:nvPr/>
            </p:nvSpPr>
            <p:spPr>
              <a:xfrm>
                <a:off x="523493" y="2431386"/>
                <a:ext cx="55725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F9CFE-58EE-4E0F-88A2-7D6C4F2D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3" y="2431386"/>
                <a:ext cx="5572507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ECC6D69-56FE-4E82-B18A-76CD4F0C9BF2}"/>
              </a:ext>
            </a:extLst>
          </p:cNvPr>
          <p:cNvSpPr txBox="1"/>
          <p:nvPr/>
        </p:nvSpPr>
        <p:spPr>
          <a:xfrm>
            <a:off x="461043" y="2916895"/>
            <a:ext cx="58552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vectors </a:t>
            </a:r>
            <a:r>
              <a:rPr lang="en-US" sz="2800" b="1" dirty="0"/>
              <a:t>u</a:t>
            </a:r>
            <a:r>
              <a:rPr lang="en-US" sz="2800" dirty="0"/>
              <a:t> and </a:t>
            </a:r>
            <a:r>
              <a:rPr lang="en-US" sz="2800" b="1" dirty="0"/>
              <a:t>v</a:t>
            </a:r>
            <a:r>
              <a:rPr lang="en-US" sz="2800" dirty="0"/>
              <a:t> and scalars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400" i="1" dirty="0"/>
              <a:t>.</a:t>
            </a:r>
          </a:p>
          <a:p>
            <a:endParaRPr lang="en-US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32DCF-78AC-42CD-A485-81A62C7EC11C}"/>
              </a:ext>
            </a:extLst>
          </p:cNvPr>
          <p:cNvSpPr txBox="1"/>
          <p:nvPr/>
        </p:nvSpPr>
        <p:spPr>
          <a:xfrm>
            <a:off x="172899" y="4241650"/>
            <a:ext cx="8106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 transformations have a geometric interpretation and can be applied to points  or vectors.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840B4-B2A5-4D5A-B36A-66183297D3C0}"/>
              </a:ext>
            </a:extLst>
          </p:cNvPr>
          <p:cNvSpPr txBox="1"/>
          <p:nvPr/>
        </p:nvSpPr>
        <p:spPr>
          <a:xfrm>
            <a:off x="6334599" y="1461890"/>
            <a:ext cx="2479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 other words: doesn’t matter if we add the vectors and</a:t>
            </a:r>
          </a:p>
          <a:p>
            <a:r>
              <a:rPr lang="en-US" dirty="0">
                <a:latin typeface="Comic Sans MS" panose="030F0702030302020204" pitchFamily="66" charset="0"/>
              </a:rPr>
              <a:t>then apply the map, or apply the map and then add the</a:t>
            </a:r>
          </a:p>
          <a:p>
            <a:r>
              <a:rPr lang="en-US" dirty="0">
                <a:latin typeface="Comic Sans MS" panose="030F0702030302020204" pitchFamily="66" charset="0"/>
              </a:rPr>
              <a:t>vectors…same for scaling</a:t>
            </a:r>
          </a:p>
        </p:txBody>
      </p:sp>
    </p:spTree>
    <p:extLst>
      <p:ext uri="{BB962C8B-B14F-4D97-AF65-F5344CB8AC3E}">
        <p14:creationId xmlns:p14="http://schemas.microsoft.com/office/powerpoint/2010/main" val="7534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0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1051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sp>
        <p:nvSpPr>
          <p:cNvPr id="1052" name="Oval 25"/>
          <p:cNvSpPr>
            <a:spLocks noChangeArrowheads="1"/>
          </p:cNvSpPr>
          <p:nvPr/>
        </p:nvSpPr>
        <p:spPr bwMode="auto">
          <a:xfrm>
            <a:off x="69342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391400" y="533400"/>
          <a:ext cx="59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596880" imgH="711000" progId="Equation.DSMT4">
                  <p:embed/>
                </p:oleObj>
              </mc:Choice>
              <mc:Fallback>
                <p:oleObj name="Equation" r:id="rId6" imgW="596880" imgH="7110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33400"/>
                        <a:ext cx="596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Freeform 28"/>
          <p:cNvSpPr>
            <a:spLocks noChangeArrowheads="1"/>
          </p:cNvSpPr>
          <p:nvPr/>
        </p:nvSpPr>
        <p:spPr bwMode="auto">
          <a:xfrm>
            <a:off x="6824663" y="896938"/>
            <a:ext cx="500062" cy="1020762"/>
          </a:xfrm>
          <a:custGeom>
            <a:avLst/>
            <a:gdLst>
              <a:gd name="T0" fmla="*/ 501090 w 499036"/>
              <a:gd name="T1" fmla="*/ 0 h 1021976"/>
              <a:gd name="T2" fmla="*/ 60011 w 499036"/>
              <a:gd name="T3" fmla="*/ 277245 h 1021976"/>
              <a:gd name="T4" fmla="*/ 141025 w 499036"/>
              <a:gd name="T5" fmla="*/ 1019549 h 1021976"/>
              <a:gd name="T6" fmla="*/ 0 60000 65536"/>
              <a:gd name="T7" fmla="*/ 0 60000 65536"/>
              <a:gd name="T8" fmla="*/ 0 60000 65536"/>
              <a:gd name="T9" fmla="*/ 0 w 499036"/>
              <a:gd name="T10" fmla="*/ 0 h 1021976"/>
              <a:gd name="T11" fmla="*/ 499036 w 499036"/>
              <a:gd name="T12" fmla="*/ 1021976 h 10219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036" h="1021976">
                <a:moveTo>
                  <a:pt x="499036" y="0"/>
                </a:moveTo>
                <a:cubicBezTo>
                  <a:pt x="309283" y="53788"/>
                  <a:pt x="119530" y="107576"/>
                  <a:pt x="59765" y="277905"/>
                </a:cubicBezTo>
                <a:cubicBezTo>
                  <a:pt x="0" y="448234"/>
                  <a:pt x="140447" y="1021976"/>
                  <a:pt x="140447" y="102197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8" imgW="419040" imgH="711000" progId="Equation.3">
                  <p:embed/>
                </p:oleObj>
              </mc:Choice>
              <mc:Fallback>
                <p:oleObj name="Equation" r:id="rId8" imgW="419040" imgH="7110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2442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  <a:p>
            <a:pPr eaLnBrk="1" hangingPunct="1"/>
            <a:r>
              <a:rPr lang="en-US" sz="2000"/>
              <a:t>Transform polygonal object by transforming its vertices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3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2074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419040" imgH="711000" progId="Equation.3">
                  <p:embed/>
                </p:oleObj>
              </mc:Choice>
              <mc:Fallback>
                <p:oleObj name="Equation" r:id="rId6" imgW="419040" imgH="7110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5" name="Picture 51" descr="teapot.em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8701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3081" name="Content Placeholder 2"/>
          <p:cNvSpPr>
            <a:spLocks noGrp="1"/>
          </p:cNvSpPr>
          <p:nvPr>
            <p:ph idx="1"/>
          </p:nvPr>
        </p:nvSpPr>
        <p:spPr>
          <a:xfrm>
            <a:off x="523082" y="139017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 dirty="0"/>
              <a:t>Represents points and</a:t>
            </a:r>
            <a:br>
              <a:rPr lang="en-US" sz="2000" dirty="0"/>
            </a:br>
            <a:r>
              <a:rPr lang="en-US" sz="2000" dirty="0"/>
              <a:t>vertices as column vectors:</a:t>
            </a: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Transform polygonal object by transforming its vertices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Scale by matrix multiplication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01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3102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148960"/>
              </p:ext>
            </p:extLst>
          </p:nvPr>
        </p:nvGraphicFramePr>
        <p:xfrm>
          <a:off x="3968964" y="1326657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964" y="1326657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46959"/>
              </p:ext>
            </p:extLst>
          </p:nvPr>
        </p:nvGraphicFramePr>
        <p:xfrm>
          <a:off x="1456532" y="39862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307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32" y="39862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 descr="teapot.em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7416800" y="533400"/>
          <a:ext cx="1257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11" imgW="1257120" imgH="711000" progId="Equation.DSMT4">
                  <p:embed/>
                </p:oleObj>
              </mc:Choice>
              <mc:Fallback>
                <p:oleObj name="Equation" r:id="rId11" imgW="1257120" imgH="711000" progId="Equation.DSMT4">
                  <p:embed/>
                  <p:pic>
                    <p:nvPicPr>
                      <p:cNvPr id="307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533400"/>
                        <a:ext cx="12573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V="1">
            <a:off x="79248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144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8499475" y="34702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9286876" y="25908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13" imgW="419040" imgH="711000" progId="Equation.DSMT4">
                  <p:embed/>
                </p:oleObj>
              </mc:Choice>
              <mc:Fallback>
                <p:oleObj name="Equation" r:id="rId13" imgW="419040" imgH="711000" progId="Equation.DSMT4">
                  <p:embed/>
                  <p:pic>
                    <p:nvPicPr>
                      <p:cNvPr id="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76" y="25908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8010526" y="3124200"/>
          <a:ext cx="44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4" imgW="596880" imgH="711000" progId="Equation.3">
                  <p:embed/>
                </p:oleObj>
              </mc:Choice>
              <mc:Fallback>
                <p:oleObj name="Equation" r:id="rId14" imgW="596880" imgH="711000" progId="Equation.3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6" y="3124200"/>
                        <a:ext cx="447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244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4104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  <a:p>
            <a:pPr eaLnBrk="1" hangingPunct="1"/>
            <a:r>
              <a:rPr lang="en-US" sz="2000"/>
              <a:t>Transform polygonal object by transforming its vertices</a:t>
            </a:r>
          </a:p>
          <a:p>
            <a:pPr eaLnBrk="1" hangingPunct="1"/>
            <a:r>
              <a:rPr lang="en-US" sz="2000"/>
              <a:t>Scale by matrix multiplication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Translation via vector sum</a:t>
            </a:r>
          </a:p>
          <a:p>
            <a:pPr eaLnBrk="1" hangingPunct="1">
              <a:buFontTx/>
              <a:buNone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24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4125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>
            <p:extLst/>
          </p:nvPr>
        </p:nvGraphicFramePr>
        <p:xfrm>
          <a:off x="2425700" y="5710238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710238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teapot.em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7404100" y="508000"/>
          <a:ext cx="1206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11" imgW="1206360" imgH="711000" progId="Equation.DSMT4">
                  <p:embed/>
                </p:oleObj>
              </mc:Choice>
              <mc:Fallback>
                <p:oleObj name="Equation" r:id="rId11" imgW="1206360" imgH="711000" progId="Equation.DSMT4">
                  <p:embed/>
                  <p:pic>
                    <p:nvPicPr>
                      <p:cNvPr id="41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08000"/>
                        <a:ext cx="12065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/>
          <p:cNvGraphicFramePr>
            <a:graphicFrameLocks noChangeAspect="1"/>
          </p:cNvGraphicFramePr>
          <p:nvPr>
            <p:extLst/>
          </p:nvPr>
        </p:nvGraphicFramePr>
        <p:xfrm>
          <a:off x="2425700" y="43418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3" imgW="1917360" imgH="711000" progId="Equation.3">
                  <p:embed/>
                </p:oleObj>
              </mc:Choice>
              <mc:Fallback>
                <p:oleObj name="Equation" r:id="rId13" imgW="1917360" imgH="711000" progId="Equation.3">
                  <p:embed/>
                  <p:pic>
                    <p:nvPicPr>
                      <p:cNvPr id="410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3418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517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028E-6 L -8.33333E-7 0.142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 dirty="0"/>
              <a:t>Squash &amp; Stretch</a:t>
            </a:r>
          </a:p>
        </p:txBody>
      </p:sp>
      <p:sp>
        <p:nvSpPr>
          <p:cNvPr id="4104" name="Content Placeholder 2"/>
          <p:cNvSpPr>
            <a:spLocks noGrp="1"/>
          </p:cNvSpPr>
          <p:nvPr>
            <p:ph idx="1"/>
          </p:nvPr>
        </p:nvSpPr>
        <p:spPr>
          <a:xfrm>
            <a:off x="22791" y="2535239"/>
            <a:ext cx="8617168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Classic animation technique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Scale one coordinate by matrix multiplication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346591" y="1572709"/>
            <a:ext cx="4695613" cy="4695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46591" y="2511833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346591" y="3449326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346591" y="4388447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346591" y="5327569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5937093" y="392133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6876215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7815338" y="391807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8754460" y="391807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469162" y="391970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6406655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7344145" y="3919700"/>
            <a:ext cx="4695613" cy="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8281638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9219131" y="391970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346591" y="2042271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346591" y="2979764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346591" y="3917254"/>
            <a:ext cx="4695613" cy="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346591" y="4854747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346591" y="579224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Picture 31" descr="teapot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3438" y="2718896"/>
            <a:ext cx="4589636" cy="239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8765589" y="2699735"/>
            <a:ext cx="1865313" cy="2398712"/>
            <a:chOff x="3550" y="1867"/>
            <a:chExt cx="1175" cy="1511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50" y="1867"/>
              <a:ext cx="1175" cy="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3557" y="1876"/>
              <a:ext cx="1165" cy="1493"/>
            </a:xfrm>
            <a:custGeom>
              <a:avLst/>
              <a:gdLst>
                <a:gd name="T0" fmla="*/ 122 w 1165"/>
                <a:gd name="T1" fmla="*/ 309 h 1493"/>
                <a:gd name="T2" fmla="*/ 0 w 1165"/>
                <a:gd name="T3" fmla="*/ 309 h 1493"/>
                <a:gd name="T4" fmla="*/ 82 w 1165"/>
                <a:gd name="T5" fmla="*/ 515 h 1493"/>
                <a:gd name="T6" fmla="*/ 181 w 1165"/>
                <a:gd name="T7" fmla="*/ 1018 h 1493"/>
                <a:gd name="T8" fmla="*/ 281 w 1165"/>
                <a:gd name="T9" fmla="*/ 1167 h 1493"/>
                <a:gd name="T10" fmla="*/ 409 w 1165"/>
                <a:gd name="T11" fmla="*/ 1493 h 1493"/>
                <a:gd name="T12" fmla="*/ 879 w 1165"/>
                <a:gd name="T13" fmla="*/ 1493 h 1493"/>
                <a:gd name="T14" fmla="*/ 1022 w 1165"/>
                <a:gd name="T15" fmla="*/ 1081 h 1493"/>
                <a:gd name="T16" fmla="*/ 1144 w 1165"/>
                <a:gd name="T17" fmla="*/ 824 h 1493"/>
                <a:gd name="T18" fmla="*/ 1165 w 1165"/>
                <a:gd name="T19" fmla="*/ 515 h 1493"/>
                <a:gd name="T20" fmla="*/ 1083 w 1165"/>
                <a:gd name="T21" fmla="*/ 412 h 1493"/>
                <a:gd name="T22" fmla="*/ 940 w 1165"/>
                <a:gd name="T23" fmla="*/ 412 h 1493"/>
                <a:gd name="T24" fmla="*/ 919 w 1165"/>
                <a:gd name="T25" fmla="*/ 309 h 1493"/>
                <a:gd name="T26" fmla="*/ 654 w 1165"/>
                <a:gd name="T27" fmla="*/ 206 h 1493"/>
                <a:gd name="T28" fmla="*/ 715 w 1165"/>
                <a:gd name="T29" fmla="*/ 0 h 1493"/>
                <a:gd name="T30" fmla="*/ 572 w 1165"/>
                <a:gd name="T31" fmla="*/ 0 h 1493"/>
                <a:gd name="T32" fmla="*/ 654 w 1165"/>
                <a:gd name="T33" fmla="*/ 206 h 1493"/>
                <a:gd name="T34" fmla="*/ 368 w 1165"/>
                <a:gd name="T35" fmla="*/ 309 h 1493"/>
                <a:gd name="T36" fmla="*/ 286 w 1165"/>
                <a:gd name="T37" fmla="*/ 824 h 1493"/>
                <a:gd name="T38" fmla="*/ 225 w 1165"/>
                <a:gd name="T39" fmla="*/ 721 h 1493"/>
                <a:gd name="T40" fmla="*/ 122 w 1165"/>
                <a:gd name="T41" fmla="*/ 309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5" h="1493">
                  <a:moveTo>
                    <a:pt x="122" y="309"/>
                  </a:moveTo>
                  <a:lnTo>
                    <a:pt x="0" y="309"/>
                  </a:lnTo>
                  <a:lnTo>
                    <a:pt x="82" y="515"/>
                  </a:lnTo>
                  <a:lnTo>
                    <a:pt x="181" y="1018"/>
                  </a:lnTo>
                  <a:lnTo>
                    <a:pt x="281" y="1167"/>
                  </a:lnTo>
                  <a:lnTo>
                    <a:pt x="409" y="1493"/>
                  </a:lnTo>
                  <a:lnTo>
                    <a:pt x="879" y="1493"/>
                  </a:lnTo>
                  <a:lnTo>
                    <a:pt x="1022" y="1081"/>
                  </a:lnTo>
                  <a:lnTo>
                    <a:pt x="1144" y="824"/>
                  </a:lnTo>
                  <a:lnTo>
                    <a:pt x="1165" y="515"/>
                  </a:lnTo>
                  <a:lnTo>
                    <a:pt x="1083" y="412"/>
                  </a:lnTo>
                  <a:lnTo>
                    <a:pt x="940" y="412"/>
                  </a:lnTo>
                  <a:lnTo>
                    <a:pt x="919" y="309"/>
                  </a:lnTo>
                  <a:lnTo>
                    <a:pt x="654" y="206"/>
                  </a:lnTo>
                  <a:lnTo>
                    <a:pt x="715" y="0"/>
                  </a:lnTo>
                  <a:lnTo>
                    <a:pt x="572" y="0"/>
                  </a:lnTo>
                  <a:lnTo>
                    <a:pt x="654" y="206"/>
                  </a:lnTo>
                  <a:lnTo>
                    <a:pt x="368" y="309"/>
                  </a:lnTo>
                  <a:lnTo>
                    <a:pt x="286" y="824"/>
                  </a:lnTo>
                  <a:lnTo>
                    <a:pt x="225" y="721"/>
                  </a:lnTo>
                  <a:lnTo>
                    <a:pt x="122" y="309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517" y="2391"/>
              <a:ext cx="164" cy="463"/>
            </a:xfrm>
            <a:custGeom>
              <a:avLst/>
              <a:gdLst>
                <a:gd name="T0" fmla="*/ 123 w 164"/>
                <a:gd name="T1" fmla="*/ 0 h 463"/>
                <a:gd name="T2" fmla="*/ 164 w 164"/>
                <a:gd name="T3" fmla="*/ 51 h 463"/>
                <a:gd name="T4" fmla="*/ 143 w 164"/>
                <a:gd name="T5" fmla="*/ 257 h 463"/>
                <a:gd name="T6" fmla="*/ 41 w 164"/>
                <a:gd name="T7" fmla="*/ 463 h 463"/>
                <a:gd name="T8" fmla="*/ 0 w 164"/>
                <a:gd name="T9" fmla="*/ 0 h 463"/>
                <a:gd name="T10" fmla="*/ 123 w 164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463">
                  <a:moveTo>
                    <a:pt x="123" y="0"/>
                  </a:moveTo>
                  <a:lnTo>
                    <a:pt x="164" y="51"/>
                  </a:lnTo>
                  <a:lnTo>
                    <a:pt x="143" y="257"/>
                  </a:lnTo>
                  <a:lnTo>
                    <a:pt x="41" y="463"/>
                  </a:lnTo>
                  <a:lnTo>
                    <a:pt x="0" y="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468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153400" y="381000"/>
            <a:ext cx="2209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86400" y="381000"/>
            <a:ext cx="2438400" cy="838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3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3695700" cy="990600"/>
          </a:xfrm>
        </p:spPr>
        <p:txBody>
          <a:bodyPr/>
          <a:lstStyle/>
          <a:p>
            <a:pPr eaLnBrk="1" hangingPunct="1"/>
            <a:r>
              <a:rPr lang="en-US" dirty="0"/>
              <a:t>2-D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Represent points and</a:t>
            </a:r>
            <a:br>
              <a:rPr lang="en-US" sz="2000" dirty="0"/>
            </a:br>
            <a:r>
              <a:rPr lang="en-US" sz="2000" dirty="0"/>
              <a:t>vertices as column vectors:</a:t>
            </a:r>
          </a:p>
          <a:p>
            <a:pPr eaLnBrk="1" hangingPunct="1">
              <a:defRPr/>
            </a:pPr>
            <a:r>
              <a:rPr lang="en-US" sz="2000" dirty="0"/>
              <a:t>Transform polygonal object by transforming its vertices</a:t>
            </a:r>
          </a:p>
          <a:p>
            <a:pPr eaLnBrk="1" hangingPunct="1">
              <a:defRPr/>
            </a:pPr>
            <a:r>
              <a:rPr lang="en-US" sz="2000" dirty="0"/>
              <a:t>Scale by matrix multiplication</a:t>
            </a:r>
          </a:p>
          <a:p>
            <a:pPr eaLnBrk="1" hangingPunct="1">
              <a:defRPr/>
            </a:pPr>
            <a:endParaRPr lang="en-US" sz="2000" dirty="0"/>
          </a:p>
          <a:p>
            <a:pPr marL="0" indent="0" eaLnBrk="1" hangingPunct="1">
              <a:buNone/>
              <a:defRPr/>
            </a:pPr>
            <a:br>
              <a:rPr lang="en-US" sz="2000" dirty="0"/>
            </a:b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Translation via vector sum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Order is important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Translate then scale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Scale then translate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674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51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5152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/>
          </p:nvPr>
        </p:nvGraphicFramePr>
        <p:xfrm>
          <a:off x="61468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/>
          </p:nvPr>
        </p:nvGraphicFramePr>
        <p:xfrm>
          <a:off x="5276850" y="1448563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448563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/>
          </p:nvPr>
        </p:nvGraphicFramePr>
        <p:xfrm>
          <a:off x="2400300" y="4597400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597400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8242300" y="457200"/>
          <a:ext cx="2044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10" imgW="2044440" imgH="711000" progId="Equation.DSMT4">
                  <p:embed/>
                </p:oleObj>
              </mc:Choice>
              <mc:Fallback>
                <p:oleObj name="Equation" r:id="rId10" imgW="2044440" imgH="71100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0" y="457200"/>
                        <a:ext cx="2044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/>
          </p:nvPr>
        </p:nvGraphicFramePr>
        <p:xfrm>
          <a:off x="2476500" y="34274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2" imgW="1917360" imgH="711000" progId="Equation.DSMT4">
                  <p:embed/>
                </p:oleObj>
              </mc:Choice>
              <mc:Fallback>
                <p:oleObj name="Equation" r:id="rId12" imgW="1917360" imgH="711000" progId="Equation.DSMT4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4274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954713" y="2728913"/>
            <a:ext cx="4430712" cy="2311400"/>
            <a:chOff x="4205288" y="2728913"/>
            <a:chExt cx="4430712" cy="2311400"/>
          </a:xfrm>
        </p:grpSpPr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/>
              <a:ahLst/>
              <a:cxnLst>
                <a:cxn ang="0">
                  <a:pos x="294" y="301"/>
                </a:cxn>
                <a:cxn ang="0">
                  <a:pos x="0" y="301"/>
                </a:cxn>
                <a:cxn ang="0">
                  <a:pos x="196" y="502"/>
                </a:cxn>
                <a:cxn ang="0">
                  <a:pos x="436" y="993"/>
                </a:cxn>
                <a:cxn ang="0">
                  <a:pos x="675" y="1138"/>
                </a:cxn>
                <a:cxn ang="0">
                  <a:pos x="979" y="1456"/>
                </a:cxn>
                <a:cxn ang="0">
                  <a:pos x="2106" y="1456"/>
                </a:cxn>
                <a:cxn ang="0">
                  <a:pos x="2448" y="1054"/>
                </a:cxn>
                <a:cxn ang="0">
                  <a:pos x="2742" y="803"/>
                </a:cxn>
                <a:cxn ang="0">
                  <a:pos x="2791" y="502"/>
                </a:cxn>
                <a:cxn ang="0">
                  <a:pos x="2595" y="402"/>
                </a:cxn>
                <a:cxn ang="0">
                  <a:pos x="2252" y="402"/>
                </a:cxn>
                <a:cxn ang="0">
                  <a:pos x="2203" y="301"/>
                </a:cxn>
                <a:cxn ang="0">
                  <a:pos x="1567" y="201"/>
                </a:cxn>
                <a:cxn ang="0">
                  <a:pos x="1714" y="0"/>
                </a:cxn>
                <a:cxn ang="0">
                  <a:pos x="1371" y="0"/>
                </a:cxn>
                <a:cxn ang="0">
                  <a:pos x="1567" y="201"/>
                </a:cxn>
                <a:cxn ang="0">
                  <a:pos x="882" y="301"/>
                </a:cxn>
                <a:cxn ang="0">
                  <a:pos x="686" y="803"/>
                </a:cxn>
                <a:cxn ang="0">
                  <a:pos x="539" y="703"/>
                </a:cxn>
                <a:cxn ang="0">
                  <a:pos x="294" y="301"/>
                </a:cxn>
              </a:cxnLst>
              <a:rect l="0" t="0" r="r" b="b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392" y="50"/>
                </a:cxn>
                <a:cxn ang="0">
                  <a:pos x="343" y="251"/>
                </a:cxn>
                <a:cxn ang="0">
                  <a:pos x="98" y="452"/>
                </a:cxn>
                <a:cxn ang="0">
                  <a:pos x="0" y="0"/>
                </a:cxn>
                <a:cxn ang="0">
                  <a:pos x="294" y="0"/>
                </a:cxn>
              </a:cxnLst>
              <a:rect l="0" t="0" r="r" b="b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5867400" y="1700213"/>
            <a:ext cx="4572000" cy="3340100"/>
            <a:chOff x="4114800" y="1699550"/>
            <a:chExt cx="4572000" cy="3340763"/>
          </a:xfrm>
        </p:grpSpPr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4205288" y="2728913"/>
              <a:ext cx="4430712" cy="2311400"/>
              <a:chOff x="4205288" y="2728913"/>
              <a:chExt cx="4430712" cy="2311400"/>
            </a:xfrm>
          </p:grpSpPr>
          <p:sp>
            <p:nvSpPr>
              <p:cNvPr id="5157" name="Freeform 10"/>
              <p:cNvSpPr>
                <a:spLocks/>
              </p:cNvSpPr>
              <p:nvPr/>
            </p:nvSpPr>
            <p:spPr bwMode="auto">
              <a:xfrm>
                <a:off x="4205288" y="2728913"/>
                <a:ext cx="4430712" cy="2311400"/>
              </a:xfrm>
              <a:custGeom>
                <a:avLst/>
                <a:gdLst>
                  <a:gd name="T0" fmla="*/ 740925793 w 2791"/>
                  <a:gd name="T1" fmla="*/ 758567769 h 1456"/>
                  <a:gd name="T2" fmla="*/ 0 w 2791"/>
                  <a:gd name="T3" fmla="*/ 758567769 h 1456"/>
                  <a:gd name="T4" fmla="*/ 493950595 w 2791"/>
                  <a:gd name="T5" fmla="*/ 1265118410 h 1456"/>
                  <a:gd name="T6" fmla="*/ 1098788013 w 2791"/>
                  <a:gd name="T7" fmla="*/ 2147483647 h 1456"/>
                  <a:gd name="T8" fmla="*/ 1701104682 w 2791"/>
                  <a:gd name="T9" fmla="*/ 2147483647 h 1456"/>
                  <a:gd name="T10" fmla="*/ 2147483647 w 2791"/>
                  <a:gd name="T11" fmla="*/ 2147483647 h 1456"/>
                  <a:gd name="T12" fmla="*/ 2147483647 w 2791"/>
                  <a:gd name="T13" fmla="*/ 2147483647 h 1456"/>
                  <a:gd name="T14" fmla="*/ 2147483647 w 2791"/>
                  <a:gd name="T15" fmla="*/ 2147483647 h 1456"/>
                  <a:gd name="T16" fmla="*/ 2147483647 w 2791"/>
                  <a:gd name="T17" fmla="*/ 2023684790 h 1456"/>
                  <a:gd name="T18" fmla="*/ 2147483647 w 2791"/>
                  <a:gd name="T19" fmla="*/ 1265118410 h 1456"/>
                  <a:gd name="T20" fmla="*/ 2147483647 w 2791"/>
                  <a:gd name="T21" fmla="*/ 1013102870 h 1456"/>
                  <a:gd name="T22" fmla="*/ 2147483647 w 2791"/>
                  <a:gd name="T23" fmla="*/ 1013102870 h 1456"/>
                  <a:gd name="T24" fmla="*/ 2147483647 w 2791"/>
                  <a:gd name="T25" fmla="*/ 758567769 h 1456"/>
                  <a:gd name="T26" fmla="*/ 2147483647 w 2791"/>
                  <a:gd name="T27" fmla="*/ 506550641 h 1456"/>
                  <a:gd name="T28" fmla="*/ 2147483647 w 2791"/>
                  <a:gd name="T29" fmla="*/ 0 h 1456"/>
                  <a:gd name="T30" fmla="*/ 2147483647 w 2791"/>
                  <a:gd name="T31" fmla="*/ 0 h 1456"/>
                  <a:gd name="T32" fmla="*/ 2147483647 w 2791"/>
                  <a:gd name="T33" fmla="*/ 506550641 h 1456"/>
                  <a:gd name="T34" fmla="*/ 2147483647 w 2791"/>
                  <a:gd name="T35" fmla="*/ 758567769 h 1456"/>
                  <a:gd name="T36" fmla="*/ 1728827181 w 2791"/>
                  <a:gd name="T37" fmla="*/ 2023684790 h 1456"/>
                  <a:gd name="T38" fmla="*/ 1358363193 w 2791"/>
                  <a:gd name="T39" fmla="*/ 1771670837 h 1456"/>
                  <a:gd name="T40" fmla="*/ 740925793 w 2791"/>
                  <a:gd name="T41" fmla="*/ 758567769 h 145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91"/>
                  <a:gd name="T64" fmla="*/ 0 h 1456"/>
                  <a:gd name="T65" fmla="*/ 2791 w 2791"/>
                  <a:gd name="T66" fmla="*/ 1456 h 145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91" h="1456">
                    <a:moveTo>
                      <a:pt x="294" y="301"/>
                    </a:moveTo>
                    <a:lnTo>
                      <a:pt x="0" y="301"/>
                    </a:lnTo>
                    <a:lnTo>
                      <a:pt x="196" y="502"/>
                    </a:lnTo>
                    <a:lnTo>
                      <a:pt x="436" y="993"/>
                    </a:lnTo>
                    <a:lnTo>
                      <a:pt x="675" y="1138"/>
                    </a:lnTo>
                    <a:lnTo>
                      <a:pt x="979" y="1456"/>
                    </a:lnTo>
                    <a:lnTo>
                      <a:pt x="2106" y="1456"/>
                    </a:lnTo>
                    <a:lnTo>
                      <a:pt x="2448" y="1054"/>
                    </a:lnTo>
                    <a:lnTo>
                      <a:pt x="2742" y="803"/>
                    </a:lnTo>
                    <a:lnTo>
                      <a:pt x="2791" y="502"/>
                    </a:lnTo>
                    <a:lnTo>
                      <a:pt x="2595" y="402"/>
                    </a:lnTo>
                    <a:lnTo>
                      <a:pt x="2252" y="402"/>
                    </a:lnTo>
                    <a:lnTo>
                      <a:pt x="2203" y="301"/>
                    </a:lnTo>
                    <a:lnTo>
                      <a:pt x="1567" y="201"/>
                    </a:lnTo>
                    <a:lnTo>
                      <a:pt x="1714" y="0"/>
                    </a:lnTo>
                    <a:lnTo>
                      <a:pt x="1371" y="0"/>
                    </a:lnTo>
                    <a:lnTo>
                      <a:pt x="1567" y="201"/>
                    </a:lnTo>
                    <a:lnTo>
                      <a:pt x="882" y="301"/>
                    </a:lnTo>
                    <a:lnTo>
                      <a:pt x="686" y="803"/>
                    </a:lnTo>
                    <a:lnTo>
                      <a:pt x="539" y="703"/>
                    </a:lnTo>
                    <a:lnTo>
                      <a:pt x="294" y="301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158" name="Freeform 11"/>
              <p:cNvSpPr>
                <a:spLocks/>
              </p:cNvSpPr>
              <p:nvPr/>
            </p:nvSpPr>
            <p:spPr bwMode="auto">
              <a:xfrm>
                <a:off x="7858125" y="3525838"/>
                <a:ext cx="622300" cy="717550"/>
              </a:xfrm>
              <a:custGeom>
                <a:avLst/>
                <a:gdLst>
                  <a:gd name="T0" fmla="*/ 740925905 w 392"/>
                  <a:gd name="T1" fmla="*/ 0 h 452"/>
                  <a:gd name="T2" fmla="*/ 987901339 w 392"/>
                  <a:gd name="T3" fmla="*/ 126007828 h 452"/>
                  <a:gd name="T4" fmla="*/ 864414515 w 392"/>
                  <a:gd name="T5" fmla="*/ 632558453 h 452"/>
                  <a:gd name="T6" fmla="*/ 246975335 w 392"/>
                  <a:gd name="T7" fmla="*/ 1139110714 h 452"/>
                  <a:gd name="T8" fmla="*/ 0 w 392"/>
                  <a:gd name="T9" fmla="*/ 0 h 452"/>
                  <a:gd name="T10" fmla="*/ 740925905 w 392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452"/>
                  <a:gd name="T20" fmla="*/ 392 w 392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452">
                    <a:moveTo>
                      <a:pt x="294" y="0"/>
                    </a:moveTo>
                    <a:lnTo>
                      <a:pt x="392" y="50"/>
                    </a:lnTo>
                    <a:lnTo>
                      <a:pt x="343" y="251"/>
                    </a:lnTo>
                    <a:lnTo>
                      <a:pt x="98" y="452"/>
                    </a:lnTo>
                    <a:lnTo>
                      <a:pt x="0" y="0"/>
                    </a:lnTo>
                    <a:lnTo>
                      <a:pt x="29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5156" name="Rectangle 39"/>
            <p:cNvSpPr>
              <a:spLocks noChangeArrowheads="1"/>
            </p:cNvSpPr>
            <p:nvPr/>
          </p:nvSpPr>
          <p:spPr bwMode="auto">
            <a:xfrm>
              <a:off x="4114800" y="1699550"/>
              <a:ext cx="45720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5127" name="Object 12"/>
          <p:cNvGraphicFramePr>
            <a:graphicFrameLocks noChangeAspect="1"/>
          </p:cNvGraphicFramePr>
          <p:nvPr/>
        </p:nvGraphicFramePr>
        <p:xfrm>
          <a:off x="5575300" y="457200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4" imgW="2286000" imgH="736560" progId="Equation.3">
                  <p:embed/>
                </p:oleObj>
              </mc:Choice>
              <mc:Fallback>
                <p:oleObj name="Equation" r:id="rId14" imgW="2286000" imgH="736560" progId="Equation.3">
                  <p:embed/>
                  <p:pic>
                    <p:nvPicPr>
                      <p:cNvPr id="51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57200"/>
                        <a:ext cx="2286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71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73543E-7 L 0 0.12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9334E-6 L -0.00122 0.131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1524000" y="584200"/>
            <a:ext cx="61722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Homogeneous Coordinates</a:t>
            </a:r>
          </a:p>
        </p:txBody>
      </p:sp>
      <p:sp>
        <p:nvSpPr>
          <p:cNvPr id="6151" name="Content Placeholder 2"/>
          <p:cNvSpPr>
            <a:spLocks noGrp="1"/>
          </p:cNvSpPr>
          <p:nvPr>
            <p:ph idx="1"/>
          </p:nvPr>
        </p:nvSpPr>
        <p:spPr>
          <a:xfrm>
            <a:off x="396609" y="2020542"/>
            <a:ext cx="7610476" cy="3670767"/>
          </a:xfrm>
        </p:spPr>
        <p:txBody>
          <a:bodyPr/>
          <a:lstStyle/>
          <a:p>
            <a:pPr eaLnBrk="1" hangingPunct="1"/>
            <a:r>
              <a:rPr lang="en-US" dirty="0"/>
              <a:t>Translation by vector sum is cumbersome</a:t>
            </a:r>
          </a:p>
          <a:p>
            <a:pPr eaLnBrk="1" hangingPunct="1"/>
            <a:r>
              <a:rPr lang="en-US" dirty="0"/>
              <a:t>Add a extra coordinate</a:t>
            </a:r>
          </a:p>
          <a:p>
            <a:pPr lvl="1" eaLnBrk="1" hangingPunct="1"/>
            <a:r>
              <a:rPr lang="en-US" dirty="0"/>
              <a:t>Called the homogeneous coordinate</a:t>
            </a:r>
          </a:p>
          <a:p>
            <a:pPr lvl="1" eaLnBrk="1" hangingPunct="1"/>
            <a:r>
              <a:rPr lang="en-US" dirty="0"/>
              <a:t>For now, set to one</a:t>
            </a:r>
          </a:p>
          <a:p>
            <a:pPr eaLnBrk="1" hangingPunct="1"/>
            <a:r>
              <a:rPr lang="en-US" dirty="0"/>
              <a:t>Translation now expressed as a matrix</a:t>
            </a:r>
          </a:p>
          <a:p>
            <a:pPr eaLnBrk="1" hangingPunct="1"/>
            <a:r>
              <a:rPr lang="en-US" dirty="0"/>
              <a:t>Now we can compose scales</a:t>
            </a:r>
            <a:br>
              <a:rPr lang="en-US" dirty="0"/>
            </a:br>
            <a:r>
              <a:rPr lang="en-US" dirty="0"/>
              <a:t>and translations into a single</a:t>
            </a:r>
            <a:br>
              <a:rPr lang="en-US" dirty="0"/>
            </a:br>
            <a:r>
              <a:rPr lang="en-US" dirty="0"/>
              <a:t>matrix by matrix multiplication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696200" y="304800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2286000" imgH="736560" progId="Equation.DSMT4">
                  <p:embed/>
                </p:oleObj>
              </mc:Choice>
              <mc:Fallback>
                <p:oleObj name="Equation" r:id="rId4" imgW="2286000" imgH="73656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04800"/>
                        <a:ext cx="2286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7550150" y="3225800"/>
          <a:ext cx="2514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6" imgW="2514600" imgH="1117440" progId="Equation.DSMT4">
                  <p:embed/>
                </p:oleObj>
              </mc:Choice>
              <mc:Fallback>
                <p:oleObj name="Equation" r:id="rId6" imgW="2514600" imgH="1117440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3225800"/>
                        <a:ext cx="25146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7848600" y="1397000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97000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Down Arrow 31"/>
          <p:cNvSpPr/>
          <p:nvPr/>
        </p:nvSpPr>
        <p:spPr bwMode="auto">
          <a:xfrm>
            <a:off x="7848600" y="2209800"/>
            <a:ext cx="1905000" cy="9144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6324600" y="4675188"/>
          <a:ext cx="41465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0" imgW="4152600" imgH="1117440" progId="Equation.3">
                  <p:embed/>
                </p:oleObj>
              </mc:Choice>
              <mc:Fallback>
                <p:oleObj name="Equation" r:id="rId10" imgW="4152600" imgH="1117440" progId="Equation.3">
                  <p:embed/>
                  <p:pic>
                    <p:nvPicPr>
                      <p:cNvPr id="614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75188"/>
                        <a:ext cx="4146550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0266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46FD-7BC1-4F38-A196-806029B7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3C80C-07CB-4207-BE65-DE833FAE9ECC}"/>
              </a:ext>
            </a:extLst>
          </p:cNvPr>
          <p:cNvSpPr/>
          <p:nvPr/>
        </p:nvSpPr>
        <p:spPr>
          <a:xfrm>
            <a:off x="76840" y="1805949"/>
            <a:ext cx="74150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An affine transformation is the sum</a:t>
            </a:r>
            <a:br>
              <a:rPr lang="en-US" sz="3200" b="1" dirty="0"/>
            </a:br>
            <a:r>
              <a:rPr lang="en-US" sz="3200" b="1" dirty="0"/>
              <a:t>of a linear transformation and a constant vector…</a:t>
            </a: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  <a:p>
            <a:pPr lvl="1"/>
            <a:r>
              <a:rPr lang="en-US" sz="2400" dirty="0"/>
              <a:t>Linear transformations preserve the origin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/>
              <a:t>Translations map the origin to a new position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21506" name="Picture 2" descr="https://upload.wikimedia.org/wikipedia/commons/thumb/2/2c/2D_affine_transformation_matrix.svg/512px-2D_affine_transformation_matrix.svg.png">
            <a:extLst>
              <a:ext uri="{FF2B5EF4-FFF2-40B4-BE49-F238E27FC236}">
                <a16:creationId xmlns:a16="http://schemas.microsoft.com/office/drawing/2014/main" id="{A520D135-225E-433D-903B-A486D93B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728" y="552466"/>
            <a:ext cx="4484914" cy="598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5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1" y="420251"/>
            <a:ext cx="8913813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Rendering Pipeline:</a:t>
            </a:r>
            <a:br>
              <a:rPr lang="en-US" dirty="0"/>
            </a:br>
            <a:r>
              <a:rPr lang="en-US" dirty="0"/>
              <a:t>Coordinate Transformations</a:t>
            </a:r>
          </a:p>
        </p:txBody>
      </p:sp>
      <p:sp>
        <p:nvSpPr>
          <p:cNvPr id="4" name="UTurnArrow"/>
          <p:cNvSpPr>
            <a:spLocks noEditPoints="1" noChangeArrowheads="1"/>
          </p:cNvSpPr>
          <p:nvPr/>
        </p:nvSpPr>
        <p:spPr bwMode="auto">
          <a:xfrm rot="16200000" flipH="1">
            <a:off x="1790700" y="3619500"/>
            <a:ext cx="2667000" cy="2438400"/>
          </a:xfrm>
          <a:custGeom>
            <a:avLst/>
            <a:gdLst>
              <a:gd name="G0" fmla="+- 0 0 0"/>
              <a:gd name="G1" fmla="+- 7765 0 0"/>
              <a:gd name="G2" fmla="*/ 7765 1 2"/>
              <a:gd name="G3" fmla="*/ 11416 1 2"/>
              <a:gd name="G4" fmla="+- 10800 G3 G2"/>
              <a:gd name="G5" fmla="+- 10800 G3 0"/>
              <a:gd name="G6" fmla="+- G5 G2 0"/>
              <a:gd name="G7" fmla="*/ G6 1 2"/>
              <a:gd name="G8" fmla="+- 11416 0 0"/>
              <a:gd name="G9" fmla="+- 21600 0 7765"/>
              <a:gd name="G10" fmla="+- 21600 0 11416"/>
              <a:gd name="G11" fmla="min G10 8691"/>
              <a:gd name="G12" fmla="+- 8845 0 0"/>
              <a:gd name="G13" fmla="+- 14883 0 5975"/>
              <a:gd name="G14" fmla="+- 14883 0 0"/>
              <a:gd name="G15" fmla="*/ 7765 5842 6110"/>
              <a:gd name="G16" fmla="+- 8845 1350 0"/>
              <a:gd name="G17" fmla="+- 8310 0 G15"/>
              <a:gd name="G18" fmla="*/ G17 G7 8310"/>
              <a:gd name="G19" fmla="+- 7765 G18 0"/>
              <a:gd name="G20" fmla="+- G4 0 G18"/>
              <a:gd name="T0" fmla="*/ 10196 w 21600"/>
              <a:gd name="T1" fmla="*/ 0 h 21600"/>
              <a:gd name="T2" fmla="*/ 3883 w 21600"/>
              <a:gd name="T3" fmla="*/ 21600 h 21600"/>
              <a:gd name="T4" fmla="*/ 11416 w 21600"/>
              <a:gd name="T5" fmla="*/ 8845 h 21600"/>
              <a:gd name="T6" fmla="*/ 16508 w 21600"/>
              <a:gd name="T7" fmla="*/ 14883 h 21600"/>
              <a:gd name="T8" fmla="*/ 21600 w 21600"/>
              <a:gd name="T9" fmla="*/ 8845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6508" y="14883"/>
                </a:moveTo>
                <a:lnTo>
                  <a:pt x="21600" y="8845"/>
                </a:lnTo>
                <a:lnTo>
                  <a:pt x="20391" y="8845"/>
                </a:lnTo>
                <a:lnTo>
                  <a:pt x="20391" y="8310"/>
                </a:lnTo>
                <a:cubicBezTo>
                  <a:pt x="20391" y="3721"/>
                  <a:pt x="15827" y="0"/>
                  <a:pt x="10196" y="0"/>
                </a:cubicBezTo>
                <a:cubicBezTo>
                  <a:pt x="4565" y="0"/>
                  <a:pt x="0" y="3799"/>
                  <a:pt x="0" y="8485"/>
                </a:cubicBezTo>
                <a:lnTo>
                  <a:pt x="0" y="21600"/>
                </a:lnTo>
                <a:lnTo>
                  <a:pt x="7765" y="21600"/>
                </a:lnTo>
                <a:lnTo>
                  <a:pt x="7765" y="8310"/>
                </a:lnTo>
                <a:cubicBezTo>
                  <a:pt x="7765" y="7821"/>
                  <a:pt x="8252" y="7424"/>
                  <a:pt x="8852" y="7424"/>
                </a:cubicBezTo>
                <a:lnTo>
                  <a:pt x="11538" y="7424"/>
                </a:lnTo>
                <a:cubicBezTo>
                  <a:pt x="12138" y="7424"/>
                  <a:pt x="12625" y="7821"/>
                  <a:pt x="12625" y="8310"/>
                </a:cubicBezTo>
                <a:lnTo>
                  <a:pt x="12625" y="8845"/>
                </a:lnTo>
                <a:lnTo>
                  <a:pt x="11416" y="88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en-US" dirty="0"/>
              <a:t>Homogeneous Divide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Coords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1752600"/>
            <a:ext cx="1295400" cy="1295400"/>
          </a:xfrm>
          <a:prstGeom prst="rightArrow">
            <a:avLst>
              <a:gd name="adj1" fmla="val 75324"/>
              <a:gd name="adj2" fmla="val 25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Model</a:t>
            </a:r>
            <a:br>
              <a:rPr lang="en-US"/>
            </a:br>
            <a:r>
              <a:rPr lang="en-US"/>
              <a:t>Xform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34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World</a:t>
            </a:r>
            <a:br>
              <a:rPr lang="en-US"/>
            </a:br>
            <a:r>
              <a:rPr lang="en-US"/>
              <a:t>Coords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86400" y="1752600"/>
            <a:ext cx="1447800" cy="1295400"/>
          </a:xfrm>
          <a:prstGeom prst="rightArrow">
            <a:avLst>
              <a:gd name="adj1" fmla="val 75324"/>
              <a:gd name="adj2" fmla="val 27941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Viewing</a:t>
            </a:r>
            <a:br>
              <a:rPr lang="en-US"/>
            </a:br>
            <a:r>
              <a:rPr lang="en-US"/>
              <a:t>Xform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343400" y="33528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Still</a:t>
            </a:r>
            <a:br>
              <a:rPr lang="en-US"/>
            </a:br>
            <a:r>
              <a:rPr lang="en-US"/>
              <a:t>Clip</a:t>
            </a:r>
            <a:br>
              <a:rPr lang="en-US"/>
            </a:br>
            <a:r>
              <a:rPr lang="en-US"/>
              <a:t>Coords.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 flipH="1">
            <a:off x="6019800" y="3352800"/>
            <a:ext cx="1371600" cy="1295400"/>
          </a:xfrm>
          <a:prstGeom prst="rightArrow">
            <a:avLst>
              <a:gd name="adj1" fmla="val 75324"/>
              <a:gd name="adj2" fmla="val 26471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Clipping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581400" y="49530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Window</a:t>
            </a:r>
          </a:p>
          <a:p>
            <a:pPr algn="ctr">
              <a:defRPr/>
            </a:pPr>
            <a:r>
              <a:rPr lang="en-US"/>
              <a:t>Coordinates</a:t>
            </a: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5257800" y="4953000"/>
            <a:ext cx="1447800" cy="1295400"/>
          </a:xfrm>
          <a:prstGeom prst="rightArrow">
            <a:avLst>
              <a:gd name="adj1" fmla="val 84065"/>
              <a:gd name="adj2" fmla="val 28919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Window</a:t>
            </a:r>
          </a:p>
          <a:p>
            <a:pPr algn="ctr">
              <a:defRPr/>
            </a:pPr>
            <a:r>
              <a:rPr lang="en-US" dirty="0"/>
              <a:t>to</a:t>
            </a:r>
          </a:p>
          <a:p>
            <a:pPr algn="ctr">
              <a:defRPr/>
            </a:pPr>
            <a:r>
              <a:rPr lang="en-US" dirty="0"/>
              <a:t>Viewport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705600" y="49530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Viewport</a:t>
            </a:r>
          </a:p>
          <a:p>
            <a:pPr algn="ctr">
              <a:defRPr/>
            </a:pPr>
            <a:r>
              <a:rPr lang="en-US"/>
              <a:t>Coordinates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91400" y="3352800"/>
            <a:ext cx="1371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Clip</a:t>
            </a:r>
            <a:br>
              <a:rPr lang="en-US"/>
            </a:br>
            <a:r>
              <a:rPr lang="en-US"/>
              <a:t>Coords.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9342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Viewing</a:t>
            </a:r>
            <a:br>
              <a:rPr lang="en-US"/>
            </a:br>
            <a:r>
              <a:rPr lang="en-US"/>
              <a:t>Coords</a:t>
            </a:r>
          </a:p>
        </p:txBody>
      </p:sp>
      <p:grpSp>
        <p:nvGrpSpPr>
          <p:cNvPr id="22543" name="Group 17"/>
          <p:cNvGrpSpPr>
            <a:grpSpLocks/>
          </p:cNvGrpSpPr>
          <p:nvPr/>
        </p:nvGrpSpPr>
        <p:grpSpPr bwMode="auto">
          <a:xfrm>
            <a:off x="8077200" y="1905000"/>
            <a:ext cx="2209800" cy="2667000"/>
            <a:chOff x="6324600" y="1905000"/>
            <a:chExt cx="2438400" cy="2667000"/>
          </a:xfrm>
        </p:grpSpPr>
        <p:sp>
          <p:nvSpPr>
            <p:cNvPr id="10" name="UTurnArrow"/>
            <p:cNvSpPr>
              <a:spLocks noEditPoints="1" noChangeArrowheads="1"/>
            </p:cNvSpPr>
            <p:nvPr/>
          </p:nvSpPr>
          <p:spPr bwMode="auto">
            <a:xfrm rot="5400000">
              <a:off x="6210300" y="20193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rot="10800000" vert="eaVert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6492766" y="2096869"/>
              <a:ext cx="137827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Perspective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Distortion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4182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1505744" y="466162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Order Dependence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65300" y="4038600"/>
            <a:ext cx="25019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1447800"/>
            <a:ext cx="2514600" cy="24384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905000" y="1524000"/>
          <a:ext cx="21907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4" imgW="2920680" imgH="3098520" progId="Equation.DSMT4">
                  <p:embed/>
                </p:oleObj>
              </mc:Choice>
              <mc:Fallback>
                <p:oleObj name="Equation" r:id="rId4" imgW="2920680" imgH="309852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19075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905000" y="4127500"/>
          <a:ext cx="219075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6" imgW="2920680" imgH="3073320" progId="Equation.DSMT4">
                  <p:embed/>
                </p:oleObj>
              </mc:Choice>
              <mc:Fallback>
                <p:oleObj name="Equation" r:id="rId6" imgW="2920680" imgH="3073320" progId="Equation.DSMT4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27500"/>
                        <a:ext cx="2190750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95" name="TextBox 27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8" imgW="914400" imgH="267840" progId="Equation.3">
                  <p:embed/>
                </p:oleObj>
              </mc:Choice>
              <mc:Fallback>
                <p:oleObj name="Equation" r:id="rId8" imgW="914400" imgH="267840" progId="Equation.3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26113" y="2728913"/>
            <a:ext cx="4430712" cy="2311400"/>
            <a:chOff x="4205288" y="2728913"/>
            <a:chExt cx="4430712" cy="2311400"/>
          </a:xfrm>
        </p:grpSpPr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/>
              <a:ahLst/>
              <a:cxnLst>
                <a:cxn ang="0">
                  <a:pos x="294" y="301"/>
                </a:cxn>
                <a:cxn ang="0">
                  <a:pos x="0" y="301"/>
                </a:cxn>
                <a:cxn ang="0">
                  <a:pos x="196" y="502"/>
                </a:cxn>
                <a:cxn ang="0">
                  <a:pos x="436" y="993"/>
                </a:cxn>
                <a:cxn ang="0">
                  <a:pos x="675" y="1138"/>
                </a:cxn>
                <a:cxn ang="0">
                  <a:pos x="979" y="1456"/>
                </a:cxn>
                <a:cxn ang="0">
                  <a:pos x="2106" y="1456"/>
                </a:cxn>
                <a:cxn ang="0">
                  <a:pos x="2448" y="1054"/>
                </a:cxn>
                <a:cxn ang="0">
                  <a:pos x="2742" y="803"/>
                </a:cxn>
                <a:cxn ang="0">
                  <a:pos x="2791" y="502"/>
                </a:cxn>
                <a:cxn ang="0">
                  <a:pos x="2595" y="402"/>
                </a:cxn>
                <a:cxn ang="0">
                  <a:pos x="2252" y="402"/>
                </a:cxn>
                <a:cxn ang="0">
                  <a:pos x="2203" y="301"/>
                </a:cxn>
                <a:cxn ang="0">
                  <a:pos x="1567" y="201"/>
                </a:cxn>
                <a:cxn ang="0">
                  <a:pos x="1714" y="0"/>
                </a:cxn>
                <a:cxn ang="0">
                  <a:pos x="1371" y="0"/>
                </a:cxn>
                <a:cxn ang="0">
                  <a:pos x="1567" y="201"/>
                </a:cxn>
                <a:cxn ang="0">
                  <a:pos x="882" y="301"/>
                </a:cxn>
                <a:cxn ang="0">
                  <a:pos x="686" y="803"/>
                </a:cxn>
                <a:cxn ang="0">
                  <a:pos x="539" y="703"/>
                </a:cxn>
                <a:cxn ang="0">
                  <a:pos x="294" y="301"/>
                </a:cxn>
              </a:cxnLst>
              <a:rect l="0" t="0" r="r" b="b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392" y="50"/>
                </a:cxn>
                <a:cxn ang="0">
                  <a:pos x="343" y="251"/>
                </a:cxn>
                <a:cxn ang="0">
                  <a:pos x="98" y="452"/>
                </a:cxn>
                <a:cxn ang="0">
                  <a:pos x="0" y="0"/>
                </a:cxn>
                <a:cxn ang="0">
                  <a:pos x="294" y="0"/>
                </a:cxn>
              </a:cxnLst>
              <a:rect l="0" t="0" r="r" b="b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38800" y="1700213"/>
            <a:ext cx="4572000" cy="3340100"/>
            <a:chOff x="4114800" y="1699550"/>
            <a:chExt cx="4572000" cy="3340763"/>
          </a:xfrm>
        </p:grpSpPr>
        <p:grpSp>
          <p:nvGrpSpPr>
            <p:cNvPr id="7198" name="Group 35"/>
            <p:cNvGrpSpPr>
              <a:grpSpLocks/>
            </p:cNvGrpSpPr>
            <p:nvPr/>
          </p:nvGrpSpPr>
          <p:grpSpPr bwMode="auto">
            <a:xfrm>
              <a:off x="4205288" y="2728913"/>
              <a:ext cx="4430712" cy="2311400"/>
              <a:chOff x="4205288" y="2728913"/>
              <a:chExt cx="4430712" cy="2311400"/>
            </a:xfrm>
          </p:grpSpPr>
          <p:sp>
            <p:nvSpPr>
              <p:cNvPr id="7200" name="Freeform 10"/>
              <p:cNvSpPr>
                <a:spLocks/>
              </p:cNvSpPr>
              <p:nvPr/>
            </p:nvSpPr>
            <p:spPr bwMode="auto">
              <a:xfrm>
                <a:off x="4205288" y="2728913"/>
                <a:ext cx="4430712" cy="2311400"/>
              </a:xfrm>
              <a:custGeom>
                <a:avLst/>
                <a:gdLst>
                  <a:gd name="T0" fmla="*/ 740925793 w 2791"/>
                  <a:gd name="T1" fmla="*/ 758567769 h 1456"/>
                  <a:gd name="T2" fmla="*/ 0 w 2791"/>
                  <a:gd name="T3" fmla="*/ 758567769 h 1456"/>
                  <a:gd name="T4" fmla="*/ 493950595 w 2791"/>
                  <a:gd name="T5" fmla="*/ 1265118410 h 1456"/>
                  <a:gd name="T6" fmla="*/ 1098788013 w 2791"/>
                  <a:gd name="T7" fmla="*/ 2147483647 h 1456"/>
                  <a:gd name="T8" fmla="*/ 1701104682 w 2791"/>
                  <a:gd name="T9" fmla="*/ 2147483647 h 1456"/>
                  <a:gd name="T10" fmla="*/ 2147483647 w 2791"/>
                  <a:gd name="T11" fmla="*/ 2147483647 h 1456"/>
                  <a:gd name="T12" fmla="*/ 2147483647 w 2791"/>
                  <a:gd name="T13" fmla="*/ 2147483647 h 1456"/>
                  <a:gd name="T14" fmla="*/ 2147483647 w 2791"/>
                  <a:gd name="T15" fmla="*/ 2147483647 h 1456"/>
                  <a:gd name="T16" fmla="*/ 2147483647 w 2791"/>
                  <a:gd name="T17" fmla="*/ 2023684790 h 1456"/>
                  <a:gd name="T18" fmla="*/ 2147483647 w 2791"/>
                  <a:gd name="T19" fmla="*/ 1265118410 h 1456"/>
                  <a:gd name="T20" fmla="*/ 2147483647 w 2791"/>
                  <a:gd name="T21" fmla="*/ 1013102870 h 1456"/>
                  <a:gd name="T22" fmla="*/ 2147483647 w 2791"/>
                  <a:gd name="T23" fmla="*/ 1013102870 h 1456"/>
                  <a:gd name="T24" fmla="*/ 2147483647 w 2791"/>
                  <a:gd name="T25" fmla="*/ 758567769 h 1456"/>
                  <a:gd name="T26" fmla="*/ 2147483647 w 2791"/>
                  <a:gd name="T27" fmla="*/ 506550641 h 1456"/>
                  <a:gd name="T28" fmla="*/ 2147483647 w 2791"/>
                  <a:gd name="T29" fmla="*/ 0 h 1456"/>
                  <a:gd name="T30" fmla="*/ 2147483647 w 2791"/>
                  <a:gd name="T31" fmla="*/ 0 h 1456"/>
                  <a:gd name="T32" fmla="*/ 2147483647 w 2791"/>
                  <a:gd name="T33" fmla="*/ 506550641 h 1456"/>
                  <a:gd name="T34" fmla="*/ 2147483647 w 2791"/>
                  <a:gd name="T35" fmla="*/ 758567769 h 1456"/>
                  <a:gd name="T36" fmla="*/ 1728827181 w 2791"/>
                  <a:gd name="T37" fmla="*/ 2023684790 h 1456"/>
                  <a:gd name="T38" fmla="*/ 1358363193 w 2791"/>
                  <a:gd name="T39" fmla="*/ 1771670837 h 1456"/>
                  <a:gd name="T40" fmla="*/ 740925793 w 2791"/>
                  <a:gd name="T41" fmla="*/ 758567769 h 145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91"/>
                  <a:gd name="T64" fmla="*/ 0 h 1456"/>
                  <a:gd name="T65" fmla="*/ 2791 w 2791"/>
                  <a:gd name="T66" fmla="*/ 1456 h 145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91" h="1456">
                    <a:moveTo>
                      <a:pt x="294" y="301"/>
                    </a:moveTo>
                    <a:lnTo>
                      <a:pt x="0" y="301"/>
                    </a:lnTo>
                    <a:lnTo>
                      <a:pt x="196" y="502"/>
                    </a:lnTo>
                    <a:lnTo>
                      <a:pt x="436" y="993"/>
                    </a:lnTo>
                    <a:lnTo>
                      <a:pt x="675" y="1138"/>
                    </a:lnTo>
                    <a:lnTo>
                      <a:pt x="979" y="1456"/>
                    </a:lnTo>
                    <a:lnTo>
                      <a:pt x="2106" y="1456"/>
                    </a:lnTo>
                    <a:lnTo>
                      <a:pt x="2448" y="1054"/>
                    </a:lnTo>
                    <a:lnTo>
                      <a:pt x="2742" y="803"/>
                    </a:lnTo>
                    <a:lnTo>
                      <a:pt x="2791" y="502"/>
                    </a:lnTo>
                    <a:lnTo>
                      <a:pt x="2595" y="402"/>
                    </a:lnTo>
                    <a:lnTo>
                      <a:pt x="2252" y="402"/>
                    </a:lnTo>
                    <a:lnTo>
                      <a:pt x="2203" y="301"/>
                    </a:lnTo>
                    <a:lnTo>
                      <a:pt x="1567" y="201"/>
                    </a:lnTo>
                    <a:lnTo>
                      <a:pt x="1714" y="0"/>
                    </a:lnTo>
                    <a:lnTo>
                      <a:pt x="1371" y="0"/>
                    </a:lnTo>
                    <a:lnTo>
                      <a:pt x="1567" y="201"/>
                    </a:lnTo>
                    <a:lnTo>
                      <a:pt x="882" y="301"/>
                    </a:lnTo>
                    <a:lnTo>
                      <a:pt x="686" y="803"/>
                    </a:lnTo>
                    <a:lnTo>
                      <a:pt x="539" y="703"/>
                    </a:lnTo>
                    <a:lnTo>
                      <a:pt x="294" y="301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201" name="Freeform 11"/>
              <p:cNvSpPr>
                <a:spLocks/>
              </p:cNvSpPr>
              <p:nvPr/>
            </p:nvSpPr>
            <p:spPr bwMode="auto">
              <a:xfrm>
                <a:off x="7858125" y="3525838"/>
                <a:ext cx="622300" cy="717550"/>
              </a:xfrm>
              <a:custGeom>
                <a:avLst/>
                <a:gdLst>
                  <a:gd name="T0" fmla="*/ 740925905 w 392"/>
                  <a:gd name="T1" fmla="*/ 0 h 452"/>
                  <a:gd name="T2" fmla="*/ 987901339 w 392"/>
                  <a:gd name="T3" fmla="*/ 126007828 h 452"/>
                  <a:gd name="T4" fmla="*/ 864414515 w 392"/>
                  <a:gd name="T5" fmla="*/ 632558453 h 452"/>
                  <a:gd name="T6" fmla="*/ 246975335 w 392"/>
                  <a:gd name="T7" fmla="*/ 1139110714 h 452"/>
                  <a:gd name="T8" fmla="*/ 0 w 392"/>
                  <a:gd name="T9" fmla="*/ 0 h 452"/>
                  <a:gd name="T10" fmla="*/ 740925905 w 392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452"/>
                  <a:gd name="T20" fmla="*/ 392 w 392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452">
                    <a:moveTo>
                      <a:pt x="294" y="0"/>
                    </a:moveTo>
                    <a:lnTo>
                      <a:pt x="392" y="50"/>
                    </a:lnTo>
                    <a:lnTo>
                      <a:pt x="343" y="251"/>
                    </a:lnTo>
                    <a:lnTo>
                      <a:pt x="98" y="452"/>
                    </a:lnTo>
                    <a:lnTo>
                      <a:pt x="0" y="0"/>
                    </a:lnTo>
                    <a:lnTo>
                      <a:pt x="29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7199" name="Rectangle 34"/>
            <p:cNvSpPr>
              <a:spLocks noChangeArrowheads="1"/>
            </p:cNvSpPr>
            <p:nvPr/>
          </p:nvSpPr>
          <p:spPr bwMode="auto">
            <a:xfrm>
              <a:off x="4114800" y="1699550"/>
              <a:ext cx="45720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33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73543E-7 L 0 0.12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9334E-6 L -0.00122 0.131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1"/>
          <p:cNvSpPr>
            <a:spLocks noGrp="1"/>
          </p:cNvSpPr>
          <p:nvPr>
            <p:ph type="title"/>
          </p:nvPr>
        </p:nvSpPr>
        <p:spPr>
          <a:xfrm>
            <a:off x="1524001" y="483651"/>
            <a:ext cx="6093139" cy="914400"/>
          </a:xfrm>
        </p:spPr>
        <p:txBody>
          <a:bodyPr/>
          <a:lstStyle/>
          <a:p>
            <a:pPr eaLnBrk="1" hangingPunct="1"/>
            <a:r>
              <a:rPr lang="en-US" dirty="0"/>
              <a:t>Window-to-Viewport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120062" y="670065"/>
            <a:ext cx="2122488" cy="2124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1050">
              <a:latin typeface="Times New Roman" pitchFamily="18" charset="0"/>
            </a:endParaRPr>
          </a:p>
        </p:txBody>
      </p:sp>
      <p:sp>
        <p:nvSpPr>
          <p:cNvPr id="8199" name="TextBox 4"/>
          <p:cNvSpPr txBox="1">
            <a:spLocks noChangeArrowheads="1"/>
          </p:cNvSpPr>
          <p:nvPr/>
        </p:nvSpPr>
        <p:spPr bwMode="auto">
          <a:xfrm>
            <a:off x="7720012" y="2794140"/>
            <a:ext cx="717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(-1,-1)</a:t>
            </a:r>
          </a:p>
        </p:txBody>
      </p:sp>
      <p:sp>
        <p:nvSpPr>
          <p:cNvPr id="8200" name="TextBox 6"/>
          <p:cNvSpPr txBox="1">
            <a:spLocks noChangeArrowheads="1"/>
          </p:cNvSpPr>
          <p:nvPr/>
        </p:nvSpPr>
        <p:spPr bwMode="auto">
          <a:xfrm>
            <a:off x="10101262" y="281126"/>
            <a:ext cx="577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(1,1)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120062" y="1095514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8120062" y="1519376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120062" y="1943240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120062" y="2368689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05" name="Straight Connector 12"/>
          <p:cNvCxnSpPr>
            <a:cxnSpLocks noChangeShapeType="1"/>
          </p:cNvCxnSpPr>
          <p:nvPr/>
        </p:nvCxnSpPr>
        <p:spPr bwMode="auto">
          <a:xfrm rot="5400000">
            <a:off x="7482681" y="1732895"/>
            <a:ext cx="21224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Straight Connector 13"/>
          <p:cNvCxnSpPr>
            <a:cxnSpLocks noChangeShapeType="1"/>
          </p:cNvCxnSpPr>
          <p:nvPr/>
        </p:nvCxnSpPr>
        <p:spPr bwMode="auto">
          <a:xfrm rot="5400000">
            <a:off x="7905750" y="1809889"/>
            <a:ext cx="2124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Straight Connector 14"/>
          <p:cNvCxnSpPr>
            <a:cxnSpLocks noChangeShapeType="1"/>
          </p:cNvCxnSpPr>
          <p:nvPr/>
        </p:nvCxnSpPr>
        <p:spPr bwMode="auto">
          <a:xfrm rot="5400000">
            <a:off x="8331201" y="1730515"/>
            <a:ext cx="21224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Straight Connector 15"/>
          <p:cNvCxnSpPr>
            <a:cxnSpLocks noChangeShapeType="1"/>
          </p:cNvCxnSpPr>
          <p:nvPr/>
        </p:nvCxnSpPr>
        <p:spPr bwMode="auto">
          <a:xfrm rot="5400000">
            <a:off x="8755857" y="1731308"/>
            <a:ext cx="2122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Straight Connector 16"/>
          <p:cNvCxnSpPr>
            <a:cxnSpLocks noChangeShapeType="1"/>
          </p:cNvCxnSpPr>
          <p:nvPr/>
        </p:nvCxnSpPr>
        <p:spPr bwMode="auto">
          <a:xfrm rot="5400000">
            <a:off x="7269957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Straight Connector 17"/>
          <p:cNvCxnSpPr>
            <a:cxnSpLocks noChangeShapeType="1"/>
          </p:cNvCxnSpPr>
          <p:nvPr/>
        </p:nvCxnSpPr>
        <p:spPr bwMode="auto">
          <a:xfrm rot="5400000">
            <a:off x="7693819" y="1731308"/>
            <a:ext cx="21240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Straight Connector 18"/>
          <p:cNvCxnSpPr>
            <a:cxnSpLocks noChangeShapeType="1"/>
          </p:cNvCxnSpPr>
          <p:nvPr/>
        </p:nvCxnSpPr>
        <p:spPr bwMode="auto">
          <a:xfrm rot="5400000">
            <a:off x="8117682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Straight Connector 19"/>
          <p:cNvCxnSpPr>
            <a:cxnSpLocks noChangeShapeType="1"/>
          </p:cNvCxnSpPr>
          <p:nvPr/>
        </p:nvCxnSpPr>
        <p:spPr bwMode="auto">
          <a:xfrm rot="5400000">
            <a:off x="8541544" y="1731308"/>
            <a:ext cx="21240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Straight Connector 20"/>
          <p:cNvCxnSpPr>
            <a:cxnSpLocks noChangeShapeType="1"/>
          </p:cNvCxnSpPr>
          <p:nvPr/>
        </p:nvCxnSpPr>
        <p:spPr bwMode="auto">
          <a:xfrm rot="5400000">
            <a:off x="8965407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Straight Connector 21"/>
          <p:cNvCxnSpPr/>
          <p:nvPr/>
        </p:nvCxnSpPr>
        <p:spPr bwMode="auto">
          <a:xfrm>
            <a:off x="8120062" y="882790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120062" y="1306651"/>
            <a:ext cx="21224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8120062" y="1730515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8120062" y="2154376"/>
            <a:ext cx="21224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8120062" y="2578239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8116888" y="3919677"/>
            <a:ext cx="2105025" cy="2105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900">
              <a:latin typeface="Times New Roman" pitchFamily="18" charset="0"/>
            </a:endParaRPr>
          </a:p>
        </p:txBody>
      </p:sp>
      <p:sp>
        <p:nvSpPr>
          <p:cNvPr id="8220" name="TextBox 28"/>
          <p:cNvSpPr txBox="1">
            <a:spLocks noChangeArrowheads="1"/>
          </p:cNvSpPr>
          <p:nvPr/>
        </p:nvSpPr>
        <p:spPr bwMode="auto">
          <a:xfrm>
            <a:off x="7751762" y="5996126"/>
            <a:ext cx="579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(0,0)</a:t>
            </a:r>
          </a:p>
        </p:txBody>
      </p:sp>
      <p:sp>
        <p:nvSpPr>
          <p:cNvPr id="8221" name="TextBox 30"/>
          <p:cNvSpPr txBox="1">
            <a:spLocks noChangeArrowheads="1"/>
          </p:cNvSpPr>
          <p:nvPr/>
        </p:nvSpPr>
        <p:spPr bwMode="auto">
          <a:xfrm>
            <a:off x="9782969" y="3569758"/>
            <a:ext cx="9667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(w-1,h-1)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8116888" y="43403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8116888" y="47610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116888" y="51817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8116888" y="56024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26" name="Straight Connector 36"/>
          <p:cNvCxnSpPr>
            <a:cxnSpLocks noChangeShapeType="1"/>
          </p:cNvCxnSpPr>
          <p:nvPr/>
        </p:nvCxnSpPr>
        <p:spPr bwMode="auto">
          <a:xfrm rot="5400000">
            <a:off x="74850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7" name="Straight Connector 37"/>
          <p:cNvCxnSpPr>
            <a:cxnSpLocks noChangeShapeType="1"/>
          </p:cNvCxnSpPr>
          <p:nvPr/>
        </p:nvCxnSpPr>
        <p:spPr bwMode="auto">
          <a:xfrm rot="5400000">
            <a:off x="79057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8" name="Straight Connector 38"/>
          <p:cNvCxnSpPr>
            <a:cxnSpLocks noChangeShapeType="1"/>
          </p:cNvCxnSpPr>
          <p:nvPr/>
        </p:nvCxnSpPr>
        <p:spPr bwMode="auto">
          <a:xfrm rot="5400000">
            <a:off x="83272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9" name="Straight Connector 39"/>
          <p:cNvCxnSpPr>
            <a:cxnSpLocks noChangeShapeType="1"/>
          </p:cNvCxnSpPr>
          <p:nvPr/>
        </p:nvCxnSpPr>
        <p:spPr bwMode="auto">
          <a:xfrm rot="5400000">
            <a:off x="874791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0" name="Straight Connector 40"/>
          <p:cNvCxnSpPr>
            <a:cxnSpLocks noChangeShapeType="1"/>
          </p:cNvCxnSpPr>
          <p:nvPr/>
        </p:nvCxnSpPr>
        <p:spPr bwMode="auto">
          <a:xfrm rot="5400000">
            <a:off x="72755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1" name="Straight Connector 41"/>
          <p:cNvCxnSpPr>
            <a:cxnSpLocks noChangeShapeType="1"/>
          </p:cNvCxnSpPr>
          <p:nvPr/>
        </p:nvCxnSpPr>
        <p:spPr bwMode="auto">
          <a:xfrm rot="5400000">
            <a:off x="76962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2" name="Straight Connector 42"/>
          <p:cNvCxnSpPr>
            <a:cxnSpLocks noChangeShapeType="1"/>
          </p:cNvCxnSpPr>
          <p:nvPr/>
        </p:nvCxnSpPr>
        <p:spPr bwMode="auto">
          <a:xfrm rot="5400000">
            <a:off x="811609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Straight Connector 43"/>
          <p:cNvCxnSpPr>
            <a:cxnSpLocks noChangeShapeType="1"/>
          </p:cNvCxnSpPr>
          <p:nvPr/>
        </p:nvCxnSpPr>
        <p:spPr bwMode="auto">
          <a:xfrm rot="5400000">
            <a:off x="85375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4" name="Straight Connector 44"/>
          <p:cNvCxnSpPr>
            <a:cxnSpLocks noChangeShapeType="1"/>
          </p:cNvCxnSpPr>
          <p:nvPr/>
        </p:nvCxnSpPr>
        <p:spPr bwMode="auto">
          <a:xfrm rot="5400000">
            <a:off x="89582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45"/>
          <p:cNvCxnSpPr/>
          <p:nvPr/>
        </p:nvCxnSpPr>
        <p:spPr bwMode="auto">
          <a:xfrm>
            <a:off x="8116888" y="41292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116888" y="45499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8116888" y="49721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8116888" y="53928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8116888" y="58135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8116888" y="40244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8116888" y="42340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8115301" y="44451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8115301" y="46562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8115301" y="48658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8115301" y="50769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8115301" y="52865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8113713" y="54976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8113713" y="57087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8113713" y="59183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50" name="Straight Connector 60"/>
          <p:cNvCxnSpPr>
            <a:cxnSpLocks noChangeShapeType="1"/>
          </p:cNvCxnSpPr>
          <p:nvPr/>
        </p:nvCxnSpPr>
        <p:spPr bwMode="auto">
          <a:xfrm rot="5400000">
            <a:off x="71691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1" name="Straight Connector 61"/>
          <p:cNvCxnSpPr>
            <a:cxnSpLocks noChangeShapeType="1"/>
          </p:cNvCxnSpPr>
          <p:nvPr/>
        </p:nvCxnSpPr>
        <p:spPr bwMode="auto">
          <a:xfrm rot="5400000">
            <a:off x="737949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2" name="Straight Connector 62"/>
          <p:cNvCxnSpPr>
            <a:cxnSpLocks noChangeShapeType="1"/>
          </p:cNvCxnSpPr>
          <p:nvPr/>
        </p:nvCxnSpPr>
        <p:spPr bwMode="auto">
          <a:xfrm rot="5400000">
            <a:off x="75898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3" name="Straight Connector 63"/>
          <p:cNvCxnSpPr>
            <a:cxnSpLocks noChangeShapeType="1"/>
          </p:cNvCxnSpPr>
          <p:nvPr/>
        </p:nvCxnSpPr>
        <p:spPr bwMode="auto">
          <a:xfrm rot="5400000">
            <a:off x="78009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4" name="Straight Connector 64"/>
          <p:cNvCxnSpPr>
            <a:cxnSpLocks noChangeShapeType="1"/>
          </p:cNvCxnSpPr>
          <p:nvPr/>
        </p:nvCxnSpPr>
        <p:spPr bwMode="auto">
          <a:xfrm rot="5400000">
            <a:off x="801131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5" name="Straight Connector 65"/>
          <p:cNvCxnSpPr>
            <a:cxnSpLocks noChangeShapeType="1"/>
          </p:cNvCxnSpPr>
          <p:nvPr/>
        </p:nvCxnSpPr>
        <p:spPr bwMode="auto">
          <a:xfrm rot="5400000">
            <a:off x="82216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6" name="Straight Connector 66"/>
          <p:cNvCxnSpPr>
            <a:cxnSpLocks noChangeShapeType="1"/>
          </p:cNvCxnSpPr>
          <p:nvPr/>
        </p:nvCxnSpPr>
        <p:spPr bwMode="auto">
          <a:xfrm rot="5400000">
            <a:off x="84320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7" name="Straight Connector 67"/>
          <p:cNvCxnSpPr>
            <a:cxnSpLocks noChangeShapeType="1"/>
          </p:cNvCxnSpPr>
          <p:nvPr/>
        </p:nvCxnSpPr>
        <p:spPr bwMode="auto">
          <a:xfrm rot="5400000">
            <a:off x="86423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8" name="Straight Connector 68"/>
          <p:cNvCxnSpPr>
            <a:cxnSpLocks noChangeShapeType="1"/>
          </p:cNvCxnSpPr>
          <p:nvPr/>
        </p:nvCxnSpPr>
        <p:spPr bwMode="auto">
          <a:xfrm rot="5400000">
            <a:off x="88534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9" name="Straight Connector 69"/>
          <p:cNvCxnSpPr>
            <a:cxnSpLocks noChangeShapeType="1"/>
          </p:cNvCxnSpPr>
          <p:nvPr/>
        </p:nvCxnSpPr>
        <p:spPr bwMode="auto">
          <a:xfrm rot="5400000">
            <a:off x="90638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Straight Connector 70"/>
          <p:cNvCxnSpPr/>
          <p:nvPr/>
        </p:nvCxnSpPr>
        <p:spPr bwMode="auto">
          <a:xfrm>
            <a:off x="8116888" y="39546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8116888" y="40593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8116888" y="41641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8116888" y="42705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8116888" y="43752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8116888" y="44800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8116888" y="45848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8116888" y="46912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8116888" y="47959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8116888" y="49007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8116888" y="50071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8116888" y="51118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8116888" y="52166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8116888" y="53230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8116888" y="54278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8116888" y="55325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8116888" y="56373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8116888" y="57437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8116888" y="58484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8116888" y="59532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8116888" y="39895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8116888" y="40943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8116888" y="41990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8116888" y="43054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8116888" y="44102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116888" y="45149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8116888" y="46213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8116888" y="47261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8116888" y="48309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8116888" y="49356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8116888" y="50420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8116888" y="51468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8116888" y="52515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8116888" y="53579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8116888" y="54627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8116888" y="55675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8116888" y="56738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8116888" y="57786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8116888" y="58834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8116888" y="59881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00" name="Straight Connector 110"/>
          <p:cNvCxnSpPr>
            <a:cxnSpLocks noChangeShapeType="1"/>
          </p:cNvCxnSpPr>
          <p:nvPr/>
        </p:nvCxnSpPr>
        <p:spPr bwMode="auto">
          <a:xfrm rot="5400000">
            <a:off x="70993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1" name="Straight Connector 111"/>
          <p:cNvCxnSpPr>
            <a:cxnSpLocks noChangeShapeType="1"/>
          </p:cNvCxnSpPr>
          <p:nvPr/>
        </p:nvCxnSpPr>
        <p:spPr bwMode="auto">
          <a:xfrm rot="5400000">
            <a:off x="72048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2" name="Straight Connector 112"/>
          <p:cNvCxnSpPr>
            <a:cxnSpLocks noChangeShapeType="1"/>
          </p:cNvCxnSpPr>
          <p:nvPr/>
        </p:nvCxnSpPr>
        <p:spPr bwMode="auto">
          <a:xfrm rot="5400000">
            <a:off x="73104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3" name="Straight Connector 113"/>
          <p:cNvCxnSpPr>
            <a:cxnSpLocks noChangeShapeType="1"/>
          </p:cNvCxnSpPr>
          <p:nvPr/>
        </p:nvCxnSpPr>
        <p:spPr bwMode="auto">
          <a:xfrm rot="5400000">
            <a:off x="74152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4" name="Straight Connector 114"/>
          <p:cNvCxnSpPr>
            <a:cxnSpLocks noChangeShapeType="1"/>
          </p:cNvCxnSpPr>
          <p:nvPr/>
        </p:nvCxnSpPr>
        <p:spPr bwMode="auto">
          <a:xfrm rot="5400000">
            <a:off x="75207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5" name="Straight Connector 115"/>
          <p:cNvCxnSpPr>
            <a:cxnSpLocks noChangeShapeType="1"/>
          </p:cNvCxnSpPr>
          <p:nvPr/>
        </p:nvCxnSpPr>
        <p:spPr bwMode="auto">
          <a:xfrm rot="5400000">
            <a:off x="76255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6" name="Straight Connector 116"/>
          <p:cNvCxnSpPr>
            <a:cxnSpLocks noChangeShapeType="1"/>
          </p:cNvCxnSpPr>
          <p:nvPr/>
        </p:nvCxnSpPr>
        <p:spPr bwMode="auto">
          <a:xfrm rot="5400000">
            <a:off x="77311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7" name="Straight Connector 117"/>
          <p:cNvCxnSpPr>
            <a:cxnSpLocks noChangeShapeType="1"/>
          </p:cNvCxnSpPr>
          <p:nvPr/>
        </p:nvCxnSpPr>
        <p:spPr bwMode="auto">
          <a:xfrm rot="5400000">
            <a:off x="78359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8" name="Straight Connector 118"/>
          <p:cNvCxnSpPr>
            <a:cxnSpLocks noChangeShapeType="1"/>
          </p:cNvCxnSpPr>
          <p:nvPr/>
        </p:nvCxnSpPr>
        <p:spPr bwMode="auto">
          <a:xfrm rot="5400000">
            <a:off x="79406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9" name="Straight Connector 119"/>
          <p:cNvCxnSpPr>
            <a:cxnSpLocks noChangeShapeType="1"/>
          </p:cNvCxnSpPr>
          <p:nvPr/>
        </p:nvCxnSpPr>
        <p:spPr bwMode="auto">
          <a:xfrm rot="5400000">
            <a:off x="804624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0" name="Straight Connector 120"/>
          <p:cNvCxnSpPr>
            <a:cxnSpLocks noChangeShapeType="1"/>
          </p:cNvCxnSpPr>
          <p:nvPr/>
        </p:nvCxnSpPr>
        <p:spPr bwMode="auto">
          <a:xfrm rot="5400000">
            <a:off x="81518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1" name="Straight Connector 121"/>
          <p:cNvCxnSpPr>
            <a:cxnSpLocks noChangeShapeType="1"/>
          </p:cNvCxnSpPr>
          <p:nvPr/>
        </p:nvCxnSpPr>
        <p:spPr bwMode="auto">
          <a:xfrm rot="5400000">
            <a:off x="82565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2" name="Straight Connector 122"/>
          <p:cNvCxnSpPr>
            <a:cxnSpLocks noChangeShapeType="1"/>
          </p:cNvCxnSpPr>
          <p:nvPr/>
        </p:nvCxnSpPr>
        <p:spPr bwMode="auto">
          <a:xfrm rot="5400000">
            <a:off x="83621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3" name="Straight Connector 123"/>
          <p:cNvCxnSpPr>
            <a:cxnSpLocks noChangeShapeType="1"/>
          </p:cNvCxnSpPr>
          <p:nvPr/>
        </p:nvCxnSpPr>
        <p:spPr bwMode="auto">
          <a:xfrm rot="5400000">
            <a:off x="84669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4" name="Straight Connector 124"/>
          <p:cNvCxnSpPr>
            <a:cxnSpLocks noChangeShapeType="1"/>
          </p:cNvCxnSpPr>
          <p:nvPr/>
        </p:nvCxnSpPr>
        <p:spPr bwMode="auto">
          <a:xfrm rot="5400000">
            <a:off x="85725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5" name="Straight Connector 125"/>
          <p:cNvCxnSpPr>
            <a:cxnSpLocks noChangeShapeType="1"/>
          </p:cNvCxnSpPr>
          <p:nvPr/>
        </p:nvCxnSpPr>
        <p:spPr bwMode="auto">
          <a:xfrm rot="5400000">
            <a:off x="86772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6" name="Straight Connector 126"/>
          <p:cNvCxnSpPr>
            <a:cxnSpLocks noChangeShapeType="1"/>
          </p:cNvCxnSpPr>
          <p:nvPr/>
        </p:nvCxnSpPr>
        <p:spPr bwMode="auto">
          <a:xfrm rot="5400000">
            <a:off x="878284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7" name="Straight Connector 127"/>
          <p:cNvCxnSpPr>
            <a:cxnSpLocks noChangeShapeType="1"/>
          </p:cNvCxnSpPr>
          <p:nvPr/>
        </p:nvCxnSpPr>
        <p:spPr bwMode="auto">
          <a:xfrm rot="5400000">
            <a:off x="88884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8" name="Straight Connector 128"/>
          <p:cNvCxnSpPr>
            <a:cxnSpLocks noChangeShapeType="1"/>
          </p:cNvCxnSpPr>
          <p:nvPr/>
        </p:nvCxnSpPr>
        <p:spPr bwMode="auto">
          <a:xfrm rot="5400000">
            <a:off x="89931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9" name="Straight Connector 129"/>
          <p:cNvCxnSpPr>
            <a:cxnSpLocks noChangeShapeType="1"/>
          </p:cNvCxnSpPr>
          <p:nvPr/>
        </p:nvCxnSpPr>
        <p:spPr bwMode="auto">
          <a:xfrm rot="5400000">
            <a:off x="90987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0" name="Straight Connector 130"/>
          <p:cNvCxnSpPr>
            <a:cxnSpLocks noChangeShapeType="1"/>
          </p:cNvCxnSpPr>
          <p:nvPr/>
        </p:nvCxnSpPr>
        <p:spPr bwMode="auto">
          <a:xfrm rot="5400000">
            <a:off x="91344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1" name="Straight Connector 131"/>
          <p:cNvCxnSpPr>
            <a:cxnSpLocks noChangeShapeType="1"/>
          </p:cNvCxnSpPr>
          <p:nvPr/>
        </p:nvCxnSpPr>
        <p:spPr bwMode="auto">
          <a:xfrm rot="5400000">
            <a:off x="90289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2" name="Straight Connector 132"/>
          <p:cNvCxnSpPr>
            <a:cxnSpLocks noChangeShapeType="1"/>
          </p:cNvCxnSpPr>
          <p:nvPr/>
        </p:nvCxnSpPr>
        <p:spPr bwMode="auto">
          <a:xfrm rot="5400000">
            <a:off x="89241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3" name="Straight Connector 133"/>
          <p:cNvCxnSpPr>
            <a:cxnSpLocks noChangeShapeType="1"/>
          </p:cNvCxnSpPr>
          <p:nvPr/>
        </p:nvCxnSpPr>
        <p:spPr bwMode="auto">
          <a:xfrm rot="5400000">
            <a:off x="88185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4" name="Straight Connector 134"/>
          <p:cNvCxnSpPr>
            <a:cxnSpLocks noChangeShapeType="1"/>
          </p:cNvCxnSpPr>
          <p:nvPr/>
        </p:nvCxnSpPr>
        <p:spPr bwMode="auto">
          <a:xfrm rot="5400000">
            <a:off x="87137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5" name="Straight Connector 135"/>
          <p:cNvCxnSpPr>
            <a:cxnSpLocks noChangeShapeType="1"/>
          </p:cNvCxnSpPr>
          <p:nvPr/>
        </p:nvCxnSpPr>
        <p:spPr bwMode="auto">
          <a:xfrm rot="5400000">
            <a:off x="86074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6" name="Straight Connector 136"/>
          <p:cNvCxnSpPr>
            <a:cxnSpLocks noChangeShapeType="1"/>
          </p:cNvCxnSpPr>
          <p:nvPr/>
        </p:nvCxnSpPr>
        <p:spPr bwMode="auto">
          <a:xfrm rot="5400000">
            <a:off x="85026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7" name="Straight Connector 137"/>
          <p:cNvCxnSpPr>
            <a:cxnSpLocks noChangeShapeType="1"/>
          </p:cNvCxnSpPr>
          <p:nvPr/>
        </p:nvCxnSpPr>
        <p:spPr bwMode="auto">
          <a:xfrm rot="5400000">
            <a:off x="83970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8" name="Straight Connector 138"/>
          <p:cNvCxnSpPr>
            <a:cxnSpLocks noChangeShapeType="1"/>
          </p:cNvCxnSpPr>
          <p:nvPr/>
        </p:nvCxnSpPr>
        <p:spPr bwMode="auto">
          <a:xfrm rot="5400000">
            <a:off x="82915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9" name="Straight Connector 139"/>
          <p:cNvCxnSpPr>
            <a:cxnSpLocks noChangeShapeType="1"/>
          </p:cNvCxnSpPr>
          <p:nvPr/>
        </p:nvCxnSpPr>
        <p:spPr bwMode="auto">
          <a:xfrm rot="5400000">
            <a:off x="81867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0" name="Straight Connector 140"/>
          <p:cNvCxnSpPr>
            <a:cxnSpLocks noChangeShapeType="1"/>
          </p:cNvCxnSpPr>
          <p:nvPr/>
        </p:nvCxnSpPr>
        <p:spPr bwMode="auto">
          <a:xfrm rot="5400000">
            <a:off x="80811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1" name="Straight Connector 141"/>
          <p:cNvCxnSpPr>
            <a:cxnSpLocks noChangeShapeType="1"/>
          </p:cNvCxnSpPr>
          <p:nvPr/>
        </p:nvCxnSpPr>
        <p:spPr bwMode="auto">
          <a:xfrm rot="5400000">
            <a:off x="79756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2" name="Straight Connector 142"/>
          <p:cNvCxnSpPr>
            <a:cxnSpLocks noChangeShapeType="1"/>
          </p:cNvCxnSpPr>
          <p:nvPr/>
        </p:nvCxnSpPr>
        <p:spPr bwMode="auto">
          <a:xfrm rot="5400000">
            <a:off x="78708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3" name="Straight Connector 143"/>
          <p:cNvCxnSpPr>
            <a:cxnSpLocks noChangeShapeType="1"/>
          </p:cNvCxnSpPr>
          <p:nvPr/>
        </p:nvCxnSpPr>
        <p:spPr bwMode="auto">
          <a:xfrm rot="5400000">
            <a:off x="77660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4" name="Straight Connector 144"/>
          <p:cNvCxnSpPr>
            <a:cxnSpLocks noChangeShapeType="1"/>
          </p:cNvCxnSpPr>
          <p:nvPr/>
        </p:nvCxnSpPr>
        <p:spPr bwMode="auto">
          <a:xfrm rot="5400000">
            <a:off x="76604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5" name="Straight Connector 145"/>
          <p:cNvCxnSpPr>
            <a:cxnSpLocks noChangeShapeType="1"/>
          </p:cNvCxnSpPr>
          <p:nvPr/>
        </p:nvCxnSpPr>
        <p:spPr bwMode="auto">
          <a:xfrm rot="5400000">
            <a:off x="75557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6" name="Straight Connector 146"/>
          <p:cNvCxnSpPr>
            <a:cxnSpLocks noChangeShapeType="1"/>
          </p:cNvCxnSpPr>
          <p:nvPr/>
        </p:nvCxnSpPr>
        <p:spPr bwMode="auto">
          <a:xfrm rot="5400000">
            <a:off x="74501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7" name="Straight Connector 147"/>
          <p:cNvCxnSpPr>
            <a:cxnSpLocks noChangeShapeType="1"/>
          </p:cNvCxnSpPr>
          <p:nvPr/>
        </p:nvCxnSpPr>
        <p:spPr bwMode="auto">
          <a:xfrm rot="5400000">
            <a:off x="73445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8" name="Straight Connector 148"/>
          <p:cNvCxnSpPr>
            <a:cxnSpLocks noChangeShapeType="1"/>
          </p:cNvCxnSpPr>
          <p:nvPr/>
        </p:nvCxnSpPr>
        <p:spPr bwMode="auto">
          <a:xfrm rot="5400000">
            <a:off x="72390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9" name="Straight Connector 149"/>
          <p:cNvCxnSpPr>
            <a:cxnSpLocks noChangeShapeType="1"/>
          </p:cNvCxnSpPr>
          <p:nvPr/>
        </p:nvCxnSpPr>
        <p:spPr bwMode="auto">
          <a:xfrm rot="5400000">
            <a:off x="71342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340" name="Down Arrow 151"/>
          <p:cNvSpPr>
            <a:spLocks noChangeArrowheads="1"/>
          </p:cNvSpPr>
          <p:nvPr/>
        </p:nvSpPr>
        <p:spPr bwMode="auto">
          <a:xfrm>
            <a:off x="8067676" y="2873844"/>
            <a:ext cx="2133600" cy="99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W2V</a:t>
            </a:r>
          </a:p>
        </p:txBody>
      </p:sp>
      <p:sp>
        <p:nvSpPr>
          <p:cNvPr id="8341" name="Content Placeholder 154"/>
          <p:cNvSpPr>
            <a:spLocks noGrp="1"/>
          </p:cNvSpPr>
          <p:nvPr>
            <p:ph idx="1"/>
          </p:nvPr>
        </p:nvSpPr>
        <p:spPr>
          <a:xfrm>
            <a:off x="182562" y="1848316"/>
            <a:ext cx="7610476" cy="367076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First translate</a:t>
            </a:r>
            <a:br>
              <a:rPr lang="en-US" dirty="0"/>
            </a:br>
            <a:r>
              <a:rPr lang="en-US" dirty="0"/>
              <a:t>lower-left</a:t>
            </a:r>
            <a:br>
              <a:rPr lang="en-US" dirty="0"/>
            </a:br>
            <a:r>
              <a:rPr lang="en-US" dirty="0"/>
              <a:t>corner to (0,0)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Then scale upper-right corner from (2,2) to (w-1,h-1)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To get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45507"/>
              </p:ext>
            </p:extLst>
          </p:nvPr>
        </p:nvGraphicFramePr>
        <p:xfrm>
          <a:off x="2707114" y="1757831"/>
          <a:ext cx="147161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4" imgW="1473120" imgH="1117440" progId="Equation.DSMT4">
                  <p:embed/>
                </p:oleObj>
              </mc:Choice>
              <mc:Fallback>
                <p:oleObj name="Equation" r:id="rId4" imgW="1473120" imgH="111744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114" y="1757831"/>
                        <a:ext cx="1471613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/>
          </p:nvPr>
        </p:nvGraphicFramePr>
        <p:xfrm>
          <a:off x="2165103" y="3555135"/>
          <a:ext cx="30067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6" imgW="3009600" imgH="1422360" progId="Equation.DSMT4">
                  <p:embed/>
                </p:oleObj>
              </mc:Choice>
              <mc:Fallback>
                <p:oleObj name="Equation" r:id="rId6" imgW="3009600" imgH="142236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103" y="3555135"/>
                        <a:ext cx="3006725" cy="1419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384551" y="5105401"/>
          <a:ext cx="21812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8" imgW="2184120" imgH="1422360" progId="Equation.3">
                  <p:embed/>
                </p:oleObj>
              </mc:Choice>
              <mc:Fallback>
                <p:oleObj name="Equation" r:id="rId8" imgW="2184120" imgH="142236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1" y="5105401"/>
                        <a:ext cx="2181225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1991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1524001" y="33444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Pick a point (x,y)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9436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9436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9436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9436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5712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85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4000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3144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1155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50284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8540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7668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9436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9436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9436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9436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2230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6" imgW="419040" imgH="711000" progId="Equation.3">
                  <p:embed/>
                </p:oleObj>
              </mc:Choice>
              <mc:Fallback>
                <p:oleObj name="Equation" r:id="rId6" imgW="419040" imgH="711000" progId="Equation.3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1" name="Group 35"/>
          <p:cNvGrpSpPr>
            <a:grpSpLocks/>
          </p:cNvGrpSpPr>
          <p:nvPr/>
        </p:nvGrpSpPr>
        <p:grpSpPr bwMode="auto">
          <a:xfrm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9243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44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242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140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524001" y="403090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Pick a point (x,y)</a:t>
            </a:r>
          </a:p>
          <a:p>
            <a:pPr eaLnBrk="1" hangingPunct="1"/>
            <a:r>
              <a:rPr lang="en-US" sz="2000"/>
              <a:t>Assume polar coords</a:t>
            </a:r>
          </a:p>
          <a:p>
            <a:pPr eaLnBrk="1" hangingPunct="1">
              <a:buFontTx/>
              <a:buNone/>
            </a:pPr>
            <a:r>
              <a:rPr lang="en-US" sz="2000"/>
              <a:t>	</a:t>
            </a:r>
            <a:r>
              <a:rPr lang="en-US" sz="2000" i="1"/>
              <a:t>x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/>
              <a:t> cos 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/>
              <a:t> sin </a:t>
            </a:r>
            <a:r>
              <a:rPr lang="en-US" sz="2000" i="1">
                <a:latin typeface="Symbol" pitchFamily="18" charset="2"/>
              </a:rPr>
              <a:t>q</a:t>
            </a:r>
          </a:p>
          <a:p>
            <a:pPr eaLnBrk="1" hangingPunct="1">
              <a:buFontTx/>
              <a:buNone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8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419040" imgH="711000" progId="Equation.3">
                  <p:embed/>
                </p:oleObj>
              </mc:Choice>
              <mc:Fallback>
                <p:oleObj name="Equation" r:id="rId4" imgW="419040" imgH="7110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6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645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1524001" y="471735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2057399" y="2043107"/>
            <a:ext cx="7610476" cy="3670767"/>
          </a:xfrm>
        </p:spPr>
        <p:txBody>
          <a:bodyPr/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73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81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1282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83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7965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itle 1"/>
          <p:cNvSpPr>
            <a:spLocks noGrp="1"/>
          </p:cNvSpPr>
          <p:nvPr>
            <p:ph type="title"/>
          </p:nvPr>
        </p:nvSpPr>
        <p:spPr>
          <a:xfrm>
            <a:off x="1524001" y="28648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1838324" y="1840475"/>
            <a:ext cx="7610476" cy="4697901"/>
          </a:xfrm>
        </p:spPr>
        <p:txBody>
          <a:bodyPr/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Recall trig. identities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–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+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endParaRPr lang="en-US" sz="2000" i="1" dirty="0">
              <a:latin typeface="Symbol" pitchFamily="18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97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05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2306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7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7162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1"/>
          <p:cNvSpPr>
            <a:spLocks noGrp="1"/>
          </p:cNvSpPr>
          <p:nvPr>
            <p:ph type="title"/>
          </p:nvPr>
        </p:nvSpPr>
        <p:spPr>
          <a:xfrm>
            <a:off x="1486694" y="252163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1685924" y="1616234"/>
            <a:ext cx="7981951" cy="488781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Recall trig. identities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–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+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Rearrange terms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– 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i="1" dirty="0">
                <a:latin typeface="Symbol" pitchFamily="18" charset="2"/>
              </a:rPr>
              <a:t> 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 + 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</a:p>
          <a:p>
            <a:pPr eaLnBrk="1" hangingPunct="1">
              <a:buFontTx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21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29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3330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31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6713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550988" y="20945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45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4354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27238" y="4679950"/>
            <a:ext cx="4572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x’</a:t>
            </a:r>
            <a:r>
              <a:rPr lang="en-US" sz="2000">
                <a:latin typeface="Times New Roman" pitchFamily="18" charset="0"/>
              </a:rPr>
              <a:t> = cos</a:t>
            </a:r>
            <a:r>
              <a:rPr lang="en-US" sz="2000" i="1">
                <a:latin typeface="Symbol" pitchFamily="18" charset="2"/>
              </a:rPr>
              <a:t> f</a:t>
            </a:r>
            <a:r>
              <a:rPr lang="en-US" sz="2000">
                <a:latin typeface="Times New Roman" pitchFamily="18" charset="0"/>
              </a:rPr>
              <a:t>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cos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–  sin</a:t>
            </a:r>
            <a:r>
              <a:rPr lang="en-US" sz="2000" i="1">
                <a:latin typeface="Symbol" pitchFamily="18" charset="2"/>
              </a:rPr>
              <a:t>f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sin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</a:t>
            </a:r>
          </a:p>
          <a:p>
            <a:r>
              <a:rPr lang="en-US" sz="2000" i="1">
                <a:latin typeface="Times New Roman" pitchFamily="18" charset="0"/>
              </a:rPr>
              <a:t>y’</a:t>
            </a:r>
            <a:r>
              <a:rPr lang="en-US" sz="2000">
                <a:latin typeface="Times New Roman" pitchFamily="18" charset="0"/>
              </a:rPr>
              <a:t> =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cos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sin</a:t>
            </a:r>
            <a:r>
              <a:rPr lang="en-US" sz="2000" i="1">
                <a:latin typeface="Symbol" pitchFamily="18" charset="2"/>
              </a:rPr>
              <a:t>f</a:t>
            </a:r>
            <a:r>
              <a:rPr lang="en-US" sz="2000">
                <a:latin typeface="Times New Roman" pitchFamily="18" charset="0"/>
              </a:rPr>
              <a:t> + 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sin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cos</a:t>
            </a:r>
            <a:r>
              <a:rPr lang="en-US" sz="2000" i="1">
                <a:latin typeface="Symbol" pitchFamily="18" charset="2"/>
              </a:rPr>
              <a:t> f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14358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359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656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1619E-6 L -4.72222E-6 -0.41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82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491574" y="510551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45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4354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6" imgW="774360" imgH="711000" progId="Equation.DSMT4">
                  <p:embed/>
                </p:oleObj>
              </mc:Choice>
              <mc:Fallback>
                <p:oleObj name="Equation" r:id="rId6" imgW="774360" imgH="71100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27238" y="1864800"/>
            <a:ext cx="4572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</a:rPr>
              <a:t>x’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>
                <a:latin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– 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i="1" dirty="0">
                <a:latin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</a:t>
            </a:r>
          </a:p>
          <a:p>
            <a:r>
              <a:rPr lang="en-US" sz="2000" i="1" dirty="0">
                <a:latin typeface="Times New Roman" pitchFamily="18" charset="0"/>
              </a:rPr>
              <a:t>y’</a:t>
            </a:r>
            <a:r>
              <a:rPr lang="en-US" sz="2000" dirty="0">
                <a:latin typeface="Times New Roman" pitchFamily="18" charset="0"/>
              </a:rPr>
              <a:t> =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>
                <a:latin typeface="Times New Roman" pitchFamily="18" charset="0"/>
              </a:rPr>
              <a:t> + 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286001" y="2971801"/>
          <a:ext cx="30067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8" imgW="2400120" imgH="1117440" progId="Equation.3">
                  <p:embed/>
                </p:oleObj>
              </mc:Choice>
              <mc:Fallback>
                <p:oleObj name="Equation" r:id="rId8" imgW="2400120" imgH="111744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971801"/>
                        <a:ext cx="30067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 rot="18736828"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14358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359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7541" y="1531625"/>
            <a:ext cx="2615404" cy="1296510"/>
            <a:chOff x="1273541" y="1531625"/>
            <a:chExt cx="2615404" cy="1296510"/>
          </a:xfrm>
        </p:grpSpPr>
        <p:sp>
          <p:nvSpPr>
            <p:cNvPr id="5" name="Rectangle 4"/>
            <p:cNvSpPr/>
            <p:nvPr/>
          </p:nvSpPr>
          <p:spPr>
            <a:xfrm>
              <a:off x="1915675" y="160752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73541" y="236647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43231" y="2360175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68023" y="1531625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291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33400"/>
            <a:ext cx="8913813" cy="914400"/>
          </a:xfrm>
        </p:spPr>
        <p:txBody>
          <a:bodyPr/>
          <a:lstStyle/>
          <a:p>
            <a:r>
              <a:rPr lang="en-US" dirty="0"/>
              <a:t>Squash &amp; Stretch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1"/>
            <a:ext cx="5334000" cy="11463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From: </a:t>
            </a:r>
            <a:r>
              <a:rPr lang="en-US" sz="2000" i="1" dirty="0"/>
              <a:t>John </a:t>
            </a:r>
            <a:r>
              <a:rPr lang="en-US" sz="2000" i="1" dirty="0" err="1"/>
              <a:t>Lasseter</a:t>
            </a:r>
            <a:r>
              <a:rPr lang="en-US" sz="2000" i="1" dirty="0"/>
              <a:t>: “Principles of Traditional Animation Applied to 3-D Computer Animation” Proc. SIGGRAPH 87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241410"/>
            <a:ext cx="3405494" cy="16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2181398"/>
            <a:ext cx="3415275" cy="170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4353601"/>
            <a:ext cx="3415274" cy="223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80" y="2834173"/>
            <a:ext cx="4098330" cy="210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3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1" y="420251"/>
            <a:ext cx="8913813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Rendering Pipeline:</a:t>
            </a:r>
            <a:br>
              <a:rPr lang="en-US"/>
            </a:br>
            <a:r>
              <a:rPr lang="en-US"/>
              <a:t> Coordinate Transformations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615440"/>
            <a:ext cx="5501640" cy="268224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6700" y="36195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100" dirty="0"/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dirty="0"/>
                <a:t>Model</a:t>
              </a:r>
              <a:br>
                <a:rPr lang="en-US" sz="1100" dirty="0"/>
              </a:br>
              <a:r>
                <a:rPr lang="en-US" sz="1100" dirty="0" err="1"/>
                <a:t>Coords</a:t>
              </a:r>
              <a:endParaRPr lang="en-US" sz="11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4000" y="1752600"/>
              <a:ext cx="1295400" cy="1295400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Model</a:t>
              </a:r>
              <a:br>
                <a:rPr lang="en-US" sz="1100"/>
              </a:br>
              <a:r>
                <a:rPr lang="en-US" sz="1100"/>
                <a:t>Xform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4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World</a:t>
              </a:r>
              <a:br>
                <a:rPr lang="en-US" sz="1100"/>
              </a:br>
              <a:r>
                <a:rPr lang="en-US" sz="1100"/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1295400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Viewing</a:t>
              </a:r>
              <a:br>
                <a:rPr lang="en-US" sz="1100"/>
              </a:br>
              <a:r>
                <a:rPr lang="en-US" sz="1100"/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400" y="33528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Still</a:t>
              </a:r>
              <a:br>
                <a:rPr lang="en-US" sz="1100"/>
              </a:br>
              <a:r>
                <a:rPr lang="en-US" sz="1100"/>
                <a:t>Clip</a:t>
              </a:r>
              <a:br>
                <a:rPr lang="en-US" sz="1100"/>
              </a:br>
              <a:r>
                <a:rPr lang="en-US" sz="1100"/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800" y="3352800"/>
              <a:ext cx="1371600" cy="1295400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0" y="49530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Window</a:t>
              </a:r>
            </a:p>
            <a:p>
              <a:pPr algn="ctr">
                <a:defRPr/>
              </a:pPr>
              <a:r>
                <a:rPr lang="en-US" sz="1100"/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3000"/>
              <a:ext cx="1447800" cy="1295400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dirty="0"/>
                <a:t>Window</a:t>
              </a:r>
            </a:p>
            <a:p>
              <a:pPr algn="ctr">
                <a:defRPr/>
              </a:pPr>
              <a:r>
                <a:rPr lang="en-US" sz="1100" dirty="0"/>
                <a:t>to</a:t>
              </a:r>
            </a:p>
            <a:p>
              <a:pPr algn="ctr">
                <a:defRPr/>
              </a:pPr>
              <a:r>
                <a:rPr lang="en-US" sz="1100" dirty="0"/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1600" y="49530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Viewport</a:t>
              </a:r>
            </a:p>
            <a:p>
              <a:pPr algn="ctr">
                <a:defRPr/>
              </a:pPr>
              <a:r>
                <a:rPr lang="en-US" sz="1100"/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7400" y="3352800"/>
              <a:ext cx="13716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Clip</a:t>
              </a:r>
              <a:br>
                <a:rPr lang="en-US" sz="1100"/>
              </a:br>
              <a:r>
                <a:rPr lang="en-US" sz="1100"/>
                <a:t>Coords.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Viewing</a:t>
              </a:r>
              <a:br>
                <a:rPr lang="en-US" sz="1100"/>
              </a:br>
              <a:r>
                <a:rPr lang="en-US" sz="1100"/>
                <a:t>Coords</a:t>
              </a:r>
            </a:p>
          </p:txBody>
        </p:sp>
        <p:grpSp>
          <p:nvGrpSpPr>
            <p:cNvPr id="22543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300" y="2019300"/>
                <a:ext cx="2667000" cy="2438400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>
                  <a:defRPr/>
                </a:pPr>
                <a:endParaRPr lang="en-US" sz="1100"/>
              </a:p>
            </p:txBody>
          </p:sp>
          <p:sp>
            <p:nvSpPr>
              <p:cNvPr id="22545" name="Text Box 16"/>
              <p:cNvSpPr txBox="1">
                <a:spLocks noChangeArrowheads="1"/>
              </p:cNvSpPr>
              <p:nvPr/>
            </p:nvSpPr>
            <p:spPr bwMode="auto">
              <a:xfrm>
                <a:off x="6482307" y="2096869"/>
                <a:ext cx="1399189" cy="722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>
                    <a:latin typeface="Times New Roman" pitchFamily="18" charset="0"/>
                  </a:rPr>
                  <a:t>Perspective</a:t>
                </a:r>
                <a:br>
                  <a:rPr lang="en-US" sz="1100">
                    <a:latin typeface="Times New Roman" pitchFamily="18" charset="0"/>
                  </a:rPr>
                </a:br>
                <a:r>
                  <a:rPr lang="en-US" sz="11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650481" y="1722120"/>
            <a:ext cx="2787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everyone uses the same terminology…</a:t>
            </a:r>
          </a:p>
          <a:p>
            <a:r>
              <a:rPr lang="en-US" dirty="0"/>
              <a:t>in Unity, viewport coordinates are in the range [-1,1]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we’ll use what you see listed here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399" y="4587240"/>
            <a:ext cx="876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Coordinates: 2D and in range [-1,1]</a:t>
            </a:r>
          </a:p>
          <a:p>
            <a:r>
              <a:rPr lang="en-US" dirty="0"/>
              <a:t>Viewport Coordinates: pixel coordinates (i.e. screen space coordinates)</a:t>
            </a:r>
          </a:p>
          <a:p>
            <a:endParaRPr lang="en-US" dirty="0"/>
          </a:p>
          <a:p>
            <a:r>
              <a:rPr lang="en-US" dirty="0"/>
              <a:t>What stages that you see here happen in the vertex </a:t>
            </a:r>
            <a:r>
              <a:rPr lang="en-US" dirty="0" err="1"/>
              <a:t>shader</a:t>
            </a:r>
            <a:r>
              <a:rPr lang="en-US" dirty="0"/>
              <a:t>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3FBD2D-A3DC-4A91-93BA-ACAB018516FF}"/>
              </a:ext>
            </a:extLst>
          </p:cNvPr>
          <p:cNvSpPr txBox="1"/>
          <p:nvPr/>
        </p:nvSpPr>
        <p:spPr>
          <a:xfrm>
            <a:off x="9249876" y="4297680"/>
            <a:ext cx="237587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Most of the transformations described here are accomplished by matrix-vector multiplications…so we will review some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00972675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9350-CC7B-480E-809F-61B05428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57" y="365128"/>
            <a:ext cx="10515600" cy="4747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Luxo</a:t>
            </a:r>
            <a:r>
              <a:rPr lang="en-US" dirty="0"/>
              <a:t> Jr.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971CA68C-6A2D-4426-BD83-B2F62D5B195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C0040-3ACF-4231-8D6A-9FF116643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67101"/>
              </p:ext>
            </p:extLst>
          </p:nvPr>
        </p:nvGraphicFramePr>
        <p:xfrm>
          <a:off x="-1" y="839858"/>
          <a:ext cx="2937014" cy="2897748"/>
        </p:xfrm>
        <a:graphic>
          <a:graphicData uri="http://schemas.openxmlformats.org/drawingml/2006/table">
            <a:tbl>
              <a:tblPr/>
              <a:tblGrid>
                <a:gridCol w="1468507">
                  <a:extLst>
                    <a:ext uri="{9D8B030D-6E8A-4147-A177-3AD203B41FA5}">
                      <a16:colId xmlns:a16="http://schemas.microsoft.com/office/drawing/2014/main" val="1598621849"/>
                    </a:ext>
                  </a:extLst>
                </a:gridCol>
                <a:gridCol w="1468507">
                  <a:extLst>
                    <a:ext uri="{9D8B030D-6E8A-4147-A177-3AD203B41FA5}">
                      <a16:colId xmlns:a16="http://schemas.microsoft.com/office/drawing/2014/main" val="3311865128"/>
                    </a:ext>
                  </a:extLst>
                </a:gridCol>
              </a:tblGrid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Directed by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Lasseter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25545"/>
                  </a:ext>
                </a:extLst>
              </a:tr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Written by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Lasseter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776730"/>
                  </a:ext>
                </a:extLst>
              </a:tr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Production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company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Pixar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89967"/>
                  </a:ext>
                </a:extLst>
              </a:tr>
              <a:tr h="93475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Release date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Aug. 17, 1986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4" tooltip="SIGGRAPH"/>
                        </a:rPr>
                        <a:t>SIGGRAPH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2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81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076D4-A54D-4D57-B434-FEAA34DBF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" r="1" b="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2F076-BDA1-4C8D-82E0-98DF6A74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 err="1"/>
              <a:t>Luxo</a:t>
            </a:r>
            <a:r>
              <a:rPr lang="en-US" dirty="0"/>
              <a:t> Jr.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771-BE84-41B9-891F-B02DBC62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634" y="1431236"/>
            <a:ext cx="7295054" cy="4792584"/>
          </a:xfrm>
        </p:spPr>
        <p:txBody>
          <a:bodyPr>
            <a:normAutofit/>
          </a:bodyPr>
          <a:lstStyle/>
          <a:p>
            <a:r>
              <a:rPr lang="en-US" sz="1700" dirty="0"/>
              <a:t>Breakthrough demonstration of computer animation in 1987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Demonstrates shadow maps and </a:t>
            </a:r>
            <a:r>
              <a:rPr lang="en-US" sz="1700" dirty="0" err="1"/>
              <a:t>Renderman</a:t>
            </a:r>
            <a:r>
              <a:rPr lang="en-US" sz="1700" dirty="0"/>
              <a:t> surface </a:t>
            </a:r>
            <a:r>
              <a:rPr lang="en-US" sz="1700" dirty="0" err="1"/>
              <a:t>shaders</a:t>
            </a:r>
            <a:endParaRPr lang="en-US" sz="1700" dirty="0"/>
          </a:p>
          <a:p>
            <a:pPr lvl="1"/>
            <a:r>
              <a:rPr lang="en-US" sz="1700" dirty="0"/>
              <a:t>Lamp and ball behavior implemented using affine transformations 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Took about 5 months of work from Pixar’s (then) tiny animation team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It was the first </a:t>
            </a:r>
            <a:r>
              <a:rPr lang="en-US" sz="1700" dirty="0">
                <a:hlinkClick r:id="rId3" tooltip="Computer-generated imagery"/>
              </a:rPr>
              <a:t>CGI</a:t>
            </a:r>
            <a:r>
              <a:rPr lang="en-US" sz="1700" dirty="0"/>
              <a:t> film nominated for an Academy Award.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In 2014, </a:t>
            </a:r>
            <a:r>
              <a:rPr lang="en-US" sz="1700" i="1" dirty="0" err="1"/>
              <a:t>Luxo</a:t>
            </a:r>
            <a:r>
              <a:rPr lang="en-US" sz="1700" i="1" dirty="0"/>
              <a:t> Jr.</a:t>
            </a:r>
            <a:r>
              <a:rPr lang="en-US" sz="1700" dirty="0"/>
              <a:t> was deemed "culturally, historically, or aesthetically significant" by the </a:t>
            </a:r>
            <a:r>
              <a:rPr lang="en-US" sz="1700" dirty="0">
                <a:hlinkClick r:id="rId4" tooltip="Library of Congress"/>
              </a:rPr>
              <a:t>Library of Congress</a:t>
            </a:r>
            <a:r>
              <a:rPr lang="en-US" sz="1700" dirty="0"/>
              <a:t> and selected for preservation in the </a:t>
            </a:r>
            <a:r>
              <a:rPr lang="en-US" sz="1700" dirty="0">
                <a:hlinkClick r:id="rId5" tooltip="National Film Registry"/>
              </a:rPr>
              <a:t>National Film Registry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287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0003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3-D Affine Transformations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7399" y="1548736"/>
            <a:ext cx="8411470" cy="409726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General Form (with homogenous coordinates)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72" y="2988142"/>
            <a:ext cx="9144000" cy="26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98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0003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Translation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t="-18555" b="-18555"/>
          <a:stretch>
            <a:fillRect/>
          </a:stretch>
        </p:blipFill>
        <p:spPr>
          <a:xfrm>
            <a:off x="1676400" y="1338263"/>
            <a:ext cx="8572500" cy="4927600"/>
          </a:xfrm>
        </p:spPr>
      </p:pic>
    </p:spTree>
    <p:extLst>
      <p:ext uri="{BB962C8B-B14F-4D97-AF65-F5344CB8AC3E}">
        <p14:creationId xmlns:p14="http://schemas.microsoft.com/office/powerpoint/2010/main" val="108115846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500607" y="537751"/>
            <a:ext cx="3885243" cy="914400"/>
          </a:xfrm>
        </p:spPr>
        <p:txBody>
          <a:bodyPr/>
          <a:lstStyle/>
          <a:p>
            <a:pPr eaLnBrk="1" hangingPunct="1"/>
            <a:r>
              <a:rPr lang="en-US" dirty="0"/>
              <a:t>Scale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/>
          </p:nvPr>
        </p:nvGraphicFramePr>
        <p:xfrm>
          <a:off x="7234426" y="102383"/>
          <a:ext cx="32607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2603160" imgH="1473120" progId="Equation.3">
                  <p:embed/>
                </p:oleObj>
              </mc:Choice>
              <mc:Fallback>
                <p:oleObj name="Equation" r:id="rId4" imgW="2603160" imgH="147312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426" y="102383"/>
                        <a:ext cx="3260725" cy="184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24" y="3012610"/>
            <a:ext cx="1516904" cy="2749551"/>
          </a:xfrm>
          <a:prstGeom prst="rect">
            <a:avLst/>
          </a:prstGeom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78" y="1295670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86" y="1938363"/>
            <a:ext cx="967845" cy="10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45576" y="2206411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Uniform Scale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99528" y="37500"/>
            <a:ext cx="1016900" cy="1814058"/>
            <a:chOff x="272794" y="830068"/>
            <a:chExt cx="1876308" cy="3347163"/>
          </a:xfrm>
        </p:grpSpPr>
        <p:cxnSp>
          <p:nvCxnSpPr>
            <p:cNvPr id="13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-66137" y="2630397"/>
              <a:ext cx="1066800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23"/>
            <p:cNvCxnSpPr>
              <a:cxnSpLocks noChangeShapeType="1"/>
            </p:cNvCxnSpPr>
            <p:nvPr/>
          </p:nvCxnSpPr>
          <p:spPr bwMode="auto">
            <a:xfrm>
              <a:off x="468056" y="3164591"/>
              <a:ext cx="914400" cy="4572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468056" y="2812478"/>
              <a:ext cx="902200" cy="35211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1370256" y="2984670"/>
              <a:ext cx="671998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z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272794" y="830068"/>
              <a:ext cx="719322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y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20" name="TextBox 27"/>
            <p:cNvSpPr txBox="1">
              <a:spLocks noChangeArrowheads="1"/>
            </p:cNvSpPr>
            <p:nvPr/>
          </p:nvSpPr>
          <p:spPr bwMode="auto">
            <a:xfrm>
              <a:off x="1382456" y="1950354"/>
              <a:ext cx="766646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x</a:t>
              </a:r>
              <a:endParaRPr lang="en-US" b="1" i="1" dirty="0">
                <a:latin typeface="Times New Roman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23" y="3580790"/>
            <a:ext cx="2610703" cy="157732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198626" y="5438995"/>
            <a:ext cx="2006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Squash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79113" y="5451695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Stretch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4</a:t>
            </a:r>
            <a:r>
              <a:rPr lang="en-US" i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40" y="3049525"/>
            <a:ext cx="1053292" cy="25779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75476" y="5438995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Project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0</a:t>
            </a:r>
            <a:r>
              <a:rPr lang="en-US" i="1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35743" y="5438995"/>
            <a:ext cx="206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Invert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-1</a:t>
            </a:r>
            <a:r>
              <a:rPr lang="en-US" i="1" dirty="0"/>
              <a:t> </a:t>
            </a:r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743" y="3201051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2237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3-D Rotations</a:t>
            </a:r>
          </a:p>
        </p:txBody>
      </p:sp>
      <p:sp>
        <p:nvSpPr>
          <p:cNvPr id="17416" name="Content Placeholder 2"/>
          <p:cNvSpPr>
            <a:spLocks noGrp="1"/>
          </p:cNvSpPr>
          <p:nvPr>
            <p:ph idx="1"/>
          </p:nvPr>
        </p:nvSpPr>
        <p:spPr>
          <a:xfrm>
            <a:off x="1900382" y="1493915"/>
            <a:ext cx="7610476" cy="501013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z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y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x</a:t>
            </a:r>
            <a:endParaRPr lang="en-US" i="1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z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y</a:t>
            </a:r>
            <a:endParaRPr lang="en-US" i="1" dirty="0"/>
          </a:p>
          <a:p>
            <a:pPr eaLnBrk="1" hangingPunct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Rotations do not commute!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346576" y="1524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4" imgW="2361960" imgH="1473120" progId="Equation.DSMT4">
                  <p:embed/>
                </p:oleObj>
              </mc:Choice>
              <mc:Fallback>
                <p:oleObj name="Equation" r:id="rId4" imgW="2361960" imgH="1473120" progId="Equation.DSMT4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6" y="1524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4346576" y="3048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6" imgW="2361960" imgH="1473120" progId="Equation.DSMT4">
                  <p:embed/>
                </p:oleObj>
              </mc:Choice>
              <mc:Fallback>
                <p:oleObj name="Equation" r:id="rId6" imgW="2361960" imgH="1473120" progId="Equation.DSMT4">
                  <p:embed/>
                  <p:pic>
                    <p:nvPicPr>
                      <p:cNvPr id="174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6" y="3048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4352926" y="4572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8" imgW="2361960" imgH="1473120" progId="Equation.3">
                  <p:embed/>
                </p:oleObj>
              </mc:Choice>
              <mc:Fallback>
                <p:oleObj name="Equation" r:id="rId8" imgW="2361960" imgH="1473120" progId="Equation.3">
                  <p:embed/>
                  <p:pic>
                    <p:nvPicPr>
                      <p:cNvPr id="174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6" y="4572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24207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Pipeline</a:t>
            </a:r>
          </a:p>
        </p:txBody>
      </p:sp>
      <p:grpSp>
        <p:nvGrpSpPr>
          <p:cNvPr id="1028" name="Group 17"/>
          <p:cNvGrpSpPr>
            <a:grpSpLocks/>
          </p:cNvGrpSpPr>
          <p:nvPr/>
        </p:nvGrpSpPr>
        <p:grpSpPr bwMode="auto">
          <a:xfrm>
            <a:off x="1983274" y="2208604"/>
            <a:ext cx="4262438" cy="228600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5368" y="3619721"/>
              <a:ext cx="2669380" cy="2438117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900" dirty="0"/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Coords</a:t>
              </a:r>
              <a:endParaRPr lang="en-US" sz="9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3574" y="1752600"/>
              <a:ext cx="1295543" cy="1295666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Xform</a:t>
              </a:r>
              <a:endParaRPr lang="en-US" sz="9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117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World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1691" y="1752600"/>
              <a:ext cx="1448509" cy="1295666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117" y="3354230"/>
              <a:ext cx="1676399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Still</a:t>
              </a:r>
              <a:br>
                <a:rPr lang="en-US" sz="900"/>
              </a:br>
              <a:r>
                <a:rPr lang="en-US" sz="900"/>
                <a:t>Clip</a:t>
              </a:r>
              <a:br>
                <a:rPr lang="en-US" sz="900"/>
              </a:br>
              <a:r>
                <a:rPr lang="en-US" sz="900"/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516" y="3354230"/>
              <a:ext cx="1370466" cy="1292543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1" y="4952736"/>
              <a:ext cx="1676399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Window</a:t>
              </a:r>
            </a:p>
            <a:p>
              <a:pPr algn="ctr">
                <a:defRPr/>
              </a:pPr>
              <a:r>
                <a:rPr lang="en-US" sz="900"/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2736"/>
              <a:ext cx="1448509" cy="1295664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Window</a:t>
              </a:r>
            </a:p>
            <a:p>
              <a:pPr algn="ctr">
                <a:defRPr/>
              </a:pPr>
              <a:r>
                <a:rPr lang="en-US" sz="900" dirty="0"/>
                <a:t>to</a:t>
              </a:r>
            </a:p>
            <a:p>
              <a:pPr algn="ctr">
                <a:defRPr/>
              </a:pPr>
              <a:r>
                <a:rPr lang="en-US" sz="900" dirty="0"/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2309" y="4952736"/>
              <a:ext cx="1676401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Viewport</a:t>
              </a:r>
            </a:p>
            <a:p>
              <a:pPr algn="ctr">
                <a:defRPr/>
              </a:pPr>
              <a:r>
                <a:rPr lang="en-US" sz="900" dirty="0"/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5981" y="3354230"/>
              <a:ext cx="1373586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Clip</a:t>
              </a:r>
              <a:br>
                <a:rPr lang="en-US" sz="900" dirty="0"/>
              </a:br>
              <a:r>
                <a:rPr lang="en-US" sz="900" dirty="0" err="1"/>
                <a:t>Coords</a:t>
              </a:r>
              <a:r>
                <a:rPr lang="en-US" sz="900" dirty="0"/>
                <a:t>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2574" cy="12956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grpSp>
          <p:nvGrpSpPr>
            <p:cNvPr id="1071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435" y="2019278"/>
                <a:ext cx="2666259" cy="2438869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073" name="Text Box 16"/>
              <p:cNvSpPr txBox="1">
                <a:spLocks noChangeArrowheads="1"/>
              </p:cNvSpPr>
              <p:nvPr/>
            </p:nvSpPr>
            <p:spPr bwMode="auto">
              <a:xfrm>
                <a:off x="6492767" y="2096870"/>
                <a:ext cx="1555675" cy="726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>
                    <a:latin typeface="Times New Roman" pitchFamily="18" charset="0"/>
                  </a:rPr>
                  <a:t>Perspective</a:t>
                </a:r>
                <a:br>
                  <a:rPr lang="en-US" sz="900">
                    <a:latin typeface="Times New Roman" pitchFamily="18" charset="0"/>
                  </a:rPr>
                </a:br>
                <a:r>
                  <a:rPr lang="en-US" sz="9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73500" y="4724401"/>
          <a:ext cx="58039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5816520" imgH="1473120" progId="Equation.3">
                  <p:embed/>
                </p:oleObj>
              </mc:Choice>
              <mc:Fallback>
                <p:oleObj name="Equation" r:id="rId4" imgW="5816520" imgH="147312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724401"/>
                        <a:ext cx="580390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8763000" y="3579814"/>
            <a:ext cx="76200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0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9182894" y="32377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1" name="Straight Arrow Connector 30"/>
          <p:cNvCxnSpPr>
            <a:cxnSpLocks noChangeShapeType="1"/>
          </p:cNvCxnSpPr>
          <p:nvPr/>
        </p:nvCxnSpPr>
        <p:spPr bwMode="auto">
          <a:xfrm>
            <a:off x="9525000" y="35814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032" name="Group 50"/>
          <p:cNvGrpSpPr>
            <a:grpSpLocks/>
          </p:cNvGrpSpPr>
          <p:nvPr/>
        </p:nvGrpSpPr>
        <p:grpSpPr bwMode="auto">
          <a:xfrm>
            <a:off x="2286000" y="4953000"/>
            <a:ext cx="1219200" cy="1068388"/>
            <a:chOff x="304800" y="4953000"/>
            <a:chExt cx="1143000" cy="1068388"/>
          </a:xfrm>
        </p:grpSpPr>
        <p:cxnSp>
          <p:nvCxnSpPr>
            <p:cNvPr id="1051" name="Straight Connector 32"/>
            <p:cNvCxnSpPr>
              <a:cxnSpLocks noChangeShapeType="1"/>
            </p:cNvCxnSpPr>
            <p:nvPr/>
          </p:nvCxnSpPr>
          <p:spPr bwMode="auto">
            <a:xfrm>
              <a:off x="304800" y="4953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2" name="Straight Connector 33"/>
            <p:cNvCxnSpPr>
              <a:cxnSpLocks noChangeShapeType="1"/>
            </p:cNvCxnSpPr>
            <p:nvPr/>
          </p:nvCxnSpPr>
          <p:spPr bwMode="auto">
            <a:xfrm>
              <a:off x="304800" y="5105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3" name="Straight Connector 34"/>
            <p:cNvCxnSpPr>
              <a:cxnSpLocks noChangeShapeType="1"/>
            </p:cNvCxnSpPr>
            <p:nvPr/>
          </p:nvCxnSpPr>
          <p:spPr bwMode="auto">
            <a:xfrm>
              <a:off x="304800" y="5257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" name="Straight Connector 35"/>
            <p:cNvCxnSpPr>
              <a:cxnSpLocks noChangeShapeType="1"/>
            </p:cNvCxnSpPr>
            <p:nvPr/>
          </p:nvCxnSpPr>
          <p:spPr bwMode="auto">
            <a:xfrm>
              <a:off x="304800" y="54102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5" name="Straight Connector 36"/>
            <p:cNvCxnSpPr>
              <a:cxnSpLocks noChangeShapeType="1"/>
            </p:cNvCxnSpPr>
            <p:nvPr/>
          </p:nvCxnSpPr>
          <p:spPr bwMode="auto">
            <a:xfrm>
              <a:off x="304800" y="55626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6" name="Straight Connector 37"/>
            <p:cNvCxnSpPr>
              <a:cxnSpLocks noChangeShapeType="1"/>
            </p:cNvCxnSpPr>
            <p:nvPr/>
          </p:nvCxnSpPr>
          <p:spPr bwMode="auto">
            <a:xfrm>
              <a:off x="304800" y="5715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7" name="Straight Connector 38"/>
            <p:cNvCxnSpPr>
              <a:cxnSpLocks noChangeShapeType="1"/>
            </p:cNvCxnSpPr>
            <p:nvPr/>
          </p:nvCxnSpPr>
          <p:spPr bwMode="auto">
            <a:xfrm>
              <a:off x="304800" y="5867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8" name="Straight Connector 39"/>
            <p:cNvCxnSpPr>
              <a:cxnSpLocks noChangeShapeType="1"/>
            </p:cNvCxnSpPr>
            <p:nvPr/>
          </p:nvCxnSpPr>
          <p:spPr bwMode="auto">
            <a:xfrm>
              <a:off x="304800" y="6019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033" name="Straight Connector 41"/>
          <p:cNvCxnSpPr>
            <a:cxnSpLocks noChangeShapeType="1"/>
          </p:cNvCxnSpPr>
          <p:nvPr/>
        </p:nvCxnSpPr>
        <p:spPr bwMode="auto">
          <a:xfrm rot="5400000">
            <a:off x="17518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Straight Connector 43"/>
          <p:cNvCxnSpPr>
            <a:cxnSpLocks noChangeShapeType="1"/>
          </p:cNvCxnSpPr>
          <p:nvPr/>
        </p:nvCxnSpPr>
        <p:spPr bwMode="auto">
          <a:xfrm rot="5400000">
            <a:off x="19042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5" name="Straight Connector 44"/>
          <p:cNvCxnSpPr>
            <a:cxnSpLocks noChangeShapeType="1"/>
          </p:cNvCxnSpPr>
          <p:nvPr/>
        </p:nvCxnSpPr>
        <p:spPr bwMode="auto">
          <a:xfrm rot="5400000">
            <a:off x="20566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6" name="Straight Connector 45"/>
          <p:cNvCxnSpPr>
            <a:cxnSpLocks noChangeShapeType="1"/>
          </p:cNvCxnSpPr>
          <p:nvPr/>
        </p:nvCxnSpPr>
        <p:spPr bwMode="auto">
          <a:xfrm rot="5400000">
            <a:off x="22090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7" name="Straight Connector 46"/>
          <p:cNvCxnSpPr>
            <a:cxnSpLocks noChangeShapeType="1"/>
          </p:cNvCxnSpPr>
          <p:nvPr/>
        </p:nvCxnSpPr>
        <p:spPr bwMode="auto">
          <a:xfrm rot="5400000">
            <a:off x="23614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8" name="Straight Connector 47"/>
          <p:cNvCxnSpPr>
            <a:cxnSpLocks noChangeShapeType="1"/>
          </p:cNvCxnSpPr>
          <p:nvPr/>
        </p:nvCxnSpPr>
        <p:spPr bwMode="auto">
          <a:xfrm rot="5400000">
            <a:off x="25138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Straight Connector 48"/>
          <p:cNvCxnSpPr>
            <a:cxnSpLocks noChangeShapeType="1"/>
          </p:cNvCxnSpPr>
          <p:nvPr/>
        </p:nvCxnSpPr>
        <p:spPr bwMode="auto">
          <a:xfrm rot="5400000">
            <a:off x="26662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0" name="Straight Connector 49"/>
          <p:cNvCxnSpPr>
            <a:cxnSpLocks noChangeShapeType="1"/>
          </p:cNvCxnSpPr>
          <p:nvPr/>
        </p:nvCxnSpPr>
        <p:spPr bwMode="auto">
          <a:xfrm rot="5400000">
            <a:off x="28186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Isosceles Triangle 51"/>
          <p:cNvSpPr/>
          <p:nvPr/>
        </p:nvSpPr>
        <p:spPr bwMode="auto">
          <a:xfrm>
            <a:off x="2514600" y="5257800"/>
            <a:ext cx="533400" cy="609600"/>
          </a:xfrm>
          <a:prstGeom prst="triangle">
            <a:avLst>
              <a:gd name="adj" fmla="val 2942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4384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30480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 rot="15110203">
            <a:off x="8599488" y="3422651"/>
            <a:ext cx="1136650" cy="479425"/>
          </a:xfrm>
          <a:prstGeom prst="triangle">
            <a:avLst>
              <a:gd name="adj" fmla="val 287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144000" y="2982913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915400" y="3881438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9448800" y="4038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49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9335294" y="4458494"/>
            <a:ext cx="3810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0" name="Straight Arrow Connector 100"/>
          <p:cNvCxnSpPr>
            <a:cxnSpLocks noChangeShapeType="1"/>
          </p:cNvCxnSpPr>
          <p:nvPr/>
        </p:nvCxnSpPr>
        <p:spPr bwMode="auto">
          <a:xfrm rot="10800000" flipV="1">
            <a:off x="3276600" y="5638800"/>
            <a:ext cx="4572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7424206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715000" cy="990600"/>
          </a:xfrm>
        </p:spPr>
        <p:txBody>
          <a:bodyPr>
            <a:normAutofit/>
          </a:bodyPr>
          <a:lstStyle/>
          <a:p>
            <a:r>
              <a:rPr lang="en-US"/>
              <a:t>Transformation Order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676400" y="5449888"/>
          <a:ext cx="75088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8" imgW="1002960" imgH="1473120" progId="Equation.DSMT4">
                  <p:embed/>
                </p:oleObj>
              </mc:Choice>
              <mc:Fallback>
                <p:oleObj name="Equation" r:id="rId8" imgW="1002960" imgH="1473120" progId="Equation.DSMT4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49888"/>
                        <a:ext cx="750888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2941638" y="5449888"/>
          <a:ext cx="6286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10" imgW="838080" imgH="1473120" progId="Equation.DSMT4">
                  <p:embed/>
                </p:oleObj>
              </mc:Choice>
              <mc:Fallback>
                <p:oleObj name="Equation" r:id="rId10" imgW="838080" imgH="147312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449888"/>
                        <a:ext cx="62865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Box 86"/>
          <p:cNvSpPr txBox="1">
            <a:spLocks noChangeArrowheads="1"/>
          </p:cNvSpPr>
          <p:nvPr/>
        </p:nvSpPr>
        <p:spPr bwMode="auto">
          <a:xfrm>
            <a:off x="2255838" y="5486401"/>
            <a:ext cx="8699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pic>
        <p:nvPicPr>
          <p:cNvPr id="3082" name="Picture 7"/>
          <p:cNvPicPr>
            <a:picLocks noChangeAspect="1" noChangeArrowheads="1"/>
          </p:cNvPicPr>
          <p:nvPr/>
        </p:nvPicPr>
        <p:blipFill>
          <a:blip r:embed="rId12" cstate="print"/>
          <a:srcRect l="7367" t="35068" r="6113"/>
          <a:stretch>
            <a:fillRect/>
          </a:stretch>
        </p:blipFill>
        <p:spPr bwMode="auto">
          <a:xfrm>
            <a:off x="1600201" y="3727451"/>
            <a:ext cx="21637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83" name="Straight Arrow Connector 92"/>
          <p:cNvCxnSpPr>
            <a:cxnSpLocks noChangeShapeType="1"/>
          </p:cNvCxnSpPr>
          <p:nvPr/>
        </p:nvCxnSpPr>
        <p:spPr bwMode="auto">
          <a:xfrm rot="16200000" flipV="1">
            <a:off x="2482057" y="3667920"/>
            <a:ext cx="37147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4" name="Straight Arrow Connector 94"/>
          <p:cNvCxnSpPr>
            <a:cxnSpLocks noChangeShapeType="1"/>
          </p:cNvCxnSpPr>
          <p:nvPr/>
        </p:nvCxnSpPr>
        <p:spPr bwMode="auto">
          <a:xfrm>
            <a:off x="2911475" y="4295775"/>
            <a:ext cx="7000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5" name="Straight Arrow Connector 96"/>
          <p:cNvCxnSpPr>
            <a:cxnSpLocks noChangeShapeType="1"/>
          </p:cNvCxnSpPr>
          <p:nvPr/>
        </p:nvCxnSpPr>
        <p:spPr bwMode="auto">
          <a:xfrm rot="16200000" flipH="1">
            <a:off x="2547144" y="4448969"/>
            <a:ext cx="298450" cy="26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86" name="TextBox 104"/>
          <p:cNvSpPr txBox="1">
            <a:spLocks noChangeArrowheads="1"/>
          </p:cNvSpPr>
          <p:nvPr/>
        </p:nvSpPr>
        <p:spPr bwMode="auto">
          <a:xfrm>
            <a:off x="3640138" y="4087813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3087" name="TextBox 105"/>
          <p:cNvSpPr txBox="1">
            <a:spLocks noChangeArrowheads="1"/>
          </p:cNvSpPr>
          <p:nvPr/>
        </p:nvSpPr>
        <p:spPr bwMode="auto">
          <a:xfrm>
            <a:off x="2592388" y="31242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3088" name="TextBox 106"/>
          <p:cNvSpPr txBox="1">
            <a:spLocks noChangeArrowheads="1"/>
          </p:cNvSpPr>
          <p:nvPr/>
        </p:nvSpPr>
        <p:spPr bwMode="auto">
          <a:xfrm>
            <a:off x="2657475" y="4419600"/>
            <a:ext cx="27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3962400" y="5443539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13" imgW="1002960" imgH="1473120" progId="Equation.DSMT4">
                  <p:embed/>
                </p:oleObj>
              </mc:Choice>
              <mc:Fallback>
                <p:oleObj name="Equation" r:id="rId13" imgW="1002960" imgH="1473120" progId="Equation.DSMT4">
                  <p:embed/>
                  <p:pic>
                    <p:nvPicPr>
                      <p:cNvPr id="30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43539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5334001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14" imgW="2286000" imgH="1473120" progId="Equation.DSMT4">
                  <p:embed/>
                </p:oleObj>
              </mc:Choice>
              <mc:Fallback>
                <p:oleObj name="Equation" r:id="rId14" imgW="2286000" imgH="1473120" progId="Equation.DSMT4">
                  <p:embed/>
                  <p:pic>
                    <p:nvPicPr>
                      <p:cNvPr id="30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Box 112"/>
          <p:cNvSpPr txBox="1">
            <a:spLocks noChangeArrowheads="1"/>
          </p:cNvSpPr>
          <p:nvPr/>
        </p:nvSpPr>
        <p:spPr bwMode="auto">
          <a:xfrm>
            <a:off x="4572001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3" name="TextBox 114"/>
          <p:cNvSpPr txBox="1">
            <a:spLocks noChangeArrowheads="1"/>
          </p:cNvSpPr>
          <p:nvPr/>
        </p:nvSpPr>
        <p:spPr bwMode="auto">
          <a:xfrm>
            <a:off x="5529263" y="5638801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sp>
        <p:nvSpPr>
          <p:cNvPr id="3094" name="TextBox 115"/>
          <p:cNvSpPr txBox="1">
            <a:spLocks noChangeArrowheads="1"/>
          </p:cNvSpPr>
          <p:nvPr/>
        </p:nvSpPr>
        <p:spPr bwMode="auto">
          <a:xfrm>
            <a:off x="6062664" y="5638801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graphicFrame>
        <p:nvGraphicFramePr>
          <p:cNvPr id="3078" name="Object 13"/>
          <p:cNvGraphicFramePr>
            <a:graphicFrameLocks noChangeAspect="1"/>
          </p:cNvGraphicFramePr>
          <p:nvPr/>
        </p:nvGraphicFramePr>
        <p:xfrm>
          <a:off x="7467600" y="5443539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16" imgW="1002960" imgH="1473120" progId="Equation.DSMT4">
                  <p:embed/>
                </p:oleObj>
              </mc:Choice>
              <mc:Fallback>
                <p:oleObj name="Equation" r:id="rId16" imgW="1002960" imgH="1473120" progId="Equation.DSMT4">
                  <p:embed/>
                  <p:pic>
                    <p:nvPicPr>
                      <p:cNvPr id="307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443539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4"/>
          <p:cNvGraphicFramePr>
            <a:graphicFrameLocks noChangeAspect="1"/>
          </p:cNvGraphicFramePr>
          <p:nvPr/>
        </p:nvGraphicFramePr>
        <p:xfrm>
          <a:off x="8839201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17" imgW="2286000" imgH="1473120" progId="Equation.3">
                  <p:embed/>
                </p:oleObj>
              </mc:Choice>
              <mc:Fallback>
                <p:oleObj name="Equation" r:id="rId17" imgW="2286000" imgH="1473120" progId="Equation.3">
                  <p:embed/>
                  <p:pic>
                    <p:nvPicPr>
                      <p:cNvPr id="307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TextBox 119"/>
          <p:cNvSpPr txBox="1">
            <a:spLocks noChangeArrowheads="1"/>
          </p:cNvSpPr>
          <p:nvPr/>
        </p:nvSpPr>
        <p:spPr bwMode="auto">
          <a:xfrm>
            <a:off x="8077201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6" name="TextBox 120"/>
          <p:cNvSpPr txBox="1">
            <a:spLocks noChangeArrowheads="1"/>
          </p:cNvSpPr>
          <p:nvPr/>
        </p:nvSpPr>
        <p:spPr bwMode="auto">
          <a:xfrm>
            <a:off x="9034464" y="5638801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sp>
        <p:nvSpPr>
          <p:cNvPr id="3097" name="TextBox 121"/>
          <p:cNvSpPr txBox="1">
            <a:spLocks noChangeArrowheads="1"/>
          </p:cNvSpPr>
          <p:nvPr/>
        </p:nvSpPr>
        <p:spPr bwMode="auto">
          <a:xfrm>
            <a:off x="9567863" y="5638801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pic>
        <p:nvPicPr>
          <p:cNvPr id="127" name="teapot-move-rot.avi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2672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teapot-rot-move.avi">
            <a:hlinkClick r:id="" action="ppaction://media"/>
          </p:cNvPr>
          <p:cNvPicPr>
            <a:picLocks noRot="1"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724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64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looking at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4" y="1661845"/>
            <a:ext cx="8681183" cy="4833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40132" y="1690690"/>
            <a:ext cx="1965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</a:t>
            </a:r>
          </a:p>
          <a:p>
            <a:r>
              <a:rPr lang="en-US" i="1" dirty="0"/>
              <a:t>Fundamentals of Computer Graphics </a:t>
            </a:r>
            <a:r>
              <a:rPr lang="en-US" dirty="0"/>
              <a:t>by </a:t>
            </a:r>
            <a:r>
              <a:rPr lang="en-US" dirty="0" err="1"/>
              <a:t>Marschner</a:t>
            </a:r>
            <a:r>
              <a:rPr lang="en-US" dirty="0"/>
              <a:t> and Shirley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35DE-DE5B-41A4-BDDB-DC86E9C3D598}"/>
              </a:ext>
            </a:extLst>
          </p:cNvPr>
          <p:cNvSpPr txBox="1"/>
          <p:nvPr/>
        </p:nvSpPr>
        <p:spPr>
          <a:xfrm>
            <a:off x="7506789" y="4667794"/>
            <a:ext cx="4868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course: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Camera space = View space</a:t>
            </a:r>
            <a:br>
              <a:rPr lang="en-US" dirty="0"/>
            </a:br>
            <a:r>
              <a:rPr lang="en-US" dirty="0"/>
              <a:t>Camera Transformation = View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95339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9" y="152400"/>
            <a:ext cx="9071113" cy="1066800"/>
          </a:xfrm>
        </p:spPr>
        <p:txBody>
          <a:bodyPr>
            <a:normAutofit/>
          </a:bodyPr>
          <a:lstStyle/>
          <a:p>
            <a:r>
              <a:rPr lang="en-US">
                <a:ea typeface="ＭＳ Ｐゴシック" charset="0"/>
                <a:cs typeface="ＭＳ Ｐゴシック" charset="0"/>
              </a:rPr>
              <a:t>A Brief Sampling of Useful Math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476553" y="8218254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44A5AD2-C3D7-724D-B9D1-819A4AB90DDA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3ADD5-E333-44C3-A829-AE588CFE000E}"/>
              </a:ext>
            </a:extLst>
          </p:cNvPr>
          <p:cNvSpPr txBox="1"/>
          <p:nvPr/>
        </p:nvSpPr>
        <p:spPr>
          <a:xfrm>
            <a:off x="490070" y="3211118"/>
            <a:ext cx="94761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We will look at three basic geometric elements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</a:rPr>
              <a:t>Scalars: 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magnitude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Vectors: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magnitude and direction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Points:  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position in space</a:t>
            </a:r>
            <a:endParaRPr lang="en-US" sz="2400" dirty="0"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AC365-4BB9-4A09-B07C-F68C8B72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1293469"/>
            <a:ext cx="8107017" cy="17110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85082-B6DF-45F5-9039-1AEA8D60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801" y="1293469"/>
            <a:ext cx="3343504" cy="32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38819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Scalars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035" y="1751960"/>
            <a:ext cx="10027664" cy="51803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Scalars: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members of a set which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can be combined by two operations (addition and multiplication)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obey some fundamental laws  (associativity, commutativity, inverses)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Examples include the real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the ordinary arithmetic rules with which we are familiar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Scalars have no geometric properties</a:t>
            </a:r>
          </a:p>
          <a:p>
            <a:pPr lvl="1">
              <a:lnSpc>
                <a:spcPct val="90000"/>
              </a:lnSpc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407" y="1591424"/>
            <a:ext cx="882895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Scalars are quantities which express only a magnitude…</a:t>
            </a:r>
            <a:br>
              <a:rPr lang="en-US" sz="2400" dirty="0">
                <a:latin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</a:rPr>
              <a:t>Think of them as just a single number  like 3.14 </a:t>
            </a:r>
          </a:p>
        </p:txBody>
      </p:sp>
    </p:spTree>
    <p:extLst>
      <p:ext uri="{BB962C8B-B14F-4D97-AF65-F5344CB8AC3E}">
        <p14:creationId xmlns:p14="http://schemas.microsoft.com/office/powerpoint/2010/main" val="23120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Vectors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946418"/>
            <a:ext cx="8450280" cy="3983904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Examples include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Force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Velocity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Directed line segments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5600699" y="3255641"/>
            <a:ext cx="2110229" cy="23726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219699" y="5083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690690"/>
            <a:ext cx="8351520" cy="12557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A vector is a quantity with two attributes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</a:rPr>
              <a:t>Direction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</a:rPr>
              <a:t>Magnitude</a:t>
            </a:r>
            <a:endParaRPr lang="en-US" sz="28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4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92995"/>
            <a:ext cx="5749864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Vector Operations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621331"/>
            <a:ext cx="9304725" cy="5310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Every vector has an additive verse</a:t>
            </a:r>
          </a:p>
          <a:p>
            <a:pPr lvl="1"/>
            <a:r>
              <a:rPr lang="en-US" sz="2000" dirty="0">
                <a:ea typeface="ＭＳ Ｐゴシック" charset="0"/>
              </a:rPr>
              <a:t>Same magnitude but points in opposite direction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Every vector can be multiplied by a scalar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There is a zero vector</a:t>
            </a:r>
          </a:p>
          <a:p>
            <a:pPr lvl="1"/>
            <a:r>
              <a:rPr lang="en-US" sz="2000" dirty="0">
                <a:ea typeface="ＭＳ Ｐゴシック" charset="0"/>
              </a:rPr>
              <a:t>Zero magnitude, undefined orientation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sum of any two vectors is a vector</a:t>
            </a:r>
          </a:p>
          <a:p>
            <a:pPr lvl="1"/>
            <a:r>
              <a:rPr lang="en-US" sz="2000" dirty="0">
                <a:ea typeface="ＭＳ Ｐゴシック" charset="0"/>
              </a:rPr>
              <a:t>Use head-to-tail axiom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2520950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124200" y="5486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4114800" y="5029200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667250" y="55276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-v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5892800" y="5222875"/>
            <a:ext cx="7620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6477001" y="5410200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>
                <a:sym typeface="Symbol" charset="0"/>
              </a:rPr>
              <a:t></a:t>
            </a:r>
            <a:r>
              <a:rPr lang="en-US" i="1"/>
              <a:t>v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7862888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77724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7924800" y="5867400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V="1">
            <a:off x="8991600" y="5105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8670925" y="5908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u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9102725" y="5146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786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97858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Operations on Vectors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51" y="1419942"/>
            <a:ext cx="9601840" cy="4972850"/>
          </a:xfrm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Scalar-vector multiplication </a:t>
            </a:r>
            <a:r>
              <a:rPr lang="en-US" sz="4000" i="1" dirty="0">
                <a:ea typeface="ＭＳ Ｐゴシック" charset="0"/>
              </a:rPr>
              <a:t>u </a:t>
            </a:r>
            <a:r>
              <a:rPr lang="en-US" sz="4000" dirty="0">
                <a:ea typeface="ＭＳ Ｐゴシック" charset="0"/>
              </a:rPr>
              <a:t>= </a:t>
            </a:r>
            <a:r>
              <a:rPr lang="en-US" sz="4000" dirty="0">
                <a:ea typeface="ＭＳ Ｐゴシック" charset="0"/>
                <a:sym typeface="Symbol" charset="0"/>
              </a:rPr>
              <a:t></a:t>
            </a:r>
            <a:r>
              <a:rPr lang="en-US" sz="4000" i="1" dirty="0">
                <a:ea typeface="ＭＳ Ｐゴシック" charset="0"/>
                <a:sym typeface="Symbol" charset="0"/>
              </a:rPr>
              <a:t>v</a:t>
            </a:r>
            <a:endParaRPr lang="en-US" sz="4000" i="1" dirty="0">
              <a:ea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Vector-vector addition: </a:t>
            </a:r>
            <a:r>
              <a:rPr lang="en-US" sz="4000" i="1" dirty="0">
                <a:ea typeface="ＭＳ Ｐゴシック" charset="0"/>
              </a:rPr>
              <a:t>w </a:t>
            </a:r>
            <a:r>
              <a:rPr lang="en-US" sz="4000" dirty="0">
                <a:ea typeface="ＭＳ Ｐゴシック" charset="0"/>
              </a:rPr>
              <a:t>=</a:t>
            </a:r>
            <a:r>
              <a:rPr lang="en-US" sz="4000" i="1" dirty="0">
                <a:ea typeface="ＭＳ Ｐゴシック" charset="0"/>
              </a:rPr>
              <a:t>u </a:t>
            </a:r>
            <a:r>
              <a:rPr lang="en-US" sz="4000" dirty="0">
                <a:ea typeface="ＭＳ Ｐゴシック" charset="0"/>
              </a:rPr>
              <a:t>+ </a:t>
            </a:r>
            <a:r>
              <a:rPr lang="en-US" sz="4000" i="1" dirty="0">
                <a:ea typeface="ＭＳ Ｐゴシック" charset="0"/>
              </a:rPr>
              <a:t>v</a:t>
            </a:r>
          </a:p>
          <a:p>
            <a:pPr lvl="1"/>
            <a:r>
              <a:rPr lang="en-US" sz="3200" dirty="0">
                <a:ea typeface="ＭＳ Ｐゴシック" charset="0"/>
                <a:cs typeface="ＭＳ Ｐゴシック" charset="0"/>
              </a:rPr>
              <a:t>Allows expressions such as </a:t>
            </a:r>
            <a:r>
              <a:rPr lang="en-US" sz="3200" i="1" dirty="0">
                <a:ea typeface="ＭＳ Ｐゴシック" charset="0"/>
              </a:rPr>
              <a:t>v=u+2w-3r</a:t>
            </a:r>
          </a:p>
          <a:p>
            <a:pPr lvl="1"/>
            <a:endParaRPr lang="en-US" sz="3200" i="1" dirty="0">
              <a:ea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Vectors lack position</a:t>
            </a:r>
          </a:p>
          <a:p>
            <a:r>
              <a:rPr lang="en-US" sz="3600" dirty="0">
                <a:ea typeface="ＭＳ Ｐゴシック" charset="0"/>
              </a:rPr>
              <a:t>…need points to make things interesting</a:t>
            </a:r>
          </a:p>
        </p:txBody>
      </p:sp>
    </p:spTree>
    <p:extLst>
      <p:ext uri="{BB962C8B-B14F-4D97-AF65-F5344CB8AC3E}">
        <p14:creationId xmlns:p14="http://schemas.microsoft.com/office/powerpoint/2010/main" val="40489466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6211</TotalTime>
  <Words>896</Words>
  <Application>Microsoft Office PowerPoint</Application>
  <PresentationFormat>Widescreen</PresentationFormat>
  <Paragraphs>333</Paragraphs>
  <Slides>37</Slides>
  <Notes>30</Notes>
  <HiddenSlides>0</HiddenSlides>
  <MMClips>3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Cambria</vt:lpstr>
      <vt:lpstr>Cambria Math</vt:lpstr>
      <vt:lpstr>Comic Sans MS</vt:lpstr>
      <vt:lpstr>Lato</vt:lpstr>
      <vt:lpstr>Lato Medium</vt:lpstr>
      <vt:lpstr>Symbol</vt:lpstr>
      <vt:lpstr>Times New Roman</vt:lpstr>
      <vt:lpstr>SampleSlides</vt:lpstr>
      <vt:lpstr>Equation</vt:lpstr>
      <vt:lpstr>PowerPoint Presentation</vt:lpstr>
      <vt:lpstr>Rendering Pipeline: Coordinate Transformations</vt:lpstr>
      <vt:lpstr>Rendering Pipeline:  Coordinate Transformations</vt:lpstr>
      <vt:lpstr>Another way of looking at it…</vt:lpstr>
      <vt:lpstr>A Brief Sampling of Useful Math</vt:lpstr>
      <vt:lpstr>Scalars</vt:lpstr>
      <vt:lpstr>Vectors</vt:lpstr>
      <vt:lpstr>Vector Operations</vt:lpstr>
      <vt:lpstr>Operations on Vectors</vt:lpstr>
      <vt:lpstr>Points</vt:lpstr>
      <vt:lpstr>Linear Transformations</vt:lpstr>
      <vt:lpstr>2-D Points</vt:lpstr>
      <vt:lpstr>2-D Points</vt:lpstr>
      <vt:lpstr>2-D Points</vt:lpstr>
      <vt:lpstr>2-D Points</vt:lpstr>
      <vt:lpstr>Squash &amp; Stretch</vt:lpstr>
      <vt:lpstr>2-D Points</vt:lpstr>
      <vt:lpstr>Homogeneous Coordinates</vt:lpstr>
      <vt:lpstr>Affine Transformations</vt:lpstr>
      <vt:lpstr>Order Dependence</vt:lpstr>
      <vt:lpstr>Window-to-Viewport</vt:lpstr>
      <vt:lpstr>2-D Rotation</vt:lpstr>
      <vt:lpstr>2-D Rotation</vt:lpstr>
      <vt:lpstr>2-D Rotation</vt:lpstr>
      <vt:lpstr>2-D Rotation</vt:lpstr>
      <vt:lpstr>2-D Rotation</vt:lpstr>
      <vt:lpstr>2-D Rotation</vt:lpstr>
      <vt:lpstr>2-D Rotation</vt:lpstr>
      <vt:lpstr>Squash &amp; Stretch</vt:lpstr>
      <vt:lpstr>Luxo Jr.</vt:lpstr>
      <vt:lpstr>Luxo Jr.</vt:lpstr>
      <vt:lpstr>3-D Affine Transformations</vt:lpstr>
      <vt:lpstr>Translation</vt:lpstr>
      <vt:lpstr>Scale</vt:lpstr>
      <vt:lpstr>3-D Rotations</vt:lpstr>
      <vt:lpstr>Graphics Pipeline</vt:lpstr>
      <vt:lpstr>Transformation Order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54</cp:revision>
  <dcterms:created xsi:type="dcterms:W3CDTF">2017-05-11T14:02:37Z</dcterms:created>
  <dcterms:modified xsi:type="dcterms:W3CDTF">2020-01-30T04:37:00Z</dcterms:modified>
</cp:coreProperties>
</file>