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0" r:id="rId2"/>
    <p:sldId id="264" r:id="rId3"/>
    <p:sldId id="263" r:id="rId4"/>
    <p:sldId id="265" r:id="rId5"/>
    <p:sldId id="267" r:id="rId6"/>
    <p:sldId id="266" r:id="rId7"/>
    <p:sldId id="268" r:id="rId8"/>
    <p:sldId id="269" r:id="rId9"/>
    <p:sldId id="270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74"/>
  </p:normalViewPr>
  <p:slideViewPr>
    <p:cSldViewPr snapToGrid="0" snapToObjects="1">
      <p:cViewPr>
        <p:scale>
          <a:sx n="100" d="100"/>
          <a:sy n="100" d="100"/>
        </p:scale>
        <p:origin x="762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Polygon Rasterization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DF6A-B7EC-4A6C-942E-591BC635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Conservative Rasterization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34F398-6B67-44F5-A03E-41BABB725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4455" y="1690690"/>
            <a:ext cx="4074607" cy="2237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FE555F-D45D-4382-A2C6-48288480A237}"/>
              </a:ext>
            </a:extLst>
          </p:cNvPr>
          <p:cNvSpPr txBox="1"/>
          <p:nvPr/>
        </p:nvSpPr>
        <p:spPr>
          <a:xfrm>
            <a:off x="1295400" y="4819650"/>
            <a:ext cx="942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Outer Conservative Rasterization: all colored pixels (any pixel partially or fully in triangle)</a:t>
            </a:r>
          </a:p>
          <a:p>
            <a:r>
              <a:rPr lang="en-US" dirty="0"/>
              <a:t>Inner Conservative Rasterization: green pixels (pixels fully inside triangle)</a:t>
            </a:r>
          </a:p>
        </p:txBody>
      </p:sp>
    </p:spTree>
    <p:extLst>
      <p:ext uri="{BB962C8B-B14F-4D97-AF65-F5344CB8AC3E}">
        <p14:creationId xmlns:p14="http://schemas.microsoft.com/office/powerpoint/2010/main" val="162520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267F-748E-4471-AB2B-93707F0B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Rasterization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C72E-926F-46AE-95BA-53B25A169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8899"/>
            <a:ext cx="10515600" cy="1008063"/>
          </a:xfrm>
        </p:spPr>
        <p:txBody>
          <a:bodyPr/>
          <a:lstStyle/>
          <a:p>
            <a:r>
              <a:rPr lang="en-US" dirty="0"/>
              <a:t>Fragments grouped into quads for texturing and other operations</a:t>
            </a:r>
          </a:p>
          <a:p>
            <a:r>
              <a:rPr lang="en-US" dirty="0"/>
              <a:t>Yellow fragments are “helper fragments”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36448-2DE6-4ADF-A94E-3323A877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55" y="1884730"/>
            <a:ext cx="7858557" cy="31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7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7048-EB91-43CF-B96A-DAF7F56D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Rasterization and the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66463-95F0-456A-8A93-95B35CEDE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599"/>
            <a:ext cx="10515600" cy="2011363"/>
          </a:xfrm>
        </p:spPr>
        <p:txBody>
          <a:bodyPr/>
          <a:lstStyle/>
          <a:p>
            <a:r>
              <a:rPr lang="en-US" dirty="0"/>
              <a:t>Rasterization happens after the viewport transformation</a:t>
            </a:r>
          </a:p>
          <a:p>
            <a:pPr lvl="1"/>
            <a:r>
              <a:rPr lang="en-US" dirty="0"/>
              <a:t>“screen mapping” = “viewport transformation”</a:t>
            </a:r>
          </a:p>
          <a:p>
            <a:r>
              <a:rPr lang="en-US" dirty="0"/>
              <a:t>The vertex positions are now screen coordinates</a:t>
            </a:r>
          </a:p>
          <a:p>
            <a:r>
              <a:rPr lang="en-US" dirty="0"/>
              <a:t>The z values for depth are also included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97CEF-92C9-4339-B908-599441CD3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83" y="1382713"/>
            <a:ext cx="90773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4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C538-0C69-450C-957D-6423C491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Rasterization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78F5-42C1-49A8-81B2-8849B91D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576636"/>
            <a:ext cx="11201400" cy="3281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u="sng" dirty="0"/>
              <a:t>Triangle Setup</a:t>
            </a:r>
            <a:br>
              <a:rPr lang="en-US" b="1" u="sng" dirty="0"/>
            </a:br>
            <a:br>
              <a:rPr lang="en-US" dirty="0"/>
            </a:br>
            <a:r>
              <a:rPr lang="en-US" dirty="0"/>
              <a:t>Edge equations and other data are computed. </a:t>
            </a:r>
            <a:br>
              <a:rPr lang="en-US" dirty="0"/>
            </a:br>
            <a:r>
              <a:rPr lang="en-US" dirty="0"/>
              <a:t>This data may be used for triangle traversal, as well as for interpolation of other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Triangle Traversal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 fragment is generated for the part of the pixel that overlaps the triangle.</a:t>
            </a:r>
            <a:br>
              <a:rPr lang="en-US" dirty="0"/>
            </a:br>
            <a:r>
              <a:rPr lang="en-US" dirty="0"/>
              <a:t>Data associated with each fragment is computed  using interpolation.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CD137-EE40-4D8F-A26E-D127FEA0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700215"/>
            <a:ext cx="71437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9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7D63-8682-4FEC-A9A0-7250196F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Tiled Rasterization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1DD4-28E3-4B60-ADFD-611C9C69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764084"/>
            <a:ext cx="10515600" cy="17383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Pixels are grouped into tiles (4x4 in this example)</a:t>
            </a:r>
          </a:p>
          <a:p>
            <a:pPr marL="0" indent="0">
              <a:buNone/>
            </a:pPr>
            <a:r>
              <a:rPr lang="en-US" dirty="0"/>
              <a:t>Tile processing has greater memory coherence than scanline</a:t>
            </a:r>
          </a:p>
          <a:p>
            <a:pPr marL="0" indent="0">
              <a:buNone/>
            </a:pPr>
            <a:r>
              <a:rPr lang="en-US" dirty="0"/>
              <a:t>For example, </a:t>
            </a:r>
            <a:r>
              <a:rPr lang="en-US" dirty="0" err="1"/>
              <a:t>texel</a:t>
            </a:r>
            <a:r>
              <a:rPr lang="en-US" dirty="0"/>
              <a:t> data is cached more effectively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0A244-DE6F-419B-806E-1F6A9CB5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1352549"/>
            <a:ext cx="58578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4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3187-AE92-44AD-B32A-6D2FD8E7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050C-71C8-425D-81C0-55D53659E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238250"/>
            <a:ext cx="10515600" cy="771525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Find which pixels lie on positive side of the three line equations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A9E9B-4DD0-41FC-884B-69F603F54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073599"/>
            <a:ext cx="2572604" cy="2774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73FE10-CFA4-4653-9A8C-125604304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877" y="2299792"/>
            <a:ext cx="3307423" cy="2852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000B3F-CEA0-456D-A160-C3CCE4230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0" y="2396863"/>
            <a:ext cx="2317071" cy="2755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71FC1C-64C6-4B9D-9FCB-869B1B186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365" y="1950948"/>
            <a:ext cx="2755746" cy="31718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63A890-337A-40AA-A8B9-9B764BE76179}"/>
              </a:ext>
            </a:extLst>
          </p:cNvPr>
          <p:cNvSpPr txBox="1"/>
          <p:nvPr/>
        </p:nvSpPr>
        <p:spPr>
          <a:xfrm>
            <a:off x="1866900" y="5505450"/>
            <a:ext cx="666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How can you test which side of a line a pixel falls on?</a:t>
            </a:r>
          </a:p>
        </p:txBody>
      </p:sp>
    </p:spTree>
    <p:extLst>
      <p:ext uri="{BB962C8B-B14F-4D97-AF65-F5344CB8AC3E}">
        <p14:creationId xmlns:p14="http://schemas.microsoft.com/office/powerpoint/2010/main" val="300519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82E7-E0D3-4253-9947-41AA824BC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0"/>
            <a:ext cx="10515600" cy="1325563"/>
          </a:xfrm>
        </p:spPr>
        <p:txBody>
          <a:bodyPr/>
          <a:lstStyle/>
          <a:p>
            <a:r>
              <a:rPr lang="en-US" dirty="0"/>
              <a:t>Edge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3E4F9-051E-4062-AD32-009E34175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Suppose the vertices of the triangle are p</a:t>
            </a:r>
            <a:r>
              <a:rPr lang="en-US" baseline="-25000" dirty="0"/>
              <a:t>0</a:t>
            </a:r>
            <a:r>
              <a:rPr lang="en-US" dirty="0"/>
              <a:t> p</a:t>
            </a:r>
            <a:r>
              <a:rPr lang="en-US" baseline="-25000" dirty="0"/>
              <a:t>1</a:t>
            </a:r>
            <a:r>
              <a:rPr lang="en-US" dirty="0"/>
              <a:t> and p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For each triangle edge compute a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 is a normal vector pointing to inside of the triangle</a:t>
            </a:r>
          </a:p>
          <a:p>
            <a:pPr marL="0" indent="0">
              <a:buNone/>
            </a:pPr>
            <a:r>
              <a:rPr lang="en-US" dirty="0"/>
              <a:t>p is a point on the line formed by the edge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5F566-D507-44B7-BA65-D5C65AE0F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2436019"/>
            <a:ext cx="42767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6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82E7-E0D3-4253-9947-41AA824BC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0"/>
            <a:ext cx="10515600" cy="1325563"/>
          </a:xfrm>
        </p:spPr>
        <p:txBody>
          <a:bodyPr/>
          <a:lstStyle/>
          <a:p>
            <a:r>
              <a:rPr lang="en-US" dirty="0"/>
              <a:t>Example: Edge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3E4F9-051E-4062-AD32-009E34175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Edge vector is p</a:t>
            </a:r>
            <a:r>
              <a:rPr lang="en-US" baseline="-25000" dirty="0"/>
              <a:t>1</a:t>
            </a:r>
            <a:r>
              <a:rPr lang="en-US" dirty="0"/>
              <a:t> − p</a:t>
            </a:r>
            <a:r>
              <a:rPr lang="en-US" baseline="-25000" dirty="0"/>
              <a:t>0</a:t>
            </a:r>
          </a:p>
          <a:p>
            <a:pPr marL="0" indent="0">
              <a:buNone/>
            </a:pPr>
            <a:r>
              <a:rPr lang="en-US" dirty="0"/>
              <a:t>Normal is p</a:t>
            </a:r>
            <a:r>
              <a:rPr lang="en-US" baseline="-25000" dirty="0"/>
              <a:t>1</a:t>
            </a:r>
            <a:r>
              <a:rPr lang="en-US" dirty="0"/>
              <a:t> − p</a:t>
            </a:r>
            <a:r>
              <a:rPr lang="en-US" baseline="-25000" dirty="0"/>
              <a:t>0 </a:t>
            </a:r>
            <a:r>
              <a:rPr lang="en-US" dirty="0"/>
              <a:t>rotated 90 degrees counterclockwise: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baseline="-25000" dirty="0"/>
              <a:t>2</a:t>
            </a:r>
            <a:r>
              <a:rPr lang="en-US" dirty="0"/>
              <a:t> points to the inside of the triangle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inserting n</a:t>
            </a:r>
            <a:r>
              <a:rPr lang="en-US" baseline="-25000" dirty="0"/>
              <a:t>2</a:t>
            </a:r>
            <a:r>
              <a:rPr lang="en-US" dirty="0"/>
              <a:t> and p</a:t>
            </a:r>
            <a:r>
              <a:rPr lang="en-US" baseline="-25000" dirty="0"/>
              <a:t>0</a:t>
            </a:r>
            <a:r>
              <a:rPr lang="en-US" dirty="0"/>
              <a:t> into the edge function we have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4FA7E-F5F4-47BC-B46B-2641BD9D7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757487"/>
            <a:ext cx="6762750" cy="54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5318F1-8EDA-4533-9FF3-33DA293FB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214937"/>
            <a:ext cx="8220075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7E51D1-6002-4E63-B1AF-087F7EA42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49" y="1063625"/>
            <a:ext cx="4276725" cy="523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876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9256-019C-4481-9D63-21DDA3BC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5064-11FE-4331-B0D6-FD55E4589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338"/>
          </a:xfrm>
        </p:spPr>
        <p:txBody>
          <a:bodyPr/>
          <a:lstStyle/>
          <a:p>
            <a:r>
              <a:rPr lang="en-US" dirty="0"/>
              <a:t>Can use fixed point screen space coordinates (integer arithmetic)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do incremental updates to edge functions when testing pixels</a:t>
            </a:r>
          </a:p>
          <a:p>
            <a:pPr lvl="1"/>
            <a:r>
              <a:rPr lang="en-US" dirty="0"/>
              <a:t>Example: Suppose we test tested a pixel center at (</a:t>
            </a:r>
            <a:r>
              <a:rPr lang="en-US" dirty="0" err="1"/>
              <a:t>x,y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          Then, to test pixel center at (x+1,y) we have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3C966-8174-436B-94C7-B83419576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4248150"/>
            <a:ext cx="104108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3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DA11-29FC-41A7-A5F2-F0769951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A97E-C1C9-464B-BC49-AD811EB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825625"/>
            <a:ext cx="119253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Can quickly check if an entire tile lies outside triangle</a:t>
            </a:r>
          </a:p>
          <a:p>
            <a:r>
              <a:rPr lang="en-US" dirty="0"/>
              <a:t>If all corners of tile outside triangle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tile is outside</a:t>
            </a:r>
          </a:p>
          <a:p>
            <a:r>
              <a:rPr lang="en-US" dirty="0"/>
              <a:t>If all corners of tile inside </a:t>
            </a:r>
            <a:r>
              <a:rPr lang="en-US" dirty="0">
                <a:sym typeface="Wingdings" panose="05000000000000000000" pitchFamily="2" charset="2"/>
              </a:rPr>
              <a:t> tile is inside</a:t>
            </a:r>
          </a:p>
          <a:p>
            <a:r>
              <a:rPr lang="en-US" dirty="0">
                <a:sym typeface="Wingdings" panose="05000000000000000000" pitchFamily="2" charset="2"/>
              </a:rPr>
              <a:t>Otherwise, an edge passes through the tile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9BA60-55F9-4244-949D-FDDD21DE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554" y="2974367"/>
            <a:ext cx="3799246" cy="388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97652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17915</TotalTime>
  <Words>259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Comic Sans MS</vt:lpstr>
      <vt:lpstr>Lato</vt:lpstr>
      <vt:lpstr>Lato Medium</vt:lpstr>
      <vt:lpstr>SampleSlides</vt:lpstr>
      <vt:lpstr>PowerPoint Presentation</vt:lpstr>
      <vt:lpstr>Rasterization and the Pipeline</vt:lpstr>
      <vt:lpstr>Triangle Rasterization</vt:lpstr>
      <vt:lpstr>Tiled Rasterization</vt:lpstr>
      <vt:lpstr>Basic Idea</vt:lpstr>
      <vt:lpstr>Edge Functions</vt:lpstr>
      <vt:lpstr>Example: Edge Functions</vt:lpstr>
      <vt:lpstr>Optimizations</vt:lpstr>
      <vt:lpstr>Optimizations</vt:lpstr>
      <vt:lpstr>Conservative Rasterization</vt:lpstr>
      <vt:lpstr>Triangle Rasterization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173</cp:revision>
  <dcterms:created xsi:type="dcterms:W3CDTF">2017-05-11T14:02:37Z</dcterms:created>
  <dcterms:modified xsi:type="dcterms:W3CDTF">2019-11-15T03:44:42Z</dcterms:modified>
</cp:coreProperties>
</file>