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media/image3.jpg" ContentType="image/jpg"/>
  <Override PartName="/ppt/notesSlides/notesSlide2.xml" ContentType="application/vnd.openxmlformats-officedocument.presentationml.notesSlide+xml"/>
  <Override PartName="/ppt/media/image5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notesSlides/notesSlide10.xml" ContentType="application/vnd.openxmlformats-officedocument.presentationml.notesSlide+xml"/>
  <Override PartName="/ppt/media/image33.jpg" ContentType="image/jpg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0" r:id="rId2"/>
    <p:sldId id="261" r:id="rId3"/>
    <p:sldId id="262" r:id="rId4"/>
    <p:sldId id="263" r:id="rId5"/>
    <p:sldId id="295" r:id="rId6"/>
    <p:sldId id="298" r:id="rId7"/>
    <p:sldId id="297" r:id="rId8"/>
    <p:sldId id="299" r:id="rId9"/>
    <p:sldId id="313" r:id="rId10"/>
    <p:sldId id="314" r:id="rId11"/>
    <p:sldId id="315" r:id="rId12"/>
    <p:sldId id="316" r:id="rId13"/>
    <p:sldId id="327" r:id="rId14"/>
    <p:sldId id="317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29" r:id="rId31"/>
    <p:sldId id="311" r:id="rId32"/>
    <p:sldId id="312" r:id="rId33"/>
    <p:sldId id="328" r:id="rId34"/>
    <p:sldId id="300" r:id="rId35"/>
    <p:sldId id="301" r:id="rId36"/>
    <p:sldId id="302" r:id="rId37"/>
    <p:sldId id="303" r:id="rId38"/>
    <p:sldId id="331" r:id="rId39"/>
    <p:sldId id="333" r:id="rId40"/>
    <p:sldId id="332" r:id="rId41"/>
    <p:sldId id="26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0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61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18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854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70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92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4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28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95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69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39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9341564/webgl-how-to-correctly-blend-alpha-channel-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341564/webgl-how-to-correctly-blend-alpha-channel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Compositing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5DA6-B049-4D24-AFDC-6D6C42A2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Pre-multiplied Alpha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B35F-34C3-4B0C-9FC9-102E9E952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1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blend using the over operator and pre-multiplied alpha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 color value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Sometimes called </a:t>
                </a:r>
                <a:r>
                  <a:rPr lang="en-US" i="1" dirty="0"/>
                  <a:t>associated alpha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i="1" dirty="0"/>
                  <a:t>Unassociated alpha </a:t>
                </a:r>
                <a:r>
                  <a:rPr lang="en-US" dirty="0"/>
                  <a:t>= non-pre-multiplied alpha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assumed to be opaque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B35F-34C3-4B0C-9FC9-102E9E952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124"/>
              </a:xfrm>
              <a:blipFill>
                <a:blip r:embed="rId2"/>
                <a:stretch>
                  <a:fillRect l="-1217" t="-2974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3F0951-899A-47B9-B146-D5EF0F11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6" y="4375106"/>
            <a:ext cx="47815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01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74FC-E9DA-4D87-AE91-B347C9A0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Pre-multiplied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9F9A-FBF5-4C69-AC14-11BB71F9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3889317"/>
            <a:ext cx="10515600" cy="27463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It is best to use pre-multiplied data whenever filtering and blending is performed, as operations such as linear interpolation do not work correctly using unmultiplied alphas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Pre-multiplied alphas also allow cleaner theoretical treatment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b="1" i="1" dirty="0"/>
              <a:t>Real-Time Rendering</a:t>
            </a:r>
            <a:r>
              <a:rPr lang="en-US" sz="2400" dirty="0"/>
              <a:t>, Fourth Edition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62722-6C82-46CE-82AC-FA039BAFEBFC}"/>
              </a:ext>
            </a:extLst>
          </p:cNvPr>
          <p:cNvSpPr txBox="1"/>
          <p:nvPr/>
        </p:nvSpPr>
        <p:spPr>
          <a:xfrm>
            <a:off x="838200" y="1606248"/>
            <a:ext cx="9524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 - WebGL sort of expects you to use pre-multiplied alpha when blending</a:t>
            </a:r>
          </a:p>
          <a:p>
            <a:endParaRPr lang="en-US" sz="2400" dirty="0"/>
          </a:p>
          <a:p>
            <a:r>
              <a:rPr lang="en-US" sz="2400" dirty="0"/>
              <a:t>Over operator using pre-multiplied alpha is provably associative</a:t>
            </a:r>
          </a:p>
          <a:p>
            <a:r>
              <a:rPr lang="en-US" sz="2400" dirty="0"/>
              <a:t>…using non-pre-multiplied alpha…maybe not?</a:t>
            </a:r>
          </a:p>
        </p:txBody>
      </p:sp>
    </p:spTree>
    <p:extLst>
      <p:ext uri="{BB962C8B-B14F-4D97-AF65-F5344CB8AC3E}">
        <p14:creationId xmlns:p14="http://schemas.microsoft.com/office/powerpoint/2010/main" val="38085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1335-34EB-4287-8845-AB2F1FD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70" y="-267212"/>
            <a:ext cx="10515600" cy="1325563"/>
          </a:xfrm>
        </p:spPr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Canvases are Composited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271C-E6A5-4104-830D-56975A57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" y="859714"/>
            <a:ext cx="88523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browser composites your </a:t>
            </a:r>
            <a:r>
              <a:rPr lang="en-US" sz="2000" dirty="0" err="1"/>
              <a:t>WebGL</a:t>
            </a:r>
            <a:r>
              <a:rPr lang="en-US" sz="2000" dirty="0"/>
              <a:t> canvas on the displayed page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is done using pre-</a:t>
            </a:r>
            <a:r>
              <a:rPr lang="en-US" sz="2000" dirty="0" err="1"/>
              <a:t>multipled</a:t>
            </a:r>
            <a:r>
              <a:rPr lang="en-US" sz="2000" dirty="0"/>
              <a:t> alpha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could stack multiple canvasses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9CFC-4DA2-455C-90A2-8D8A19AA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1" y="2693112"/>
            <a:ext cx="3520868" cy="3305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317E0-A811-42D8-B10D-D4023324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20" y="1475963"/>
            <a:ext cx="6600825" cy="443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35A5D-682F-435D-9B7F-FF3CC5C5FBFE}"/>
              </a:ext>
            </a:extLst>
          </p:cNvPr>
          <p:cNvSpPr/>
          <p:nvPr/>
        </p:nvSpPr>
        <p:spPr>
          <a:xfrm>
            <a:off x="1162765" y="6332225"/>
            <a:ext cx="1044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https://stackoverflow.com/questions/39341564/webgl-how-to-correctly-blend-alpha-channel-png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372E-39C4-420D-AD65-9957446F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Can Disable Canvas Compositing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ADAA26-E774-425C-BBEE-DC08C27F4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27" y="1995487"/>
            <a:ext cx="6572250" cy="286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B67E6-8A3B-466F-AB08-0A6509A11409}"/>
              </a:ext>
            </a:extLst>
          </p:cNvPr>
          <p:cNvSpPr/>
          <p:nvPr/>
        </p:nvSpPr>
        <p:spPr>
          <a:xfrm>
            <a:off x="1016681" y="5989430"/>
            <a:ext cx="1044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https://stackoverflow.com/questions/39341564/webgl-how-to-correctly-blend-alpha-channel-png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94148"/>
            <a:ext cx="8913813" cy="914400"/>
          </a:xfrm>
        </p:spPr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Pipeline</a:t>
            </a:r>
          </a:p>
        </p:txBody>
      </p:sp>
      <p:pic>
        <p:nvPicPr>
          <p:cNvPr id="4" name="Content Placeholder 3" descr="Screen Shot 2015-10-22 at 5.31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5" r="-16462"/>
          <a:stretch/>
        </p:blipFill>
        <p:spPr>
          <a:xfrm>
            <a:off x="1439599" y="1443284"/>
            <a:ext cx="4934195" cy="5061113"/>
          </a:xfrm>
        </p:spPr>
      </p:pic>
      <p:sp>
        <p:nvSpPr>
          <p:cNvPr id="5" name="TextBox 4"/>
          <p:cNvSpPr txBox="1"/>
          <p:nvPr/>
        </p:nvSpPr>
        <p:spPr>
          <a:xfrm>
            <a:off x="5861822" y="1632302"/>
            <a:ext cx="4320359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Scissor Test: </a:t>
            </a:r>
            <a:br>
              <a:rPr lang="en-US" dirty="0"/>
            </a:br>
            <a:r>
              <a:rPr lang="en-US" sz="1600" dirty="0"/>
              <a:t>cull pixels outside of a rectangular area</a:t>
            </a:r>
          </a:p>
          <a:p>
            <a:endParaRPr lang="en-US" sz="1600" dirty="0"/>
          </a:p>
          <a:p>
            <a:r>
              <a:rPr lang="en-US" dirty="0" err="1"/>
              <a:t>Multisample</a:t>
            </a:r>
            <a:r>
              <a:rPr lang="en-US" dirty="0"/>
              <a:t>:</a:t>
            </a:r>
          </a:p>
          <a:p>
            <a:r>
              <a:rPr lang="en-US" sz="1600" dirty="0"/>
              <a:t>anti-aliasing operation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Stencil Test:</a:t>
            </a:r>
          </a:p>
          <a:p>
            <a:r>
              <a:rPr lang="en-US" sz="1600" dirty="0"/>
              <a:t>uses a stencil buffer to mask pixels</a:t>
            </a:r>
          </a:p>
          <a:p>
            <a:r>
              <a:rPr lang="en-US" sz="1600" dirty="0"/>
              <a:t>can be used in shadow generation</a:t>
            </a:r>
          </a:p>
          <a:p>
            <a:endParaRPr lang="en-US" dirty="0"/>
          </a:p>
          <a:p>
            <a:r>
              <a:rPr lang="en-US" dirty="0"/>
              <a:t>Depth Buffer Test:</a:t>
            </a:r>
          </a:p>
          <a:p>
            <a:r>
              <a:rPr lang="en-US" sz="1600" dirty="0"/>
              <a:t>hidden surface removal</a:t>
            </a:r>
          </a:p>
          <a:p>
            <a:endParaRPr lang="en-US" sz="1600" dirty="0"/>
          </a:p>
          <a:p>
            <a:r>
              <a:rPr lang="en-US" dirty="0"/>
              <a:t>Blending:</a:t>
            </a:r>
          </a:p>
          <a:p>
            <a:r>
              <a:rPr lang="en-US" sz="1600" dirty="0"/>
              <a:t>compositing using alpha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39" y="1783325"/>
            <a:ext cx="6492478" cy="2588151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//enable blending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//to set up the parameters of the generic blending equation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//call ONE of the functions below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//OR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gl.blendFuncSeparate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srcRGB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dstRGB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                   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srcAlpha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  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849" y="4790882"/>
            <a:ext cx="1104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WebGL</a:t>
            </a:r>
            <a:r>
              <a:rPr lang="en-US" sz="2400" dirty="0"/>
              <a:t> lets you specify the factors and operations in the generic blending equation:</a:t>
            </a:r>
          </a:p>
          <a:p>
            <a:endParaRPr lang="en-US" sz="2400" dirty="0"/>
          </a:p>
          <a:p>
            <a:r>
              <a:rPr lang="en-US" sz="2400" dirty="0" err="1"/>
              <a:t>color</a:t>
            </a:r>
            <a:r>
              <a:rPr lang="en-US" sz="2400" baseline="-25000" dirty="0" err="1"/>
              <a:t>final</a:t>
            </a:r>
            <a:r>
              <a:rPr lang="en-US" sz="2400" dirty="0"/>
              <a:t> = </a:t>
            </a:r>
            <a:r>
              <a:rPr lang="en-US" sz="2400" dirty="0" err="1"/>
              <a:t>factor</a:t>
            </a:r>
            <a:r>
              <a:rPr lang="en-US" sz="2400" baseline="-25000" dirty="0" err="1"/>
              <a:t>source</a:t>
            </a:r>
            <a:r>
              <a:rPr lang="en-US" sz="2400" dirty="0"/>
              <a:t> × </a:t>
            </a:r>
            <a:r>
              <a:rPr lang="en-US" sz="2400" dirty="0" err="1"/>
              <a:t>color</a:t>
            </a:r>
            <a:r>
              <a:rPr lang="en-US" sz="2400" baseline="-25000" dirty="0" err="1"/>
              <a:t>source</a:t>
            </a:r>
            <a:r>
              <a:rPr lang="en-US" sz="2400" dirty="0"/>
              <a:t> </a:t>
            </a:r>
            <a:r>
              <a:rPr lang="en-US" sz="2400" b="1" dirty="0"/>
              <a:t>op</a:t>
            </a:r>
            <a:r>
              <a:rPr lang="en-US" sz="2400" dirty="0"/>
              <a:t> </a:t>
            </a:r>
            <a:r>
              <a:rPr lang="en-US" sz="2400" dirty="0" err="1"/>
              <a:t>factor</a:t>
            </a:r>
            <a:r>
              <a:rPr lang="en-US" sz="2400" baseline="-25000" dirty="0" err="1"/>
              <a:t>dest</a:t>
            </a:r>
            <a:r>
              <a:rPr lang="en-US" sz="2400" dirty="0"/>
              <a:t> × </a:t>
            </a:r>
            <a:r>
              <a:rPr lang="en-US" sz="2400" dirty="0" err="1"/>
              <a:t>color</a:t>
            </a:r>
            <a:r>
              <a:rPr lang="en-US" sz="2400" baseline="-25000" dirty="0" err="1"/>
              <a:t>dest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0944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72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Blending</a:t>
            </a:r>
          </a:p>
        </p:txBody>
      </p:sp>
      <p:pic>
        <p:nvPicPr>
          <p:cNvPr id="5" name="Content Placeholder 4" descr="Screen Shot 2015-10-22 at 9.48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6" r="-4843"/>
          <a:stretch/>
        </p:blipFill>
        <p:spPr>
          <a:xfrm>
            <a:off x="2781339" y="1607309"/>
            <a:ext cx="6305982" cy="4893881"/>
          </a:xfr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1340" y="860379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color</a:t>
            </a:r>
            <a:r>
              <a:rPr lang="en-US" baseline="-25000" dirty="0" err="1"/>
              <a:t>final</a:t>
            </a:r>
            <a:r>
              <a:rPr lang="en-US" dirty="0"/>
              <a:t> = </a:t>
            </a:r>
            <a:r>
              <a:rPr lang="en-US" dirty="0" err="1"/>
              <a:t>factor</a:t>
            </a:r>
            <a:r>
              <a:rPr lang="en-US" baseline="-25000" dirty="0" err="1"/>
              <a:t>source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source</a:t>
            </a:r>
            <a:r>
              <a:rPr lang="en-US" dirty="0"/>
              <a:t> </a:t>
            </a:r>
            <a:r>
              <a:rPr lang="en-US" b="1" dirty="0"/>
              <a:t>op</a:t>
            </a:r>
            <a:r>
              <a:rPr lang="en-US" dirty="0"/>
              <a:t> </a:t>
            </a:r>
            <a:r>
              <a:rPr lang="en-US" dirty="0" err="1"/>
              <a:t>factor</a:t>
            </a:r>
            <a:r>
              <a:rPr lang="en-US" baseline="-25000" dirty="0" err="1"/>
              <a:t>dest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dest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130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Blending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mode);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operation. </a:t>
            </a:r>
          </a:p>
          <a:p>
            <a:r>
              <a:rPr lang="en-US" dirty="0"/>
              <a:t>Addition is the default.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8"/>
            <a:ext cx="7533100" cy="25149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+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(GL_FUNC_ADD);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(GL_FUNC_SUBTRACT);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(GL_FUNC_REVERSE_SUBTRACT);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32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651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96192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9099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New alpha is calculated incorrectly….should use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gl.blendFuncSeparate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gl.ONE,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446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355" y="462809"/>
            <a:ext cx="67936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75" dirty="0">
                <a:latin typeface="Century Gothic"/>
                <a:cs typeface="Century Gothic"/>
              </a:rPr>
              <a:t>L</a:t>
            </a:r>
            <a:r>
              <a:rPr sz="3200" spc="-5" dirty="0">
                <a:latin typeface="Century Gothic"/>
                <a:cs typeface="Century Gothic"/>
              </a:rPr>
              <a:t>y</a:t>
            </a:r>
            <a:r>
              <a:rPr sz="3200" spc="-20" dirty="0">
                <a:latin typeface="Century Gothic"/>
                <a:cs typeface="Century Gothic"/>
              </a:rPr>
              <a:t>n</a:t>
            </a:r>
            <a:r>
              <a:rPr sz="3200" spc="-5" dirty="0">
                <a:latin typeface="Century Gothic"/>
                <a:cs typeface="Century Gothic"/>
              </a:rPr>
              <a:t>w</a:t>
            </a:r>
            <a:r>
              <a:rPr sz="3200" spc="-25" dirty="0">
                <a:latin typeface="Century Gothic"/>
                <a:cs typeface="Century Gothic"/>
              </a:rPr>
              <a:t>oo</a:t>
            </a:r>
            <a:r>
              <a:rPr sz="3200" dirty="0">
                <a:latin typeface="Century Gothic"/>
                <a:cs typeface="Century Gothic"/>
              </a:rPr>
              <a:t>d</a:t>
            </a:r>
            <a:r>
              <a:rPr sz="3200" spc="-5" dirty="0">
                <a:latin typeface="Century Gothic"/>
                <a:cs typeface="Century Gothic"/>
              </a:rPr>
              <a:t> D</a:t>
            </a:r>
            <a:r>
              <a:rPr sz="3200" spc="-20" dirty="0">
                <a:latin typeface="Century Gothic"/>
                <a:cs typeface="Century Gothic"/>
              </a:rPr>
              <a:t>unn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(</a:t>
            </a:r>
            <a:r>
              <a:rPr sz="3200" dirty="0">
                <a:latin typeface="Century Gothic"/>
                <a:cs typeface="Century Gothic"/>
              </a:rPr>
              <a:t>1904</a:t>
            </a:r>
            <a:r>
              <a:rPr sz="3200" spc="-5" dirty="0">
                <a:latin typeface="Century Gothic"/>
                <a:cs typeface="Century Gothic"/>
              </a:rPr>
              <a:t>-</a:t>
            </a:r>
            <a:r>
              <a:rPr sz="3200" dirty="0">
                <a:latin typeface="Century Gothic"/>
                <a:cs typeface="Century Gothic"/>
              </a:rPr>
              <a:t>1998)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625" y="1418804"/>
            <a:ext cx="7267518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fect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pi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oneer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1000"/>
              </a:spcBef>
            </a:pP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Acme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-D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unn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ical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nter</a:t>
            </a:r>
            <a:endParaRPr lang="en-US" sz="20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Run film through a projector and re-photograph it</a:t>
            </a: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Can zoom in or out, applies filters etc.</a:t>
            </a:r>
            <a:endParaRPr lang="en-US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9549" y="1487177"/>
            <a:ext cx="2320925" cy="297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561" y="2973076"/>
            <a:ext cx="5580845" cy="388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8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Pre-multiplied Alpha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087" y="307716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gl.ONE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9284" y="1910802"/>
            <a:ext cx="9273032" cy="35032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Non-pre-multiplied alpha example: (1.0, 0.0, 0.0, 0.5)</a:t>
            </a:r>
          </a:p>
          <a:p>
            <a:r>
              <a:rPr lang="en-US" dirty="0"/>
              <a:t>Pre-multiplied alpha example: (0.5, 0.0, 0.0, 0.5)</a:t>
            </a:r>
          </a:p>
          <a:p>
            <a:r>
              <a:rPr lang="en-US" dirty="0"/>
              <a:t>For blending use: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PNG images use non-pre-</a:t>
            </a:r>
            <a:r>
              <a:rPr lang="en-US" dirty="0" err="1"/>
              <a:t>multipled</a:t>
            </a:r>
            <a:r>
              <a:rPr lang="en-US" dirty="0"/>
              <a:t> alpha</a:t>
            </a:r>
          </a:p>
          <a:p>
            <a:pPr lvl="1"/>
            <a:r>
              <a:rPr lang="en-US" dirty="0"/>
              <a:t>in case you are loading colors from an image</a:t>
            </a:r>
          </a:p>
          <a:p>
            <a:pPr lvl="1"/>
            <a:r>
              <a:rPr lang="en-US" dirty="0"/>
              <a:t>When you load use </a:t>
            </a:r>
            <a:r>
              <a:rPr lang="en-US" dirty="0" err="1"/>
              <a:t>gl.UNPACK_PREMULTIPLY_ALPHA_WEBGL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should use pre-multiplied alpha in your code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2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and Drawing Order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96766" y="2225747"/>
            <a:ext cx="10149840" cy="3832035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1. Enable depth testing, make sure the depth buffer is writable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disable blending before you draw your opaque objects. </a:t>
            </a: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(true);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2. Draw your opaque objects in any order (preferably sorted on state)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3. Keep depth testing enabled, but make depth buffer read-only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enable blending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(false);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  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4. Draw your semi-transparent objects back-to-front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5. If you have UI that you want to draw on top of your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regular scene, you can finally disable depth testing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6. Draw any UI you want to be on top of everything else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3776" y="6057782"/>
            <a:ext cx="8524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cs typeface="Courier New"/>
              </a:rPr>
              <a:t>Anyuru</a:t>
            </a:r>
            <a:r>
              <a:rPr lang="en-US" sz="1400" dirty="0">
                <a:cs typeface="Courier New"/>
              </a:rPr>
              <a:t>, Andreas</a:t>
            </a:r>
            <a:br>
              <a:rPr lang="en-US" sz="1400" dirty="0">
                <a:cs typeface="Courier New"/>
              </a:rPr>
            </a:br>
            <a:r>
              <a:rPr lang="en-US" sz="1400" dirty="0">
                <a:cs typeface="Courier New"/>
              </a:rPr>
              <a:t>Professional </a:t>
            </a:r>
            <a:r>
              <a:rPr lang="en-US" sz="1400" dirty="0" err="1">
                <a:cs typeface="Courier New"/>
              </a:rPr>
              <a:t>WebGL</a:t>
            </a:r>
            <a:r>
              <a:rPr lang="en-US" sz="1400" dirty="0">
                <a:cs typeface="Courier New"/>
              </a:rPr>
              <a:t> Programming: Developing 3D Graphics for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1641"/>
            <a:ext cx="8913813" cy="914400"/>
          </a:xfrm>
        </p:spPr>
        <p:txBody>
          <a:bodyPr/>
          <a:lstStyle/>
          <a:p>
            <a:r>
              <a:rPr lang="en-US" dirty="0"/>
              <a:t>Blending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74" r="427"/>
          <a:stretch/>
        </p:blipFill>
        <p:spPr>
          <a:xfrm>
            <a:off x="3309423" y="1363679"/>
            <a:ext cx="5406558" cy="5350608"/>
          </a:xfrm>
        </p:spPr>
      </p:pic>
    </p:spTree>
    <p:extLst>
      <p:ext uri="{BB962C8B-B14F-4D97-AF65-F5344CB8AC3E}">
        <p14:creationId xmlns:p14="http://schemas.microsoft.com/office/powerpoint/2010/main" val="63639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90"/>
            <a:ext cx="9154886" cy="4314383"/>
          </a:xfrm>
        </p:spPr>
        <p:txBody>
          <a:bodyPr>
            <a:normAutofit/>
          </a:bodyPr>
          <a:lstStyle/>
          <a:p>
            <a:r>
              <a:rPr lang="en-US" dirty="0"/>
              <a:t>Hidden Surface Removal</a:t>
            </a:r>
          </a:p>
          <a:p>
            <a:pPr lvl="1"/>
            <a:r>
              <a:rPr lang="en-US" dirty="0"/>
              <a:t>…don’t render surfaces occluded by surfaces in front of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Was a significant area of research in early days of CG</a:t>
            </a:r>
          </a:p>
          <a:p>
            <a:pPr lvl="1"/>
            <a:r>
              <a:rPr lang="en-US" dirty="0"/>
              <a:t>…lots of algorithms suggested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Painter’s Algorithm</a:t>
            </a:r>
          </a:p>
          <a:p>
            <a:pPr lvl="1"/>
            <a:r>
              <a:rPr lang="en-US" dirty="0"/>
              <a:t>Render objects in order from back to front</a:t>
            </a:r>
          </a:p>
          <a:p>
            <a:pPr lvl="2"/>
            <a:r>
              <a:rPr lang="en-US" dirty="0"/>
              <a:t>i.e. sort your triangles by depth and render deepest first</a:t>
            </a:r>
          </a:p>
          <a:p>
            <a:pPr lvl="1"/>
            <a:r>
              <a:rPr lang="en-US" dirty="0"/>
              <a:t>Can anyone imagine any problems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02345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the Painter’s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545771"/>
            <a:ext cx="10472058" cy="5061859"/>
          </a:xfrm>
        </p:spPr>
        <p:txBody>
          <a:bodyPr>
            <a:normAutofit/>
          </a:bodyPr>
          <a:lstStyle/>
          <a:p>
            <a:r>
              <a:rPr lang="en-US" dirty="0"/>
              <a:t>No correct rendering order for </a:t>
            </a:r>
          </a:p>
          <a:p>
            <a:pPr lvl="1"/>
            <a:r>
              <a:rPr lang="en-US" dirty="0"/>
              <a:t>intersecting triangle</a:t>
            </a:r>
          </a:p>
          <a:p>
            <a:pPr lvl="1"/>
            <a:r>
              <a:rPr lang="en-US" dirty="0"/>
              <a:t>occlusion cycles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Sorting is slow…too slow for interactivity in complex scenes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2693167"/>
            <a:ext cx="4249057" cy="30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0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0019" y="491110"/>
            <a:ext cx="724952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ace Removal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-Bu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53" y="1649695"/>
            <a:ext cx="8340290" cy="3802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56272" y="19124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6272" y="21410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6272" y="23696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6272" y="25982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6272" y="2826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6272" y="3055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6272" y="3284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6272" y="35126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6272" y="37412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6272" y="3969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6272" y="4198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6272" y="4427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89672" y="21410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89672" y="23696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9672" y="25982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89672" y="2826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89672" y="3055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9672" y="3284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9672" y="35126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89672" y="37412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89672" y="3969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9672" y="4198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9672" y="4427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2072" y="467632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4658" y="4743516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/>
          </p:nvPr>
        </p:nvGraphicFramePr>
        <p:xfrm>
          <a:off x="9384910" y="1907711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76400" y="6067576"/>
            <a:ext cx="86432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Buffer: buffer that stores the colors </a:t>
            </a:r>
            <a:r>
              <a:rPr lang="en-US"/>
              <a:t>for the pixels </a:t>
            </a:r>
            <a:r>
              <a:rPr lang="en-US" dirty="0"/>
              <a:t>we will render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E1218C-F598-4FDA-9796-0A80323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Removal: Z-Buffer</a:t>
            </a:r>
          </a:p>
        </p:txBody>
      </p:sp>
    </p:spTree>
    <p:extLst>
      <p:ext uri="{BB962C8B-B14F-4D97-AF65-F5344CB8AC3E}">
        <p14:creationId xmlns:p14="http://schemas.microsoft.com/office/powerpoint/2010/main" val="254058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744" y="278020"/>
            <a:ext cx="4637314" cy="800451"/>
          </a:xfrm>
          <a:prstGeom prst="rect">
            <a:avLst/>
          </a:prstGeom>
        </p:spPr>
        <p:txBody>
          <a:bodyPr vert="horz" wrap="square" lIns="0" tIns="12215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-Bu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1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er</a:t>
            </a:r>
          </a:p>
        </p:txBody>
      </p:sp>
      <p:sp>
        <p:nvSpPr>
          <p:cNvPr id="5" name="object 5"/>
          <p:cNvSpPr/>
          <p:nvPr/>
        </p:nvSpPr>
        <p:spPr>
          <a:xfrm>
            <a:off x="7391398" y="6858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398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398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1398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4798" y="9144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4798" y="11430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798" y="13716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4798" y="160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4798" y="1828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4798" y="205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4798" y="2286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4798" y="2514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4798" y="2743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4798" y="2971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798" y="3200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598" y="1066801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03985" y="3520314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9784" y="3516845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7920036" y="681040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.5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.6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0" name="object 4">
            <a:extLst>
              <a:ext uri="{FF2B5EF4-FFF2-40B4-BE49-F238E27FC236}">
                <a16:creationId xmlns:a16="http://schemas.microsoft.com/office/drawing/2014/main" id="{95683E55-144A-402E-A794-D8EEB8B78662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970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51568" y="26738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1568" y="4731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1568" y="4959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1568" y="5188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84968" y="29024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84968" y="31310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4968" y="33596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4968" y="3588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4968" y="3816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84968" y="4045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84968" y="42740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84968" y="45026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84968" y="4731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4968" y="4959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4968" y="5188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0768" y="305488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46968" y="351208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64155" y="550839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49954" y="550492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8580206" y="266912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659391" y="527959"/>
            <a:ext cx="5431971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09CCE1FB-30E6-4774-AE3F-CBBDABC1AED7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867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043" y="2802149"/>
            <a:ext cx="114540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7970" indent="-342900"/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Ge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by 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nter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during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rasterization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390525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True pe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ys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them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all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–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5080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we use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ues</a:t>
            </a:r>
            <a:b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8760" y="9191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8760" y="2976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8760" y="3205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8760" y="3433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82160" y="11477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82160" y="13763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82160" y="16049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2160" y="1833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2160" y="2062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2160" y="2290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2160" y="25193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2160" y="27479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2160" y="2976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82160" y="3205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82160" y="3433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7960" y="130016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44160" y="175736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61347" y="375367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47146" y="375020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9677398" y="91440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4664074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</p:spTree>
    <p:extLst>
      <p:ext uri="{BB962C8B-B14F-4D97-AF65-F5344CB8AC3E}">
        <p14:creationId xmlns:p14="http://schemas.microsoft.com/office/powerpoint/2010/main" val="5850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94513"/>
            <a:ext cx="8913813" cy="914400"/>
          </a:xfrm>
        </p:spPr>
        <p:txBody>
          <a:bodyPr/>
          <a:lstStyle/>
          <a:p>
            <a:r>
              <a:rPr lang="en-US"/>
              <a:t>Precision Issues with Z-Buffering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In practice, depths values are typically converted to non-negative integers</a:t>
                </a:r>
                <a:endParaRPr lang="en-US" dirty="0"/>
              </a:p>
              <a:p>
                <a:pPr lvl="1"/>
                <a:r>
                  <a:rPr lang="en-US" dirty="0"/>
                  <a:t>Comparison operation needs to be fast…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Imagine having depth values of {0,1,…,B-1}</a:t>
                </a:r>
              </a:p>
              <a:p>
                <a:pPr lvl="1"/>
                <a:r>
                  <a:rPr lang="en-US" dirty="0"/>
                  <a:t>0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near clipping plane distance </a:t>
                </a:r>
              </a:p>
              <a:p>
                <a:pPr lvl="1"/>
                <a:r>
                  <a:rPr lang="en-US" dirty="0"/>
                  <a:t>B-1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/>
                  <a:t>far clipping plane distance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Depths occur discretely in “buckets”</a:t>
                </a:r>
              </a:p>
              <a:p>
                <a:pPr lvl="1"/>
                <a:r>
                  <a:rPr lang="en-US" dirty="0"/>
                  <a:t>Each bucket covers a range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use b bits for the z-buffer values, B = 2</a:t>
                </a:r>
                <a:r>
                  <a:rPr lang="en-US" baseline="30000" dirty="0"/>
                  <a:t>b</a:t>
                </a:r>
              </a:p>
              <a:p>
                <a:pPr lvl="1"/>
                <a:r>
                  <a:rPr lang="en-US" dirty="0"/>
                  <a:t>You usually can’t change the value b</a:t>
                </a:r>
              </a:p>
              <a:p>
                <a:pPr lvl="1"/>
                <a:r>
                  <a:rPr lang="en-US" dirty="0"/>
                  <a:t>To maximize z-buffer effectiveness, </a:t>
                </a:r>
                <a:r>
                  <a:rPr lang="en-US" b="1" dirty="0"/>
                  <a:t>need to minimize f-n</a:t>
                </a:r>
                <a:br>
                  <a:rPr lang="en-US" b="1" dirty="0"/>
                </a:b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  <a:blipFill>
                <a:blip r:embed="rId2"/>
                <a:stretch>
                  <a:fillRect l="-878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20" y="1570604"/>
            <a:ext cx="5694249" cy="4695259"/>
          </a:xfrm>
        </p:spPr>
      </p:pic>
    </p:spTree>
    <p:extLst>
      <p:ext uri="{BB962C8B-B14F-4D97-AF65-F5344CB8AC3E}">
        <p14:creationId xmlns:p14="http://schemas.microsoft.com/office/powerpoint/2010/main" val="148226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314C-FD29-4013-99C9-3E6CA63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9" y="85929"/>
            <a:ext cx="10515600" cy="1325563"/>
          </a:xfrm>
        </p:spPr>
        <p:txBody>
          <a:bodyPr/>
          <a:lstStyle/>
          <a:p>
            <a:r>
              <a:rPr lang="en-US" dirty="0"/>
              <a:t>…More Precision Issues with Z-Buffering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97BFE-42BE-47C8-A8E6-308473B22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7000"/>
            <a:ext cx="9267825" cy="4219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C361FC-577A-445C-B679-6AB10D86BB82}"/>
              </a:ext>
            </a:extLst>
          </p:cNvPr>
          <p:cNvSpPr/>
          <p:nvPr/>
        </p:nvSpPr>
        <p:spPr>
          <a:xfrm>
            <a:off x="335560" y="5366575"/>
            <a:ext cx="113167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effect of varying the distance of the near plane from the origin. The distance f−n is kept constant at 100. As the near plane becomes closer to the origin, points nearer the far plane use a smaller range of the normalized device coordinate (NDC) depth space. This has the effect of making the </a:t>
            </a:r>
            <a:r>
              <a:rPr lang="en-US" dirty="0" err="1"/>
              <a:t>z-buffer</a:t>
            </a:r>
            <a:r>
              <a:rPr lang="en-US" dirty="0"/>
              <a:t> less accurate at greater distances.</a:t>
            </a:r>
          </a:p>
          <a:p>
            <a:endParaRPr lang="en-US" dirty="0"/>
          </a:p>
          <a:p>
            <a:r>
              <a:rPr lang="en-US" i="1" dirty="0"/>
              <a:t>Real-Time Rendering</a:t>
            </a:r>
            <a:r>
              <a:rPr lang="en-US" dirty="0"/>
              <a:t>, Fourth Edition</a:t>
            </a:r>
          </a:p>
        </p:txBody>
      </p:sp>
    </p:spTree>
    <p:extLst>
      <p:ext uri="{BB962C8B-B14F-4D97-AF65-F5344CB8AC3E}">
        <p14:creationId xmlns:p14="http://schemas.microsoft.com/office/powerpoint/2010/main" val="425685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561114"/>
            <a:ext cx="45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can you fix z-fighting?</a:t>
            </a:r>
          </a:p>
        </p:txBody>
      </p:sp>
    </p:spTree>
    <p:extLst>
      <p:ext uri="{BB962C8B-B14F-4D97-AF65-F5344CB8AC3E}">
        <p14:creationId xmlns:p14="http://schemas.microsoft.com/office/powerpoint/2010/main" val="63180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592" y="4996544"/>
            <a:ext cx="1029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you fix z-fighting?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co-planar polygons slightly away from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near and far clipping planes as close together as you feasibly can</a:t>
            </a:r>
          </a:p>
        </p:txBody>
      </p:sp>
    </p:spTree>
    <p:extLst>
      <p:ext uri="{BB962C8B-B14F-4D97-AF65-F5344CB8AC3E}">
        <p14:creationId xmlns:p14="http://schemas.microsoft.com/office/powerpoint/2010/main" val="240638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Hidden Surface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5762" y="2595563"/>
            <a:ext cx="8423139" cy="1239762"/>
          </a:xfrm>
          <a:ln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   // use depth test for hidden surface remove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gl.depthFunc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gl.LESS</a:t>
            </a:r>
            <a:r>
              <a:rPr lang="en-US" sz="1800" dirty="0">
                <a:latin typeface="Courier New"/>
                <a:cs typeface="Courier New"/>
              </a:rPr>
              <a:t>);      //this is the default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gl.clear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gl.DEPTH_BUFFER_BIT</a:t>
            </a:r>
            <a:r>
              <a:rPr lang="en-US" sz="1800" dirty="0">
                <a:latin typeface="Courier New"/>
                <a:cs typeface="Courier New"/>
              </a:rPr>
              <a:t>); // clear depth values form previous frame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5760" y="4288020"/>
            <a:ext cx="89457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Hidden surface removal uses the depth buffer (z-buffer)</a:t>
            </a:r>
          </a:p>
          <a:p>
            <a:endParaRPr lang="en-US" sz="2800" dirty="0"/>
          </a:p>
          <a:p>
            <a:r>
              <a:rPr lang="en-US" sz="2800" dirty="0"/>
              <a:t>Happens after the fragment </a:t>
            </a:r>
            <a:r>
              <a:rPr lang="en-US" sz="2800" dirty="0" err="1"/>
              <a:t>shader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53" y="485067"/>
            <a:ext cx="7174948" cy="4873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35" dirty="0"/>
              <a:t>O</a:t>
            </a:r>
            <a:r>
              <a:rPr sz="3200" spc="-30" dirty="0"/>
              <a:t>r</a:t>
            </a:r>
            <a:r>
              <a:rPr sz="3200" spc="-20" dirty="0"/>
              <a:t>der</a:t>
            </a:r>
            <a:r>
              <a:rPr sz="3200" spc="-10" dirty="0"/>
              <a:t> </a:t>
            </a:r>
            <a:r>
              <a:rPr sz="3200" spc="-25" dirty="0"/>
              <a:t>Independent</a:t>
            </a:r>
            <a:r>
              <a:rPr sz="3200" spc="-15" dirty="0"/>
              <a:t> </a:t>
            </a:r>
            <a:r>
              <a:rPr sz="3200" spc="-114" dirty="0"/>
              <a:t>T</a:t>
            </a:r>
            <a:r>
              <a:rPr sz="3200" spc="-10" dirty="0"/>
              <a:t>r</a:t>
            </a:r>
            <a:r>
              <a:rPr sz="3200" dirty="0"/>
              <a:t>a</a:t>
            </a:r>
            <a:r>
              <a:rPr sz="3200" spc="-20" dirty="0"/>
              <a:t>n</a:t>
            </a:r>
            <a:r>
              <a:rPr sz="3200" dirty="0"/>
              <a:t>spa</a:t>
            </a:r>
            <a:r>
              <a:rPr sz="3200" spc="-25" dirty="0"/>
              <a:t>ren</a:t>
            </a:r>
            <a:r>
              <a:rPr sz="3200" dirty="0"/>
              <a:t>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9399" y="4151799"/>
            <a:ext cx="7244600" cy="196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79475" indent="-342900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Alph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bl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ks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orte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</a:t>
            </a:r>
            <a:endParaRPr lang="en-US" sz="1500" dirty="0">
              <a:latin typeface="Century Gothic"/>
              <a:cs typeface="Century Gothic"/>
            </a:endParaRP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Back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sz="1500" dirty="0">
              <a:latin typeface="Century Gothic"/>
              <a:cs typeface="Century Gothic"/>
            </a:endParaRPr>
          </a:p>
          <a:p>
            <a:pPr marL="12700" marR="879475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Does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n’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ork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out-of-o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endParaRPr lang="en-US" sz="1700" dirty="0">
              <a:latin typeface="Century Gothic"/>
              <a:cs typeface="Century Gothic"/>
            </a:endParaRPr>
          </a:p>
          <a:p>
            <a:pPr marL="755650" marR="879475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middl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700" dirty="0">
              <a:latin typeface="Century Gothic"/>
              <a:cs typeface="Century Gothic"/>
            </a:endParaRPr>
          </a:p>
          <a:p>
            <a:pPr marL="12700">
              <a:spcBef>
                <a:spcPts val="720"/>
              </a:spcBef>
            </a:pPr>
            <a:r>
              <a:rPr lang="en-US" sz="1700" b="1" i="1" spc="-15" dirty="0">
                <a:solidFill>
                  <a:srgbClr val="595959"/>
                </a:solidFill>
                <a:latin typeface="Century Gothic"/>
                <a:cs typeface="Century Gothic"/>
              </a:rPr>
              <a:t>Depth-peeling</a:t>
            </a: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 is an algorithm for order-independent blending</a:t>
            </a:r>
            <a:endParaRPr lang="en-US" sz="1700" dirty="0">
              <a:latin typeface="Century Gothic"/>
              <a:cs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A82CA-995E-469E-924B-1FA02C43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64" y="1158205"/>
            <a:ext cx="7267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6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5760" y="2335615"/>
            <a:ext cx="7608771" cy="425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  <a:t>Ca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Ev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VIDI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2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(p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800"/>
              </a:spcBef>
            </a:pPr>
            <a:r>
              <a:rPr lang="en-US"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endering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pas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pe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layer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lang="en-US" sz="2000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Fa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rther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lang="en-US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Clos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b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Af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pass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 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sz="20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200"/>
              </a:lnSpc>
              <a:spcBef>
                <a:spcPts val="1019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Sur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mp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“un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er”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display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8776" y="165516"/>
            <a:ext cx="1694693" cy="2116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845" y="2419534"/>
            <a:ext cx="1791187" cy="2165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981" y="4607472"/>
            <a:ext cx="1718816" cy="2165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6193971" cy="914400"/>
          </a:xfrm>
        </p:spPr>
        <p:txBody>
          <a:bodyPr/>
          <a:lstStyle/>
          <a:p>
            <a:r>
              <a:rPr lang="en-US" dirty="0"/>
              <a:t>Depth Peeling</a:t>
            </a:r>
          </a:p>
        </p:txBody>
      </p:sp>
    </p:spTree>
    <p:extLst>
      <p:ext uri="{BB962C8B-B14F-4D97-AF65-F5344CB8AC3E}">
        <p14:creationId xmlns:p14="http://schemas.microsoft.com/office/powerpoint/2010/main" val="112786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086" y="514686"/>
            <a:ext cx="9438715" cy="782913"/>
          </a:xfrm>
          <a:prstGeom prst="rect">
            <a:avLst/>
          </a:prstGeom>
        </p:spPr>
        <p:txBody>
          <a:bodyPr vert="horz" wrap="square" lIns="0" tIns="104781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Dept</a:t>
            </a:r>
            <a:r>
              <a:rPr spc="-25" dirty="0"/>
              <a:t>h</a:t>
            </a:r>
            <a:r>
              <a:rPr spc="5" dirty="0"/>
              <a:t> </a:t>
            </a:r>
            <a:r>
              <a:rPr spc="-20" dirty="0"/>
              <a:t>Peels</a:t>
            </a:r>
            <a:r>
              <a:rPr lang="en-US" spc="-20" dirty="0"/>
              <a:t> – Which Layer is Which?</a:t>
            </a:r>
            <a:endParaRPr spc="-20" dirty="0"/>
          </a:p>
        </p:txBody>
      </p:sp>
      <p:sp>
        <p:nvSpPr>
          <p:cNvPr id="4" name="object 4"/>
          <p:cNvSpPr/>
          <p:nvPr/>
        </p:nvSpPr>
        <p:spPr>
          <a:xfrm>
            <a:off x="2308274" y="1541694"/>
            <a:ext cx="3673169" cy="250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102" y="4179362"/>
            <a:ext cx="3680192" cy="2500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708" y="1531626"/>
            <a:ext cx="3666144" cy="2507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540" y="4185179"/>
            <a:ext cx="3673167" cy="250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77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1"/>
            <a:ext cx="5334000" cy="990600"/>
          </a:xfrm>
          <a:custGeom>
            <a:avLst/>
            <a:gdLst/>
            <a:ahLst/>
            <a:cxnLst/>
            <a:rect l="l" t="t" r="r" b="b"/>
            <a:pathLst>
              <a:path w="5334000" h="990600">
                <a:moveTo>
                  <a:pt x="0" y="0"/>
                </a:moveTo>
                <a:lnTo>
                  <a:pt x="5333998" y="0"/>
                </a:lnTo>
                <a:lnTo>
                  <a:pt x="5333998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"/>
            <a:ext cx="9062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/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Results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"/>
            <a:ext cx="9062248" cy="684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160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0F5A-7486-4CAA-B95A-998D365D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Depth Peeling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3B39-FC0D-458F-81DE-60ED9A39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825625"/>
            <a:ext cx="11169242" cy="4351338"/>
          </a:xfrm>
        </p:spPr>
        <p:txBody>
          <a:bodyPr/>
          <a:lstStyle/>
          <a:p>
            <a:r>
              <a:rPr lang="en-US" dirty="0"/>
              <a:t>Loren Carpenter proposed the </a:t>
            </a:r>
            <a:r>
              <a:rPr lang="en-US" b="1" i="1" dirty="0"/>
              <a:t>A-Buffer</a:t>
            </a:r>
            <a:r>
              <a:rPr lang="en-US" dirty="0"/>
              <a:t> in 1984</a:t>
            </a:r>
          </a:p>
          <a:p>
            <a:pPr lvl="1"/>
            <a:r>
              <a:rPr lang="en-US" dirty="0"/>
              <a:t>Linked list of fragments with depth and alphas at each screen location</a:t>
            </a:r>
          </a:p>
          <a:p>
            <a:pPr lvl="1"/>
            <a:r>
              <a:rPr lang="en-US" dirty="0"/>
              <a:t>Problematic for earlier generations of GPUs</a:t>
            </a:r>
          </a:p>
          <a:p>
            <a:pPr lvl="1"/>
            <a:r>
              <a:rPr lang="en-US" dirty="0"/>
              <a:t>Even now, memory must be  pre-allocated and can easily run out</a:t>
            </a:r>
          </a:p>
          <a:p>
            <a:pPr lvl="1"/>
            <a:r>
              <a:rPr lang="en-US" dirty="0"/>
              <a:t>Not commonly used…performance</a:t>
            </a:r>
          </a:p>
          <a:p>
            <a:r>
              <a:rPr lang="en-US" b="1" i="1" dirty="0"/>
              <a:t>Multi-layer alpha blending</a:t>
            </a:r>
          </a:p>
          <a:p>
            <a:pPr lvl="1"/>
            <a:r>
              <a:rPr lang="en-US" dirty="0"/>
              <a:t>Possibly sort and blend first few layers correctly</a:t>
            </a:r>
          </a:p>
          <a:p>
            <a:pPr lvl="1"/>
            <a:r>
              <a:rPr lang="en-US" dirty="0"/>
              <a:t>Deeper layers blended using two buffers…one for opaque, one transparent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452A-0422-4F3E-BD67-B739AFFB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26" y="5387973"/>
            <a:ext cx="3724275" cy="92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9140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84E-44B8-4B27-BFC3-79DAA0BB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Blending: Weighted Average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495E6-F3F0-491B-BEC2-43332AB1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89" y="2226250"/>
            <a:ext cx="5790380" cy="3296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F10B4-88B6-4978-A16A-01842E46048B}"/>
              </a:ext>
            </a:extLst>
          </p:cNvPr>
          <p:cNvSpPr txBox="1"/>
          <p:nvPr/>
        </p:nvSpPr>
        <p:spPr>
          <a:xfrm>
            <a:off x="7432646" y="2226250"/>
            <a:ext cx="441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Avoids problems with weighted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Saturated color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Alphas exceeding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Order is more important at higher opacity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4269B-C2E9-453F-905D-DC9E5BA6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49" y="3874435"/>
            <a:ext cx="4857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113" y="228601"/>
            <a:ext cx="6583361" cy="4618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8914" y="5029200"/>
            <a:ext cx="7173686" cy="1192634"/>
          </a:xfrm>
          <a:prstGeom prst="rect">
            <a:avLst/>
          </a:prstGeom>
          <a:ln w="4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30"/>
              </a:lnSpc>
            </a:pPr>
            <a:r>
              <a:rPr spc="-15" dirty="0">
                <a:latin typeface="Century Gothic"/>
                <a:cs typeface="Century Gothic"/>
              </a:rPr>
              <a:t>Academy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of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Mot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5" dirty="0">
                <a:latin typeface="Century Gothic"/>
                <a:cs typeface="Century Gothic"/>
              </a:rPr>
              <a:t>on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P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0" dirty="0">
                <a:latin typeface="Century Gothic"/>
                <a:cs typeface="Century Gothic"/>
              </a:rPr>
              <a:t>ctu</a:t>
            </a:r>
            <a:r>
              <a:rPr spc="-20" dirty="0">
                <a:latin typeface="Century Gothic"/>
                <a:cs typeface="Century Gothic"/>
              </a:rPr>
              <a:t>r</a:t>
            </a:r>
            <a:r>
              <a:rPr spc="-15" dirty="0">
                <a:latin typeface="Century Gothic"/>
                <a:cs typeface="Century Gothic"/>
              </a:rPr>
              <a:t>e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Art</a:t>
            </a:r>
            <a:r>
              <a:rPr dirty="0">
                <a:latin typeface="Century Gothic"/>
                <a:cs typeface="Century Gothic"/>
              </a:rPr>
              <a:t>s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&amp;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Sci</a:t>
            </a:r>
            <a:r>
              <a:rPr spc="-15" dirty="0">
                <a:latin typeface="Century Gothic"/>
                <a:cs typeface="Century Gothic"/>
              </a:rPr>
              <a:t>ence</a:t>
            </a:r>
            <a:r>
              <a:rPr dirty="0">
                <a:latin typeface="Century Gothic"/>
                <a:cs typeface="Century Gothic"/>
              </a:rPr>
              <a:t>s</a:t>
            </a:r>
          </a:p>
          <a:p>
            <a:pPr marL="88900">
              <a:lnSpc>
                <a:spcPts val="1880"/>
              </a:lnSpc>
            </a:pPr>
            <a:r>
              <a:rPr sz="1600" dirty="0">
                <a:latin typeface="Century Gothic"/>
                <a:cs typeface="Century Gothic"/>
              </a:rPr>
              <a:t>Sci</a:t>
            </a:r>
            <a:r>
              <a:rPr sz="1600" spc="-10" dirty="0">
                <a:latin typeface="Century Gothic"/>
                <a:cs typeface="Century Gothic"/>
              </a:rPr>
              <a:t>entifi</a:t>
            </a:r>
            <a:r>
              <a:rPr sz="1600" spc="-15" dirty="0">
                <a:latin typeface="Century Gothic"/>
                <a:cs typeface="Century Gothic"/>
              </a:rPr>
              <a:t>c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10" dirty="0">
                <a:latin typeface="Century Gothic"/>
                <a:cs typeface="Century Gothic"/>
              </a:rPr>
              <a:t>n</a:t>
            </a:r>
            <a:r>
              <a:rPr sz="1600" dirty="0">
                <a:latin typeface="Century Gothic"/>
                <a:cs typeface="Century Gothic"/>
              </a:rPr>
              <a:t>d E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0" dirty="0">
                <a:latin typeface="Century Gothic"/>
                <a:cs typeface="Century Gothic"/>
              </a:rPr>
              <a:t>neer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120" dirty="0">
                <a:latin typeface="Century Gothic"/>
                <a:cs typeface="Century Gothic"/>
              </a:rPr>
              <a:t>A</a:t>
            </a:r>
            <a:r>
              <a:rPr sz="1600" dirty="0">
                <a:latin typeface="Century Gothic"/>
                <a:cs typeface="Century Gothic"/>
              </a:rPr>
              <a:t>wa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d</a:t>
            </a:r>
          </a:p>
          <a:p>
            <a:pPr marL="88900" marR="1426210">
              <a:lnSpc>
                <a:spcPts val="1700"/>
              </a:lnSpc>
              <a:spcBef>
                <a:spcPts val="30"/>
              </a:spcBef>
            </a:pP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0" dirty="0">
                <a:latin typeface="Century Gothic"/>
                <a:cs typeface="Century Gothic"/>
              </a:rPr>
              <a:t>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lvy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R</a:t>
            </a:r>
            <a:r>
              <a:rPr sz="1400" dirty="0">
                <a:latin typeface="Century Gothic"/>
                <a:cs typeface="Century Gothic"/>
              </a:rPr>
              <a:t>ay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Smi</a:t>
            </a:r>
            <a:r>
              <a:rPr sz="1400" spc="-10" dirty="0">
                <a:latin typeface="Century Gothic"/>
                <a:cs typeface="Century Gothic"/>
              </a:rPr>
              <a:t>th,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5" dirty="0">
                <a:latin typeface="Century Gothic"/>
                <a:cs typeface="Century Gothic"/>
              </a:rPr>
              <a:t>om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</a:t>
            </a:r>
            <a:r>
              <a:rPr sz="1400" spc="-10" dirty="0">
                <a:latin typeface="Century Gothic"/>
                <a:cs typeface="Century Gothic"/>
              </a:rPr>
              <a:t>uff,</a:t>
            </a:r>
            <a:r>
              <a:rPr sz="1400" dirty="0">
                <a:latin typeface="Century Gothic"/>
                <a:cs typeface="Century Gothic"/>
              </a:rPr>
              <a:t> Ed Ca</a:t>
            </a:r>
            <a:r>
              <a:rPr sz="1400" spc="-10" dirty="0">
                <a:latin typeface="Century Gothic"/>
                <a:cs typeface="Century Gothic"/>
              </a:rPr>
              <a:t>tmu</a:t>
            </a:r>
            <a:r>
              <a:rPr sz="1400" dirty="0">
                <a:latin typeface="Century Gothic"/>
                <a:cs typeface="Century Gothic"/>
              </a:rPr>
              <a:t>ll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d </a:t>
            </a:r>
            <a:r>
              <a:rPr sz="1400" spc="-10" dirty="0">
                <a:latin typeface="Century Gothic"/>
                <a:cs typeface="Century Gothic"/>
              </a:rPr>
              <a:t>Tho</a:t>
            </a:r>
            <a:r>
              <a:rPr sz="1400" dirty="0">
                <a:latin typeface="Century Gothic"/>
                <a:cs typeface="Century Gothic"/>
              </a:rPr>
              <a:t>mas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Porter for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the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r </a:t>
            </a:r>
            <a:r>
              <a:rPr sz="1400" spc="-10" dirty="0">
                <a:latin typeface="Century Gothic"/>
                <a:cs typeface="Century Gothic"/>
              </a:rPr>
              <a:t>P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oneer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ng</a:t>
            </a:r>
            <a:r>
              <a:rPr sz="1400" dirty="0">
                <a:latin typeface="Century Gothic"/>
                <a:cs typeface="Century Gothic"/>
              </a:rPr>
              <a:t> 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v</a:t>
            </a:r>
            <a:r>
              <a:rPr sz="1400" spc="-10" dirty="0">
                <a:latin typeface="Century Gothic"/>
                <a:cs typeface="Century Gothic"/>
              </a:rPr>
              <a:t>ent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</a:t>
            </a:r>
            <a:r>
              <a:rPr sz="140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Di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t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al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Ima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ge</a:t>
            </a:r>
            <a:r>
              <a:rPr lang="en-US"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C</a:t>
            </a:r>
            <a:r>
              <a:rPr lang="en-US" sz="1400" b="1" dirty="0">
                <a:solidFill>
                  <a:srgbClr val="C00000"/>
                </a:solidFill>
                <a:latin typeface="Century Gothic"/>
                <a:cs typeface="Century Gothic"/>
              </a:rPr>
              <a:t>ompositing</a:t>
            </a:r>
            <a:r>
              <a:rPr sz="1400" spc="-5" dirty="0">
                <a:latin typeface="Century Gothic"/>
                <a:cs typeface="Century Gothic"/>
              </a:rPr>
              <a:t>.</a:t>
            </a:r>
            <a:endParaRPr sz="1400" dirty="0">
              <a:latin typeface="Century Gothic"/>
              <a:cs typeface="Century Gothic"/>
            </a:endParaRPr>
          </a:p>
          <a:p>
            <a:pPr marL="88900">
              <a:lnSpc>
                <a:spcPts val="1880"/>
              </a:lnSpc>
            </a:pPr>
            <a:r>
              <a:rPr sz="1600" spc="-10" dirty="0">
                <a:latin typeface="Century Gothic"/>
                <a:cs typeface="Century Gothic"/>
              </a:rPr>
              <a:t>PRESENTED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MAR</a:t>
            </a:r>
            <a:r>
              <a:rPr sz="1600" dirty="0">
                <a:latin typeface="Century Gothic"/>
                <a:cs typeface="Century Gothic"/>
              </a:rPr>
              <a:t>CH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5" dirty="0">
                <a:latin typeface="Century Gothic"/>
                <a:cs typeface="Century Gothic"/>
              </a:rPr>
              <a:t>,</a:t>
            </a:r>
            <a:r>
              <a:rPr sz="1600" dirty="0">
                <a:latin typeface="Century Gothic"/>
                <a:cs typeface="Century Gothic"/>
              </a:rPr>
              <a:t> 1996</a:t>
            </a:r>
          </a:p>
        </p:txBody>
      </p:sp>
    </p:spTree>
    <p:extLst>
      <p:ext uri="{BB962C8B-B14F-4D97-AF65-F5344CB8AC3E}">
        <p14:creationId xmlns:p14="http://schemas.microsoft.com/office/powerpoint/2010/main" val="1806820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889-9E6A-4FB0-8E56-1DF6892A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102703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2FE17-C511-4336-A77A-8AB30D6D1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434" y="304039"/>
            <a:ext cx="751948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162599-410B-4884-AF7B-141B5B3623F8}"/>
              </a:ext>
            </a:extLst>
          </p:cNvPr>
          <p:cNvSpPr/>
          <p:nvPr/>
        </p:nvSpPr>
        <p:spPr>
          <a:xfrm>
            <a:off x="607372" y="4723972"/>
            <a:ext cx="1032754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 the upper left, traditional back-to-front alpha blending is performed, leading to rendering errors due to incorrect sort order. In the upper right, the A-buffer is used to give a perfect, non-interactive result. The lower left presents the rendering with multi-layer alpha blending. The lower right shows the differences between the A-buffer and multi-layer images.(Images courtesy of Marco Salvi and Karthik Vaidyanathan, Intel Corporation.)</a:t>
            </a:r>
          </a:p>
          <a:p>
            <a:endParaRPr lang="en-US" dirty="0"/>
          </a:p>
          <a:p>
            <a:r>
              <a:rPr lang="en-US" sz="1600" b="1" i="1" dirty="0"/>
              <a:t>Real-Time Rendering</a:t>
            </a:r>
            <a:r>
              <a:rPr lang="en-US" dirty="0"/>
              <a:t>, Fourth Edition</a:t>
            </a:r>
          </a:p>
        </p:txBody>
      </p:sp>
    </p:spTree>
    <p:extLst>
      <p:ext uri="{BB962C8B-B14F-4D97-AF65-F5344CB8AC3E}">
        <p14:creationId xmlns:p14="http://schemas.microsoft.com/office/powerpoint/2010/main" val="2977813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8" y="0"/>
                </a:lnTo>
                <a:lnTo>
                  <a:pt x="1828798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8998" y="25908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0"/>
                </a:moveTo>
                <a:lnTo>
                  <a:pt x="457200" y="0"/>
                </a:lnTo>
                <a:lnTo>
                  <a:pt x="4572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8998" y="2590800"/>
            <a:ext cx="457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198" y="25908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6198" y="2590800"/>
            <a:ext cx="990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83598" y="2161959"/>
            <a:ext cx="1045844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entury Gothic"/>
                <a:cs typeface="Century Gothic"/>
              </a:rPr>
              <a:t>C</a:t>
            </a:r>
            <a:endParaRPr>
              <a:latin typeface="Century Gothic"/>
              <a:cs typeface="Century Gothic"/>
            </a:endParaRPr>
          </a:p>
          <a:p>
            <a:pPr algn="ctr">
              <a:spcBef>
                <a:spcPts val="1440"/>
              </a:spcBef>
            </a:pPr>
            <a:r>
              <a:rPr dirty="0">
                <a:latin typeface="Century Gothic"/>
                <a:cs typeface="Century Gothic"/>
              </a:rPr>
              <a:t>B</a:t>
            </a:r>
            <a:endParaRPr>
              <a:latin typeface="Century Gothic"/>
              <a:cs typeface="Century Gothic"/>
            </a:endParaRPr>
          </a:p>
          <a:p>
            <a:pPr marR="5080" algn="r">
              <a:spcBef>
                <a:spcPts val="1440"/>
              </a:spcBef>
            </a:pPr>
            <a:r>
              <a:rPr spc="-15" dirty="0">
                <a:latin typeface="Century Gothic"/>
                <a:cs typeface="Century Gothic"/>
              </a:rPr>
              <a:t>A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980AD3-7698-4C5F-802D-B29DFAA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Over Associative?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spcBef>
                <a:spcPts val="290"/>
              </a:spcBef>
            </a:pPr>
            <a:r>
              <a:rPr lang="en-US" sz="2400" i="1" spc="-15" dirty="0">
                <a:cs typeface="Century Gothic"/>
              </a:rPr>
              <a:t>A</a:t>
            </a:r>
            <a:r>
              <a:rPr lang="en-US" sz="2400" i="1" spc="-5" dirty="0">
                <a:cs typeface="Century Gothic"/>
              </a:rPr>
              <a:t> </a:t>
            </a:r>
            <a:r>
              <a:rPr lang="en-US" sz="2400" spc="-15" dirty="0"/>
              <a:t>over</a:t>
            </a:r>
            <a:r>
              <a:rPr lang="en-US" sz="2400" spc="-5" dirty="0"/>
              <a:t> </a:t>
            </a:r>
            <a:r>
              <a:rPr lang="en-US" sz="2400" dirty="0"/>
              <a:t>(</a:t>
            </a:r>
            <a:r>
              <a:rPr lang="en-US" sz="2400" i="1" dirty="0">
                <a:cs typeface="Century Gothic"/>
              </a:rPr>
              <a:t>B</a:t>
            </a:r>
            <a:r>
              <a:rPr lang="en-US" sz="2400" i="1" spc="-5" dirty="0">
                <a:cs typeface="Century Gothic"/>
              </a:rPr>
              <a:t> </a:t>
            </a:r>
            <a:r>
              <a:rPr lang="en-US" sz="2400" spc="-15" dirty="0"/>
              <a:t>over</a:t>
            </a:r>
            <a:r>
              <a:rPr lang="en-US" sz="2400" spc="-5" dirty="0"/>
              <a:t> </a:t>
            </a:r>
            <a:r>
              <a:rPr lang="en-US" sz="2400" i="1" spc="-20" dirty="0">
                <a:cs typeface="Century Gothic"/>
              </a:rPr>
              <a:t>C</a:t>
            </a:r>
            <a:r>
              <a:rPr lang="en-US" sz="2400" dirty="0"/>
              <a:t>)</a:t>
            </a:r>
            <a:endParaRPr lang="en-US" sz="2400" spc="-15" dirty="0"/>
          </a:p>
          <a:p>
            <a:pPr marL="697865" lvl="1">
              <a:spcBef>
                <a:spcPts val="29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r>
              <a:rPr dirty="0"/>
              <a:t>)</a:t>
            </a:r>
            <a:endParaRPr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4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dirty="0"/>
              <a:t>)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50"/>
              </a:spcBef>
            </a:pPr>
            <a:r>
              <a:rPr spc="-15" dirty="0"/>
              <a:t>= </a:t>
            </a:r>
            <a:r>
              <a:rPr spc="-5" dirty="0"/>
              <a:t>(</a:t>
            </a:r>
            <a:r>
              <a:rPr i="1" spc="-15" dirty="0">
                <a:latin typeface="Century Gothic"/>
                <a:cs typeface="Century Gothic"/>
              </a:rPr>
              <a:t>A</a:t>
            </a:r>
            <a:r>
              <a:rPr i="1" spc="-5" dirty="0">
                <a:latin typeface="Century Gothic"/>
                <a:cs typeface="Century Gothic"/>
              </a:rPr>
              <a:t> </a:t>
            </a:r>
            <a:r>
              <a:rPr spc="-10" dirty="0"/>
              <a:t>over</a:t>
            </a:r>
            <a:r>
              <a:rPr spc="-5" dirty="0"/>
              <a:t> </a:t>
            </a:r>
            <a:r>
              <a:rPr i="1" dirty="0">
                <a:latin typeface="Century Gothic"/>
                <a:cs typeface="Century Gothic"/>
              </a:rPr>
              <a:t>B</a:t>
            </a:r>
            <a:r>
              <a:rPr dirty="0"/>
              <a:t>) </a:t>
            </a:r>
            <a:r>
              <a:rPr spc="-10" dirty="0"/>
              <a:t>over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endParaRPr lang="en-US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350"/>
              </a:spcBef>
            </a:pPr>
            <a:r>
              <a:rPr sz="4000" spc="-15" dirty="0"/>
              <a:t>Wh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spc="-5" dirty="0"/>
              <a:t> </a:t>
            </a:r>
            <a:r>
              <a:rPr sz="4000" dirty="0"/>
              <a:t>ab</a:t>
            </a:r>
            <a:r>
              <a:rPr sz="4000" spc="-15" dirty="0"/>
              <a:t>out</a:t>
            </a:r>
            <a:r>
              <a:rPr sz="4000" spc="-5" dirty="0"/>
              <a:t> </a:t>
            </a:r>
            <a:r>
              <a:rPr lang="en-US" sz="32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lang="en-US" sz="4400" spc="-35" dirty="0">
                <a:solidFill>
                  <a:srgbClr val="595959"/>
                </a:solidFill>
                <a:cs typeface="Century Gothic"/>
                <a:sym typeface="Symbol" panose="05050102010706020507" pitchFamily="18" charset="2"/>
              </a:rPr>
              <a:t>?</a:t>
            </a:r>
            <a:endParaRPr dirty="0">
              <a:cs typeface="Symbol"/>
            </a:endParaRPr>
          </a:p>
          <a:p>
            <a:pPr marL="697865" lvl="1">
              <a:spcBef>
                <a:spcPts val="28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0" baseline="-22727" dirty="0">
                <a:latin typeface="Century Gothic"/>
                <a:cs typeface="Century Gothic"/>
              </a:rPr>
              <a:t>BC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4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</a:t>
            </a:r>
            <a:r>
              <a:rPr lang="el-GR" dirty="0"/>
              <a:t>1</a:t>
            </a:r>
            <a:r>
              <a:rPr lang="el-GR"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lang="en-US"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r>
              <a:rPr dirty="0"/>
              <a:t>)</a:t>
            </a:r>
            <a:endParaRPr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798" y="30480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0"/>
                </a:moveTo>
                <a:lnTo>
                  <a:pt x="381000" y="0"/>
                </a:lnTo>
                <a:lnTo>
                  <a:pt x="381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6798" y="3048000"/>
            <a:ext cx="3810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6198" y="3962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198" y="3962400"/>
            <a:ext cx="990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198" y="3048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0"/>
                </a:moveTo>
                <a:lnTo>
                  <a:pt x="990600" y="0"/>
                </a:lnTo>
                <a:lnTo>
                  <a:pt x="9906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5E6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1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64BA-69BF-4E6D-B6A3-231D346A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 with the Over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B56A3-FC21-4447-8FDD-AF8A86B14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10" y="2682380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color value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o</a:t>
                </a:r>
                <a:r>
                  <a:rPr lang="en-US" dirty="0"/>
                  <a:t> is the output color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s</a:t>
                </a:r>
                <a:r>
                  <a:rPr lang="en-US" dirty="0"/>
                  <a:t> is the source color 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this color goes Over destination</a:t>
                </a:r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d</a:t>
                </a:r>
                <a:r>
                  <a:rPr lang="en-US" dirty="0"/>
                  <a:t> is the destination color </a:t>
                </a:r>
              </a:p>
              <a:p>
                <a:pPr lvl="1"/>
                <a:r>
                  <a:rPr lang="en-US" dirty="0"/>
                  <a:t>the is the pixel color before blending</a:t>
                </a:r>
              </a:p>
              <a:p>
                <a:pPr lvl="1"/>
                <a:r>
                  <a:rPr lang="en-US" dirty="0"/>
                  <a:t>assumed to be opaque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the alpha channel of color values when </a:t>
                </a:r>
                <a:r>
                  <a:rPr lang="en-US" b="1" i="1" dirty="0"/>
                  <a:t>alpha blending (compositing)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in [0,1] with 0 being transparent and 1 being opaque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B56A3-FC21-4447-8FDD-AF8A86B14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10" y="2682380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1F2534-3210-4A56-80EA-EA0E7E74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98" y="1580316"/>
            <a:ext cx="9191625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lpha compositing">
            <a:extLst>
              <a:ext uri="{FF2B5EF4-FFF2-40B4-BE49-F238E27FC236}">
                <a16:creationId xmlns:a16="http://schemas.microsoft.com/office/drawing/2014/main" id="{A7BED3C6-1476-49DC-ACFD-F462A65B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7463726" y="2455731"/>
            <a:ext cx="3581217" cy="29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7557A-E94C-4FD4-8BB2-2F1EFBECF684}"/>
              </a:ext>
            </a:extLst>
          </p:cNvPr>
          <p:cNvSpPr txBox="1"/>
          <p:nvPr/>
        </p:nvSpPr>
        <p:spPr>
          <a:xfrm>
            <a:off x="10234211" y="4555686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C8A61-BC43-4441-9968-C925CAD8EEBA}"/>
              </a:ext>
            </a:extLst>
          </p:cNvPr>
          <p:cNvSpPr txBox="1"/>
          <p:nvPr/>
        </p:nvSpPr>
        <p:spPr>
          <a:xfrm>
            <a:off x="8378462" y="2599968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A68B8-E58B-42B2-AF4C-A61DC9689E41}"/>
              </a:ext>
            </a:extLst>
          </p:cNvPr>
          <p:cNvSpPr txBox="1"/>
          <p:nvPr/>
        </p:nvSpPr>
        <p:spPr>
          <a:xfrm>
            <a:off x="8394464" y="3382571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05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845-9C9D-4523-8BD8-81251164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DA34D-8BCD-44BD-B2D0-8950E2F6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47" y="4170588"/>
            <a:ext cx="9658350" cy="1990725"/>
          </a:xfrm>
          <a:prstGeom prst="rect">
            <a:avLst/>
          </a:prstGeom>
        </p:spPr>
      </p:pic>
      <p:pic>
        <p:nvPicPr>
          <p:cNvPr id="5" name="Picture 2" descr="Image result for alpha compositing">
            <a:extLst>
              <a:ext uri="{FF2B5EF4-FFF2-40B4-BE49-F238E27FC236}">
                <a16:creationId xmlns:a16="http://schemas.microsoft.com/office/drawing/2014/main" id="{260F8C28-748F-4B58-9A95-C81608CC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4441393" y="1035837"/>
            <a:ext cx="3581217" cy="29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B394-F659-4EB9-944D-7641A20DD696}"/>
              </a:ext>
            </a:extLst>
          </p:cNvPr>
          <p:cNvSpPr txBox="1"/>
          <p:nvPr/>
        </p:nvSpPr>
        <p:spPr>
          <a:xfrm>
            <a:off x="7211878" y="3135792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ABE36-16F7-44F5-BB3C-6201C0EBE7B9}"/>
              </a:ext>
            </a:extLst>
          </p:cNvPr>
          <p:cNvSpPr txBox="1"/>
          <p:nvPr/>
        </p:nvSpPr>
        <p:spPr>
          <a:xfrm>
            <a:off x="5356129" y="1180074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8489-B94B-443F-BC92-7E90264A3DB2}"/>
              </a:ext>
            </a:extLst>
          </p:cNvPr>
          <p:cNvSpPr txBox="1"/>
          <p:nvPr/>
        </p:nvSpPr>
        <p:spPr>
          <a:xfrm>
            <a:off x="5372131" y="1962677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3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9A22-3593-4AD3-9433-3FC0813A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It Match Reality?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9680B-AD5B-4C02-BAA8-3AE321B5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92" y="1598509"/>
            <a:ext cx="714376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DE0E3-1751-40AA-AFC0-B22176B9AD7C}"/>
              </a:ext>
            </a:extLst>
          </p:cNvPr>
          <p:cNvSpPr txBox="1"/>
          <p:nvPr/>
        </p:nvSpPr>
        <p:spPr>
          <a:xfrm>
            <a:off x="7864957" y="2514759"/>
            <a:ext cx="4258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blending simulates gauzy fabric well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 convincing simulating other effects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Viewing through colored glass or plastic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red filter held in front of a blue object </a:t>
            </a:r>
            <a:br>
              <a:rPr lang="en-US" dirty="0"/>
            </a:br>
            <a:r>
              <a:rPr lang="en-US" dirty="0"/>
              <a:t>in the real world usually makes the blue </a:t>
            </a:r>
            <a:br>
              <a:rPr lang="en-US" dirty="0"/>
            </a:br>
            <a:r>
              <a:rPr lang="en-US" dirty="0"/>
              <a:t>object look dark.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4229-72E0-4A45-A71A-360B89C28A20}"/>
              </a:ext>
            </a:extLst>
          </p:cNvPr>
          <p:cNvSpPr/>
          <p:nvPr/>
        </p:nvSpPr>
        <p:spPr>
          <a:xfrm>
            <a:off x="419192" y="6169707"/>
            <a:ext cx="464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(Photograph courtesy of Morgan McGuire.)</a:t>
            </a:r>
          </a:p>
          <a:p>
            <a:r>
              <a:rPr lang="en-US" i="1" dirty="0"/>
              <a:t>Real-Time Rendering</a:t>
            </a:r>
            <a:r>
              <a:rPr lang="en-US" dirty="0"/>
              <a:t>, Fourth Edition (Page 151</a:t>
            </a:r>
          </a:p>
        </p:txBody>
      </p:sp>
    </p:spTree>
    <p:extLst>
      <p:ext uri="{BB962C8B-B14F-4D97-AF65-F5344CB8AC3E}">
        <p14:creationId xmlns:p14="http://schemas.microsoft.com/office/powerpoint/2010/main" val="13098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3C7-94F1-47CE-97B1-A96922E4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Blending with Over: Requires Back-to-Front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548A3-DC24-4AD9-A3E6-9D4A50E3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662" y="1411739"/>
            <a:ext cx="5857115" cy="2876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8C0D6-4128-40AF-B098-7E96F869B41F}"/>
              </a:ext>
            </a:extLst>
          </p:cNvPr>
          <p:cNvSpPr txBox="1"/>
          <p:nvPr/>
        </p:nvSpPr>
        <p:spPr>
          <a:xfrm>
            <a:off x="197890" y="1478850"/>
            <a:ext cx="6479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Transparent objects properly: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need to draw them after the opaque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render all opaque objects first with blending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render transparent objects with over on</a:t>
            </a:r>
          </a:p>
          <a:p>
            <a:endParaRPr lang="en-US" dirty="0"/>
          </a:p>
          <a:p>
            <a:r>
              <a:rPr lang="en-US" dirty="0"/>
              <a:t>Z-buffer (depth buffer) only stores one object per pixel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several transparent objects overlap the same pixel </a:t>
            </a:r>
            <a:br>
              <a:rPr lang="en-US" dirty="0"/>
            </a:br>
            <a:r>
              <a:rPr lang="en-US" dirty="0" err="1"/>
              <a:t>z-buffer</a:t>
            </a:r>
            <a:r>
              <a:rPr lang="en-US" dirty="0"/>
              <a:t> cannot hold and resolve the effects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Transparent surfaces must be rendered in back-to-front order </a:t>
            </a:r>
          </a:p>
          <a:p>
            <a:endParaRPr lang="en-US" dirty="0"/>
          </a:p>
          <a:p>
            <a:r>
              <a:rPr lang="en-US" dirty="0"/>
              <a:t>Not doing so can give incorrect perceptual cues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76B2-4170-4B51-9A42-9965508AB3CF}"/>
              </a:ext>
            </a:extLst>
          </p:cNvPr>
          <p:cNvSpPr txBox="1"/>
          <p:nvPr/>
        </p:nvSpPr>
        <p:spPr>
          <a:xfrm>
            <a:off x="6922111" y="4288706"/>
            <a:ext cx="490266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 the left the model is rendered with transparency using the </a:t>
            </a:r>
            <a:r>
              <a:rPr lang="en-US" dirty="0" err="1"/>
              <a:t>z-buffer</a:t>
            </a:r>
            <a:r>
              <a:rPr lang="en-US" dirty="0"/>
              <a:t>. Rendering the mesh in an arbitrary order creates serious errors. On the right, depth peeling provides the correct appearance, at the cost of additional passes.</a:t>
            </a:r>
          </a:p>
          <a:p>
            <a:endParaRPr lang="en-US" dirty="0"/>
          </a:p>
          <a:p>
            <a:r>
              <a:rPr lang="en-US" i="1" dirty="0"/>
              <a:t>Real-Time Rendering</a:t>
            </a:r>
            <a:r>
              <a:rPr lang="en-US" dirty="0"/>
              <a:t>, Fourth Edition (Page 152)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64E9A-F4DB-4EED-B19D-93A2F9FD6E5F}"/>
              </a:ext>
            </a:extLst>
          </p:cNvPr>
          <p:cNvSpPr txBox="1"/>
          <p:nvPr/>
        </p:nvSpPr>
        <p:spPr>
          <a:xfrm>
            <a:off x="113999" y="5895047"/>
            <a:ext cx="664752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Can sort objects by their centroids along the view direction </a:t>
            </a:r>
          </a:p>
          <a:p>
            <a:r>
              <a:rPr lang="en-US" dirty="0">
                <a:latin typeface="Comic Sans MS" panose="030F0702030302020204" pitchFamily="66" charset="0"/>
              </a:rPr>
              <a:t>How does this method sometimes fail?</a:t>
            </a:r>
          </a:p>
        </p:txBody>
      </p:sp>
    </p:spTree>
    <p:extLst>
      <p:ext uri="{BB962C8B-B14F-4D97-AF65-F5344CB8AC3E}">
        <p14:creationId xmlns:p14="http://schemas.microsoft.com/office/powerpoint/2010/main" val="22148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4DC1-0E20-451A-9F6E-82364E4B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Front-to-Back: Under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DEC9-2BF3-456F-B585-61B8B760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468" y="1994694"/>
            <a:ext cx="8163930" cy="106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Image result for alpha compositing">
            <a:extLst>
              <a:ext uri="{FF2B5EF4-FFF2-40B4-BE49-F238E27FC236}">
                <a16:creationId xmlns:a16="http://schemas.microsoft.com/office/drawing/2014/main" id="{7560F7C3-38D2-4639-8810-4BCB97EB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8022610" y="3676219"/>
            <a:ext cx="3581217" cy="29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28F3F-B3E7-4E15-9FFE-C871C13D094B}"/>
              </a:ext>
            </a:extLst>
          </p:cNvPr>
          <p:cNvSpPr txBox="1"/>
          <p:nvPr/>
        </p:nvSpPr>
        <p:spPr>
          <a:xfrm>
            <a:off x="10793095" y="5776174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BA5D4-C0E5-4EB9-B94A-4885329D80A4}"/>
              </a:ext>
            </a:extLst>
          </p:cNvPr>
          <p:cNvSpPr txBox="1"/>
          <p:nvPr/>
        </p:nvSpPr>
        <p:spPr>
          <a:xfrm>
            <a:off x="8937346" y="3820456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0E6B4-77F1-46CB-BC22-B0B528D22508}"/>
              </a:ext>
            </a:extLst>
          </p:cNvPr>
          <p:cNvSpPr txBox="1"/>
          <p:nvPr/>
        </p:nvSpPr>
        <p:spPr>
          <a:xfrm>
            <a:off x="8953348" y="4603059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06D0F-A141-449C-8DEA-85CDDC068582}"/>
              </a:ext>
            </a:extLst>
          </p:cNvPr>
          <p:cNvSpPr txBox="1"/>
          <p:nvPr/>
        </p:nvSpPr>
        <p:spPr>
          <a:xfrm>
            <a:off x="442762" y="3820456"/>
            <a:ext cx="711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source and destination designations are swapped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compute and carry along α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B4C5A-5223-49D4-AE31-7AD55B2A4668}"/>
              </a:ext>
            </a:extLst>
          </p:cNvPr>
          <p:cNvSpPr txBox="1"/>
          <p:nvPr/>
        </p:nvSpPr>
        <p:spPr>
          <a:xfrm>
            <a:off x="679508" y="5216052"/>
            <a:ext cx="5917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was α not computed for the over operator? </a:t>
            </a:r>
          </a:p>
        </p:txBody>
      </p:sp>
    </p:spTree>
    <p:extLst>
      <p:ext uri="{BB962C8B-B14F-4D97-AF65-F5344CB8AC3E}">
        <p14:creationId xmlns:p14="http://schemas.microsoft.com/office/powerpoint/2010/main" val="371334394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19326</TotalTime>
  <Words>1354</Words>
  <Application>Microsoft Office PowerPoint</Application>
  <PresentationFormat>Widescreen</PresentationFormat>
  <Paragraphs>336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メイリオ</vt:lpstr>
      <vt:lpstr>Arial</vt:lpstr>
      <vt:lpstr>Calibri</vt:lpstr>
      <vt:lpstr>Cambria</vt:lpstr>
      <vt:lpstr>Cambria Math</vt:lpstr>
      <vt:lpstr>Century Gothic</vt:lpstr>
      <vt:lpstr>Comic Sans MS</vt:lpstr>
      <vt:lpstr>Courier New</vt:lpstr>
      <vt:lpstr>Lato</vt:lpstr>
      <vt:lpstr>Lato Medium</vt:lpstr>
      <vt:lpstr>Symbol</vt:lpstr>
      <vt:lpstr>Times New Roman</vt:lpstr>
      <vt:lpstr>Wingdings 2</vt:lpstr>
      <vt:lpstr>SampleSlides</vt:lpstr>
      <vt:lpstr>PowerPoint Presentation</vt:lpstr>
      <vt:lpstr>PowerPoint Presentation</vt:lpstr>
      <vt:lpstr>Compositing Example</vt:lpstr>
      <vt:lpstr>PowerPoint Presentation</vt:lpstr>
      <vt:lpstr>Compositing with the Over Operator</vt:lpstr>
      <vt:lpstr>Example</vt:lpstr>
      <vt:lpstr>How Well Does It Match Reality?</vt:lpstr>
      <vt:lpstr>Blending with Over: Requires Back-to-Front Order</vt:lpstr>
      <vt:lpstr>Blending Front-to-Back: Under Operator</vt:lpstr>
      <vt:lpstr>Pre-multiplied Alpha</vt:lpstr>
      <vt:lpstr>Should You Use Pre-multiplied Alpha?</vt:lpstr>
      <vt:lpstr>WebGL Canvases are Composited</vt:lpstr>
      <vt:lpstr>You Can Disable Canvas Compositing</vt:lpstr>
      <vt:lpstr>WebGL Pipeline</vt:lpstr>
      <vt:lpstr>Blending</vt:lpstr>
      <vt:lpstr>Blending</vt:lpstr>
      <vt:lpstr>Changing the Blending Operator</vt:lpstr>
      <vt:lpstr>Blending</vt:lpstr>
      <vt:lpstr>Blending</vt:lpstr>
      <vt:lpstr>Pre-multiplied Alpha</vt:lpstr>
      <vt:lpstr>Blending and Drawing Order</vt:lpstr>
      <vt:lpstr>Blending in WebGL</vt:lpstr>
      <vt:lpstr>Hidden Surface Removal</vt:lpstr>
      <vt:lpstr>Problems with the Painter’s Algorithm</vt:lpstr>
      <vt:lpstr>Hidden Surface Removal: Z-Buffer</vt:lpstr>
      <vt:lpstr>Z-Buffer</vt:lpstr>
      <vt:lpstr>Z-Buffer</vt:lpstr>
      <vt:lpstr>Z-Buffer</vt:lpstr>
      <vt:lpstr>Precision Issues with Z-Buffering</vt:lpstr>
      <vt:lpstr>…More Precision Issues with Z-Buffering</vt:lpstr>
      <vt:lpstr>Z-Fighting</vt:lpstr>
      <vt:lpstr>Z-Fighting</vt:lpstr>
      <vt:lpstr>WebGL Hidden Surface Removal</vt:lpstr>
      <vt:lpstr>Order Independent Transparency</vt:lpstr>
      <vt:lpstr>Depth Peeling</vt:lpstr>
      <vt:lpstr>Depth Peels – Which Layer is Which?</vt:lpstr>
      <vt:lpstr>PowerPoint Presentation</vt:lpstr>
      <vt:lpstr>Alternatives to Depth Peeling</vt:lpstr>
      <vt:lpstr>Multi-layer Blending: Weighted Average</vt:lpstr>
      <vt:lpstr>Examples</vt:lpstr>
      <vt:lpstr>Is Over Associative?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182</cp:revision>
  <dcterms:created xsi:type="dcterms:W3CDTF">2017-05-11T14:02:37Z</dcterms:created>
  <dcterms:modified xsi:type="dcterms:W3CDTF">2019-11-11T04:35:53Z</dcterms:modified>
</cp:coreProperties>
</file>