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60" r:id="rId2"/>
    <p:sldId id="259" r:id="rId3"/>
    <p:sldId id="265" r:id="rId4"/>
    <p:sldId id="302" r:id="rId5"/>
    <p:sldId id="303" r:id="rId6"/>
    <p:sldId id="286" r:id="rId7"/>
    <p:sldId id="287" r:id="rId8"/>
    <p:sldId id="288" r:id="rId9"/>
    <p:sldId id="289" r:id="rId10"/>
    <p:sldId id="292" r:id="rId11"/>
    <p:sldId id="291" r:id="rId12"/>
    <p:sldId id="304" r:id="rId13"/>
    <p:sldId id="305" r:id="rId14"/>
    <p:sldId id="310" r:id="rId15"/>
    <p:sldId id="311" r:id="rId16"/>
    <p:sldId id="312" r:id="rId17"/>
    <p:sldId id="293" r:id="rId18"/>
    <p:sldId id="295" r:id="rId19"/>
    <p:sldId id="294" r:id="rId20"/>
    <p:sldId id="297" r:id="rId21"/>
    <p:sldId id="299" r:id="rId22"/>
    <p:sldId id="306" r:id="rId23"/>
    <p:sldId id="261" r:id="rId24"/>
    <p:sldId id="262" r:id="rId25"/>
    <p:sldId id="263" r:id="rId26"/>
    <p:sldId id="308" r:id="rId27"/>
    <p:sldId id="266" r:id="rId28"/>
    <p:sldId id="309" r:id="rId29"/>
    <p:sldId id="267" r:id="rId30"/>
    <p:sldId id="313" r:id="rId31"/>
    <p:sldId id="269" r:id="rId32"/>
    <p:sldId id="271" r:id="rId33"/>
    <p:sldId id="272" r:id="rId34"/>
    <p:sldId id="273"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74"/>
  </p:normalViewPr>
  <p:slideViewPr>
    <p:cSldViewPr snapToGrid="0" snapToObjects="1">
      <p:cViewPr varScale="1">
        <p:scale>
          <a:sx n="116" d="100"/>
          <a:sy n="116" d="100"/>
        </p:scale>
        <p:origin x="102" y="3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DAAA6-4117-4992-859F-BAA0EB4FC72C}" type="datetimeFigureOut">
              <a:rPr lang="en-US" smtClean="0"/>
              <a:t>4/3/2019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6EC46-0A82-4490-B060-7233CBE1483F}" type="slidenum">
              <a:rPr lang="en-US" smtClean="0"/>
              <a:t>‹#›</a:t>
            </a:fld>
            <a:endParaRPr lang="en-US"/>
          </a:p>
        </p:txBody>
      </p:sp>
    </p:spTree>
    <p:extLst>
      <p:ext uri="{BB962C8B-B14F-4D97-AF65-F5344CB8AC3E}">
        <p14:creationId xmlns:p14="http://schemas.microsoft.com/office/powerpoint/2010/main" val="93766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2c76ztYfUOA"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www.youtube.com/watch?v=cZH6oLDCL0c" TargetMode="External"/><Relationship Id="rId4" Type="http://schemas.openxmlformats.org/officeDocument/2006/relationships/hyperlink" Target="https://www.youtube.com/watch?v=RDAPdERG6J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ngtree.com/freepng/vomiting--nausea--emoji_3446006.html" TargetMode="External"/><Relationship Id="rId7" Type="http://schemas.openxmlformats.org/officeDocument/2006/relationships/hyperlink" Target="https://en.wikipedia.org/wiki/Wikipedia:Citation_needed"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Ampullary_cupula#cite_note-1" TargetMode="External"/><Relationship Id="rId5" Type="http://schemas.openxmlformats.org/officeDocument/2006/relationships/hyperlink" Target="https://en.wikipedia.org/wiki/Endolymph" TargetMode="External"/><Relationship Id="rId4" Type="http://schemas.openxmlformats.org/officeDocument/2006/relationships/hyperlink" Target="https://en.wikipedia.org/wiki/Vertigo_(medica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roualb.faculty.mjc.edu/Lecture%20Notes/Unit%205/special_senses%20Spring%202007%20with%20figures.ht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youtube.com/watch?v=YMIMvBa8XG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Optical_flow"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68f43ef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68f43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70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8c8f34e3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8c8f34e3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this make you feel like you are moving? Watch the edges of the orbs.. They are smearing as they go past. This says to our brain, hey, movement is happening! These cues can then create vection.</a:t>
            </a:r>
            <a:endParaRPr/>
          </a:p>
          <a:p>
            <a:pPr marL="0" lvl="0" indent="0" algn="l" rtl="0">
              <a:spcBef>
                <a:spcPts val="0"/>
              </a:spcBef>
              <a:spcAft>
                <a:spcPts val="0"/>
              </a:spcAft>
              <a:buNone/>
            </a:pPr>
            <a:endParaRPr/>
          </a:p>
          <a:p>
            <a:pPr marL="0" lvl="0" indent="0" algn="l" rtl="0">
              <a:spcBef>
                <a:spcPts val="0"/>
              </a:spcBef>
              <a:spcAft>
                <a:spcPts val="0"/>
              </a:spcAft>
              <a:buNone/>
            </a:pPr>
            <a:r>
              <a:rPr lang="en"/>
              <a:t>Vection is the illusion of self-motion caused by variations in visual stimuli that create the perception that you are moving even though no actual motion is occuring. It is based on the visual cues in your field of view. Sensory conflict arises when your vision sense reports that you are accelerating but your balance sense reports that you are stationary.</a:t>
            </a:r>
            <a:endParaRPr/>
          </a:p>
          <a:p>
            <a:pPr marL="0" lvl="0" indent="0" algn="l" rtl="0">
              <a:spcBef>
                <a:spcPts val="0"/>
              </a:spcBef>
              <a:spcAft>
                <a:spcPts val="0"/>
              </a:spcAft>
              <a:buNone/>
            </a:pPr>
            <a:endParaRPr/>
          </a:p>
          <a:p>
            <a:pPr marL="0" lvl="0" indent="0" algn="l" rtl="0">
              <a:spcBef>
                <a:spcPts val="0"/>
              </a:spcBef>
              <a:spcAft>
                <a:spcPts val="0"/>
              </a:spcAft>
              <a:buNone/>
            </a:pPr>
            <a:r>
              <a:rPr lang="en"/>
              <a:t>Are you moving or is the screen moving?</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https://www.youtube.com/watch?v=2c76ztYfUOA</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https://www.youtube.com/watch?v=RDAPdERG6JM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https://www.youtube.com/watch?v=cZH6oLDCL0c</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4215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650a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8cd650a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going to spend a lot of time on this slide, though these are important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For yaw and forward/backward vection, optical flow vectors stronger at the periphery. But better visual acuity at the center of our vision also means stronger detection there</a:t>
            </a:r>
            <a:endParaRPr/>
          </a:p>
        </p:txBody>
      </p:sp>
    </p:spTree>
    <p:extLst>
      <p:ext uri="{BB962C8B-B14F-4D97-AF65-F5344CB8AC3E}">
        <p14:creationId xmlns:p14="http://schemas.microsoft.com/office/powerpoint/2010/main" val="46674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650a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8cd650a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going to spend a lot of time on this slide, though these are important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For yaw and forward/backward vection, optical flow vectors stronger at the periphery. But better visual acuity at the center of our vision also means stronger detection there</a:t>
            </a:r>
            <a:endParaRPr/>
          </a:p>
        </p:txBody>
      </p:sp>
    </p:spTree>
    <p:extLst>
      <p:ext uri="{BB962C8B-B14F-4D97-AF65-F5344CB8AC3E}">
        <p14:creationId xmlns:p14="http://schemas.microsoft.com/office/powerpoint/2010/main" val="3235303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8cd650a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8cd650a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Perhaps the band Disturbed spent a little too much time in a head-mounted display</a:t>
            </a:r>
            <a:endParaRPr/>
          </a:p>
        </p:txBody>
      </p:sp>
    </p:spTree>
    <p:extLst>
      <p:ext uri="{BB962C8B-B14F-4D97-AF65-F5344CB8AC3E}">
        <p14:creationId xmlns:p14="http://schemas.microsoft.com/office/powerpoint/2010/main" val="4194294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8c8f34e3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8c8f34e3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some of the not fun symptoms of VR / simulator / motion sickness. We want to avoid making people experience these things, or they will hate VR and never want to do it. It only takes getting really nauseated from one experience to be like.. Never going to do that again. So we need to control as much as we can on our end because there are things on the hardware end that are out of our control.</a:t>
            </a:r>
            <a:endParaRPr/>
          </a:p>
        </p:txBody>
      </p:sp>
    </p:spTree>
    <p:extLst>
      <p:ext uri="{BB962C8B-B14F-4D97-AF65-F5344CB8AC3E}">
        <p14:creationId xmlns:p14="http://schemas.microsoft.com/office/powerpoint/2010/main" val="69518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8cd650a9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8cd650a9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a:t>
            </a:r>
            <a:r>
              <a:rPr lang="en" u="sng">
                <a:solidFill>
                  <a:schemeClr val="hlink"/>
                </a:solidFill>
                <a:hlinkClick r:id="rId3"/>
              </a:rPr>
              <a:t>https://pngtree.com/freepng/vomiting--nausea--emoji_3446006.html</a:t>
            </a:r>
            <a:endParaRPr/>
          </a:p>
          <a:p>
            <a:pPr marL="0" lvl="0" indent="0" algn="l" rtl="0">
              <a:spcBef>
                <a:spcPts val="0"/>
              </a:spcBef>
              <a:spcAft>
                <a:spcPts val="0"/>
              </a:spcAft>
              <a:buNone/>
            </a:pPr>
            <a:endParaRPr/>
          </a:p>
          <a:p>
            <a:pPr marL="0" lvl="0" indent="0" algn="l" rtl="0">
              <a:spcBef>
                <a:spcPts val="0"/>
              </a:spcBef>
              <a:spcAft>
                <a:spcPts val="0"/>
              </a:spcAft>
              <a:buNone/>
            </a:pPr>
            <a:r>
              <a:rPr lang="en"/>
              <a:t>“The </a:t>
            </a:r>
            <a:r>
              <a:rPr lang="en" b="1"/>
              <a:t>Buoyancy Hypothesis</a:t>
            </a:r>
            <a:r>
              <a:rPr lang="en"/>
              <a:t> posits that alcohol causes</a:t>
            </a:r>
            <a:r>
              <a:rPr lang="en">
                <a:uFill>
                  <a:noFill/>
                </a:uFill>
                <a:hlinkClick r:id="rId4"/>
              </a:rPr>
              <a:t> </a:t>
            </a:r>
            <a:r>
              <a:rPr lang="en" u="sng">
                <a:solidFill>
                  <a:schemeClr val="hlink"/>
                </a:solidFill>
                <a:hlinkClick r:id="rId4"/>
              </a:rPr>
              <a:t>vertigo</a:t>
            </a:r>
            <a:r>
              <a:rPr lang="en"/>
              <a:t> by affecting the neutral buoyancy of the cupula within the surrounding fluid called the</a:t>
            </a:r>
            <a:r>
              <a:rPr lang="en">
                <a:uFill>
                  <a:noFill/>
                </a:uFill>
                <a:hlinkClick r:id="rId5"/>
              </a:rPr>
              <a:t> </a:t>
            </a:r>
            <a:r>
              <a:rPr lang="en" u="sng">
                <a:solidFill>
                  <a:schemeClr val="hlink"/>
                </a:solidFill>
                <a:hlinkClick r:id="rId5"/>
              </a:rPr>
              <a:t>endolymph</a:t>
            </a:r>
            <a:r>
              <a:rPr lang="en"/>
              <a:t>. Linear accelerations (such as that of gravity) should not in theory effect a movement of the cupula when it is neutrally buoyant. The Buoyancy Hypothesis assumes that alcohol, with a different specific gravity from that of the cupula/endolymph, diffuses at different rates into the cupula and the surrounding endolymph. The result is a temporary density gradient between the cupula and endolymph, and a consequent (erroneous) sensitivity to linear accelerations such as that of gravity by a system normally signalling rotational accelerations.</a:t>
            </a:r>
            <a:r>
              <a:rPr lang="en" u="sng" baseline="30000">
                <a:solidFill>
                  <a:schemeClr val="hlink"/>
                </a:solidFill>
                <a:hlinkClick r:id="rId6"/>
              </a:rPr>
              <a:t>[1]</a:t>
            </a:r>
            <a:r>
              <a:rPr lang="en"/>
              <a:t> This sensation is commonly referred to as "the spins"</a:t>
            </a:r>
            <a:r>
              <a:rPr lang="en" baseline="30000"/>
              <a:t>[</a:t>
            </a:r>
            <a:r>
              <a:rPr lang="en" i="1" u="sng" baseline="30000">
                <a:solidFill>
                  <a:schemeClr val="hlink"/>
                </a:solidFill>
                <a:hlinkClick r:id="rId7"/>
              </a:rPr>
              <a:t>citation needed</a:t>
            </a:r>
            <a:r>
              <a:rPr lang="en" baseline="30000"/>
              <a:t>]</a:t>
            </a:r>
            <a:r>
              <a:rPr lang="en"/>
              <a:t>.” - from https://en.wikipedia.org/wiki/Ampullary_cupula</a:t>
            </a:r>
            <a:endParaRPr/>
          </a:p>
        </p:txBody>
      </p:sp>
    </p:spTree>
    <p:extLst>
      <p:ext uri="{BB962C8B-B14F-4D97-AF65-F5344CB8AC3E}">
        <p14:creationId xmlns:p14="http://schemas.microsoft.com/office/powerpoint/2010/main" val="4098608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8c8f34e3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8c8f34e3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and many additional super helpful pieces are in Chapter 12 in the book, so please read it!</a:t>
            </a:r>
            <a:endParaRPr/>
          </a:p>
          <a:p>
            <a:pPr marL="0" lvl="0" indent="0" algn="l" rtl="0">
              <a:spcBef>
                <a:spcPts val="0"/>
              </a:spcBef>
              <a:spcAft>
                <a:spcPts val="0"/>
              </a:spcAft>
              <a:buNone/>
            </a:pPr>
            <a:endParaRPr/>
          </a:p>
          <a:p>
            <a:pPr marL="0" lvl="0" indent="0" algn="l" rtl="0">
              <a:spcBef>
                <a:spcPts val="0"/>
              </a:spcBef>
              <a:spcAft>
                <a:spcPts val="0"/>
              </a:spcAft>
              <a:buNone/>
            </a:pPr>
            <a:r>
              <a:rPr lang="en"/>
              <a:t>We really didn’t get into as much of the UI stuff as I would have liked, so come talk to me if you are interested. I can share some good research articles on this from my thesis lit review as well.</a:t>
            </a:r>
            <a:endParaRPr/>
          </a:p>
          <a:p>
            <a:pPr marL="0" lvl="0" indent="0" algn="l" rtl="0">
              <a:spcBef>
                <a:spcPts val="0"/>
              </a:spcBef>
              <a:spcAft>
                <a:spcPts val="0"/>
              </a:spcAft>
              <a:buNone/>
            </a:pPr>
            <a:endParaRPr/>
          </a:p>
          <a:p>
            <a:pPr marL="304800" lvl="0" indent="-304800" algn="l" rtl="0">
              <a:lnSpc>
                <a:spcPct val="115000"/>
              </a:lnSpc>
              <a:spcBef>
                <a:spcPts val="0"/>
              </a:spcBef>
              <a:spcAft>
                <a:spcPts val="0"/>
              </a:spcAft>
              <a:buNone/>
            </a:pPr>
            <a:r>
              <a:rPr lang="en"/>
              <a:t>Cummings, J. J., &amp; Bailenson, J. N. (2016). How immersive is enough? A meta-analysis of the effect of immersive technology on user presence. </a:t>
            </a:r>
            <a:r>
              <a:rPr lang="en" i="1"/>
              <a:t>Media Psychology</a:t>
            </a:r>
            <a:r>
              <a:rPr lang="en"/>
              <a:t>, </a:t>
            </a:r>
            <a:r>
              <a:rPr lang="en" i="1"/>
              <a:t>19</a:t>
            </a:r>
            <a:r>
              <a:rPr lang="en"/>
              <a:t>(2), 272–309. http://doi.org/10.1080/15213269.2015.1015740</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3299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fe809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fe809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Sensor for v(t) is odometer</a:t>
            </a:r>
            <a:endParaRPr sz="1200"/>
          </a:p>
          <a:p>
            <a:pPr marL="0" lvl="0" indent="0" algn="l" rtl="0">
              <a:spcBef>
                <a:spcPts val="0"/>
              </a:spcBef>
              <a:spcAft>
                <a:spcPts val="1600"/>
              </a:spcAft>
              <a:buNone/>
            </a:pPr>
            <a:r>
              <a:rPr lang="en" sz="1200">
                <a:solidFill>
                  <a:schemeClr val="dk1"/>
                </a:solidFill>
              </a:rPr>
              <a:t>For constant v(t), y(t) = ? y(t) = y0 + vt For unconstant v(t), y(t) = ? numerical solution only</a:t>
            </a:r>
            <a:endParaRPr/>
          </a:p>
        </p:txBody>
      </p:sp>
    </p:spTree>
    <p:extLst>
      <p:ext uri="{BB962C8B-B14F-4D97-AF65-F5344CB8AC3E}">
        <p14:creationId xmlns:p14="http://schemas.microsoft.com/office/powerpoint/2010/main" val="154489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fe809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fe809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Sensor for v(t) is odometer</a:t>
            </a:r>
            <a:endParaRPr sz="1200"/>
          </a:p>
          <a:p>
            <a:pPr marL="0" lvl="0" indent="0" algn="l" rtl="0">
              <a:spcBef>
                <a:spcPts val="0"/>
              </a:spcBef>
              <a:spcAft>
                <a:spcPts val="1600"/>
              </a:spcAft>
              <a:buNone/>
            </a:pPr>
            <a:r>
              <a:rPr lang="en" sz="1200">
                <a:solidFill>
                  <a:schemeClr val="dk1"/>
                </a:solidFill>
              </a:rPr>
              <a:t>For constant v(t), y(t) = ? y(t) = y0 + vt For unconstant v(t), y(t) = ? numerical solution only</a:t>
            </a:r>
            <a:endParaRPr/>
          </a:p>
        </p:txBody>
      </p:sp>
    </p:spTree>
    <p:extLst>
      <p:ext uri="{BB962C8B-B14F-4D97-AF65-F5344CB8AC3E}">
        <p14:creationId xmlns:p14="http://schemas.microsoft.com/office/powerpoint/2010/main" val="197746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8615cad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8615cad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http://www.ourclipart.com/clipart/winding%20path%20clipart/#gal_winding-path-clipart_2211515.jpg</a:t>
            </a:r>
            <a:endParaRPr/>
          </a:p>
        </p:txBody>
      </p:sp>
    </p:spTree>
    <p:extLst>
      <p:ext uri="{BB962C8B-B14F-4D97-AF65-F5344CB8AC3E}">
        <p14:creationId xmlns:p14="http://schemas.microsoft.com/office/powerpoint/2010/main" val="68615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8615cad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8615cad7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Otolithic membrane contains heavy calcium carbonate crystals called otoliths or otoconia. The heavy weight on the gelatinous matrix means that tilting or translational movements applies a shearing force to the cilia. The higher the acceleration magnitude, the larger the bending and a higher rate of neural impulses is transmitted.</a:t>
            </a:r>
            <a:endParaRPr/>
          </a:p>
          <a:p>
            <a:pPr marL="0" lvl="0" indent="0" algn="l" rtl="0">
              <a:spcBef>
                <a:spcPts val="0"/>
              </a:spcBef>
              <a:spcAft>
                <a:spcPts val="0"/>
              </a:spcAft>
              <a:buNone/>
            </a:pPr>
            <a:endParaRPr/>
          </a:p>
          <a:p>
            <a:pPr marL="0" lvl="0" indent="0" algn="l" rtl="0">
              <a:spcBef>
                <a:spcPts val="0"/>
              </a:spcBef>
              <a:spcAft>
                <a:spcPts val="0"/>
              </a:spcAft>
              <a:buNone/>
            </a:pPr>
            <a:r>
              <a:rPr lang="en"/>
              <a:t>Utricle - when accel is parallel to ground, saccule when orthogonal to the ground</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http://what-when-how.com/neuroscience/auditory-and-vestibular-systems-sensory-system-part-2/</a:t>
            </a:r>
            <a:endParaRPr/>
          </a:p>
        </p:txBody>
      </p:sp>
    </p:spTree>
    <p:extLst>
      <p:ext uri="{BB962C8B-B14F-4D97-AF65-F5344CB8AC3E}">
        <p14:creationId xmlns:p14="http://schemas.microsoft.com/office/powerpoint/2010/main" val="206447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8c8f34e3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8c8f34e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sensing angular acceleration, we have the semicircular canals.This video will explain how they work.</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cilia in cupula (inside the ampulla) in the canals. Movement of the the fluid inside the canals causes the cilia to bend, which again is converted into neural signals sent to the brain. </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a:t>
            </a:r>
            <a:r>
              <a:rPr lang="en" u="sng">
                <a:solidFill>
                  <a:schemeClr val="hlink"/>
                </a:solidFill>
                <a:hlinkClick r:id="rId3"/>
              </a:rPr>
              <a:t>http://droualb.faculty.mjc.edu/Lecture%20Notes/Unit%205/special_senses%20Spring%202007%20with%20figures.htm</a:t>
            </a:r>
            <a:endParaRPr/>
          </a:p>
          <a:p>
            <a:pPr marL="0" lvl="0" indent="0" algn="l" rtl="0">
              <a:spcBef>
                <a:spcPts val="0"/>
              </a:spcBef>
              <a:spcAft>
                <a:spcPts val="0"/>
              </a:spcAft>
              <a:buNone/>
            </a:pPr>
            <a:r>
              <a:rPr lang="en"/>
              <a:t>Video from: </a:t>
            </a:r>
            <a:r>
              <a:rPr lang="en" u="sng">
                <a:solidFill>
                  <a:schemeClr val="hlink"/>
                </a:solidFill>
                <a:hlinkClick r:id="rId4"/>
              </a:rPr>
              <a:t>https://www.youtube.com/watch?v=YMIMvBa8XGs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1781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8615cad7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8615cad7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Measure angular acceleration, not velocity because constant velocity does not apply shearing pressure to the cupula</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http://www.medicalook.com/systems_images/Semicircular_canals.jpg</a:t>
            </a:r>
            <a:endParaRPr/>
          </a:p>
        </p:txBody>
      </p:sp>
    </p:spTree>
    <p:extLst>
      <p:ext uri="{BB962C8B-B14F-4D97-AF65-F5344CB8AC3E}">
        <p14:creationId xmlns:p14="http://schemas.microsoft.com/office/powerpoint/2010/main" val="249927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8c8f34e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8c8f34e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We’re going to go back to something we talked about in the last lecture, optical flow. Remember the picture with the arrows on it pointing in the directions of movement smearing? That is a representation of the pattern of apparent motion that we perceive when we view movement. If I rotate to the right, it appears to me that everything is moving left. These smudges in our visual field aren’t something we think about, but they tell our brain about the movement of objects around us.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See chapter 8.4 for 6 types of optical flow</a:t>
            </a:r>
            <a:endParaRPr/>
          </a:p>
          <a:p>
            <a:pPr marL="0" lvl="0" indent="0" algn="l" rtl="0">
              <a:lnSpc>
                <a:spcPct val="100000"/>
              </a:lnSpc>
              <a:spcBef>
                <a:spcPts val="0"/>
              </a:spcBef>
              <a:spcAft>
                <a:spcPts val="0"/>
              </a:spcAft>
              <a:buNone/>
            </a:pPr>
            <a:r>
              <a:rPr lang="en"/>
              <a:t>Image from: </a:t>
            </a:r>
            <a:r>
              <a:rPr lang="en" u="sng">
                <a:solidFill>
                  <a:schemeClr val="hlink"/>
                </a:solidFill>
                <a:hlinkClick r:id="rId3"/>
              </a:rPr>
              <a:t>https://en.wikipedia.org/wiki/Optical_flow</a:t>
            </a:r>
            <a:endParaRPr/>
          </a:p>
          <a:p>
            <a:pPr marL="0" lvl="0" indent="0" algn="l" rtl="0">
              <a:lnSpc>
                <a:spcPct val="100000"/>
              </a:lnSpc>
              <a:spcBef>
                <a:spcPts val="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Vestibular cues and sensation of gravity are weak compared w/ other sensory stimuli, but still important - skier buried in an avalanche can’t determine up w/o visual cues</a:t>
            </a:r>
            <a:br>
              <a:rPr lang="en"/>
            </a:br>
            <a:r>
              <a:rPr lang="en"/>
              <a:t>Very important to understand vestibular-ocular mismatch because this creates VR sickness!Image from: https://soterixmedical.com/research/vestibular</a:t>
            </a:r>
            <a:endParaRPr/>
          </a:p>
        </p:txBody>
      </p:sp>
    </p:spTree>
    <p:extLst>
      <p:ext uri="{BB962C8B-B14F-4D97-AF65-F5344CB8AC3E}">
        <p14:creationId xmlns:p14="http://schemas.microsoft.com/office/powerpoint/2010/main" val="278723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8cd650a9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8cd650a9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Going back to the image from last lecture, you see the smudging as items appear to drag across our visual field.</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Why does this matter? Because our brains perceive motion based on this visual cue.</a:t>
            </a:r>
            <a:endParaRPr/>
          </a:p>
          <a:p>
            <a:pPr marL="0" lvl="0" indent="0" algn="l" rtl="0">
              <a:lnSpc>
                <a:spcPct val="100000"/>
              </a:lnSpc>
              <a:spcBef>
                <a:spcPts val="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Vestibular cues and sensation of gravity are weak compared w/ other sensory stimuli, but still important - skier buried in an avalanche can’t determine up w/o visual cues</a:t>
            </a:r>
            <a:br>
              <a:rPr lang="en"/>
            </a:br>
            <a:r>
              <a:rPr lang="en"/>
              <a:t>Very important to understand vestibular-ocular mismatch because this creates VR sickness!Image from: https://soterixmedical.com/research/vestibular</a:t>
            </a:r>
            <a:endParaRPr/>
          </a:p>
        </p:txBody>
      </p:sp>
    </p:spTree>
    <p:extLst>
      <p:ext uri="{BB962C8B-B14F-4D97-AF65-F5344CB8AC3E}">
        <p14:creationId xmlns:p14="http://schemas.microsoft.com/office/powerpoint/2010/main" val="183961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Lato"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Lato" panose="020F050202020403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F64A208-0694-964E-93B1-EAF2C4DF2BA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15424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5560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latin typeface="Lato" panose="020F050202020403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86453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4371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A208-0694-964E-93B1-EAF2C4DF2BA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1091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atin typeface="Lato" panose="020F05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latin typeface="Lato" panose="020F050202020403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7074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F64A208-0694-964E-93B1-EAF2C4DF2BAD}"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77003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Lato" panose="020F05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Lato" panose="020F050202020403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Lato" panose="020F050202020403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8" name="Footer Placeholder 7"/>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18849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4" name="Footer Placeholder 3"/>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25949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3" name="Footer Placeholder 2"/>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11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atin typeface="Lato" panose="020F0502020204030203" pitchFamily="34" charset="0"/>
              </a:defRPr>
            </a:lvl1pPr>
            <a:lvl2pPr>
              <a:defRPr sz="2800">
                <a:latin typeface="Lato" panose="020F0502020204030203" pitchFamily="34" charset="0"/>
              </a:defRPr>
            </a:lvl2pPr>
            <a:lvl3pPr>
              <a:defRPr sz="2400">
                <a:latin typeface="Lato" panose="020F0502020204030203" pitchFamily="34" charset="0"/>
              </a:defRPr>
            </a:lvl3pPr>
            <a:lvl4pPr>
              <a:defRPr sz="2000">
                <a:latin typeface="Lato" panose="020F0502020204030203" pitchFamily="34" charset="0"/>
              </a:defRPr>
            </a:lvl4pPr>
            <a:lvl5pPr>
              <a:defRPr sz="2000">
                <a:latin typeface="Lato" panose="020F050202020403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Lato" panose="020F050202020403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6" name="Footer Placeholder 5"/>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2053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Lato" panose="020F0502020204030203"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atin typeface="Lato" panose="020F050202020403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Lato" panose="020F050202020403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6" name="Footer Placeholder 5"/>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926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4A208-0694-964E-93B1-EAF2C4DF2BAD}" type="datetimeFigureOut">
              <a:rPr lang="en-US" smtClean="0"/>
              <a:t>4/3/2019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4241-18B8-5046-A9FC-AB90B7CAF4A2}" type="slidenum">
              <a:rPr lang="en-US" smtClean="0"/>
              <a:t>‹#›</a:t>
            </a:fld>
            <a:endParaRPr lang="en-US"/>
          </a:p>
        </p:txBody>
      </p:sp>
    </p:spTree>
    <p:extLst>
      <p:ext uri="{BB962C8B-B14F-4D97-AF65-F5344CB8AC3E}">
        <p14:creationId xmlns:p14="http://schemas.microsoft.com/office/powerpoint/2010/main" val="155151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2.jpg"/><Relationship Id="rId4" Type="http://schemas.openxmlformats.org/officeDocument/2006/relationships/hyperlink" Target="http://drive.google.com/file/d/1EuwxLMNN7pBMyteJqqVIKQdaFEgf2YaO/view"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hyperlink" Target="http://drive.google.com/file/d/1N9A0rK_WaJPHTqYuG6XU9VVyLxYe-go8/view" TargetMode="External"/><Relationship Id="rId7" Type="http://schemas.openxmlformats.org/officeDocument/2006/relationships/hyperlink" Target="http://drive.google.com/file/d/1AzKL43iCAS0B3QnF9GfL6aVOuVjZnN2i/vie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8.jpg"/><Relationship Id="rId5" Type="http://schemas.openxmlformats.org/officeDocument/2006/relationships/hyperlink" Target="http://drive.google.com/file/d/1xA4c5hbigPGkxp-2xz5nSA1qtLCylTIR/view" TargetMode="External"/><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open?id=1ErzE_a0sUm3zibRPnQSSzWYBahuung-Y"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txBox="1">
            <a:spLocks/>
          </p:cNvSpPr>
          <p:nvPr/>
        </p:nvSpPr>
        <p:spPr>
          <a:xfrm>
            <a:off x="1524000" y="2479431"/>
            <a:ext cx="9144000" cy="844060"/>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7592"/>
                </a:solidFill>
                <a:latin typeface="Lato" charset="0"/>
                <a:ea typeface="Lato" charset="0"/>
                <a:cs typeface="Lato" charset="0"/>
              </a:rPr>
              <a:t>Motion in Real and Virtual Worlds</a:t>
            </a:r>
          </a:p>
        </p:txBody>
      </p:sp>
      <p:sp>
        <p:nvSpPr>
          <p:cNvPr id="8" name="Subtitle 2"/>
          <p:cNvSpPr txBox="1">
            <a:spLocks/>
          </p:cNvSpPr>
          <p:nvPr/>
        </p:nvSpPr>
        <p:spPr>
          <a:xfrm>
            <a:off x="1524000" y="3323491"/>
            <a:ext cx="9144000" cy="49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latin typeface="Lato Medium" charset="0"/>
                <a:ea typeface="Lato Medium" charset="0"/>
                <a:cs typeface="Lato Medium" charset="0"/>
              </a:rPr>
              <a:t>CS 498VR: Virtual Reality</a:t>
            </a:r>
          </a:p>
        </p:txBody>
      </p:sp>
      <p:sp>
        <p:nvSpPr>
          <p:cNvPr id="5" name="Subtitle 2"/>
          <p:cNvSpPr txBox="1">
            <a:spLocks/>
          </p:cNvSpPr>
          <p:nvPr/>
        </p:nvSpPr>
        <p:spPr>
          <a:xfrm>
            <a:off x="1524000" y="3784275"/>
            <a:ext cx="9144000" cy="49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solidFill>
                  <a:schemeClr val="bg1">
                    <a:lumMod val="75000"/>
                  </a:schemeClr>
                </a:solidFill>
                <a:latin typeface="Lato Medium" charset="0"/>
                <a:ea typeface="Lato Medium" charset="0"/>
                <a:cs typeface="Lato Medium" charset="0"/>
              </a:rPr>
              <a:t>UNIVERSITY OF ILLINOIS AT URBANA-CHAMPAIGN</a:t>
            </a:r>
          </a:p>
          <a:p>
            <a:endParaRPr lang="en-US" dirty="0">
              <a:solidFill>
                <a:schemeClr val="bg1">
                  <a:lumMod val="75000"/>
                </a:schemeClr>
              </a:solidFill>
              <a:latin typeface="Lato Medium" charset="0"/>
              <a:ea typeface="Lato Medium" charset="0"/>
              <a:cs typeface="Lato Medium" charset="0"/>
            </a:endParaRPr>
          </a:p>
        </p:txBody>
      </p:sp>
      <p:sp>
        <p:nvSpPr>
          <p:cNvPr id="2" name="TextBox 1">
            <a:extLst>
              <a:ext uri="{FF2B5EF4-FFF2-40B4-BE49-F238E27FC236}">
                <a16:creationId xmlns:a16="http://schemas.microsoft.com/office/drawing/2014/main" id="{DAF8BAB2-8017-4A69-9401-14F88601F81E}"/>
              </a:ext>
            </a:extLst>
          </p:cNvPr>
          <p:cNvSpPr txBox="1"/>
          <p:nvPr/>
        </p:nvSpPr>
        <p:spPr>
          <a:xfrm>
            <a:off x="2107096" y="5797952"/>
            <a:ext cx="5262770" cy="584775"/>
          </a:xfrm>
          <a:prstGeom prst="rect">
            <a:avLst/>
          </a:prstGeom>
          <a:noFill/>
        </p:spPr>
        <p:txBody>
          <a:bodyPr wrap="square" rtlCol="0">
            <a:spAutoFit/>
          </a:bodyPr>
          <a:lstStyle/>
          <a:p>
            <a:r>
              <a:rPr lang="en-US" sz="3200" dirty="0"/>
              <a:t>Eric Shaffer</a:t>
            </a:r>
          </a:p>
        </p:txBody>
      </p:sp>
    </p:spTree>
    <p:extLst>
      <p:ext uri="{BB962C8B-B14F-4D97-AF65-F5344CB8AC3E}">
        <p14:creationId xmlns:p14="http://schemas.microsoft.com/office/powerpoint/2010/main" val="9321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Drag</a:t>
            </a:r>
          </a:p>
        </p:txBody>
      </p:sp>
      <p:sp>
        <p:nvSpPr>
          <p:cNvPr id="3" name="Content Placeholder 2"/>
          <p:cNvSpPr>
            <a:spLocks noGrp="1"/>
          </p:cNvSpPr>
          <p:nvPr>
            <p:ph idx="1"/>
          </p:nvPr>
        </p:nvSpPr>
        <p:spPr>
          <a:xfrm>
            <a:off x="1371600" y="2371726"/>
            <a:ext cx="9829800" cy="3670767"/>
          </a:xfrm>
        </p:spPr>
        <p:txBody>
          <a:bodyPr>
            <a:normAutofit fontScale="92500"/>
          </a:bodyPr>
          <a:lstStyle/>
          <a:p>
            <a:r>
              <a:rPr lang="en-US" dirty="0"/>
              <a:t>Drag dampens velocity</a:t>
            </a:r>
          </a:p>
          <a:p>
            <a:pPr lvl="1"/>
            <a:r>
              <a:rPr lang="en-US" dirty="0"/>
              <a:t>Caused by friction with the medium the object moves through</a:t>
            </a:r>
          </a:p>
          <a:p>
            <a:r>
              <a:rPr lang="en-US" dirty="0"/>
              <a:t>Even neglecting, you need to dampen velocity</a:t>
            </a:r>
          </a:p>
          <a:p>
            <a:pPr lvl="1"/>
            <a:r>
              <a:rPr lang="en-US" dirty="0"/>
              <a:t>Otherwise numerical errors likely drive it higher than it should be</a:t>
            </a:r>
          </a:p>
          <a:p>
            <a:r>
              <a:rPr lang="en-US" dirty="0"/>
              <a:t>A velocity update with drag can be implemented as</a:t>
            </a:r>
          </a:p>
          <a:p>
            <a:pPr marL="349250" lvl="1" indent="0">
              <a:buNone/>
            </a:pPr>
            <a:endParaRPr lang="en-US" dirty="0"/>
          </a:p>
          <a:p>
            <a:pPr marL="349250" lvl="1" indent="0">
              <a:buNone/>
            </a:pPr>
            <a:endParaRPr lang="en-US" dirty="0"/>
          </a:p>
          <a:p>
            <a:pPr marL="349250" lvl="1" indent="0">
              <a:buNone/>
            </a:pPr>
            <a:endParaRPr lang="en-US" dirty="0"/>
          </a:p>
          <a:p>
            <a:pPr lvl="1"/>
            <a:r>
              <a:rPr lang="en-US" dirty="0"/>
              <a:t>important to incorporate time so drag changes if the frame rate varies</a:t>
            </a:r>
          </a:p>
          <a:p>
            <a:pPr marL="349250" lvl="1" indent="0">
              <a:buNone/>
            </a:pPr>
            <a:endParaRPr lang="en-US" dirty="0"/>
          </a:p>
          <a:p>
            <a:pPr marL="349250" lvl="1" indent="0">
              <a:buNone/>
            </a:pPr>
            <a:endParaRPr lang="en-US" dirty="0"/>
          </a:p>
          <a:p>
            <a:pPr marL="0" indent="0">
              <a:buNone/>
            </a:pPr>
            <a:endParaRPr lang="en-US" dirty="0"/>
          </a:p>
          <a:p>
            <a:pPr lvl="1"/>
            <a:endParaRPr lang="en-US" dirty="0"/>
          </a:p>
        </p:txBody>
      </p:sp>
      <p:graphicFrame>
        <p:nvGraphicFramePr>
          <p:cNvPr id="4" name="Object 3"/>
          <p:cNvGraphicFramePr>
            <a:graphicFrameLocks noChangeAspect="1"/>
          </p:cNvGraphicFramePr>
          <p:nvPr>
            <p:extLst/>
          </p:nvPr>
        </p:nvGraphicFramePr>
        <p:xfrm>
          <a:off x="4090535" y="4606700"/>
          <a:ext cx="1533525" cy="569912"/>
        </p:xfrm>
        <a:graphic>
          <a:graphicData uri="http://schemas.openxmlformats.org/presentationml/2006/ole">
            <mc:AlternateContent xmlns:mc="http://schemas.openxmlformats.org/markup-compatibility/2006">
              <mc:Choice xmlns:v="urn:schemas-microsoft-com:vml" Requires="v">
                <p:oleObj spid="_x0000_s5134" name="Equation" r:id="rId3" imgW="647700" imgH="241300" progId="Equation.3">
                  <p:embed/>
                </p:oleObj>
              </mc:Choice>
              <mc:Fallback>
                <p:oleObj name="Equation" r:id="rId3" imgW="647700" imgH="241300" progId="Equation.3">
                  <p:embed/>
                  <p:pic>
                    <p:nvPicPr>
                      <p:cNvPr id="4" name="Object 3"/>
                      <p:cNvPicPr/>
                      <p:nvPr/>
                    </p:nvPicPr>
                    <p:blipFill>
                      <a:blip r:embed="rId4"/>
                      <a:stretch>
                        <a:fillRect/>
                      </a:stretch>
                    </p:blipFill>
                    <p:spPr>
                      <a:xfrm>
                        <a:off x="4090535" y="4606700"/>
                        <a:ext cx="1533525" cy="569912"/>
                      </a:xfrm>
                      <a:prstGeom prst="rect">
                        <a:avLst/>
                      </a:prstGeom>
                    </p:spPr>
                  </p:pic>
                </p:oleObj>
              </mc:Fallback>
            </mc:AlternateContent>
          </a:graphicData>
        </a:graphic>
      </p:graphicFrame>
    </p:spTree>
    <p:extLst>
      <p:ext uri="{BB962C8B-B14F-4D97-AF65-F5344CB8AC3E}">
        <p14:creationId xmlns:p14="http://schemas.microsoft.com/office/powerpoint/2010/main" val="14935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Integrator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position update can found using Euler’s Method:</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charset="0"/>
                            </a:rPr>
                            <m:t>𝐏</m:t>
                          </m:r>
                        </m:e>
                        <m:sub>
                          <m:r>
                            <a:rPr lang="en-US" sz="2400" b="1">
                              <a:latin typeface="Cambria Math" charset="0"/>
                            </a:rPr>
                            <m:t>𝐧𝐞𝐰</m:t>
                          </m:r>
                        </m:sub>
                      </m:sSub>
                      <m:r>
                        <a:rPr lang="en-US" sz="2400" b="1">
                          <a:latin typeface="Cambria Math" charset="0"/>
                        </a:rPr>
                        <m:t>=</m:t>
                      </m:r>
                      <m:sSub>
                        <m:sSubPr>
                          <m:ctrlPr>
                            <a:rPr lang="en-US" sz="2400" b="1" i="1">
                              <a:latin typeface="Cambria Math" panose="02040503050406030204" pitchFamily="18" charset="0"/>
                            </a:rPr>
                          </m:ctrlPr>
                        </m:sSubPr>
                        <m:e>
                          <m:r>
                            <a:rPr lang="en-US" sz="2400" b="1">
                              <a:latin typeface="Cambria Math" charset="0"/>
                            </a:rPr>
                            <m:t>𝐏</m:t>
                          </m:r>
                        </m:e>
                        <m:sub>
                          <m:r>
                            <a:rPr lang="en-US" sz="2400" b="1">
                              <a:latin typeface="Cambria Math" charset="0"/>
                            </a:rPr>
                            <m:t>𝐨𝐥𝐝</m:t>
                          </m:r>
                        </m:sub>
                      </m:sSub>
                      <m:r>
                        <a:rPr lang="en-US" sz="2400" b="1">
                          <a:latin typeface="Cambria Math" charset="0"/>
                        </a:rPr>
                        <m:t>+</m:t>
                      </m:r>
                      <m:acc>
                        <m:accPr>
                          <m:chr m:val="̇"/>
                          <m:ctrlPr>
                            <a:rPr lang="en-US" sz="2400" b="1" i="1">
                              <a:latin typeface="Cambria Math" panose="02040503050406030204" pitchFamily="18" charset="0"/>
                            </a:rPr>
                          </m:ctrlPr>
                        </m:accPr>
                        <m:e>
                          <m:r>
                            <a:rPr lang="en-US" sz="2400" b="1">
                              <a:latin typeface="Cambria Math" charset="0"/>
                            </a:rPr>
                            <m:t>𝐏</m:t>
                          </m:r>
                        </m:e>
                      </m:acc>
                      <m:r>
                        <a:rPr lang="en-US" sz="2400" b="1">
                          <a:latin typeface="Cambria Math" charset="0"/>
                        </a:rPr>
                        <m:t>𝐭</m:t>
                      </m:r>
                    </m:oMath>
                  </m:oMathPara>
                </a14:m>
                <a:br>
                  <a:rPr lang="en-US" sz="2400" b="1" dirty="0"/>
                </a:br>
                <a:endParaRPr lang="en-US" sz="2400" b="1" dirty="0"/>
              </a:p>
              <a:p>
                <a:endParaRPr lang="en-US" dirty="0"/>
              </a:p>
              <a:p>
                <a:r>
                  <a:rPr lang="en-US" dirty="0"/>
                  <a:t>Note that is inaccurate, though good enough for simple things</a:t>
                </a:r>
              </a:p>
              <a:p>
                <a:pPr lvl="1"/>
                <a:r>
                  <a:rPr lang="en-US" dirty="0"/>
                  <a:t>Euler’s error is O(t) </a:t>
                </a:r>
              </a:p>
              <a:p>
                <a:pPr lvl="1"/>
                <a:r>
                  <a:rPr lang="en-US" dirty="0"/>
                  <a:t>Why is the error worse when acceleration is large?</a:t>
                </a:r>
              </a:p>
              <a:p>
                <a:r>
                  <a:rPr lang="en-US" dirty="0"/>
                  <a:t>The velocity update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489071462"/>
              </p:ext>
            </p:extLst>
          </p:nvPr>
        </p:nvGraphicFramePr>
        <p:xfrm>
          <a:off x="2962275" y="5618390"/>
          <a:ext cx="2165350" cy="569913"/>
        </p:xfrm>
        <a:graphic>
          <a:graphicData uri="http://schemas.openxmlformats.org/presentationml/2006/ole">
            <mc:AlternateContent xmlns:mc="http://schemas.openxmlformats.org/markup-compatibility/2006">
              <mc:Choice xmlns:v="urn:schemas-microsoft-com:vml" Requires="v">
                <p:oleObj spid="_x0000_s6158" name="Equation" r:id="rId4" imgW="914400" imgH="241300" progId="Equation.3">
                  <p:embed/>
                </p:oleObj>
              </mc:Choice>
              <mc:Fallback>
                <p:oleObj name="Equation" r:id="rId4" imgW="914400" imgH="241300" progId="Equation.3">
                  <p:embed/>
                  <p:pic>
                    <p:nvPicPr>
                      <p:cNvPr id="4" name="Object 3"/>
                      <p:cNvPicPr/>
                      <p:nvPr/>
                    </p:nvPicPr>
                    <p:blipFill>
                      <a:blip r:embed="rId5"/>
                      <a:stretch>
                        <a:fillRect/>
                      </a:stretch>
                    </p:blipFill>
                    <p:spPr>
                      <a:xfrm>
                        <a:off x="2962275" y="5618390"/>
                        <a:ext cx="2165350" cy="569913"/>
                      </a:xfrm>
                      <a:prstGeom prst="rect">
                        <a:avLst/>
                      </a:prstGeom>
                    </p:spPr>
                  </p:pic>
                </p:oleObj>
              </mc:Fallback>
            </mc:AlternateContent>
          </a:graphicData>
        </a:graphic>
      </p:graphicFrame>
    </p:spTree>
    <p:extLst>
      <p:ext uri="{BB962C8B-B14F-4D97-AF65-F5344CB8AC3E}">
        <p14:creationId xmlns:p14="http://schemas.microsoft.com/office/powerpoint/2010/main" val="140891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0E1E-5A35-463B-8E8C-6A88066057C2}"/>
              </a:ext>
            </a:extLst>
          </p:cNvPr>
          <p:cNvSpPr>
            <a:spLocks noGrp="1"/>
          </p:cNvSpPr>
          <p:nvPr>
            <p:ph type="title"/>
          </p:nvPr>
        </p:nvSpPr>
        <p:spPr/>
        <p:txBody>
          <a:bodyPr/>
          <a:lstStyle/>
          <a:p>
            <a:r>
              <a:rPr lang="en-US" dirty="0"/>
              <a:t>Collision Detection</a:t>
            </a:r>
          </a:p>
        </p:txBody>
      </p:sp>
      <p:sp>
        <p:nvSpPr>
          <p:cNvPr id="3" name="Content Placeholder 2">
            <a:extLst>
              <a:ext uri="{FF2B5EF4-FFF2-40B4-BE49-F238E27FC236}">
                <a16:creationId xmlns:a16="http://schemas.microsoft.com/office/drawing/2014/main" id="{886E5FDF-363C-4ECD-A03F-3690E9AC66E5}"/>
              </a:ext>
            </a:extLst>
          </p:cNvPr>
          <p:cNvSpPr>
            <a:spLocks noGrp="1"/>
          </p:cNvSpPr>
          <p:nvPr>
            <p:ph idx="1"/>
          </p:nvPr>
        </p:nvSpPr>
        <p:spPr/>
        <p:txBody>
          <a:bodyPr/>
          <a:lstStyle/>
          <a:p>
            <a:pPr marL="0" indent="0">
              <a:buNone/>
            </a:pPr>
            <a:r>
              <a:rPr lang="en-US" dirty="0"/>
              <a:t>Often requires use of bounding volumes or spatial data structures</a:t>
            </a:r>
          </a:p>
          <a:p>
            <a:pPr marL="0" indent="0">
              <a:buNone/>
            </a:pPr>
            <a:endParaRPr lang="en-US" dirty="0"/>
          </a:p>
          <a:p>
            <a:pPr marL="514350" indent="-514350">
              <a:buFont typeface="+mj-lt"/>
              <a:buAutoNum type="arabicPeriod"/>
            </a:pPr>
            <a:r>
              <a:rPr lang="en-US" b="1" dirty="0"/>
              <a:t>Broad Phase: </a:t>
            </a:r>
            <a:r>
              <a:rPr lang="en-US" dirty="0"/>
              <a:t>Uses bounding volumes to quickly determine which objects need to be checked closely for collision</a:t>
            </a:r>
            <a:br>
              <a:rPr lang="en-US" dirty="0"/>
            </a:br>
            <a:endParaRPr lang="en-US" dirty="0"/>
          </a:p>
          <a:p>
            <a:pPr marL="514350" indent="-514350">
              <a:buFont typeface="+mj-lt"/>
              <a:buAutoNum type="arabicPeriod"/>
            </a:pPr>
            <a:r>
              <a:rPr lang="en-US" b="1" dirty="0"/>
              <a:t>Narrow Phase: </a:t>
            </a:r>
            <a:r>
              <a:rPr lang="en-US" dirty="0"/>
              <a:t>Perform careful, expensive collision checks, such as triangle-triangle intersection for meshes  </a:t>
            </a:r>
          </a:p>
        </p:txBody>
      </p:sp>
    </p:spTree>
    <p:extLst>
      <p:ext uri="{BB962C8B-B14F-4D97-AF65-F5344CB8AC3E}">
        <p14:creationId xmlns:p14="http://schemas.microsoft.com/office/powerpoint/2010/main" val="250249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D96A-D044-4AFB-8D75-8348298FFBA3}"/>
              </a:ext>
            </a:extLst>
          </p:cNvPr>
          <p:cNvSpPr>
            <a:spLocks noGrp="1"/>
          </p:cNvSpPr>
          <p:nvPr>
            <p:ph type="title"/>
          </p:nvPr>
        </p:nvSpPr>
        <p:spPr/>
        <p:txBody>
          <a:bodyPr/>
          <a:lstStyle/>
          <a:p>
            <a:r>
              <a:rPr lang="en-US" dirty="0"/>
              <a:t>Bounding Volumes</a:t>
            </a:r>
          </a:p>
        </p:txBody>
      </p:sp>
      <p:sp>
        <p:nvSpPr>
          <p:cNvPr id="3" name="Content Placeholder 2">
            <a:extLst>
              <a:ext uri="{FF2B5EF4-FFF2-40B4-BE49-F238E27FC236}">
                <a16:creationId xmlns:a16="http://schemas.microsoft.com/office/drawing/2014/main" id="{6EE130E3-B07A-4402-A1F5-9C640C046B03}"/>
              </a:ext>
            </a:extLst>
          </p:cNvPr>
          <p:cNvSpPr>
            <a:spLocks noGrp="1"/>
          </p:cNvSpPr>
          <p:nvPr>
            <p:ph idx="1"/>
          </p:nvPr>
        </p:nvSpPr>
        <p:spPr>
          <a:xfrm>
            <a:off x="990600" y="3159597"/>
            <a:ext cx="10515600" cy="2303463"/>
          </a:xfrm>
        </p:spPr>
        <p:txBody>
          <a:bodyPr>
            <a:normAutofit fontScale="92500" lnSpcReduction="10000"/>
          </a:bodyPr>
          <a:lstStyle/>
          <a:p>
            <a:pPr marL="0" indent="0">
              <a:buNone/>
            </a:pPr>
            <a:r>
              <a:rPr lang="en-US" dirty="0"/>
              <a:t>Sphere    AABB     OOBB   Convex Hull  Hierarchical (BVH)</a:t>
            </a:r>
          </a:p>
          <a:p>
            <a:pPr marL="0" indent="0">
              <a:buNone/>
            </a:pPr>
            <a:endParaRPr lang="en-US" dirty="0"/>
          </a:p>
          <a:p>
            <a:pPr marL="0" indent="0">
              <a:buNone/>
            </a:pPr>
            <a:r>
              <a:rPr lang="en-US" dirty="0"/>
              <a:t>AABB=Axis Aligned Bounding Box</a:t>
            </a:r>
          </a:p>
          <a:p>
            <a:pPr marL="0" indent="0">
              <a:buNone/>
            </a:pPr>
            <a:r>
              <a:rPr lang="en-US" dirty="0"/>
              <a:t>OOBB = Object-Oriented Bounding Box</a:t>
            </a:r>
          </a:p>
          <a:p>
            <a:pPr marL="0" indent="0">
              <a:buNone/>
            </a:pPr>
            <a:r>
              <a:rPr lang="en-US" dirty="0"/>
              <a:t>BVH  = Bounding Volume Hierarchy</a:t>
            </a:r>
          </a:p>
        </p:txBody>
      </p:sp>
      <p:pic>
        <p:nvPicPr>
          <p:cNvPr id="4" name="Picture 3">
            <a:extLst>
              <a:ext uri="{FF2B5EF4-FFF2-40B4-BE49-F238E27FC236}">
                <a16:creationId xmlns:a16="http://schemas.microsoft.com/office/drawing/2014/main" id="{0413573F-BF05-4C59-9754-A8627B8AC580}"/>
              </a:ext>
            </a:extLst>
          </p:cNvPr>
          <p:cNvPicPr>
            <a:picLocks noChangeAspect="1"/>
          </p:cNvPicPr>
          <p:nvPr/>
        </p:nvPicPr>
        <p:blipFill rotWithShape="1">
          <a:blip r:embed="rId2"/>
          <a:srcRect b="9213"/>
          <a:stretch/>
        </p:blipFill>
        <p:spPr>
          <a:xfrm>
            <a:off x="838200" y="1698627"/>
            <a:ext cx="5410200" cy="1167404"/>
          </a:xfrm>
          <a:prstGeom prst="rect">
            <a:avLst/>
          </a:prstGeom>
        </p:spPr>
      </p:pic>
      <p:pic>
        <p:nvPicPr>
          <p:cNvPr id="5" name="Picture 4">
            <a:extLst>
              <a:ext uri="{FF2B5EF4-FFF2-40B4-BE49-F238E27FC236}">
                <a16:creationId xmlns:a16="http://schemas.microsoft.com/office/drawing/2014/main" id="{6E8B60C8-17CA-467F-B5DF-C45FF4927C87}"/>
              </a:ext>
            </a:extLst>
          </p:cNvPr>
          <p:cNvPicPr>
            <a:picLocks noChangeAspect="1"/>
          </p:cNvPicPr>
          <p:nvPr/>
        </p:nvPicPr>
        <p:blipFill>
          <a:blip r:embed="rId3"/>
          <a:stretch>
            <a:fillRect/>
          </a:stretch>
        </p:blipFill>
        <p:spPr>
          <a:xfrm>
            <a:off x="7244687" y="1487548"/>
            <a:ext cx="1671922" cy="1589561"/>
          </a:xfrm>
          <a:prstGeom prst="rect">
            <a:avLst/>
          </a:prstGeom>
        </p:spPr>
      </p:pic>
    </p:spTree>
    <p:extLst>
      <p:ext uri="{BB962C8B-B14F-4D97-AF65-F5344CB8AC3E}">
        <p14:creationId xmlns:p14="http://schemas.microsoft.com/office/powerpoint/2010/main" val="299335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D012-F2ED-4850-BDD6-8D43FC67C4E2}"/>
              </a:ext>
            </a:extLst>
          </p:cNvPr>
          <p:cNvSpPr>
            <a:spLocks noGrp="1"/>
          </p:cNvSpPr>
          <p:nvPr>
            <p:ph type="title"/>
          </p:nvPr>
        </p:nvSpPr>
        <p:spPr/>
        <p:txBody>
          <a:bodyPr/>
          <a:lstStyle/>
          <a:p>
            <a:r>
              <a:rPr lang="en-US" dirty="0"/>
              <a:t>BVH Construction</a:t>
            </a:r>
          </a:p>
        </p:txBody>
      </p:sp>
      <p:sp>
        <p:nvSpPr>
          <p:cNvPr id="3" name="Content Placeholder 2">
            <a:extLst>
              <a:ext uri="{FF2B5EF4-FFF2-40B4-BE49-F238E27FC236}">
                <a16:creationId xmlns:a16="http://schemas.microsoft.com/office/drawing/2014/main" id="{66D710A9-2189-42D7-95DE-E4B9DB821833}"/>
              </a:ext>
            </a:extLst>
          </p:cNvPr>
          <p:cNvSpPr>
            <a:spLocks noGrp="1"/>
          </p:cNvSpPr>
          <p:nvPr>
            <p:ph idx="1"/>
          </p:nvPr>
        </p:nvSpPr>
        <p:spPr>
          <a:xfrm>
            <a:off x="0" y="2706614"/>
            <a:ext cx="10515600" cy="4351338"/>
          </a:xfrm>
        </p:spPr>
        <p:txBody>
          <a:bodyPr/>
          <a:lstStyle/>
          <a:p>
            <a:pPr marL="0" indent="0">
              <a:buNone/>
            </a:pPr>
            <a:r>
              <a:rPr lang="en-US" dirty="0"/>
              <a:t>Can be constructed top down:</a:t>
            </a:r>
          </a:p>
          <a:p>
            <a:pPr marL="514350" indent="-514350">
              <a:buFont typeface="+mj-lt"/>
              <a:buAutoNum type="arabicPeriod"/>
            </a:pPr>
            <a:r>
              <a:rPr lang="en-US" dirty="0"/>
              <a:t>Compute bounding volume enclosing all of the geometry</a:t>
            </a:r>
          </a:p>
          <a:p>
            <a:pPr marL="514350" indent="-514350">
              <a:buFont typeface="+mj-lt"/>
              <a:buAutoNum type="arabicPeriod"/>
            </a:pPr>
            <a:r>
              <a:rPr lang="en-US" dirty="0"/>
              <a:t>Split the geometry into two or more groups</a:t>
            </a:r>
          </a:p>
          <a:p>
            <a:pPr marL="514350" indent="-514350">
              <a:buFont typeface="+mj-lt"/>
              <a:buAutoNum type="arabicPeriod"/>
            </a:pPr>
            <a:r>
              <a:rPr lang="en-US" dirty="0"/>
              <a:t>Compute bounding volume for each group</a:t>
            </a:r>
          </a:p>
          <a:p>
            <a:pPr marL="514350" indent="-514350">
              <a:buFont typeface="+mj-lt"/>
              <a:buAutoNum type="arabicPeriod"/>
            </a:pPr>
            <a:r>
              <a:rPr lang="en-US" dirty="0"/>
              <a:t>Recurse </a:t>
            </a:r>
          </a:p>
          <a:p>
            <a:pPr marL="514350" indent="-514350">
              <a:buFont typeface="+mj-lt"/>
              <a:buAutoNum type="arabicPeriod"/>
            </a:pPr>
            <a:r>
              <a:rPr lang="en-US" dirty="0"/>
              <a:t>Leaf nodes will enclose only one geometric primitive</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2919E4B8-09B1-4CE5-9B26-6724491E1C91}"/>
              </a:ext>
            </a:extLst>
          </p:cNvPr>
          <p:cNvPicPr>
            <a:picLocks noChangeAspect="1"/>
          </p:cNvPicPr>
          <p:nvPr/>
        </p:nvPicPr>
        <p:blipFill>
          <a:blip r:embed="rId2"/>
          <a:stretch>
            <a:fillRect/>
          </a:stretch>
        </p:blipFill>
        <p:spPr>
          <a:xfrm>
            <a:off x="6833820" y="65882"/>
            <a:ext cx="3970167" cy="2935922"/>
          </a:xfrm>
          <a:prstGeom prst="rect">
            <a:avLst/>
          </a:prstGeom>
        </p:spPr>
      </p:pic>
      <p:sp>
        <p:nvSpPr>
          <p:cNvPr id="5" name="TextBox 4">
            <a:extLst>
              <a:ext uri="{FF2B5EF4-FFF2-40B4-BE49-F238E27FC236}">
                <a16:creationId xmlns:a16="http://schemas.microsoft.com/office/drawing/2014/main" id="{79BA87BC-2EEA-431E-A206-6FB5D41AB6DC}"/>
              </a:ext>
            </a:extLst>
          </p:cNvPr>
          <p:cNvSpPr txBox="1"/>
          <p:nvPr/>
        </p:nvSpPr>
        <p:spPr>
          <a:xfrm>
            <a:off x="9864187" y="4005120"/>
            <a:ext cx="1879600" cy="1754326"/>
          </a:xfrm>
          <a:prstGeom prst="rect">
            <a:avLst/>
          </a:prstGeom>
          <a:noFill/>
          <a:ln>
            <a:solidFill>
              <a:schemeClr val="tx1"/>
            </a:solidFill>
          </a:ln>
        </p:spPr>
        <p:txBody>
          <a:bodyPr wrap="square" rtlCol="0">
            <a:spAutoFit/>
          </a:bodyPr>
          <a:lstStyle/>
          <a:p>
            <a:r>
              <a:rPr lang="en-US" dirty="0">
                <a:latin typeface="Comic Sans MS" panose="030F0702030302020204" pitchFamily="66" charset="0"/>
              </a:rPr>
              <a:t>Can also be built by bottom up merging which offers better parallelism</a:t>
            </a:r>
          </a:p>
        </p:txBody>
      </p:sp>
    </p:spTree>
    <p:extLst>
      <p:ext uri="{BB962C8B-B14F-4D97-AF65-F5344CB8AC3E}">
        <p14:creationId xmlns:p14="http://schemas.microsoft.com/office/powerpoint/2010/main" val="93343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5819-588F-45A2-B37B-629986C5E9A7}"/>
              </a:ext>
            </a:extLst>
          </p:cNvPr>
          <p:cNvSpPr>
            <a:spLocks noGrp="1"/>
          </p:cNvSpPr>
          <p:nvPr>
            <p:ph type="title"/>
          </p:nvPr>
        </p:nvSpPr>
        <p:spPr/>
        <p:txBody>
          <a:bodyPr/>
          <a:lstStyle/>
          <a:p>
            <a:r>
              <a:rPr lang="en-US" dirty="0"/>
              <a:t>BVH: How to Split</a:t>
            </a:r>
          </a:p>
        </p:txBody>
      </p:sp>
      <p:sp>
        <p:nvSpPr>
          <p:cNvPr id="3" name="Content Placeholder 2">
            <a:extLst>
              <a:ext uri="{FF2B5EF4-FFF2-40B4-BE49-F238E27FC236}">
                <a16:creationId xmlns:a16="http://schemas.microsoft.com/office/drawing/2014/main" id="{A81C23F0-27BE-4E81-9193-88DD2BE3A0AE}"/>
              </a:ext>
            </a:extLst>
          </p:cNvPr>
          <p:cNvSpPr>
            <a:spLocks noGrp="1"/>
          </p:cNvSpPr>
          <p:nvPr>
            <p:ph idx="1"/>
          </p:nvPr>
        </p:nvSpPr>
        <p:spPr>
          <a:xfrm>
            <a:off x="373966" y="3316801"/>
            <a:ext cx="10515600" cy="4351338"/>
          </a:xfrm>
        </p:spPr>
        <p:txBody>
          <a:bodyPr/>
          <a:lstStyle/>
          <a:p>
            <a:r>
              <a:rPr lang="en-US" dirty="0"/>
              <a:t>Can compute a centroid for each geometric primitive</a:t>
            </a:r>
          </a:p>
          <a:p>
            <a:pPr lvl="1"/>
            <a:r>
              <a:rPr lang="en-US" dirty="0"/>
              <a:t>Split  on median centroid, along longest axis</a:t>
            </a:r>
          </a:p>
          <a:p>
            <a:pPr lvl="1"/>
            <a:r>
              <a:rPr lang="en-US" dirty="0"/>
              <a:t>Split on average centroid, along longest axis</a:t>
            </a:r>
          </a:p>
          <a:p>
            <a:r>
              <a:rPr lang="en-US" dirty="0"/>
              <a:t>More sophisticated splitting criteria can be used </a:t>
            </a:r>
          </a:p>
          <a:p>
            <a:pPr lvl="1"/>
            <a:r>
              <a:rPr lang="en-US" dirty="0"/>
              <a:t>E.g. Surface Area Heuristic used on BVHs for ray-tracing</a:t>
            </a:r>
          </a:p>
        </p:txBody>
      </p:sp>
      <p:pic>
        <p:nvPicPr>
          <p:cNvPr id="4" name="Picture 3">
            <a:extLst>
              <a:ext uri="{FF2B5EF4-FFF2-40B4-BE49-F238E27FC236}">
                <a16:creationId xmlns:a16="http://schemas.microsoft.com/office/drawing/2014/main" id="{546EE6A5-E3EB-4CEC-A037-04C67773836C}"/>
              </a:ext>
            </a:extLst>
          </p:cNvPr>
          <p:cNvPicPr>
            <a:picLocks noChangeAspect="1"/>
          </p:cNvPicPr>
          <p:nvPr/>
        </p:nvPicPr>
        <p:blipFill>
          <a:blip r:embed="rId2"/>
          <a:stretch>
            <a:fillRect/>
          </a:stretch>
        </p:blipFill>
        <p:spPr>
          <a:xfrm>
            <a:off x="5752146" y="365127"/>
            <a:ext cx="5389466" cy="2820241"/>
          </a:xfrm>
          <a:prstGeom prst="rect">
            <a:avLst/>
          </a:prstGeom>
        </p:spPr>
      </p:pic>
    </p:spTree>
    <p:extLst>
      <p:ext uri="{BB962C8B-B14F-4D97-AF65-F5344CB8AC3E}">
        <p14:creationId xmlns:p14="http://schemas.microsoft.com/office/powerpoint/2010/main" val="355818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C482-32D8-4755-B18F-8C695A491B80}"/>
              </a:ext>
            </a:extLst>
          </p:cNvPr>
          <p:cNvSpPr>
            <a:spLocks noGrp="1"/>
          </p:cNvSpPr>
          <p:nvPr>
            <p:ph type="title"/>
          </p:nvPr>
        </p:nvSpPr>
        <p:spPr/>
        <p:txBody>
          <a:bodyPr/>
          <a:lstStyle/>
          <a:p>
            <a:r>
              <a:rPr lang="en-US" dirty="0"/>
              <a:t>BVH: How to Collide</a:t>
            </a:r>
          </a:p>
        </p:txBody>
      </p:sp>
      <p:sp>
        <p:nvSpPr>
          <p:cNvPr id="3" name="Content Placeholder 2">
            <a:extLst>
              <a:ext uri="{FF2B5EF4-FFF2-40B4-BE49-F238E27FC236}">
                <a16:creationId xmlns:a16="http://schemas.microsoft.com/office/drawing/2014/main" id="{C6604B63-5893-4076-81C2-F5D8A32475FA}"/>
              </a:ext>
            </a:extLst>
          </p:cNvPr>
          <p:cNvSpPr>
            <a:spLocks noGrp="1"/>
          </p:cNvSpPr>
          <p:nvPr>
            <p:ph idx="1"/>
          </p:nvPr>
        </p:nvSpPr>
        <p:spPr>
          <a:xfrm>
            <a:off x="228600" y="1825625"/>
            <a:ext cx="10515600" cy="4351338"/>
          </a:xfrm>
        </p:spPr>
        <p:txBody>
          <a:bodyPr/>
          <a:lstStyle/>
          <a:p>
            <a:r>
              <a:rPr lang="en-US" dirty="0"/>
              <a:t>Ina single BVH for scene</a:t>
            </a:r>
          </a:p>
          <a:p>
            <a:pPr lvl="1"/>
            <a:r>
              <a:rPr lang="en-US" dirty="0"/>
              <a:t>Two geometric primitives can overlap only if their volumes overlap</a:t>
            </a:r>
          </a:p>
          <a:p>
            <a:r>
              <a:rPr lang="en-US" dirty="0"/>
              <a:t>Or, BVHs can be used for each composite object (e.g. mesh)</a:t>
            </a:r>
          </a:p>
          <a:p>
            <a:pPr lvl="1"/>
            <a:r>
              <a:rPr lang="en-US" dirty="0"/>
              <a:t>A search tree is constructed that records descent into each BVH</a:t>
            </a:r>
          </a:p>
          <a:p>
            <a:pPr lvl="1"/>
            <a:r>
              <a:rPr lang="en-US" dirty="0"/>
              <a:t>Determines if any cells overlap  </a:t>
            </a:r>
          </a:p>
        </p:txBody>
      </p:sp>
      <p:pic>
        <p:nvPicPr>
          <p:cNvPr id="4" name="Picture 3">
            <a:extLst>
              <a:ext uri="{FF2B5EF4-FFF2-40B4-BE49-F238E27FC236}">
                <a16:creationId xmlns:a16="http://schemas.microsoft.com/office/drawing/2014/main" id="{A2C31718-AF8A-47D2-9714-98FF9067F915}"/>
              </a:ext>
            </a:extLst>
          </p:cNvPr>
          <p:cNvPicPr>
            <a:picLocks noChangeAspect="1"/>
          </p:cNvPicPr>
          <p:nvPr/>
        </p:nvPicPr>
        <p:blipFill>
          <a:blip r:embed="rId2"/>
          <a:stretch>
            <a:fillRect/>
          </a:stretch>
        </p:blipFill>
        <p:spPr>
          <a:xfrm>
            <a:off x="838200" y="4359273"/>
            <a:ext cx="2952750" cy="1952625"/>
          </a:xfrm>
          <a:prstGeom prst="rect">
            <a:avLst/>
          </a:prstGeom>
        </p:spPr>
      </p:pic>
      <p:pic>
        <p:nvPicPr>
          <p:cNvPr id="5" name="Picture 4">
            <a:extLst>
              <a:ext uri="{FF2B5EF4-FFF2-40B4-BE49-F238E27FC236}">
                <a16:creationId xmlns:a16="http://schemas.microsoft.com/office/drawing/2014/main" id="{37755B74-E8C1-400A-9758-6C73619978D7}"/>
              </a:ext>
            </a:extLst>
          </p:cNvPr>
          <p:cNvPicPr>
            <a:picLocks noChangeAspect="1"/>
          </p:cNvPicPr>
          <p:nvPr/>
        </p:nvPicPr>
        <p:blipFill>
          <a:blip r:embed="rId3"/>
          <a:stretch>
            <a:fillRect/>
          </a:stretch>
        </p:blipFill>
        <p:spPr>
          <a:xfrm>
            <a:off x="5486400" y="3897310"/>
            <a:ext cx="3609975" cy="2876550"/>
          </a:xfrm>
          <a:prstGeom prst="rect">
            <a:avLst/>
          </a:prstGeom>
        </p:spPr>
      </p:pic>
    </p:spTree>
    <p:extLst>
      <p:ext uri="{BB962C8B-B14F-4D97-AF65-F5344CB8AC3E}">
        <p14:creationId xmlns:p14="http://schemas.microsoft.com/office/powerpoint/2010/main" val="318517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Detection</a:t>
            </a:r>
          </a:p>
        </p:txBody>
      </p:sp>
      <p:sp>
        <p:nvSpPr>
          <p:cNvPr id="3" name="Content Placeholder 2"/>
          <p:cNvSpPr>
            <a:spLocks noGrp="1"/>
          </p:cNvSpPr>
          <p:nvPr>
            <p:ph idx="1"/>
          </p:nvPr>
        </p:nvSpPr>
        <p:spPr>
          <a:xfrm>
            <a:off x="939800" y="2024062"/>
            <a:ext cx="9550401" cy="4044724"/>
          </a:xfrm>
        </p:spPr>
        <p:txBody>
          <a:bodyPr>
            <a:normAutofit fontScale="92500" lnSpcReduction="20000"/>
          </a:bodyPr>
          <a:lstStyle/>
          <a:p>
            <a:r>
              <a:rPr lang="en-US" dirty="0"/>
              <a:t>Surprisingly complex topic</a:t>
            </a:r>
          </a:p>
          <a:p>
            <a:pPr lvl="1"/>
            <a:r>
              <a:rPr lang="en-US" dirty="0"/>
              <a:t>Even a high-quality engine like Unity has issues</a:t>
            </a:r>
            <a:br>
              <a:rPr lang="en-US" dirty="0"/>
            </a:br>
            <a:endParaRPr lang="en-US" dirty="0"/>
          </a:p>
          <a:p>
            <a:r>
              <a:rPr lang="en-US" dirty="0"/>
              <a:t>We will discuss how to simulate only two types of collision</a:t>
            </a:r>
          </a:p>
          <a:p>
            <a:pPr lvl="1"/>
            <a:r>
              <a:rPr lang="en-US" dirty="0"/>
              <a:t>Sphere-Wall</a:t>
            </a:r>
          </a:p>
          <a:p>
            <a:pPr lvl="1"/>
            <a:r>
              <a:rPr lang="en-US" dirty="0"/>
              <a:t>Sphere-Sphere</a:t>
            </a:r>
            <a:br>
              <a:rPr lang="en-US" dirty="0"/>
            </a:br>
            <a:endParaRPr lang="en-US" dirty="0"/>
          </a:p>
          <a:p>
            <a:r>
              <a:rPr lang="en-US" dirty="0"/>
              <a:t>We check for a collision when updating position</a:t>
            </a:r>
          </a:p>
          <a:p>
            <a:pPr lvl="1"/>
            <a:r>
              <a:rPr lang="en-US" dirty="0"/>
              <a:t>If a collision occurs the velocity vector is altered</a:t>
            </a:r>
          </a:p>
          <a:p>
            <a:pPr lvl="1"/>
            <a:r>
              <a:rPr lang="en-US" dirty="0"/>
              <a:t>Position is determined by the contact </a:t>
            </a:r>
          </a:p>
          <a:p>
            <a:pPr lvl="1"/>
            <a:r>
              <a:rPr lang="en-US" dirty="0"/>
              <a:t>Position and velocity update are completed with new values</a:t>
            </a:r>
          </a:p>
          <a:p>
            <a:pPr lvl="2"/>
            <a:r>
              <a:rPr lang="en-US" dirty="0"/>
              <a:t>over the remaining time </a:t>
            </a:r>
          </a:p>
          <a:p>
            <a:endParaRPr lang="en-US" dirty="0"/>
          </a:p>
        </p:txBody>
      </p:sp>
    </p:spTree>
    <p:extLst>
      <p:ext uri="{BB962C8B-B14F-4D97-AF65-F5344CB8AC3E}">
        <p14:creationId xmlns:p14="http://schemas.microsoft.com/office/powerpoint/2010/main" val="288508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Collision Detection</a:t>
            </a:r>
          </a:p>
        </p:txBody>
      </p:sp>
      <p:pic>
        <p:nvPicPr>
          <p:cNvPr id="4" name="Picture 3"/>
          <p:cNvPicPr>
            <a:picLocks noChangeAspect="1"/>
          </p:cNvPicPr>
          <p:nvPr/>
        </p:nvPicPr>
        <p:blipFill>
          <a:blip r:embed="rId2"/>
          <a:stretch>
            <a:fillRect/>
          </a:stretch>
        </p:blipFill>
        <p:spPr>
          <a:xfrm>
            <a:off x="1886857" y="2401561"/>
            <a:ext cx="4321629" cy="3037667"/>
          </a:xfrm>
          <a:prstGeom prst="rect">
            <a:avLst/>
          </a:prstGeom>
        </p:spPr>
      </p:pic>
      <p:sp>
        <p:nvSpPr>
          <p:cNvPr id="5" name="TextBox 4"/>
          <p:cNvSpPr txBox="1"/>
          <p:nvPr/>
        </p:nvSpPr>
        <p:spPr>
          <a:xfrm>
            <a:off x="6500587" y="2426406"/>
            <a:ext cx="4586513" cy="2862322"/>
          </a:xfrm>
          <a:prstGeom prst="rect">
            <a:avLst/>
          </a:prstGeom>
          <a:noFill/>
        </p:spPr>
        <p:txBody>
          <a:bodyPr wrap="square" rtlCol="0">
            <a:spAutoFit/>
          </a:bodyPr>
          <a:lstStyle/>
          <a:p>
            <a:r>
              <a:rPr lang="en-US" dirty="0"/>
              <a:t>Dynamic collision tests an exhibit </a:t>
            </a:r>
            <a:r>
              <a:rPr lang="en-US" i="1" dirty="0"/>
              <a:t>tunneling </a:t>
            </a:r>
          </a:p>
          <a:p>
            <a:endParaRPr lang="en-US" i="1" dirty="0"/>
          </a:p>
          <a:p>
            <a:r>
              <a:rPr lang="en-US" dirty="0"/>
              <a:t>if only the final positions of the objects are tested (a)</a:t>
            </a:r>
          </a:p>
          <a:p>
            <a:endParaRPr lang="en-US" dirty="0"/>
          </a:p>
          <a:p>
            <a:r>
              <a:rPr lang="en-US" dirty="0"/>
              <a:t>Or even if the paths of the objects are sampled (c)</a:t>
            </a:r>
          </a:p>
          <a:p>
            <a:endParaRPr lang="en-US" dirty="0"/>
          </a:p>
          <a:p>
            <a:r>
              <a:rPr lang="en-US" dirty="0"/>
              <a:t>A sweep test assures detection but may not be computationally feasible.</a:t>
            </a:r>
          </a:p>
        </p:txBody>
      </p:sp>
    </p:spTree>
    <p:extLst>
      <p:ext uri="{BB962C8B-B14F-4D97-AF65-F5344CB8AC3E}">
        <p14:creationId xmlns:p14="http://schemas.microsoft.com/office/powerpoint/2010/main" val="181183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Sphere-Plane Collision</a:t>
            </a:r>
          </a:p>
        </p:txBody>
      </p:sp>
      <p:pic>
        <p:nvPicPr>
          <p:cNvPr id="5" name="Picture 4"/>
          <p:cNvPicPr>
            <a:picLocks noChangeAspect="1"/>
          </p:cNvPicPr>
          <p:nvPr/>
        </p:nvPicPr>
        <p:blipFill>
          <a:blip r:embed="rId2"/>
          <a:stretch>
            <a:fillRect/>
          </a:stretch>
        </p:blipFill>
        <p:spPr>
          <a:xfrm>
            <a:off x="6130270" y="4318000"/>
            <a:ext cx="4346194" cy="2186214"/>
          </a:xfrm>
          <a:prstGeom prst="rect">
            <a:avLst/>
          </a:prstGeom>
        </p:spPr>
      </p:pic>
      <p:pic>
        <p:nvPicPr>
          <p:cNvPr id="6" name="Picture 5"/>
          <p:cNvPicPr>
            <a:picLocks noChangeAspect="1"/>
          </p:cNvPicPr>
          <p:nvPr/>
        </p:nvPicPr>
        <p:blipFill>
          <a:blip r:embed="rId3"/>
          <a:stretch>
            <a:fillRect/>
          </a:stretch>
        </p:blipFill>
        <p:spPr>
          <a:xfrm>
            <a:off x="1835021" y="2406650"/>
            <a:ext cx="7899400" cy="1689100"/>
          </a:xfrm>
          <a:prstGeom prst="rect">
            <a:avLst/>
          </a:prstGeom>
        </p:spPr>
      </p:pic>
      <p:sp>
        <p:nvSpPr>
          <p:cNvPr id="8" name="TextBox 7"/>
          <p:cNvSpPr txBox="1"/>
          <p:nvPr/>
        </p:nvSpPr>
        <p:spPr>
          <a:xfrm>
            <a:off x="2197878" y="4717143"/>
            <a:ext cx="2921000" cy="1200329"/>
          </a:xfrm>
          <a:prstGeom prst="rect">
            <a:avLst/>
          </a:prstGeom>
          <a:noFill/>
        </p:spPr>
        <p:txBody>
          <a:bodyPr wrap="square" rtlCol="0">
            <a:spAutoFit/>
          </a:bodyPr>
          <a:lstStyle/>
          <a:p>
            <a:r>
              <a:rPr lang="en-US" dirty="0"/>
              <a:t>Can make it even simpler for the box walls in  MP.</a:t>
            </a:r>
            <a:br>
              <a:rPr lang="en-US" dirty="0"/>
            </a:br>
            <a:br>
              <a:rPr lang="en-US" dirty="0"/>
            </a:br>
            <a:r>
              <a:rPr lang="en-US" dirty="0"/>
              <a:t>How?</a:t>
            </a:r>
          </a:p>
        </p:txBody>
      </p:sp>
    </p:spTree>
    <p:extLst>
      <p:ext uri="{BB962C8B-B14F-4D97-AF65-F5344CB8AC3E}">
        <p14:creationId xmlns:p14="http://schemas.microsoft.com/office/powerpoint/2010/main" val="5253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Mathematical </a:t>
            </a:r>
            <a:r>
              <a:rPr lang="en-US" dirty="0">
                <a:latin typeface="Lato" panose="020F0502020204030203" pitchFamily="34" charset="0"/>
              </a:rPr>
              <a:t>M</a:t>
            </a:r>
            <a:r>
              <a:rPr lang="en" dirty="0">
                <a:latin typeface="Lato" panose="020F0502020204030203" pitchFamily="34" charset="0"/>
              </a:rPr>
              <a:t>odeling of </a:t>
            </a:r>
            <a:r>
              <a:rPr lang="en-US" dirty="0">
                <a:latin typeface="Lato" panose="020F0502020204030203" pitchFamily="34" charset="0"/>
              </a:rPr>
              <a:t>M</a:t>
            </a:r>
            <a:r>
              <a:rPr lang="en" dirty="0">
                <a:latin typeface="Lato" panose="020F0502020204030203" pitchFamily="34" charset="0"/>
              </a:rPr>
              <a:t>otion</a:t>
            </a:r>
            <a:endParaRPr dirty="0">
              <a:latin typeface="Lato" panose="020F0502020204030203" pitchFamily="34" charset="0"/>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152396" indent="0">
              <a:lnSpc>
                <a:spcPct val="200000"/>
              </a:lnSpc>
              <a:buNone/>
            </a:pPr>
            <a:r>
              <a:rPr lang="en" dirty="0">
                <a:latin typeface="Lato" panose="020F0502020204030203" pitchFamily="34" charset="0"/>
              </a:rPr>
              <a:t>The physics of both real and virtual worlds impact VR experiences.</a:t>
            </a:r>
          </a:p>
          <a:p>
            <a:pPr marL="152396" indent="0">
              <a:lnSpc>
                <a:spcPct val="200000"/>
              </a:lnSpc>
              <a:buClr>
                <a:srgbClr val="FFFFFF"/>
              </a:buClr>
              <a:buNone/>
            </a:pPr>
            <a:r>
              <a:rPr lang="en" dirty="0">
                <a:latin typeface="Lato" panose="020F0502020204030203" pitchFamily="34" charset="0"/>
              </a:rPr>
              <a:t>We will look at</a:t>
            </a:r>
          </a:p>
          <a:p>
            <a:pPr>
              <a:lnSpc>
                <a:spcPct val="200000"/>
              </a:lnSpc>
            </a:pPr>
            <a:r>
              <a:rPr lang="en" dirty="0">
                <a:latin typeface="Lato" panose="020F0502020204030203" pitchFamily="34" charset="0"/>
              </a:rPr>
              <a:t>How phsyics engines model motion in VR</a:t>
            </a:r>
          </a:p>
          <a:p>
            <a:pPr>
              <a:lnSpc>
                <a:spcPct val="200000"/>
              </a:lnSpc>
            </a:pPr>
            <a:r>
              <a:rPr lang="en" dirty="0">
                <a:latin typeface="Lato" panose="020F0502020204030203" pitchFamily="34" charset="0"/>
              </a:rPr>
              <a:t>How m</a:t>
            </a:r>
            <a:r>
              <a:rPr lang="en-US" dirty="0" err="1">
                <a:latin typeface="Lato" panose="020F0502020204030203" pitchFamily="34" charset="0"/>
              </a:rPr>
              <a:t>otion</a:t>
            </a:r>
            <a:r>
              <a:rPr lang="en-US" dirty="0">
                <a:latin typeface="Lato" panose="020F0502020204030203" pitchFamily="34" charset="0"/>
              </a:rPr>
              <a:t> </a:t>
            </a:r>
            <a:r>
              <a:rPr lang="en" dirty="0">
                <a:latin typeface="Lato" panose="020F0502020204030203" pitchFamily="34" charset="0"/>
              </a:rPr>
              <a:t>tracking methods rely on accelerations and velocities</a:t>
            </a:r>
          </a:p>
          <a:p>
            <a:pPr>
              <a:lnSpc>
                <a:spcPct val="200000"/>
              </a:lnSpc>
            </a:pPr>
            <a:r>
              <a:rPr lang="en-US" dirty="0">
                <a:latin typeface="Lato" panose="020F0502020204030203" pitchFamily="34" charset="0"/>
              </a:rPr>
              <a:t>How </a:t>
            </a:r>
            <a:r>
              <a:rPr lang="en" dirty="0">
                <a:latin typeface="Lato" panose="020F0502020204030203" pitchFamily="34" charset="0"/>
              </a:rPr>
              <a:t>human vestibular organs rely on accelerations and velocities</a:t>
            </a:r>
            <a:endParaRPr dirty="0">
              <a:latin typeface="Lato" panose="020F0502020204030203" pitchFamily="34" charset="0"/>
            </a:endParaRPr>
          </a:p>
        </p:txBody>
      </p:sp>
    </p:spTree>
    <p:extLst>
      <p:ext uri="{BB962C8B-B14F-4D97-AF65-F5344CB8AC3E}">
        <p14:creationId xmlns:p14="http://schemas.microsoft.com/office/powerpoint/2010/main" val="73525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521513"/>
            <a:ext cx="8913813" cy="914400"/>
          </a:xfrm>
        </p:spPr>
        <p:txBody>
          <a:bodyPr/>
          <a:lstStyle/>
          <a:p>
            <a:r>
              <a:rPr lang="en-US" dirty="0"/>
              <a:t>Sphere-Sphere Collision</a:t>
            </a:r>
          </a:p>
        </p:txBody>
      </p:sp>
      <p:pic>
        <p:nvPicPr>
          <p:cNvPr id="4" name="Picture 3"/>
          <p:cNvPicPr>
            <a:picLocks noChangeAspect="1"/>
          </p:cNvPicPr>
          <p:nvPr/>
        </p:nvPicPr>
        <p:blipFill>
          <a:blip r:embed="rId2"/>
          <a:stretch>
            <a:fillRect/>
          </a:stretch>
        </p:blipFill>
        <p:spPr>
          <a:xfrm>
            <a:off x="1664996" y="2413001"/>
            <a:ext cx="9003005" cy="4245429"/>
          </a:xfrm>
          <a:prstGeom prst="rect">
            <a:avLst/>
          </a:prstGeom>
        </p:spPr>
      </p:pic>
      <p:pic>
        <p:nvPicPr>
          <p:cNvPr id="5" name="Picture 4"/>
          <p:cNvPicPr>
            <a:picLocks noChangeAspect="1"/>
          </p:cNvPicPr>
          <p:nvPr/>
        </p:nvPicPr>
        <p:blipFill>
          <a:blip r:embed="rId3"/>
          <a:stretch>
            <a:fillRect/>
          </a:stretch>
        </p:blipFill>
        <p:spPr>
          <a:xfrm>
            <a:off x="1664995" y="1454057"/>
            <a:ext cx="6705600" cy="1016000"/>
          </a:xfrm>
          <a:prstGeom prst="rect">
            <a:avLst/>
          </a:prstGeom>
        </p:spPr>
      </p:pic>
    </p:spTree>
    <p:extLst>
      <p:ext uri="{BB962C8B-B14F-4D97-AF65-F5344CB8AC3E}">
        <p14:creationId xmlns:p14="http://schemas.microsoft.com/office/powerpoint/2010/main" val="46549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Resolution</a:t>
            </a:r>
          </a:p>
        </p:txBody>
      </p:sp>
      <p:sp>
        <p:nvSpPr>
          <p:cNvPr id="3" name="Content Placeholder 2"/>
          <p:cNvSpPr>
            <a:spLocks noGrp="1"/>
          </p:cNvSpPr>
          <p:nvPr>
            <p:ph idx="1"/>
          </p:nvPr>
        </p:nvSpPr>
        <p:spPr>
          <a:xfrm>
            <a:off x="1041401" y="1910576"/>
            <a:ext cx="10058400" cy="4492039"/>
          </a:xfrm>
        </p:spPr>
        <p:txBody>
          <a:bodyPr>
            <a:normAutofit fontScale="92500" lnSpcReduction="10000"/>
          </a:bodyPr>
          <a:lstStyle/>
          <a:p>
            <a:r>
              <a:rPr lang="en-US" dirty="0"/>
              <a:t>First, find closing (aka separating) velocity</a:t>
            </a:r>
          </a:p>
          <a:p>
            <a:pPr lvl="1"/>
            <a:r>
              <a:rPr lang="en-US" dirty="0"/>
              <a:t>Component of velocity of two objects  in direction from one to another</a:t>
            </a:r>
          </a:p>
          <a:p>
            <a:endParaRPr lang="en-US" dirty="0"/>
          </a:p>
          <a:p>
            <a:pPr marL="0" indent="0">
              <a:buNone/>
            </a:pPr>
            <a:br>
              <a:rPr lang="en-US" dirty="0"/>
            </a:br>
            <a:br>
              <a:rPr lang="en-US" dirty="0"/>
            </a:br>
            <a:br>
              <a:rPr lang="en-US" dirty="0"/>
            </a:br>
            <a:br>
              <a:rPr lang="en-US" dirty="0"/>
            </a:br>
            <a:endParaRPr lang="en-US" dirty="0"/>
          </a:p>
          <a:p>
            <a:r>
              <a:rPr lang="en-US" dirty="0"/>
              <a:t>Collisions that preserve momentum are perfectly elastic</a:t>
            </a:r>
          </a:p>
          <a:p>
            <a:r>
              <a:rPr lang="en-US" dirty="0"/>
              <a:t>We will use </a:t>
            </a:r>
            <a:r>
              <a:rPr lang="en-US" dirty="0" err="1"/>
              <a:t>v</a:t>
            </a:r>
            <a:r>
              <a:rPr lang="en-US" baseline="-25000" dirty="0" err="1"/>
              <a:t>s_after</a:t>
            </a:r>
            <a:r>
              <a:rPr lang="en-US" baseline="-25000" dirty="0"/>
              <a:t> </a:t>
            </a:r>
            <a:r>
              <a:rPr lang="en-US" dirty="0"/>
              <a:t>= -</a:t>
            </a:r>
            <a:r>
              <a:rPr lang="en-US" dirty="0" err="1"/>
              <a:t>cv</a:t>
            </a:r>
            <a:r>
              <a:rPr lang="en-US" baseline="-25000" dirty="0" err="1"/>
              <a:t>s</a:t>
            </a:r>
            <a:endParaRPr lang="en-US" baseline="-25000" dirty="0"/>
          </a:p>
          <a:p>
            <a:pPr lvl="1"/>
            <a:r>
              <a:rPr lang="en-US" dirty="0"/>
              <a:t>c is the coefficient of restitution…a material property that you choose</a:t>
            </a:r>
          </a:p>
          <a:p>
            <a:endParaRPr lang="en-US" dirty="0"/>
          </a:p>
        </p:txBody>
      </p:sp>
      <p:graphicFrame>
        <p:nvGraphicFramePr>
          <p:cNvPr id="4" name="Object 3"/>
          <p:cNvGraphicFramePr>
            <a:graphicFrameLocks noChangeAspect="1"/>
          </p:cNvGraphicFramePr>
          <p:nvPr>
            <p:extLst/>
          </p:nvPr>
        </p:nvGraphicFramePr>
        <p:xfrm>
          <a:off x="3265713" y="2997591"/>
          <a:ext cx="4394268" cy="1592553"/>
        </p:xfrm>
        <a:graphic>
          <a:graphicData uri="http://schemas.openxmlformats.org/presentationml/2006/ole">
            <mc:AlternateContent xmlns:mc="http://schemas.openxmlformats.org/markup-compatibility/2006">
              <mc:Choice xmlns:v="urn:schemas-microsoft-com:vml" Requires="v">
                <p:oleObj spid="_x0000_s7182" name="Equation" r:id="rId3" imgW="1892300" imgH="685800" progId="Equation.3">
                  <p:embed/>
                </p:oleObj>
              </mc:Choice>
              <mc:Fallback>
                <p:oleObj name="Equation" r:id="rId3" imgW="1892300" imgH="685800" progId="Equation.3">
                  <p:embed/>
                  <p:pic>
                    <p:nvPicPr>
                      <p:cNvPr id="4" name="Object 3"/>
                      <p:cNvPicPr/>
                      <p:nvPr/>
                    </p:nvPicPr>
                    <p:blipFill>
                      <a:blip r:embed="rId4"/>
                      <a:stretch>
                        <a:fillRect/>
                      </a:stretch>
                    </p:blipFill>
                    <p:spPr>
                      <a:xfrm>
                        <a:off x="3265713" y="2997591"/>
                        <a:ext cx="4394268" cy="1592553"/>
                      </a:xfrm>
                      <a:prstGeom prst="rect">
                        <a:avLst/>
                      </a:prstGeom>
                    </p:spPr>
                  </p:pic>
                </p:oleObj>
              </mc:Fallback>
            </mc:AlternateContent>
          </a:graphicData>
        </a:graphic>
      </p:graphicFrame>
    </p:spTree>
    <p:extLst>
      <p:ext uri="{BB962C8B-B14F-4D97-AF65-F5344CB8AC3E}">
        <p14:creationId xmlns:p14="http://schemas.microsoft.com/office/powerpoint/2010/main" val="416338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600" b="1" dirty="0">
                <a:latin typeface="Lato" panose="020F0502020204030203" pitchFamily="34" charset="0"/>
              </a:rPr>
              <a:t>Perceiving Motion: the Human </a:t>
            </a:r>
            <a:r>
              <a:rPr lang="en-US" sz="3600" b="1" dirty="0">
                <a:latin typeface="Lato" panose="020F0502020204030203" pitchFamily="34" charset="0"/>
              </a:rPr>
              <a:t>Vestibular System</a:t>
            </a:r>
            <a:endParaRPr sz="3600" b="1" dirty="0">
              <a:latin typeface="Lato" panose="020F0502020204030203" pitchFamily="34" charset="0"/>
            </a:endParaRPr>
          </a:p>
        </p:txBody>
      </p:sp>
      <p:sp>
        <p:nvSpPr>
          <p:cNvPr id="75" name="Google Shape;75;p16"/>
          <p:cNvSpPr txBox="1">
            <a:spLocks noGrp="1"/>
          </p:cNvSpPr>
          <p:nvPr>
            <p:ph type="body" idx="1"/>
          </p:nvPr>
        </p:nvSpPr>
        <p:spPr>
          <a:xfrm>
            <a:off x="-70962" y="1969337"/>
            <a:ext cx="6401912" cy="4498000"/>
          </a:xfrm>
          <a:prstGeom prst="rect">
            <a:avLst/>
          </a:prstGeom>
        </p:spPr>
        <p:txBody>
          <a:bodyPr spcFirstLastPara="1" vert="horz" wrap="square" lIns="121900" tIns="121900" rIns="121900" bIns="121900" rtlCol="0" anchor="t" anchorCtr="0">
            <a:noAutofit/>
          </a:bodyPr>
          <a:lstStyle/>
          <a:p>
            <a:pPr marL="152396" indent="0">
              <a:buClr>
                <a:srgbClr val="FFFFFF"/>
              </a:buClr>
              <a:buNone/>
            </a:pPr>
            <a:r>
              <a:rPr lang="en-US" b="1" dirty="0"/>
              <a:t>What You Should Learn</a:t>
            </a:r>
            <a:br>
              <a:rPr lang="en-US" b="1" dirty="0"/>
            </a:br>
            <a:endParaRPr lang="en" b="1" dirty="0"/>
          </a:p>
          <a:p>
            <a:r>
              <a:rPr lang="en" dirty="0"/>
              <a:t>Elements of the vestibular system</a:t>
            </a:r>
          </a:p>
          <a:p>
            <a:r>
              <a:rPr lang="en" dirty="0"/>
              <a:t>How they sense motion </a:t>
            </a:r>
          </a:p>
          <a:p>
            <a:r>
              <a:rPr lang="en" dirty="0"/>
              <a:t>Define vection </a:t>
            </a:r>
          </a:p>
          <a:p>
            <a:r>
              <a:rPr lang="en" dirty="0"/>
              <a:t>Identify factors that affect vection</a:t>
            </a:r>
          </a:p>
          <a:p>
            <a:r>
              <a:rPr lang="en" dirty="0"/>
              <a:t>Describe the effects of VR sickness</a:t>
            </a:r>
          </a:p>
          <a:p>
            <a:r>
              <a:rPr lang="en-US" dirty="0"/>
              <a:t>VR</a:t>
            </a:r>
            <a:r>
              <a:rPr lang="en" dirty="0"/>
              <a:t> </a:t>
            </a:r>
            <a:r>
              <a:rPr lang="en-US" dirty="0"/>
              <a:t>design principles</a:t>
            </a:r>
            <a:r>
              <a:rPr lang="en" dirty="0"/>
              <a:t> for user comfort</a:t>
            </a:r>
            <a:endParaRPr dirty="0"/>
          </a:p>
        </p:txBody>
      </p:sp>
      <p:sp>
        <p:nvSpPr>
          <p:cNvPr id="77" name="Google Shape;77;p16"/>
          <p:cNvSpPr txBox="1"/>
          <p:nvPr/>
        </p:nvSpPr>
        <p:spPr>
          <a:xfrm>
            <a:off x="8391367" y="5375200"/>
            <a:ext cx="1415200" cy="151600"/>
          </a:xfrm>
          <a:prstGeom prst="rect">
            <a:avLst/>
          </a:prstGeom>
          <a:noFill/>
          <a:ln>
            <a:noFill/>
          </a:ln>
        </p:spPr>
        <p:txBody>
          <a:bodyPr spcFirstLastPara="1" wrap="square" lIns="121900" tIns="121900" rIns="121900" bIns="121900" anchor="t" anchorCtr="0">
            <a:noAutofit/>
          </a:bodyPr>
          <a:lstStyle/>
          <a:p>
            <a:endParaRPr sz="2400"/>
          </a:p>
        </p:txBody>
      </p:sp>
      <p:pic>
        <p:nvPicPr>
          <p:cNvPr id="6" name="Google Shape;83;p17">
            <a:extLst>
              <a:ext uri="{FF2B5EF4-FFF2-40B4-BE49-F238E27FC236}">
                <a16:creationId xmlns:a16="http://schemas.microsoft.com/office/drawing/2014/main" id="{FABF5EF9-0401-4F18-AE43-FB757F865BA8}"/>
              </a:ext>
            </a:extLst>
          </p:cNvPr>
          <p:cNvPicPr preferRelativeResize="0"/>
          <p:nvPr/>
        </p:nvPicPr>
        <p:blipFill>
          <a:blip r:embed="rId3">
            <a:alphaModFix/>
          </a:blip>
          <a:stretch>
            <a:fillRect/>
          </a:stretch>
        </p:blipFill>
        <p:spPr>
          <a:xfrm>
            <a:off x="6330950" y="1282700"/>
            <a:ext cx="5316595" cy="4867137"/>
          </a:xfrm>
          <a:prstGeom prst="rect">
            <a:avLst/>
          </a:prstGeom>
          <a:noFill/>
          <a:ln>
            <a:noFill/>
          </a:ln>
        </p:spPr>
      </p:pic>
    </p:spTree>
    <p:extLst>
      <p:ext uri="{BB962C8B-B14F-4D97-AF65-F5344CB8AC3E}">
        <p14:creationId xmlns:p14="http://schemas.microsoft.com/office/powerpoint/2010/main" val="50543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Otolith Organs  -  Linear Acceleration</a:t>
            </a:r>
            <a:endParaRPr dirty="0">
              <a:latin typeface="Lato" panose="020F0502020204030203" pitchFamily="34" charset="0"/>
            </a:endParaRPr>
          </a:p>
        </p:txBody>
      </p:sp>
      <p:sp>
        <p:nvSpPr>
          <p:cNvPr id="90" name="Google Shape;90;p18"/>
          <p:cNvSpPr txBox="1">
            <a:spLocks noGrp="1"/>
          </p:cNvSpPr>
          <p:nvPr>
            <p:ph type="body" idx="1"/>
          </p:nvPr>
        </p:nvSpPr>
        <p:spPr>
          <a:xfrm>
            <a:off x="5594350" y="1706550"/>
            <a:ext cx="6589050" cy="4003200"/>
          </a:xfrm>
          <a:prstGeom prst="rect">
            <a:avLst/>
          </a:prstGeom>
        </p:spPr>
        <p:txBody>
          <a:bodyPr spcFirstLastPara="1" vert="horz" wrap="square" lIns="121900" tIns="121900" rIns="121900" bIns="121900" rtlCol="0" anchor="t" anchorCtr="0">
            <a:noAutofit/>
          </a:bodyPr>
          <a:lstStyle/>
          <a:p>
            <a:pPr marL="0" indent="0">
              <a:buNone/>
            </a:pPr>
            <a:r>
              <a:rPr lang="en" dirty="0"/>
              <a:t>Gelatinous matrix </a:t>
            </a:r>
          </a:p>
          <a:p>
            <a:pPr marL="457200" indent="-457200"/>
            <a:r>
              <a:rPr lang="en" dirty="0"/>
              <a:t>Made of cilia (hair cells)</a:t>
            </a:r>
          </a:p>
          <a:p>
            <a:pPr marL="457200" indent="-457200"/>
            <a:r>
              <a:rPr lang="en" dirty="0"/>
              <a:t>Convert</a:t>
            </a:r>
            <a:r>
              <a:rPr lang="en-US" dirty="0"/>
              <a:t>s</a:t>
            </a:r>
            <a:r>
              <a:rPr lang="en" dirty="0"/>
              <a:t> acceleration into neural signals</a:t>
            </a:r>
            <a:br>
              <a:rPr lang="en" dirty="0"/>
            </a:br>
            <a:endParaRPr dirty="0"/>
          </a:p>
          <a:p>
            <a:pPr marL="0" indent="0">
              <a:spcBef>
                <a:spcPts val="2133"/>
              </a:spcBef>
              <a:buNone/>
            </a:pPr>
            <a:r>
              <a:rPr lang="en" dirty="0"/>
              <a:t>Utricle → lateral acceleration</a:t>
            </a:r>
            <a:br>
              <a:rPr lang="en" dirty="0"/>
            </a:br>
            <a:endParaRPr dirty="0"/>
          </a:p>
          <a:p>
            <a:pPr marL="0" indent="0">
              <a:spcBef>
                <a:spcPts val="2133"/>
              </a:spcBef>
              <a:buNone/>
            </a:pPr>
            <a:r>
              <a:rPr lang="en" dirty="0"/>
              <a:t>Saccule → vertical acceleration</a:t>
            </a:r>
            <a:endParaRPr dirty="0"/>
          </a:p>
          <a:p>
            <a:pPr marL="0" indent="0">
              <a:spcBef>
                <a:spcPts val="2133"/>
              </a:spcBef>
              <a:spcAft>
                <a:spcPts val="2133"/>
              </a:spcAft>
              <a:buNone/>
            </a:pPr>
            <a:endParaRPr dirty="0">
              <a:solidFill>
                <a:srgbClr val="FFFFFF"/>
              </a:solidFill>
            </a:endParaRPr>
          </a:p>
        </p:txBody>
      </p:sp>
      <p:pic>
        <p:nvPicPr>
          <p:cNvPr id="91" name="Google Shape;91;p18"/>
          <p:cNvPicPr preferRelativeResize="0"/>
          <p:nvPr/>
        </p:nvPicPr>
        <p:blipFill>
          <a:blip r:embed="rId3">
            <a:alphaModFix/>
          </a:blip>
          <a:stretch>
            <a:fillRect/>
          </a:stretch>
        </p:blipFill>
        <p:spPr>
          <a:xfrm>
            <a:off x="8600" y="1706550"/>
            <a:ext cx="5696183" cy="3804568"/>
          </a:xfrm>
          <a:prstGeom prst="rect">
            <a:avLst/>
          </a:prstGeom>
          <a:noFill/>
          <a:ln>
            <a:noFill/>
          </a:ln>
        </p:spPr>
      </p:pic>
    </p:spTree>
    <p:extLst>
      <p:ext uri="{BB962C8B-B14F-4D97-AF65-F5344CB8AC3E}">
        <p14:creationId xmlns:p14="http://schemas.microsoft.com/office/powerpoint/2010/main" val="286995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Semicircular Canals - Angular Acceleration</a:t>
            </a:r>
            <a:endParaRPr dirty="0">
              <a:latin typeface="Lato" panose="020F0502020204030203" pitchFamily="34" charset="0"/>
            </a:endParaRPr>
          </a:p>
        </p:txBody>
      </p:sp>
      <p:pic>
        <p:nvPicPr>
          <p:cNvPr id="97" name="Google Shape;97;p19"/>
          <p:cNvPicPr preferRelativeResize="0"/>
          <p:nvPr/>
        </p:nvPicPr>
        <p:blipFill>
          <a:blip r:embed="rId3">
            <a:alphaModFix/>
          </a:blip>
          <a:stretch>
            <a:fillRect/>
          </a:stretch>
        </p:blipFill>
        <p:spPr>
          <a:xfrm>
            <a:off x="314001" y="2137234"/>
            <a:ext cx="5988001" cy="3718700"/>
          </a:xfrm>
          <a:prstGeom prst="rect">
            <a:avLst/>
          </a:prstGeom>
          <a:noFill/>
          <a:ln>
            <a:noFill/>
          </a:ln>
        </p:spPr>
      </p:pic>
      <p:pic>
        <p:nvPicPr>
          <p:cNvPr id="98" name="Google Shape;98;p19" title="1st-video-Lecture-22.mp4">
            <a:hlinkClick r:id="rId4"/>
          </p:cNvPr>
          <p:cNvPicPr preferRelativeResize="0"/>
          <p:nvPr/>
        </p:nvPicPr>
        <p:blipFill>
          <a:blip r:embed="rId5">
            <a:alphaModFix/>
          </a:blip>
          <a:stretch>
            <a:fillRect/>
          </a:stretch>
        </p:blipFill>
        <p:spPr>
          <a:xfrm>
            <a:off x="6573102" y="1978333"/>
            <a:ext cx="5381999" cy="4036499"/>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97658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Semicircular Canals - Angular Acceleration</a:t>
            </a:r>
            <a:endParaRPr dirty="0">
              <a:latin typeface="Lato" panose="020F0502020204030203" pitchFamily="34" charset="0"/>
            </a:endParaRPr>
          </a:p>
        </p:txBody>
      </p:sp>
      <p:sp>
        <p:nvSpPr>
          <p:cNvPr id="104" name="Google Shape;104;p20"/>
          <p:cNvSpPr txBox="1">
            <a:spLocks noGrp="1"/>
          </p:cNvSpPr>
          <p:nvPr>
            <p:ph type="body" idx="1"/>
          </p:nvPr>
        </p:nvSpPr>
        <p:spPr>
          <a:xfrm>
            <a:off x="741400" y="1958067"/>
            <a:ext cx="5628400" cy="3722800"/>
          </a:xfrm>
          <a:prstGeom prst="rect">
            <a:avLst/>
          </a:prstGeom>
        </p:spPr>
        <p:txBody>
          <a:bodyPr spcFirstLastPara="1" vert="horz" wrap="square" lIns="121900" tIns="121900" rIns="121900" bIns="121900" rtlCol="0" anchor="t" anchorCtr="0">
            <a:noAutofit/>
          </a:bodyPr>
          <a:lstStyle/>
          <a:p>
            <a:pPr marL="0" indent="0">
              <a:buNone/>
            </a:pPr>
            <a:r>
              <a:rPr lang="en" dirty="0"/>
              <a:t>Anterior canal - pitch on yz plane</a:t>
            </a:r>
            <a:endParaRPr dirty="0"/>
          </a:p>
          <a:p>
            <a:pPr marL="0" indent="0">
              <a:spcBef>
                <a:spcPts val="2133"/>
              </a:spcBef>
              <a:buNone/>
            </a:pPr>
            <a:endParaRPr dirty="0"/>
          </a:p>
          <a:p>
            <a:pPr marL="0" indent="0">
              <a:spcBef>
                <a:spcPts val="2133"/>
              </a:spcBef>
              <a:buNone/>
            </a:pPr>
            <a:r>
              <a:rPr lang="en" dirty="0"/>
              <a:t>Lateral canal - yaw on xz plane</a:t>
            </a:r>
            <a:endParaRPr dirty="0"/>
          </a:p>
          <a:p>
            <a:pPr marL="0" indent="0">
              <a:spcBef>
                <a:spcPts val="2133"/>
              </a:spcBef>
              <a:buNone/>
            </a:pPr>
            <a:endParaRPr dirty="0"/>
          </a:p>
          <a:p>
            <a:pPr marL="0" indent="0">
              <a:spcBef>
                <a:spcPts val="2133"/>
              </a:spcBef>
              <a:spcAft>
                <a:spcPts val="2133"/>
              </a:spcAft>
              <a:buNone/>
            </a:pPr>
            <a:r>
              <a:rPr lang="en" dirty="0"/>
              <a:t>Posterior canal - roll on the xy plane</a:t>
            </a:r>
            <a:endParaRPr dirty="0"/>
          </a:p>
        </p:txBody>
      </p:sp>
      <p:pic>
        <p:nvPicPr>
          <p:cNvPr id="105" name="Google Shape;105;p20"/>
          <p:cNvPicPr preferRelativeResize="0"/>
          <p:nvPr/>
        </p:nvPicPr>
        <p:blipFill>
          <a:blip r:embed="rId3">
            <a:alphaModFix/>
          </a:blip>
          <a:stretch>
            <a:fillRect/>
          </a:stretch>
        </p:blipFill>
        <p:spPr>
          <a:xfrm>
            <a:off x="6572900" y="1154267"/>
            <a:ext cx="5037333" cy="5330400"/>
          </a:xfrm>
          <a:prstGeom prst="rect">
            <a:avLst/>
          </a:prstGeom>
          <a:noFill/>
          <a:ln>
            <a:noFill/>
          </a:ln>
        </p:spPr>
      </p:pic>
    </p:spTree>
    <p:extLst>
      <p:ext uri="{BB962C8B-B14F-4D97-AF65-F5344CB8AC3E}">
        <p14:creationId xmlns:p14="http://schemas.microsoft.com/office/powerpoint/2010/main" val="3891719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15600" y="390167"/>
            <a:ext cx="11379600" cy="763600"/>
          </a:xfrm>
          <a:prstGeom prst="rect">
            <a:avLst/>
          </a:prstGeom>
        </p:spPr>
        <p:txBody>
          <a:bodyPr spcFirstLastPara="1" vert="horz" wrap="square" lIns="121900" tIns="121900" rIns="121900" bIns="121900" rtlCol="0" anchor="t" anchorCtr="0">
            <a:noAutofit/>
          </a:bodyPr>
          <a:lstStyle/>
          <a:p>
            <a:r>
              <a:rPr lang="en" sz="3467" dirty="0">
                <a:latin typeface="Lato" panose="020F0502020204030203" pitchFamily="34" charset="0"/>
              </a:rPr>
              <a:t>Optical Flow </a:t>
            </a:r>
            <a:r>
              <a:rPr lang="en" sz="3467" dirty="0">
                <a:solidFill>
                  <a:srgbClr val="FFFFFF"/>
                </a:solidFill>
                <a:latin typeface="Lato" panose="020F0502020204030203" pitchFamily="34" charset="0"/>
              </a:rPr>
              <a:t>Pattern of Apparent Motion of Objects</a:t>
            </a:r>
            <a:endParaRPr dirty="0">
              <a:latin typeface="Lato" panose="020F0502020204030203" pitchFamily="34" charset="0"/>
            </a:endParaRPr>
          </a:p>
        </p:txBody>
      </p:sp>
      <p:pic>
        <p:nvPicPr>
          <p:cNvPr id="117" name="Google Shape;117;p22"/>
          <p:cNvPicPr preferRelativeResize="0"/>
          <p:nvPr/>
        </p:nvPicPr>
        <p:blipFill>
          <a:blip r:embed="rId3">
            <a:alphaModFix/>
          </a:blip>
          <a:stretch>
            <a:fillRect/>
          </a:stretch>
        </p:blipFill>
        <p:spPr>
          <a:xfrm>
            <a:off x="1010967" y="1841433"/>
            <a:ext cx="10327300" cy="3451000"/>
          </a:xfrm>
          <a:prstGeom prst="rect">
            <a:avLst/>
          </a:prstGeom>
          <a:noFill/>
          <a:ln>
            <a:noFill/>
          </a:ln>
        </p:spPr>
      </p:pic>
      <p:sp>
        <p:nvSpPr>
          <p:cNvPr id="118" name="Google Shape;118;p22"/>
          <p:cNvSpPr txBox="1"/>
          <p:nvPr/>
        </p:nvSpPr>
        <p:spPr>
          <a:xfrm>
            <a:off x="4381033" y="5998633"/>
            <a:ext cx="3589200" cy="4996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LaValle, Ch 8.4</a:t>
            </a:r>
            <a:endParaRPr sz="2400">
              <a:solidFill>
                <a:srgbClr val="FFFFFF"/>
              </a:solidFill>
            </a:endParaRPr>
          </a:p>
        </p:txBody>
      </p:sp>
    </p:spTree>
    <p:extLst>
      <p:ext uri="{BB962C8B-B14F-4D97-AF65-F5344CB8AC3E}">
        <p14:creationId xmlns:p14="http://schemas.microsoft.com/office/powerpoint/2010/main" val="3238873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415600" y="288567"/>
            <a:ext cx="11379600" cy="763600"/>
          </a:xfrm>
          <a:prstGeom prst="rect">
            <a:avLst/>
          </a:prstGeom>
        </p:spPr>
        <p:txBody>
          <a:bodyPr spcFirstLastPara="1" vert="horz" wrap="square" lIns="121900" tIns="121900" rIns="121900" bIns="121900" rtlCol="0" anchor="t" anchorCtr="0">
            <a:noAutofit/>
          </a:bodyPr>
          <a:lstStyle/>
          <a:p>
            <a:r>
              <a:rPr lang="en" sz="3467" dirty="0">
                <a:latin typeface="Lato" panose="020F0502020204030203" pitchFamily="34" charset="0"/>
              </a:rPr>
              <a:t>Optical Flow </a:t>
            </a:r>
            <a:r>
              <a:rPr lang="en" sz="3467" dirty="0">
                <a:solidFill>
                  <a:srgbClr val="FFFFFF"/>
                </a:solidFill>
                <a:latin typeface="Lato" panose="020F0502020204030203" pitchFamily="34" charset="0"/>
              </a:rPr>
              <a:t>Pattern of Apparent Motion of Objects</a:t>
            </a:r>
            <a:endParaRPr dirty="0">
              <a:latin typeface="Lato" panose="020F0502020204030203" pitchFamily="34" charset="0"/>
            </a:endParaRPr>
          </a:p>
        </p:txBody>
      </p:sp>
      <p:pic>
        <p:nvPicPr>
          <p:cNvPr id="124" name="Google Shape;124;p23"/>
          <p:cNvPicPr preferRelativeResize="0"/>
          <p:nvPr/>
        </p:nvPicPr>
        <p:blipFill rotWithShape="1">
          <a:blip r:embed="rId3">
            <a:alphaModFix/>
          </a:blip>
          <a:srcRect l="5025" r="4427" b="40451"/>
          <a:stretch/>
        </p:blipFill>
        <p:spPr>
          <a:xfrm>
            <a:off x="662767" y="1178133"/>
            <a:ext cx="7793067" cy="5327800"/>
          </a:xfrm>
          <a:prstGeom prst="rect">
            <a:avLst/>
          </a:prstGeom>
          <a:noFill/>
          <a:ln>
            <a:noFill/>
          </a:ln>
        </p:spPr>
      </p:pic>
      <p:sp>
        <p:nvSpPr>
          <p:cNvPr id="2" name="TextBox 1">
            <a:extLst>
              <a:ext uri="{FF2B5EF4-FFF2-40B4-BE49-F238E27FC236}">
                <a16:creationId xmlns:a16="http://schemas.microsoft.com/office/drawing/2014/main" id="{9C444B06-C91E-476B-9022-1CC0CE3B68B3}"/>
              </a:ext>
            </a:extLst>
          </p:cNvPr>
          <p:cNvSpPr txBox="1"/>
          <p:nvPr/>
        </p:nvSpPr>
        <p:spPr>
          <a:xfrm>
            <a:off x="8978900" y="3241868"/>
            <a:ext cx="2448000" cy="1200329"/>
          </a:xfrm>
          <a:prstGeom prst="rect">
            <a:avLst/>
          </a:prstGeom>
          <a:noFill/>
          <a:ln>
            <a:solidFill>
              <a:schemeClr val="tx1"/>
            </a:solidFill>
          </a:ln>
        </p:spPr>
        <p:txBody>
          <a:bodyPr wrap="square" rtlCol="0">
            <a:spAutoFit/>
          </a:bodyPr>
          <a:lstStyle/>
          <a:p>
            <a:r>
              <a:rPr lang="en-US" dirty="0">
                <a:latin typeface="Comic Sans MS" panose="030F0702030302020204" pitchFamily="66" charset="0"/>
              </a:rPr>
              <a:t>Optical flow that contrasts with other perceptions can cause </a:t>
            </a:r>
            <a:r>
              <a:rPr lang="en-US" dirty="0" err="1">
                <a:latin typeface="Comic Sans MS" panose="030F0702030302020204" pitchFamily="66" charset="0"/>
              </a:rPr>
              <a:t>vection</a:t>
            </a:r>
            <a:endParaRPr lang="en-US" dirty="0">
              <a:latin typeface="Comic Sans MS" panose="030F0702030302020204" pitchFamily="66" charset="0"/>
            </a:endParaRPr>
          </a:p>
        </p:txBody>
      </p:sp>
    </p:spTree>
    <p:extLst>
      <p:ext uri="{BB962C8B-B14F-4D97-AF65-F5344CB8AC3E}">
        <p14:creationId xmlns:p14="http://schemas.microsoft.com/office/powerpoint/2010/main" val="21333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0FD-C41C-4182-9BB0-20B8312E7CF0}"/>
              </a:ext>
            </a:extLst>
          </p:cNvPr>
          <p:cNvSpPr>
            <a:spLocks noGrp="1"/>
          </p:cNvSpPr>
          <p:nvPr>
            <p:ph type="title"/>
          </p:nvPr>
        </p:nvSpPr>
        <p:spPr/>
        <p:txBody>
          <a:bodyPr>
            <a:normAutofit fontScale="90000"/>
          </a:bodyPr>
          <a:lstStyle/>
          <a:p>
            <a:r>
              <a:rPr lang="en-US" dirty="0" err="1">
                <a:latin typeface="Lato" panose="020F0502020204030203" pitchFamily="34" charset="0"/>
              </a:rPr>
              <a:t>Vection</a:t>
            </a:r>
            <a:r>
              <a:rPr lang="en-US" dirty="0">
                <a:latin typeface="Lato" panose="020F0502020204030203" pitchFamily="34" charset="0"/>
              </a:rPr>
              <a:t> Defined</a:t>
            </a:r>
          </a:p>
        </p:txBody>
      </p:sp>
      <p:pic>
        <p:nvPicPr>
          <p:cNvPr id="4" name="Picture 3">
            <a:extLst>
              <a:ext uri="{FF2B5EF4-FFF2-40B4-BE49-F238E27FC236}">
                <a16:creationId xmlns:a16="http://schemas.microsoft.com/office/drawing/2014/main" id="{DFAC4CAE-F34A-4446-AFBA-427DAC0E9A11}"/>
              </a:ext>
            </a:extLst>
          </p:cNvPr>
          <p:cNvPicPr>
            <a:picLocks noChangeAspect="1"/>
          </p:cNvPicPr>
          <p:nvPr/>
        </p:nvPicPr>
        <p:blipFill>
          <a:blip r:embed="rId2"/>
          <a:stretch>
            <a:fillRect/>
          </a:stretch>
        </p:blipFill>
        <p:spPr>
          <a:xfrm>
            <a:off x="0" y="1244600"/>
            <a:ext cx="12192000" cy="4368800"/>
          </a:xfrm>
          <a:prstGeom prst="rect">
            <a:avLst/>
          </a:prstGeom>
        </p:spPr>
      </p:pic>
      <p:sp>
        <p:nvSpPr>
          <p:cNvPr id="3" name="TextBox 2">
            <a:extLst>
              <a:ext uri="{FF2B5EF4-FFF2-40B4-BE49-F238E27FC236}">
                <a16:creationId xmlns:a16="http://schemas.microsoft.com/office/drawing/2014/main" id="{AEFDA9BB-70ED-41FB-9C3F-1C5C7C077C6E}"/>
              </a:ext>
            </a:extLst>
          </p:cNvPr>
          <p:cNvSpPr txBox="1"/>
          <p:nvPr/>
        </p:nvSpPr>
        <p:spPr>
          <a:xfrm>
            <a:off x="5601872" y="5895301"/>
            <a:ext cx="5657318" cy="369332"/>
          </a:xfrm>
          <a:prstGeom prst="rect">
            <a:avLst/>
          </a:prstGeom>
          <a:noFill/>
          <a:ln>
            <a:solidFill>
              <a:schemeClr val="tx1"/>
            </a:solidFill>
          </a:ln>
        </p:spPr>
        <p:txBody>
          <a:bodyPr wrap="none" rtlCol="0">
            <a:spAutoFit/>
          </a:bodyPr>
          <a:lstStyle/>
          <a:p>
            <a:r>
              <a:rPr lang="en-US" dirty="0">
                <a:latin typeface="Comic Sans MS" panose="030F0702030302020204" pitchFamily="66" charset="0"/>
              </a:rPr>
              <a:t>Better VR has a greater chance of causing </a:t>
            </a:r>
            <a:r>
              <a:rPr lang="en-US" dirty="0" err="1">
                <a:latin typeface="Comic Sans MS" panose="030F0702030302020204" pitchFamily="66" charset="0"/>
              </a:rPr>
              <a:t>vection</a:t>
            </a:r>
            <a:r>
              <a:rPr lang="en-US" dirty="0">
                <a:latin typeface="Comic Sans MS" panose="030F0702030302020204" pitchFamily="66" charset="0"/>
              </a:rPr>
              <a:t> </a:t>
            </a:r>
          </a:p>
        </p:txBody>
      </p:sp>
    </p:spTree>
    <p:extLst>
      <p:ext uri="{BB962C8B-B14F-4D97-AF65-F5344CB8AC3E}">
        <p14:creationId xmlns:p14="http://schemas.microsoft.com/office/powerpoint/2010/main" val="3670174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Vection: Illusion of Self-motion</a:t>
            </a:r>
            <a:endParaRPr dirty="0">
              <a:latin typeface="Lato" panose="020F0502020204030203" pitchFamily="34" charset="0"/>
            </a:endParaRPr>
          </a:p>
        </p:txBody>
      </p:sp>
      <p:pic>
        <p:nvPicPr>
          <p:cNvPr id="130" name="Google Shape;130;p24" title="2nd-video-lecture-22.mp4">
            <a:hlinkClick r:id="rId3"/>
          </p:cNvPr>
          <p:cNvPicPr preferRelativeResize="0"/>
          <p:nvPr/>
        </p:nvPicPr>
        <p:blipFill>
          <a:blip r:embed="rId4">
            <a:alphaModFix/>
          </a:blip>
          <a:stretch>
            <a:fillRect/>
          </a:stretch>
        </p:blipFill>
        <p:spPr>
          <a:xfrm>
            <a:off x="331401" y="2427252"/>
            <a:ext cx="3436967" cy="2577733"/>
          </a:xfrm>
          <a:prstGeom prst="rect">
            <a:avLst/>
          </a:prstGeom>
          <a:noFill/>
          <a:ln w="9525" cap="flat" cmpd="sng">
            <a:solidFill>
              <a:srgbClr val="FFFFFF"/>
            </a:solidFill>
            <a:prstDash val="solid"/>
            <a:round/>
            <a:headEnd type="none" w="sm" len="sm"/>
            <a:tailEnd type="none" w="sm" len="sm"/>
          </a:ln>
        </p:spPr>
      </p:pic>
      <p:pic>
        <p:nvPicPr>
          <p:cNvPr id="131" name="Google Shape;131;p24" title="3rd-video-lecture-22.mp4">
            <a:hlinkClick r:id="rId5"/>
          </p:cNvPr>
          <p:cNvPicPr preferRelativeResize="0"/>
          <p:nvPr/>
        </p:nvPicPr>
        <p:blipFill>
          <a:blip r:embed="rId6">
            <a:alphaModFix/>
          </a:blip>
          <a:stretch>
            <a:fillRect/>
          </a:stretch>
        </p:blipFill>
        <p:spPr>
          <a:xfrm>
            <a:off x="4377534" y="2427275"/>
            <a:ext cx="3436967" cy="2577712"/>
          </a:xfrm>
          <a:prstGeom prst="rect">
            <a:avLst/>
          </a:prstGeom>
          <a:noFill/>
          <a:ln w="9525" cap="flat" cmpd="sng">
            <a:solidFill>
              <a:srgbClr val="FFFFFF"/>
            </a:solidFill>
            <a:prstDash val="solid"/>
            <a:round/>
            <a:headEnd type="none" w="sm" len="sm"/>
            <a:tailEnd type="none" w="sm" len="sm"/>
          </a:ln>
        </p:spPr>
      </p:pic>
      <p:pic>
        <p:nvPicPr>
          <p:cNvPr id="132" name="Google Shape;132;p24" title="4th-video-lecture-22.mp4">
            <a:hlinkClick r:id="rId7"/>
          </p:cNvPr>
          <p:cNvPicPr preferRelativeResize="0"/>
          <p:nvPr/>
        </p:nvPicPr>
        <p:blipFill>
          <a:blip r:embed="rId8">
            <a:alphaModFix/>
          </a:blip>
          <a:stretch>
            <a:fillRect/>
          </a:stretch>
        </p:blipFill>
        <p:spPr>
          <a:xfrm>
            <a:off x="8423667" y="2427272"/>
            <a:ext cx="3436967" cy="2577712"/>
          </a:xfrm>
          <a:prstGeom prst="rect">
            <a:avLst/>
          </a:prstGeom>
          <a:noFill/>
          <a:ln w="9525" cap="flat" cmpd="sng">
            <a:solidFill>
              <a:srgbClr val="FFFFFF"/>
            </a:solidFill>
            <a:prstDash val="solid"/>
            <a:round/>
            <a:headEnd type="none" w="sm" len="sm"/>
            <a:tailEnd type="none" w="sm" len="sm"/>
          </a:ln>
        </p:spPr>
      </p:pic>
      <p:sp>
        <p:nvSpPr>
          <p:cNvPr id="133" name="Google Shape;133;p24"/>
          <p:cNvSpPr txBox="1"/>
          <p:nvPr/>
        </p:nvSpPr>
        <p:spPr>
          <a:xfrm>
            <a:off x="4074017" y="5607767"/>
            <a:ext cx="4044000" cy="7636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LaValle Ch 2.3, 6.2 &amp; 8.4 </a:t>
            </a:r>
            <a:endParaRPr sz="2400">
              <a:solidFill>
                <a:srgbClr val="FFFFFF"/>
              </a:solidFill>
            </a:endParaRPr>
          </a:p>
        </p:txBody>
      </p:sp>
      <p:sp>
        <p:nvSpPr>
          <p:cNvPr id="134" name="Google Shape;134;p24"/>
          <p:cNvSpPr txBox="1"/>
          <p:nvPr/>
        </p:nvSpPr>
        <p:spPr>
          <a:xfrm>
            <a:off x="2700633" y="1366517"/>
            <a:ext cx="6790800" cy="763600"/>
          </a:xfrm>
          <a:prstGeom prst="rect">
            <a:avLst/>
          </a:prstGeom>
          <a:noFill/>
          <a:ln>
            <a:noFill/>
          </a:ln>
        </p:spPr>
        <p:txBody>
          <a:bodyPr spcFirstLastPara="1" wrap="square" lIns="121900" tIns="121900" rIns="121900" bIns="121900" anchor="t" anchorCtr="0">
            <a:noAutofit/>
          </a:bodyPr>
          <a:lstStyle/>
          <a:p>
            <a:pPr algn="ctr"/>
            <a:r>
              <a:rPr lang="en" sz="2533">
                <a:solidFill>
                  <a:srgbClr val="FFFFFF"/>
                </a:solidFill>
              </a:rPr>
              <a:t>What causes vection?</a:t>
            </a:r>
            <a:endParaRPr sz="2533">
              <a:solidFill>
                <a:srgbClr val="FFFFFF"/>
              </a:solidFill>
            </a:endParaRPr>
          </a:p>
        </p:txBody>
      </p:sp>
    </p:spTree>
    <p:extLst>
      <p:ext uri="{BB962C8B-B14F-4D97-AF65-F5344CB8AC3E}">
        <p14:creationId xmlns:p14="http://schemas.microsoft.com/office/powerpoint/2010/main" val="231569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1D Motion</a:t>
            </a:r>
            <a:endParaRPr dirty="0">
              <a:latin typeface="Lato" panose="020F0502020204030203" pitchFamily="34" charset="0"/>
            </a:endParaRPr>
          </a:p>
        </p:txBody>
      </p:sp>
      <p:sp>
        <p:nvSpPr>
          <p:cNvPr id="125" name="Google Shape;125;p21"/>
          <p:cNvSpPr txBox="1">
            <a:spLocks noGrp="1"/>
          </p:cNvSpPr>
          <p:nvPr>
            <p:ph type="body" idx="1"/>
          </p:nvPr>
        </p:nvSpPr>
        <p:spPr>
          <a:xfrm>
            <a:off x="-622593" y="2543499"/>
            <a:ext cx="11360800" cy="4555200"/>
          </a:xfrm>
          <a:prstGeom prst="rect">
            <a:avLst/>
          </a:prstGeom>
        </p:spPr>
        <p:txBody>
          <a:bodyPr spcFirstLastPara="1" vert="horz" wrap="square" lIns="121900" tIns="121900" rIns="121900" bIns="121900" rtlCol="0" anchor="t" anchorCtr="0">
            <a:noAutofit/>
          </a:bodyPr>
          <a:lstStyle/>
          <a:p>
            <a:pPr>
              <a:lnSpc>
                <a:spcPct val="200000"/>
              </a:lnSpc>
              <a:buClr>
                <a:srgbClr val="FFFFFF"/>
              </a:buClr>
            </a:pPr>
            <a:r>
              <a:rPr lang="en-US" dirty="0"/>
              <a:t>Suppose y(t) gives a position at a given time</a:t>
            </a:r>
            <a:endParaRPr lang="en" dirty="0"/>
          </a:p>
          <a:p>
            <a:pPr>
              <a:lnSpc>
                <a:spcPct val="200000"/>
              </a:lnSpc>
              <a:buClr>
                <a:srgbClr val="FFFFFF"/>
              </a:buClr>
            </a:pPr>
            <a:r>
              <a:rPr lang="en" dirty="0"/>
              <a:t>How do you compute y(t) </a:t>
            </a:r>
            <a:r>
              <a:rPr lang="en-US" dirty="0"/>
              <a:t>if you can measure velocity</a:t>
            </a:r>
          </a:p>
          <a:p>
            <a:pPr>
              <a:lnSpc>
                <a:spcPct val="200000"/>
              </a:lnSpc>
              <a:buClr>
                <a:srgbClr val="FFFFFF"/>
              </a:buClr>
            </a:pPr>
            <a:endParaRPr lang="en-US" dirty="0"/>
          </a:p>
          <a:p>
            <a:pPr marL="152396" indent="0">
              <a:lnSpc>
                <a:spcPct val="200000"/>
              </a:lnSpc>
              <a:buClr>
                <a:srgbClr val="FFFFFF"/>
              </a:buClr>
              <a:buNone/>
            </a:pPr>
            <a:r>
              <a:rPr lang="en-US" dirty="0"/>
              <a:t>      Numerically we have                                                       since  </a:t>
            </a:r>
            <a:endParaRPr dirty="0"/>
          </a:p>
          <a:p>
            <a:pPr marL="152396" indent="0">
              <a:lnSpc>
                <a:spcPct val="200000"/>
              </a:lnSpc>
              <a:buClr>
                <a:srgbClr val="FFFFFF"/>
              </a:buClr>
              <a:buNone/>
            </a:pPr>
            <a:endParaRPr dirty="0"/>
          </a:p>
        </p:txBody>
      </p:sp>
      <p:pic>
        <p:nvPicPr>
          <p:cNvPr id="2" name="Picture 1">
            <a:extLst>
              <a:ext uri="{FF2B5EF4-FFF2-40B4-BE49-F238E27FC236}">
                <a16:creationId xmlns:a16="http://schemas.microsoft.com/office/drawing/2014/main" id="{13E4EFB4-7A27-4AD5-B921-73275186B62F}"/>
              </a:ext>
            </a:extLst>
          </p:cNvPr>
          <p:cNvPicPr>
            <a:picLocks noChangeAspect="1"/>
          </p:cNvPicPr>
          <p:nvPr/>
        </p:nvPicPr>
        <p:blipFill>
          <a:blip r:embed="rId3"/>
          <a:stretch>
            <a:fillRect/>
          </a:stretch>
        </p:blipFill>
        <p:spPr>
          <a:xfrm>
            <a:off x="5121668" y="516961"/>
            <a:ext cx="6772382" cy="2346910"/>
          </a:xfrm>
          <a:prstGeom prst="rect">
            <a:avLst/>
          </a:prstGeom>
        </p:spPr>
      </p:pic>
      <p:pic>
        <p:nvPicPr>
          <p:cNvPr id="3" name="Picture 2">
            <a:extLst>
              <a:ext uri="{FF2B5EF4-FFF2-40B4-BE49-F238E27FC236}">
                <a16:creationId xmlns:a16="http://schemas.microsoft.com/office/drawing/2014/main" id="{AB046979-E784-429F-9FB9-BB4CB7ED2F1F}"/>
              </a:ext>
            </a:extLst>
          </p:cNvPr>
          <p:cNvPicPr>
            <a:picLocks noChangeAspect="1"/>
          </p:cNvPicPr>
          <p:nvPr/>
        </p:nvPicPr>
        <p:blipFill>
          <a:blip r:embed="rId4"/>
          <a:stretch>
            <a:fillRect/>
          </a:stretch>
        </p:blipFill>
        <p:spPr>
          <a:xfrm>
            <a:off x="7915062" y="3507479"/>
            <a:ext cx="2038350" cy="1085850"/>
          </a:xfrm>
          <a:prstGeom prst="rect">
            <a:avLst/>
          </a:prstGeom>
        </p:spPr>
      </p:pic>
      <p:pic>
        <p:nvPicPr>
          <p:cNvPr id="4" name="Picture 3">
            <a:extLst>
              <a:ext uri="{FF2B5EF4-FFF2-40B4-BE49-F238E27FC236}">
                <a16:creationId xmlns:a16="http://schemas.microsoft.com/office/drawing/2014/main" id="{85391524-AC28-4126-917A-A7BB6D007EA8}"/>
              </a:ext>
            </a:extLst>
          </p:cNvPr>
          <p:cNvPicPr>
            <a:picLocks noChangeAspect="1"/>
          </p:cNvPicPr>
          <p:nvPr/>
        </p:nvPicPr>
        <p:blipFill rotWithShape="1">
          <a:blip r:embed="rId5"/>
          <a:srcRect t="10906" b="19523"/>
          <a:stretch/>
        </p:blipFill>
        <p:spPr>
          <a:xfrm>
            <a:off x="249415" y="4261158"/>
            <a:ext cx="4295775" cy="1119883"/>
          </a:xfrm>
          <a:prstGeom prst="rect">
            <a:avLst/>
          </a:prstGeom>
        </p:spPr>
      </p:pic>
      <p:pic>
        <p:nvPicPr>
          <p:cNvPr id="5" name="Picture 4">
            <a:extLst>
              <a:ext uri="{FF2B5EF4-FFF2-40B4-BE49-F238E27FC236}">
                <a16:creationId xmlns:a16="http://schemas.microsoft.com/office/drawing/2014/main" id="{C99CB0C4-E791-4169-96FD-64185429CAC6}"/>
              </a:ext>
            </a:extLst>
          </p:cNvPr>
          <p:cNvPicPr>
            <a:picLocks noChangeAspect="1"/>
          </p:cNvPicPr>
          <p:nvPr/>
        </p:nvPicPr>
        <p:blipFill>
          <a:blip r:embed="rId6"/>
          <a:stretch>
            <a:fillRect/>
          </a:stretch>
        </p:blipFill>
        <p:spPr>
          <a:xfrm>
            <a:off x="3151757" y="5499028"/>
            <a:ext cx="4162425" cy="647700"/>
          </a:xfrm>
          <a:prstGeom prst="rect">
            <a:avLst/>
          </a:prstGeom>
        </p:spPr>
      </p:pic>
      <p:pic>
        <p:nvPicPr>
          <p:cNvPr id="6" name="Picture 5">
            <a:extLst>
              <a:ext uri="{FF2B5EF4-FFF2-40B4-BE49-F238E27FC236}">
                <a16:creationId xmlns:a16="http://schemas.microsoft.com/office/drawing/2014/main" id="{1762BE38-CFFC-4AD9-A0DF-471A6C8738D2}"/>
              </a:ext>
            </a:extLst>
          </p:cNvPr>
          <p:cNvPicPr>
            <a:picLocks noChangeAspect="1"/>
          </p:cNvPicPr>
          <p:nvPr/>
        </p:nvPicPr>
        <p:blipFill rotWithShape="1">
          <a:blip r:embed="rId7"/>
          <a:srcRect l="17672"/>
          <a:stretch/>
        </p:blipFill>
        <p:spPr>
          <a:xfrm>
            <a:off x="8634252" y="5327578"/>
            <a:ext cx="1787918" cy="819150"/>
          </a:xfrm>
          <a:prstGeom prst="rect">
            <a:avLst/>
          </a:prstGeom>
        </p:spPr>
      </p:pic>
    </p:spTree>
    <p:extLst>
      <p:ext uri="{BB962C8B-B14F-4D97-AF65-F5344CB8AC3E}">
        <p14:creationId xmlns:p14="http://schemas.microsoft.com/office/powerpoint/2010/main" val="110413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Factors </a:t>
            </a:r>
            <a:r>
              <a:rPr lang="en-US" dirty="0">
                <a:latin typeface="Lato" panose="020F0502020204030203" pitchFamily="34" charset="0"/>
              </a:rPr>
              <a:t>t</a:t>
            </a:r>
            <a:r>
              <a:rPr lang="en" dirty="0">
                <a:latin typeface="Lato" panose="020F0502020204030203" pitchFamily="34" charset="0"/>
              </a:rPr>
              <a:t>hat Affect Vection</a:t>
            </a:r>
            <a:endParaRPr dirty="0">
              <a:latin typeface="Lato" panose="020F0502020204030203" pitchFamily="34" charset="0"/>
            </a:endParaRPr>
          </a:p>
        </p:txBody>
      </p:sp>
      <p:sp>
        <p:nvSpPr>
          <p:cNvPr id="3" name="Text Placeholder 2">
            <a:extLst>
              <a:ext uri="{FF2B5EF4-FFF2-40B4-BE49-F238E27FC236}">
                <a16:creationId xmlns:a16="http://schemas.microsoft.com/office/drawing/2014/main" id="{A3DAA24C-F3AC-4337-9701-D6467B709397}"/>
              </a:ext>
            </a:extLst>
          </p:cNvPr>
          <p:cNvSpPr>
            <a:spLocks noGrp="1"/>
          </p:cNvSpPr>
          <p:nvPr>
            <p:ph type="body" idx="1"/>
          </p:nvPr>
        </p:nvSpPr>
        <p:spPr/>
        <p:txBody>
          <a:bodyPr>
            <a:normAutofit/>
          </a:bodyPr>
          <a:lstStyle/>
          <a:p>
            <a:r>
              <a:rPr lang="en-US" b="1" dirty="0"/>
              <a:t>Percentage of field of view in motion </a:t>
            </a:r>
            <a:br>
              <a:rPr lang="en-US" dirty="0"/>
            </a:br>
            <a:r>
              <a:rPr lang="en-US" dirty="0"/>
              <a:t>- lower amount of FOV in motion means </a:t>
            </a:r>
            <a:r>
              <a:rPr lang="en-US" dirty="0" err="1">
                <a:sym typeface="Wingdings" panose="05000000000000000000" pitchFamily="2" charset="2"/>
              </a:rPr>
              <a:t>vection</a:t>
            </a:r>
            <a:r>
              <a:rPr lang="en-US" dirty="0">
                <a:sym typeface="Wingdings" panose="05000000000000000000" pitchFamily="2" charset="2"/>
              </a:rPr>
              <a:t> </a:t>
            </a:r>
            <a:r>
              <a:rPr lang="en-US" dirty="0"/>
              <a:t>less likely</a:t>
            </a:r>
          </a:p>
          <a:p>
            <a:r>
              <a:rPr lang="en-US" b="1" dirty="0"/>
              <a:t>Distance of motion from center of view </a:t>
            </a:r>
            <a:br>
              <a:rPr lang="en-US" b="1" dirty="0"/>
            </a:br>
            <a:r>
              <a:rPr lang="en-US" b="1" dirty="0"/>
              <a:t>- </a:t>
            </a:r>
            <a:r>
              <a:rPr lang="en-US" dirty="0"/>
              <a:t>motion at periphery can cause yaw or forward/backward </a:t>
            </a:r>
            <a:r>
              <a:rPr lang="en-US" dirty="0" err="1"/>
              <a:t>vection</a:t>
            </a:r>
            <a:br>
              <a:rPr lang="en-US" dirty="0"/>
            </a:br>
            <a:r>
              <a:rPr lang="en-US" dirty="0"/>
              <a:t>- motion at center may induce other types of </a:t>
            </a:r>
            <a:r>
              <a:rPr lang="en-US" dirty="0" err="1"/>
              <a:t>vection</a:t>
            </a:r>
            <a:endParaRPr lang="en-US" dirty="0"/>
          </a:p>
          <a:p>
            <a:r>
              <a:rPr lang="en-US" b="1" dirty="0"/>
              <a:t>Exposure time </a:t>
            </a:r>
            <a:br>
              <a:rPr lang="en-US" b="1" dirty="0"/>
            </a:br>
            <a:r>
              <a:rPr lang="en-US" dirty="0"/>
              <a:t>- longer the flow is perceived, greater the effect</a:t>
            </a:r>
          </a:p>
          <a:p>
            <a:r>
              <a:rPr lang="en-US" b="1" dirty="0"/>
              <a:t>Spatial frequency </a:t>
            </a:r>
            <a:br>
              <a:rPr lang="en-US" dirty="0"/>
            </a:br>
            <a:r>
              <a:rPr lang="en-US" dirty="0"/>
              <a:t>- more objects create stronger optical flow and </a:t>
            </a:r>
            <a:r>
              <a:rPr lang="en-US" dirty="0" err="1"/>
              <a:t>vection</a:t>
            </a:r>
            <a:r>
              <a:rPr lang="en-US" dirty="0"/>
              <a:t> more likely</a:t>
            </a:r>
          </a:p>
          <a:p>
            <a:r>
              <a:rPr lang="en-US" b="1" dirty="0"/>
              <a:t>Contrast</a:t>
            </a:r>
            <a:br>
              <a:rPr lang="en-US" b="1" dirty="0"/>
            </a:br>
            <a:r>
              <a:rPr lang="en-US" dirty="0"/>
              <a:t> - better view of objects creates stronger optical flow</a:t>
            </a:r>
          </a:p>
          <a:p>
            <a:endParaRPr lang="en-US" dirty="0"/>
          </a:p>
        </p:txBody>
      </p:sp>
    </p:spTree>
    <p:extLst>
      <p:ext uri="{BB962C8B-B14F-4D97-AF65-F5344CB8AC3E}">
        <p14:creationId xmlns:p14="http://schemas.microsoft.com/office/powerpoint/2010/main" val="3061880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Factors </a:t>
            </a:r>
            <a:r>
              <a:rPr lang="en-US" dirty="0">
                <a:latin typeface="Lato" panose="020F0502020204030203" pitchFamily="34" charset="0"/>
              </a:rPr>
              <a:t>t</a:t>
            </a:r>
            <a:r>
              <a:rPr lang="en" dirty="0">
                <a:latin typeface="Lato" panose="020F0502020204030203" pitchFamily="34" charset="0"/>
              </a:rPr>
              <a:t>hat Affect Vection</a:t>
            </a:r>
            <a:endParaRPr dirty="0">
              <a:latin typeface="Lato" panose="020F0502020204030203" pitchFamily="34" charset="0"/>
            </a:endParaRPr>
          </a:p>
        </p:txBody>
      </p:sp>
      <p:sp>
        <p:nvSpPr>
          <p:cNvPr id="3" name="Text Placeholder 2">
            <a:extLst>
              <a:ext uri="{FF2B5EF4-FFF2-40B4-BE49-F238E27FC236}">
                <a16:creationId xmlns:a16="http://schemas.microsoft.com/office/drawing/2014/main" id="{A3DAA24C-F3AC-4337-9701-D6467B709397}"/>
              </a:ext>
            </a:extLst>
          </p:cNvPr>
          <p:cNvSpPr>
            <a:spLocks noGrp="1"/>
          </p:cNvSpPr>
          <p:nvPr>
            <p:ph type="body" idx="1"/>
          </p:nvPr>
        </p:nvSpPr>
        <p:spPr/>
        <p:txBody>
          <a:bodyPr>
            <a:normAutofit/>
          </a:bodyPr>
          <a:lstStyle/>
          <a:p>
            <a:r>
              <a:rPr lang="en-US" b="1" dirty="0"/>
              <a:t>Other sensory cues</a:t>
            </a:r>
            <a:br>
              <a:rPr lang="en-US" b="1" dirty="0"/>
            </a:br>
            <a:r>
              <a:rPr lang="en-US" b="1" dirty="0"/>
              <a:t> </a:t>
            </a:r>
            <a:r>
              <a:rPr lang="en-US" dirty="0"/>
              <a:t>- wind blowing, sounds of objects moving past increase </a:t>
            </a:r>
            <a:r>
              <a:rPr lang="en-US" dirty="0" err="1"/>
              <a:t>vection</a:t>
            </a:r>
            <a:br>
              <a:rPr lang="en-US" dirty="0"/>
            </a:br>
            <a:endParaRPr lang="en-US" dirty="0"/>
          </a:p>
          <a:p>
            <a:r>
              <a:rPr lang="en-US" b="1" dirty="0"/>
              <a:t>Prior knowledge </a:t>
            </a:r>
            <a:br>
              <a:rPr lang="en-US" b="1" dirty="0"/>
            </a:br>
            <a:r>
              <a:rPr lang="en-US" dirty="0"/>
              <a:t>- knowing about motion ahead of time (turn steering wheel) can increase</a:t>
            </a:r>
            <a:br>
              <a:rPr lang="en-US" dirty="0"/>
            </a:br>
            <a:endParaRPr lang="en-US" dirty="0"/>
          </a:p>
          <a:p>
            <a:r>
              <a:rPr lang="en-US" b="1" dirty="0"/>
              <a:t>Attention</a:t>
            </a:r>
            <a:br>
              <a:rPr lang="en-US" b="1" dirty="0"/>
            </a:br>
            <a:r>
              <a:rPr lang="en-US" dirty="0"/>
              <a:t> - distraction can minimize perception of </a:t>
            </a:r>
            <a:r>
              <a:rPr lang="en-US" dirty="0" err="1"/>
              <a:t>vection</a:t>
            </a:r>
            <a:br>
              <a:rPr lang="en-US" dirty="0"/>
            </a:br>
            <a:endParaRPr lang="en-US" dirty="0"/>
          </a:p>
          <a:p>
            <a:r>
              <a:rPr lang="en-US" b="1" dirty="0"/>
              <a:t>Adaptation</a:t>
            </a:r>
            <a:r>
              <a:rPr lang="en-US" dirty="0"/>
              <a:t> - repeated, prolonged exposure can prevent </a:t>
            </a:r>
            <a:r>
              <a:rPr lang="en-US" dirty="0" err="1"/>
              <a:t>vection</a:t>
            </a:r>
            <a:endParaRPr lang="en-US" dirty="0"/>
          </a:p>
          <a:p>
            <a:endParaRPr lang="en-US" dirty="0"/>
          </a:p>
        </p:txBody>
      </p:sp>
    </p:spTree>
    <p:extLst>
      <p:ext uri="{BB962C8B-B14F-4D97-AF65-F5344CB8AC3E}">
        <p14:creationId xmlns:p14="http://schemas.microsoft.com/office/powerpoint/2010/main" val="3256032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60467" y="2468233"/>
            <a:ext cx="11360800" cy="1428800"/>
          </a:xfrm>
          <a:prstGeom prst="rect">
            <a:avLst/>
          </a:prstGeom>
        </p:spPr>
        <p:txBody>
          <a:bodyPr spcFirstLastPara="1" vert="horz" wrap="square" lIns="121900" tIns="121900" rIns="121900" bIns="121900" rtlCol="0" anchor="t" anchorCtr="0">
            <a:noAutofit/>
          </a:bodyPr>
          <a:lstStyle/>
          <a:p>
            <a:pPr algn="ctr"/>
            <a:r>
              <a:rPr lang="en" u="sng">
                <a:solidFill>
                  <a:schemeClr val="hlink"/>
                </a:solidFill>
                <a:hlinkClick r:id="rId3"/>
              </a:rPr>
              <a:t>The Problem with Mismatched Cues from the Vestibular and Visual Senses</a:t>
            </a:r>
            <a:endParaRPr/>
          </a:p>
        </p:txBody>
      </p:sp>
    </p:spTree>
    <p:extLst>
      <p:ext uri="{BB962C8B-B14F-4D97-AF65-F5344CB8AC3E}">
        <p14:creationId xmlns:p14="http://schemas.microsoft.com/office/powerpoint/2010/main" val="1899839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US" dirty="0">
                <a:latin typeface="Lato" panose="020F0502020204030203" pitchFamily="34" charset="0"/>
              </a:rPr>
              <a:t>VR Sickness Symptoms</a:t>
            </a:r>
            <a:endParaRPr dirty="0">
              <a:latin typeface="Lato" panose="020F0502020204030203" pitchFamily="34" charset="0"/>
            </a:endParaRPr>
          </a:p>
        </p:txBody>
      </p:sp>
      <p:sp>
        <p:nvSpPr>
          <p:cNvPr id="163" name="Google Shape;163;p29"/>
          <p:cNvSpPr txBox="1">
            <a:spLocks noGrp="1"/>
          </p:cNvSpPr>
          <p:nvPr>
            <p:ph type="body" idx="1"/>
          </p:nvPr>
        </p:nvSpPr>
        <p:spPr>
          <a:xfrm>
            <a:off x="544667" y="1153767"/>
            <a:ext cx="7700400" cy="4555200"/>
          </a:xfrm>
          <a:prstGeom prst="rect">
            <a:avLst/>
          </a:prstGeom>
        </p:spPr>
        <p:txBody>
          <a:bodyPr spcFirstLastPara="1" vert="horz" wrap="square" lIns="121900" tIns="121900" rIns="121900" bIns="121900" rtlCol="0" anchor="t" anchorCtr="0">
            <a:noAutofit/>
          </a:bodyPr>
          <a:lstStyle/>
          <a:p>
            <a:pPr marL="0" indent="0">
              <a:lnSpc>
                <a:spcPct val="150000"/>
              </a:lnSpc>
              <a:buNone/>
            </a:pPr>
            <a:r>
              <a:rPr lang="en" dirty="0"/>
              <a:t>VR Sickness (also called Simulator Sickness) causes:</a:t>
            </a:r>
            <a:endParaRPr dirty="0"/>
          </a:p>
          <a:p>
            <a:pPr marL="1219181" indent="-457200">
              <a:lnSpc>
                <a:spcPct val="150000"/>
              </a:lnSpc>
              <a:spcBef>
                <a:spcPts val="2133"/>
              </a:spcBef>
            </a:pPr>
            <a:r>
              <a:rPr lang="en" dirty="0"/>
              <a:t>Fatigue</a:t>
            </a:r>
          </a:p>
          <a:p>
            <a:pPr marL="1219181" indent="-457200">
              <a:lnSpc>
                <a:spcPct val="150000"/>
              </a:lnSpc>
              <a:spcBef>
                <a:spcPts val="2133"/>
              </a:spcBef>
            </a:pPr>
            <a:r>
              <a:rPr lang="en" dirty="0"/>
              <a:t>Headache</a:t>
            </a:r>
          </a:p>
          <a:p>
            <a:pPr marL="1219181" indent="-457200">
              <a:lnSpc>
                <a:spcPct val="150000"/>
              </a:lnSpc>
              <a:spcBef>
                <a:spcPts val="2133"/>
              </a:spcBef>
            </a:pPr>
            <a:r>
              <a:rPr lang="en" dirty="0"/>
              <a:t>Nausea</a:t>
            </a:r>
          </a:p>
          <a:p>
            <a:pPr marL="1219181" indent="-457200">
              <a:lnSpc>
                <a:spcPct val="150000"/>
              </a:lnSpc>
              <a:spcBef>
                <a:spcPts val="2133"/>
              </a:spcBef>
            </a:pPr>
            <a:r>
              <a:rPr lang="en" dirty="0"/>
              <a:t>Dizziness</a:t>
            </a:r>
          </a:p>
          <a:p>
            <a:pPr marL="1219181" indent="-457200">
              <a:lnSpc>
                <a:spcPct val="150000"/>
              </a:lnSpc>
              <a:spcBef>
                <a:spcPts val="2133"/>
              </a:spcBef>
            </a:pPr>
            <a:r>
              <a:rPr lang="en" dirty="0"/>
              <a:t>Drowsiness</a:t>
            </a:r>
            <a:endParaRPr dirty="0"/>
          </a:p>
          <a:p>
            <a:pPr marL="761981" indent="0">
              <a:lnSpc>
                <a:spcPct val="150000"/>
              </a:lnSpc>
              <a:buClr>
                <a:srgbClr val="FFFFFF"/>
              </a:buClr>
              <a:buNone/>
            </a:pPr>
            <a:endParaRPr dirty="0"/>
          </a:p>
        </p:txBody>
      </p:sp>
      <p:sp>
        <p:nvSpPr>
          <p:cNvPr id="164" name="Google Shape;164;p29"/>
          <p:cNvSpPr txBox="1"/>
          <p:nvPr/>
        </p:nvSpPr>
        <p:spPr>
          <a:xfrm>
            <a:off x="4394867" y="2498966"/>
            <a:ext cx="4836000" cy="3100800"/>
          </a:xfrm>
          <a:prstGeom prst="rect">
            <a:avLst/>
          </a:prstGeom>
          <a:noFill/>
          <a:ln>
            <a:noFill/>
          </a:ln>
        </p:spPr>
        <p:txBody>
          <a:bodyPr spcFirstLastPara="1" wrap="square" lIns="121900" tIns="121900" rIns="121900" bIns="121900" anchor="t" anchorCtr="0">
            <a:noAutofit/>
          </a:bodyPr>
          <a:lstStyle/>
          <a:p>
            <a:pPr marL="1219170" indent="-457189">
              <a:lnSpc>
                <a:spcPct val="150000"/>
              </a:lnSpc>
              <a:buClr>
                <a:schemeClr val="dk1"/>
              </a:buClr>
              <a:buSzPts val="1800"/>
              <a:buChar char="●"/>
            </a:pPr>
            <a:r>
              <a:rPr lang="en" sz="2400" dirty="0">
                <a:solidFill>
                  <a:schemeClr val="dk1"/>
                </a:solidFill>
              </a:rPr>
              <a:t>Increased Salivation</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Cold Sweating</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Pallor</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Warmth/Flushing</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Accommodation Issues</a:t>
            </a:r>
            <a:endParaRPr sz="2400" dirty="0"/>
          </a:p>
        </p:txBody>
      </p:sp>
    </p:spTree>
    <p:extLst>
      <p:ext uri="{BB962C8B-B14F-4D97-AF65-F5344CB8AC3E}">
        <p14:creationId xmlns:p14="http://schemas.microsoft.com/office/powerpoint/2010/main" val="38641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415600" y="4917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But…why?</a:t>
            </a:r>
            <a:endParaRPr dirty="0">
              <a:latin typeface="Lato" panose="020F0502020204030203" pitchFamily="34" charset="0"/>
            </a:endParaRPr>
          </a:p>
        </p:txBody>
      </p:sp>
      <p:sp>
        <p:nvSpPr>
          <p:cNvPr id="170" name="Google Shape;170;p30"/>
          <p:cNvSpPr txBox="1">
            <a:spLocks noGrp="1"/>
          </p:cNvSpPr>
          <p:nvPr>
            <p:ph type="body" idx="1"/>
          </p:nvPr>
        </p:nvSpPr>
        <p:spPr>
          <a:xfrm>
            <a:off x="285467" y="1536633"/>
            <a:ext cx="8004000" cy="4849600"/>
          </a:xfrm>
          <a:prstGeom prst="rect">
            <a:avLst/>
          </a:prstGeom>
        </p:spPr>
        <p:txBody>
          <a:bodyPr spcFirstLastPara="1" vert="horz" wrap="square" lIns="121900" tIns="121900" rIns="121900" bIns="121900" rtlCol="0" anchor="t" anchorCtr="0">
            <a:noAutofit/>
          </a:bodyPr>
          <a:lstStyle/>
          <a:p>
            <a:pPr>
              <a:buClr>
                <a:srgbClr val="FFFFFF"/>
              </a:buClr>
            </a:pPr>
            <a:r>
              <a:rPr lang="en" u="sng" dirty="0"/>
              <a:t>Sensory Conflict Theory</a:t>
            </a:r>
            <a:r>
              <a:rPr lang="en" dirty="0"/>
              <a:t> - conflicting sensory stimuli create processing burden</a:t>
            </a:r>
            <a:br>
              <a:rPr lang="en" dirty="0"/>
            </a:br>
            <a:endParaRPr dirty="0"/>
          </a:p>
          <a:p>
            <a:pPr>
              <a:buClr>
                <a:srgbClr val="FFFFFF"/>
              </a:buClr>
            </a:pPr>
            <a:r>
              <a:rPr lang="en" u="sng" dirty="0"/>
              <a:t>Forced fusion</a:t>
            </a:r>
            <a:r>
              <a:rPr lang="en" dirty="0"/>
              <a:t> - perceptual systems must work harder to integrate mismatched information, resulting in fatigue, headache and eyestrain</a:t>
            </a:r>
            <a:br>
              <a:rPr lang="en" dirty="0"/>
            </a:br>
            <a:endParaRPr dirty="0"/>
          </a:p>
          <a:p>
            <a:pPr>
              <a:buClr>
                <a:srgbClr val="FFFFFF"/>
              </a:buClr>
            </a:pPr>
            <a:r>
              <a:rPr lang="en" u="sng" dirty="0"/>
              <a:t>Poison hypothesis</a:t>
            </a:r>
            <a:r>
              <a:rPr lang="en" dirty="0"/>
              <a:t> - symptoms from ingesting toxins involve conflicts of visual and vestibular systems. We become nauseated from this mismatch and vomit to remove poison from our bodies</a:t>
            </a:r>
            <a:endParaRPr dirty="0"/>
          </a:p>
        </p:txBody>
      </p:sp>
      <p:pic>
        <p:nvPicPr>
          <p:cNvPr id="171" name="Google Shape;171;p30"/>
          <p:cNvPicPr preferRelativeResize="0"/>
          <p:nvPr/>
        </p:nvPicPr>
        <p:blipFill>
          <a:blip r:embed="rId3">
            <a:alphaModFix/>
          </a:blip>
          <a:stretch>
            <a:fillRect/>
          </a:stretch>
        </p:blipFill>
        <p:spPr>
          <a:xfrm>
            <a:off x="8609600" y="1935238"/>
            <a:ext cx="3270467" cy="3704463"/>
          </a:xfrm>
          <a:prstGeom prst="rect">
            <a:avLst/>
          </a:prstGeom>
          <a:noFill/>
          <a:ln>
            <a:noFill/>
          </a:ln>
        </p:spPr>
      </p:pic>
    </p:spTree>
    <p:extLst>
      <p:ext uri="{BB962C8B-B14F-4D97-AF65-F5344CB8AC3E}">
        <p14:creationId xmlns:p14="http://schemas.microsoft.com/office/powerpoint/2010/main" val="880776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40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Developer Recommendations</a:t>
            </a:r>
            <a:endParaRPr dirty="0">
              <a:latin typeface="Lato" panose="020F0502020204030203" pitchFamily="34" charset="0"/>
            </a:endParaRPr>
          </a:p>
        </p:txBody>
      </p:sp>
      <p:sp>
        <p:nvSpPr>
          <p:cNvPr id="177" name="Google Shape;177;p31"/>
          <p:cNvSpPr txBox="1">
            <a:spLocks noGrp="1"/>
          </p:cNvSpPr>
          <p:nvPr>
            <p:ph type="body" idx="1"/>
          </p:nvPr>
        </p:nvSpPr>
        <p:spPr>
          <a:xfrm>
            <a:off x="618800" y="1638233"/>
            <a:ext cx="11360800" cy="4967600"/>
          </a:xfrm>
          <a:prstGeom prst="rect">
            <a:avLst/>
          </a:prstGeom>
        </p:spPr>
        <p:txBody>
          <a:bodyPr spcFirstLastPara="1" vert="horz" wrap="square" lIns="121900" tIns="121900" rIns="121900" bIns="121900" rtlCol="0" anchor="t" anchorCtr="0">
            <a:noAutofit/>
          </a:bodyPr>
          <a:lstStyle/>
          <a:p>
            <a:pPr>
              <a:lnSpc>
                <a:spcPct val="150000"/>
              </a:lnSpc>
              <a:buClr>
                <a:srgbClr val="FFFFFF"/>
              </a:buClr>
            </a:pPr>
            <a:r>
              <a:rPr lang="en-US" sz="2400" dirty="0"/>
              <a:t>Virtual Worlds - less locomotion (e.g. elevator, not stairs)</a:t>
            </a:r>
          </a:p>
          <a:p>
            <a:pPr>
              <a:lnSpc>
                <a:spcPct val="150000"/>
              </a:lnSpc>
              <a:buClr>
                <a:srgbClr val="FFFFFF"/>
              </a:buClr>
            </a:pPr>
            <a:r>
              <a:rPr lang="en-US" sz="2400" dirty="0"/>
              <a:t>Visual Rendering - avoid movement of objects in most of visual field</a:t>
            </a:r>
            <a:br>
              <a:rPr lang="en-US" sz="2400" dirty="0"/>
            </a:br>
            <a:r>
              <a:rPr lang="en-US" sz="2400" dirty="0"/>
              <a:t>Visual Rendering – reduce brightness and contrast</a:t>
            </a:r>
          </a:p>
          <a:p>
            <a:pPr>
              <a:lnSpc>
                <a:spcPct val="150000"/>
              </a:lnSpc>
              <a:buClr>
                <a:srgbClr val="FFFFFF"/>
              </a:buClr>
            </a:pPr>
            <a:r>
              <a:rPr lang="en-US" sz="2400" dirty="0"/>
              <a:t>Visual Rendering – high, constant framerate</a:t>
            </a:r>
          </a:p>
          <a:p>
            <a:pPr>
              <a:lnSpc>
                <a:spcPct val="150000"/>
              </a:lnSpc>
              <a:buClr>
                <a:srgbClr val="FFFFFF"/>
              </a:buClr>
            </a:pPr>
            <a:r>
              <a:rPr lang="en-US" sz="2400" dirty="0"/>
              <a:t>Tracking – no latency!</a:t>
            </a:r>
          </a:p>
          <a:p>
            <a:pPr>
              <a:lnSpc>
                <a:spcPct val="150000"/>
              </a:lnSpc>
              <a:buClr>
                <a:srgbClr val="FFFFFF"/>
              </a:buClr>
            </a:pPr>
            <a:r>
              <a:rPr lang="en-US" sz="2400" dirty="0"/>
              <a:t>Interaction - reduce real-world motion to prevent gorilla arms</a:t>
            </a:r>
          </a:p>
          <a:p>
            <a:pPr>
              <a:lnSpc>
                <a:spcPct val="150000"/>
              </a:lnSpc>
              <a:buClr>
                <a:srgbClr val="FFFFFF"/>
              </a:buClr>
            </a:pPr>
            <a:r>
              <a:rPr lang="en-US" sz="2400" dirty="0"/>
              <a:t>User Interface - embed into the virtual world to minimize head movement</a:t>
            </a:r>
            <a:br>
              <a:rPr lang="en-US" sz="2400" dirty="0"/>
            </a:br>
            <a:endParaRPr lang="en-US" sz="900" dirty="0"/>
          </a:p>
          <a:p>
            <a:pPr marL="0" indent="0">
              <a:lnSpc>
                <a:spcPct val="150000"/>
              </a:lnSpc>
              <a:spcBef>
                <a:spcPts val="2133"/>
              </a:spcBef>
              <a:spcAft>
                <a:spcPts val="2133"/>
              </a:spcAft>
              <a:buNone/>
            </a:pPr>
            <a:r>
              <a:rPr lang="en-US" sz="2400" dirty="0"/>
              <a:t>                                                   LaValle, Ch 12.2</a:t>
            </a:r>
            <a:endParaRPr lang="en-US" dirty="0"/>
          </a:p>
        </p:txBody>
      </p:sp>
    </p:spTree>
    <p:extLst>
      <p:ext uri="{BB962C8B-B14F-4D97-AF65-F5344CB8AC3E}">
        <p14:creationId xmlns:p14="http://schemas.microsoft.com/office/powerpoint/2010/main" val="30065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367C-9866-475C-84FC-44C9148EB5A3}"/>
              </a:ext>
            </a:extLst>
          </p:cNvPr>
          <p:cNvSpPr>
            <a:spLocks noGrp="1"/>
          </p:cNvSpPr>
          <p:nvPr>
            <p:ph type="title"/>
          </p:nvPr>
        </p:nvSpPr>
        <p:spPr/>
        <p:txBody>
          <a:bodyPr>
            <a:normAutofit fontScale="90000"/>
          </a:bodyPr>
          <a:lstStyle/>
          <a:p>
            <a:r>
              <a:rPr lang="en-US" dirty="0">
                <a:latin typeface="Lato" panose="020F0502020204030203"/>
              </a:rPr>
              <a:t>Acceleration</a:t>
            </a:r>
          </a:p>
        </p:txBody>
      </p:sp>
      <p:sp>
        <p:nvSpPr>
          <p:cNvPr id="3" name="Text Placeholder 2">
            <a:extLst>
              <a:ext uri="{FF2B5EF4-FFF2-40B4-BE49-F238E27FC236}">
                <a16:creationId xmlns:a16="http://schemas.microsoft.com/office/drawing/2014/main" id="{C6342D11-DBC2-43D5-9EE1-85606B26844C}"/>
              </a:ext>
            </a:extLst>
          </p:cNvPr>
          <p:cNvSpPr>
            <a:spLocks noGrp="1"/>
          </p:cNvSpPr>
          <p:nvPr>
            <p:ph type="body" idx="1"/>
          </p:nvPr>
        </p:nvSpPr>
        <p:spPr/>
        <p:txBody>
          <a:bodyPr/>
          <a:lstStyle/>
          <a:p>
            <a:pPr marL="152396" indent="0">
              <a:buNone/>
            </a:pPr>
            <a:r>
              <a:rPr lang="en-US" dirty="0"/>
              <a:t>Acceleration is the rate of change of the velocity</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We can approximate this numerically as before </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6" name="Picture 5">
            <a:extLst>
              <a:ext uri="{FF2B5EF4-FFF2-40B4-BE49-F238E27FC236}">
                <a16:creationId xmlns:a16="http://schemas.microsoft.com/office/drawing/2014/main" id="{5E991DC6-EC00-4290-B90D-2864C9019640}"/>
              </a:ext>
            </a:extLst>
          </p:cNvPr>
          <p:cNvPicPr>
            <a:picLocks noChangeAspect="1"/>
          </p:cNvPicPr>
          <p:nvPr/>
        </p:nvPicPr>
        <p:blipFill>
          <a:blip r:embed="rId2"/>
          <a:stretch>
            <a:fillRect/>
          </a:stretch>
        </p:blipFill>
        <p:spPr>
          <a:xfrm>
            <a:off x="3221795" y="2243137"/>
            <a:ext cx="1381125" cy="790575"/>
          </a:xfrm>
          <a:prstGeom prst="rect">
            <a:avLst/>
          </a:prstGeom>
        </p:spPr>
      </p:pic>
      <p:pic>
        <p:nvPicPr>
          <p:cNvPr id="7" name="Picture 6">
            <a:extLst>
              <a:ext uri="{FF2B5EF4-FFF2-40B4-BE49-F238E27FC236}">
                <a16:creationId xmlns:a16="http://schemas.microsoft.com/office/drawing/2014/main" id="{89C9B994-918A-4405-87A1-7F9E2900B46C}"/>
              </a:ext>
            </a:extLst>
          </p:cNvPr>
          <p:cNvPicPr>
            <a:picLocks noChangeAspect="1"/>
          </p:cNvPicPr>
          <p:nvPr/>
        </p:nvPicPr>
        <p:blipFill>
          <a:blip r:embed="rId3"/>
          <a:stretch>
            <a:fillRect/>
          </a:stretch>
        </p:blipFill>
        <p:spPr>
          <a:xfrm>
            <a:off x="5675565" y="2152649"/>
            <a:ext cx="3467100" cy="971550"/>
          </a:xfrm>
          <a:prstGeom prst="rect">
            <a:avLst/>
          </a:prstGeom>
        </p:spPr>
      </p:pic>
      <p:pic>
        <p:nvPicPr>
          <p:cNvPr id="8" name="Picture 7">
            <a:extLst>
              <a:ext uri="{FF2B5EF4-FFF2-40B4-BE49-F238E27FC236}">
                <a16:creationId xmlns:a16="http://schemas.microsoft.com/office/drawing/2014/main" id="{8E415BFB-710C-48EF-851E-3C618065EE0A}"/>
              </a:ext>
            </a:extLst>
          </p:cNvPr>
          <p:cNvPicPr>
            <a:picLocks noChangeAspect="1"/>
          </p:cNvPicPr>
          <p:nvPr/>
        </p:nvPicPr>
        <p:blipFill>
          <a:blip r:embed="rId4"/>
          <a:stretch>
            <a:fillRect/>
          </a:stretch>
        </p:blipFill>
        <p:spPr>
          <a:xfrm>
            <a:off x="7556381" y="3535427"/>
            <a:ext cx="1419225" cy="409575"/>
          </a:xfrm>
          <a:prstGeom prst="rect">
            <a:avLst/>
          </a:prstGeom>
        </p:spPr>
      </p:pic>
    </p:spTree>
    <p:extLst>
      <p:ext uri="{BB962C8B-B14F-4D97-AF65-F5344CB8AC3E}">
        <p14:creationId xmlns:p14="http://schemas.microsoft.com/office/powerpoint/2010/main" val="312787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Error</a:t>
            </a:r>
            <a:endParaRPr dirty="0">
              <a:latin typeface="Lato" panose="020F0502020204030203" pitchFamily="34" charset="0"/>
            </a:endParaRPr>
          </a:p>
        </p:txBody>
      </p:sp>
      <p:sp>
        <p:nvSpPr>
          <p:cNvPr id="125" name="Google Shape;125;p21"/>
          <p:cNvSpPr txBox="1">
            <a:spLocks noGrp="1"/>
          </p:cNvSpPr>
          <p:nvPr>
            <p:ph type="body" idx="1"/>
          </p:nvPr>
        </p:nvSpPr>
        <p:spPr>
          <a:xfrm>
            <a:off x="-622594" y="2543499"/>
            <a:ext cx="12516644" cy="4555200"/>
          </a:xfrm>
          <a:prstGeom prst="rect">
            <a:avLst/>
          </a:prstGeom>
        </p:spPr>
        <p:txBody>
          <a:bodyPr spcFirstLastPara="1" vert="horz" wrap="square" lIns="121900" tIns="121900" rIns="121900" bIns="121900" rtlCol="0" anchor="t" anchorCtr="0">
            <a:noAutofit/>
          </a:bodyPr>
          <a:lstStyle/>
          <a:p>
            <a:pPr>
              <a:lnSpc>
                <a:spcPct val="200000"/>
              </a:lnSpc>
              <a:buClr>
                <a:srgbClr val="FFFFFF"/>
              </a:buClr>
            </a:pPr>
            <a:r>
              <a:rPr lang="en-US" dirty="0"/>
              <a:t>Numerically we have</a:t>
            </a:r>
          </a:p>
          <a:p>
            <a:pPr>
              <a:lnSpc>
                <a:spcPct val="200000"/>
              </a:lnSpc>
              <a:buClr>
                <a:srgbClr val="FFFFFF"/>
              </a:buClr>
            </a:pPr>
            <a:r>
              <a:rPr lang="en-US" dirty="0"/>
              <a:t>We are approximating an integral by stepping in the direction of the velocity</a:t>
            </a:r>
          </a:p>
          <a:p>
            <a:pPr>
              <a:lnSpc>
                <a:spcPct val="200000"/>
              </a:lnSpc>
              <a:buClr>
                <a:srgbClr val="FFFFFF"/>
              </a:buClr>
            </a:pPr>
            <a:r>
              <a:rPr lang="en-US" dirty="0"/>
              <a:t>This is called </a:t>
            </a:r>
            <a:r>
              <a:rPr lang="en-US" b="1" i="1" dirty="0"/>
              <a:t>Euler Integration</a:t>
            </a:r>
          </a:p>
          <a:p>
            <a:pPr>
              <a:lnSpc>
                <a:spcPct val="200000"/>
              </a:lnSpc>
              <a:buClr>
                <a:srgbClr val="FFFFFF"/>
              </a:buClr>
            </a:pPr>
            <a:r>
              <a:rPr lang="en-US" dirty="0"/>
              <a:t>Error is proportional to the size of the timestep O(</a:t>
            </a:r>
            <a:r>
              <a:rPr lang="el-GR" dirty="0"/>
              <a:t>Δ</a:t>
            </a:r>
            <a:r>
              <a:rPr lang="en-US" dirty="0"/>
              <a:t>t)…which is not good</a:t>
            </a:r>
          </a:p>
          <a:p>
            <a:pPr>
              <a:lnSpc>
                <a:spcPct val="200000"/>
              </a:lnSpc>
              <a:buClr>
                <a:srgbClr val="FFFFFF"/>
              </a:buClr>
            </a:pPr>
            <a:r>
              <a:rPr lang="en-US" dirty="0"/>
              <a:t>Using a higher order method like 4</a:t>
            </a:r>
            <a:r>
              <a:rPr lang="en-US" baseline="30000" dirty="0"/>
              <a:t>th</a:t>
            </a:r>
            <a:r>
              <a:rPr lang="en-US" dirty="0"/>
              <a:t> order Runge-</a:t>
            </a:r>
            <a:r>
              <a:rPr lang="en-US" dirty="0" err="1"/>
              <a:t>Kutta</a:t>
            </a:r>
            <a:r>
              <a:rPr lang="en-US" dirty="0"/>
              <a:t> (RK4) would be better                                                          </a:t>
            </a:r>
            <a:endParaRPr dirty="0"/>
          </a:p>
          <a:p>
            <a:pPr marL="152396" indent="0">
              <a:lnSpc>
                <a:spcPct val="200000"/>
              </a:lnSpc>
              <a:buClr>
                <a:srgbClr val="FFFFFF"/>
              </a:buClr>
              <a:buNone/>
            </a:pPr>
            <a:endParaRPr dirty="0"/>
          </a:p>
        </p:txBody>
      </p:sp>
      <p:pic>
        <p:nvPicPr>
          <p:cNvPr id="2" name="Picture 1">
            <a:extLst>
              <a:ext uri="{FF2B5EF4-FFF2-40B4-BE49-F238E27FC236}">
                <a16:creationId xmlns:a16="http://schemas.microsoft.com/office/drawing/2014/main" id="{13E4EFB4-7A27-4AD5-B921-73275186B62F}"/>
              </a:ext>
            </a:extLst>
          </p:cNvPr>
          <p:cNvPicPr>
            <a:picLocks noChangeAspect="1"/>
          </p:cNvPicPr>
          <p:nvPr/>
        </p:nvPicPr>
        <p:blipFill>
          <a:blip r:embed="rId3"/>
          <a:stretch>
            <a:fillRect/>
          </a:stretch>
        </p:blipFill>
        <p:spPr>
          <a:xfrm>
            <a:off x="5121668" y="516961"/>
            <a:ext cx="6772382" cy="2346910"/>
          </a:xfrm>
          <a:prstGeom prst="rect">
            <a:avLst/>
          </a:prstGeom>
        </p:spPr>
      </p:pic>
      <p:pic>
        <p:nvPicPr>
          <p:cNvPr id="5" name="Picture 4">
            <a:extLst>
              <a:ext uri="{FF2B5EF4-FFF2-40B4-BE49-F238E27FC236}">
                <a16:creationId xmlns:a16="http://schemas.microsoft.com/office/drawing/2014/main" id="{C99CB0C4-E791-4169-96FD-64185429CAC6}"/>
              </a:ext>
            </a:extLst>
          </p:cNvPr>
          <p:cNvPicPr>
            <a:picLocks noChangeAspect="1"/>
          </p:cNvPicPr>
          <p:nvPr/>
        </p:nvPicPr>
        <p:blipFill>
          <a:blip r:embed="rId4"/>
          <a:stretch>
            <a:fillRect/>
          </a:stretch>
        </p:blipFill>
        <p:spPr>
          <a:xfrm>
            <a:off x="3151757" y="2902105"/>
            <a:ext cx="4162425" cy="647700"/>
          </a:xfrm>
          <a:prstGeom prst="rect">
            <a:avLst/>
          </a:prstGeom>
        </p:spPr>
      </p:pic>
      <p:pic>
        <p:nvPicPr>
          <p:cNvPr id="6" name="Picture 5">
            <a:extLst>
              <a:ext uri="{FF2B5EF4-FFF2-40B4-BE49-F238E27FC236}">
                <a16:creationId xmlns:a16="http://schemas.microsoft.com/office/drawing/2014/main" id="{1762BE38-CFFC-4AD9-A0DF-471A6C8738D2}"/>
              </a:ext>
            </a:extLst>
          </p:cNvPr>
          <p:cNvPicPr>
            <a:picLocks noChangeAspect="1"/>
          </p:cNvPicPr>
          <p:nvPr/>
        </p:nvPicPr>
        <p:blipFill rotWithShape="1">
          <a:blip r:embed="rId5"/>
          <a:srcRect l="17672"/>
          <a:stretch/>
        </p:blipFill>
        <p:spPr>
          <a:xfrm>
            <a:off x="7923052" y="2781455"/>
            <a:ext cx="1787918" cy="819150"/>
          </a:xfrm>
          <a:prstGeom prst="rect">
            <a:avLst/>
          </a:prstGeom>
        </p:spPr>
      </p:pic>
    </p:spTree>
    <p:extLst>
      <p:ext uri="{BB962C8B-B14F-4D97-AF65-F5344CB8AC3E}">
        <p14:creationId xmlns:p14="http://schemas.microsoft.com/office/powerpoint/2010/main" val="83651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Newtonian Physics Engine</a:t>
            </a:r>
          </a:p>
        </p:txBody>
      </p:sp>
      <p:sp>
        <p:nvSpPr>
          <p:cNvPr id="3" name="Content Placeholder 2"/>
          <p:cNvSpPr>
            <a:spLocks noGrp="1"/>
          </p:cNvSpPr>
          <p:nvPr>
            <p:ph idx="1"/>
          </p:nvPr>
        </p:nvSpPr>
        <p:spPr/>
        <p:txBody>
          <a:bodyPr>
            <a:normAutofit/>
          </a:bodyPr>
          <a:lstStyle/>
          <a:p>
            <a:r>
              <a:rPr lang="en-US" dirty="0"/>
              <a:t>We will animate particles (aka point masses)</a:t>
            </a:r>
          </a:p>
          <a:p>
            <a:r>
              <a:rPr lang="en-US" dirty="0"/>
              <a:t>Position is changed by velocity</a:t>
            </a:r>
          </a:p>
          <a:p>
            <a:r>
              <a:rPr lang="en-US" dirty="0"/>
              <a:t>Velocity is changed by acceleration</a:t>
            </a:r>
          </a:p>
          <a:p>
            <a:r>
              <a:rPr lang="en-US" dirty="0"/>
              <a:t>Forces alter acceleration</a:t>
            </a:r>
          </a:p>
          <a:p>
            <a:endParaRPr lang="en-US" dirty="0"/>
          </a:p>
          <a:p>
            <a:r>
              <a:rPr lang="en-US" dirty="0"/>
              <a:t>Our physics engine will integrate to compute</a:t>
            </a:r>
          </a:p>
          <a:p>
            <a:pPr lvl="1"/>
            <a:r>
              <a:rPr lang="en-US" dirty="0"/>
              <a:t>Position</a:t>
            </a:r>
          </a:p>
          <a:p>
            <a:pPr lvl="1"/>
            <a:r>
              <a:rPr lang="en-US" dirty="0"/>
              <a:t>Velocity</a:t>
            </a:r>
          </a:p>
          <a:p>
            <a:r>
              <a:rPr lang="en-US" dirty="0"/>
              <a:t>We set the acceleration by applying forces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94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and Acceleration </a:t>
            </a:r>
          </a:p>
        </p:txBody>
      </p:sp>
      <p:sp>
        <p:nvSpPr>
          <p:cNvPr id="3" name="Content Placeholder 2"/>
          <p:cNvSpPr>
            <a:spLocks noGrp="1"/>
          </p:cNvSpPr>
          <p:nvPr>
            <p:ph idx="1"/>
          </p:nvPr>
        </p:nvSpPr>
        <p:spPr/>
        <p:txBody>
          <a:bodyPr/>
          <a:lstStyle/>
          <a:p>
            <a:r>
              <a:rPr lang="en-US" dirty="0"/>
              <a:t>To find the acceleration due to a force we have </a:t>
            </a:r>
            <a:br>
              <a:rPr lang="en-US" dirty="0"/>
            </a:br>
            <a:br>
              <a:rPr lang="en-US" dirty="0"/>
            </a:br>
            <a:br>
              <a:rPr lang="en-US" dirty="0"/>
            </a:br>
            <a:br>
              <a:rPr lang="en-US" dirty="0"/>
            </a:br>
            <a:endParaRPr lang="en-US" dirty="0"/>
          </a:p>
          <a:p>
            <a:r>
              <a:rPr lang="en-US" dirty="0"/>
              <a:t>So we need to know the inverse mass of the particle</a:t>
            </a:r>
          </a:p>
          <a:p>
            <a:pPr lvl="1"/>
            <a:r>
              <a:rPr lang="en-US" dirty="0"/>
              <a:t>You can model infinite mass objects by setting this value to 0</a:t>
            </a:r>
          </a:p>
        </p:txBody>
      </p:sp>
      <p:graphicFrame>
        <p:nvGraphicFramePr>
          <p:cNvPr id="4" name="Object 3"/>
          <p:cNvGraphicFramePr>
            <a:graphicFrameLocks noChangeAspect="1"/>
          </p:cNvGraphicFramePr>
          <p:nvPr>
            <p:extLst>
              <p:ext uri="{D42A27DB-BD31-4B8C-83A1-F6EECF244321}">
                <p14:modId xmlns:p14="http://schemas.microsoft.com/office/powerpoint/2010/main" val="1459493419"/>
              </p:ext>
            </p:extLst>
          </p:nvPr>
        </p:nvGraphicFramePr>
        <p:xfrm>
          <a:off x="4053471" y="2496666"/>
          <a:ext cx="1172936" cy="932334"/>
        </p:xfrm>
        <a:graphic>
          <a:graphicData uri="http://schemas.openxmlformats.org/presentationml/2006/ole">
            <mc:AlternateContent xmlns:mc="http://schemas.openxmlformats.org/markup-compatibility/2006">
              <mc:Choice xmlns:v="urn:schemas-microsoft-com:vml" Requires="v">
                <p:oleObj spid="_x0000_s1038" name="Equation" r:id="rId3" imgW="495300" imgH="393700" progId="Equation.3">
                  <p:embed/>
                </p:oleObj>
              </mc:Choice>
              <mc:Fallback>
                <p:oleObj name="Equation" r:id="rId3" imgW="495300" imgH="393700" progId="Equation.3">
                  <p:embed/>
                  <p:pic>
                    <p:nvPicPr>
                      <p:cNvPr id="4" name="Object 3"/>
                      <p:cNvPicPr/>
                      <p:nvPr/>
                    </p:nvPicPr>
                    <p:blipFill>
                      <a:blip r:embed="rId4"/>
                      <a:stretch>
                        <a:fillRect/>
                      </a:stretch>
                    </p:blipFill>
                    <p:spPr>
                      <a:xfrm>
                        <a:off x="4053471" y="2496666"/>
                        <a:ext cx="1172936" cy="93233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56E40C-E86E-4701-9979-E071F604DD16}"/>
                  </a:ext>
                </a:extLst>
              </p:cNvPr>
              <p:cNvSpPr txBox="1"/>
              <p:nvPr/>
            </p:nvSpPr>
            <p:spPr>
              <a:xfrm>
                <a:off x="8763000" y="2362668"/>
                <a:ext cx="2590800" cy="1200329"/>
              </a:xfrm>
              <a:prstGeom prst="rect">
                <a:avLst/>
              </a:prstGeom>
              <a:noFill/>
              <a:ln>
                <a:solidFill>
                  <a:schemeClr val="accent1"/>
                </a:solidFill>
              </a:ln>
            </p:spPr>
            <p:txBody>
              <a:bodyPr wrap="square" rtlCol="0">
                <a:spAutoFit/>
              </a:bodyPr>
              <a:lstStyle/>
              <a:p>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latin typeface="Comic Sans MS" panose="030F0702030302020204" pitchFamily="66" charset="0"/>
                  </a:rPr>
                  <a:t> is the second derivative of some function </a:t>
                </a:r>
                <a14:m>
                  <m:oMath xmlns:m="http://schemas.openxmlformats.org/officeDocument/2006/math">
                    <m:r>
                      <a:rPr lang="en-US" sz="2400" b="0" i="1" smtClean="0">
                        <a:latin typeface="Cambria Math" panose="02040503050406030204" pitchFamily="18" charset="0"/>
                      </a:rPr>
                      <m:t>𝑝</m:t>
                    </m:r>
                  </m:oMath>
                </a14:m>
                <a:endParaRPr lang="en-US" dirty="0">
                  <a:latin typeface="Comic Sans MS" panose="030F0702030302020204" pitchFamily="66" charset="0"/>
                </a:endParaRPr>
              </a:p>
            </p:txBody>
          </p:sp>
        </mc:Choice>
        <mc:Fallback xmlns="">
          <p:sp>
            <p:nvSpPr>
              <p:cNvPr id="5" name="TextBox 4">
                <a:extLst>
                  <a:ext uri="{FF2B5EF4-FFF2-40B4-BE49-F238E27FC236}">
                    <a16:creationId xmlns:a16="http://schemas.microsoft.com/office/drawing/2014/main" id="{C056E40C-E86E-4701-9979-E071F604DD16}"/>
                  </a:ext>
                </a:extLst>
              </p:cNvPr>
              <p:cNvSpPr txBox="1">
                <a:spLocks noRot="1" noChangeAspect="1" noMove="1" noResize="1" noEditPoints="1" noAdjustHandles="1" noChangeArrowheads="1" noChangeShapeType="1" noTextEdit="1"/>
              </p:cNvSpPr>
              <p:nvPr/>
            </p:nvSpPr>
            <p:spPr>
              <a:xfrm>
                <a:off x="8763000" y="2362668"/>
                <a:ext cx="2590800" cy="1200329"/>
              </a:xfrm>
              <a:prstGeom prst="rect">
                <a:avLst/>
              </a:prstGeom>
              <a:blipFill>
                <a:blip r:embed="rId5"/>
                <a:stretch>
                  <a:fillRect l="-3513" t="-3535" b="-10606"/>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9726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Gravity</a:t>
            </a:r>
          </a:p>
        </p:txBody>
      </p:sp>
      <p:sp>
        <p:nvSpPr>
          <p:cNvPr id="3" name="Content Placeholder 2"/>
          <p:cNvSpPr>
            <a:spLocks noGrp="1"/>
          </p:cNvSpPr>
          <p:nvPr>
            <p:ph idx="1"/>
          </p:nvPr>
        </p:nvSpPr>
        <p:spPr>
          <a:xfrm>
            <a:off x="904126" y="1746607"/>
            <a:ext cx="10449674" cy="4519723"/>
          </a:xfrm>
        </p:spPr>
        <p:txBody>
          <a:bodyPr>
            <a:normAutofit fontScale="85000" lnSpcReduction="20000"/>
          </a:bodyPr>
          <a:lstStyle/>
          <a:p>
            <a:r>
              <a:rPr lang="en-US" dirty="0"/>
              <a:t>Law of Universal Gravitation</a:t>
            </a:r>
            <a:br>
              <a:rPr lang="en-US" dirty="0"/>
            </a:br>
            <a:br>
              <a:rPr lang="en-US" dirty="0"/>
            </a:br>
            <a:br>
              <a:rPr lang="en-US" dirty="0"/>
            </a:br>
            <a:br>
              <a:rPr lang="en-US" dirty="0"/>
            </a:br>
            <a:br>
              <a:rPr lang="en-US" dirty="0"/>
            </a:br>
            <a:endParaRPr lang="en-US" dirty="0"/>
          </a:p>
          <a:p>
            <a:r>
              <a:rPr lang="en-US" dirty="0"/>
              <a:t>G is a universal constant</a:t>
            </a:r>
          </a:p>
          <a:p>
            <a:r>
              <a:rPr lang="en-US" dirty="0"/>
              <a:t>m</a:t>
            </a:r>
            <a:r>
              <a:rPr lang="en-US" baseline="-25000" dirty="0"/>
              <a:t>i</a:t>
            </a:r>
            <a:r>
              <a:rPr lang="en-US" dirty="0"/>
              <a:t> is the mass of object I</a:t>
            </a:r>
          </a:p>
          <a:p>
            <a:r>
              <a:rPr lang="en-US" dirty="0"/>
              <a:t>r is the distance between object centers</a:t>
            </a:r>
          </a:p>
          <a:p>
            <a:r>
              <a:rPr lang="en-US" dirty="0"/>
              <a:t>we care only about gravity of the Earth</a:t>
            </a:r>
          </a:p>
          <a:p>
            <a:pPr lvl="1"/>
            <a:r>
              <a:rPr lang="en-US" dirty="0"/>
              <a:t>m1 and r are constants</a:t>
            </a:r>
          </a:p>
          <a:p>
            <a:pPr lvl="1"/>
            <a:r>
              <a:rPr lang="en-US" dirty="0"/>
              <a:t>r is about 6400 km on Earth</a:t>
            </a:r>
          </a:p>
          <a:p>
            <a:r>
              <a:rPr lang="en-US" dirty="0"/>
              <a:t>We simplify to f = mg</a:t>
            </a:r>
          </a:p>
          <a:p>
            <a:pPr lvl="1"/>
            <a:r>
              <a:rPr lang="en-US" dirty="0"/>
              <a:t>g is about 10ms</a:t>
            </a:r>
            <a:r>
              <a:rPr lang="en-US" baseline="30000" dirty="0"/>
              <a:t>-2</a:t>
            </a:r>
          </a:p>
        </p:txBody>
      </p:sp>
      <p:graphicFrame>
        <p:nvGraphicFramePr>
          <p:cNvPr id="4" name="Object 3"/>
          <p:cNvGraphicFramePr>
            <a:graphicFrameLocks noChangeAspect="1"/>
          </p:cNvGraphicFramePr>
          <p:nvPr>
            <p:extLst>
              <p:ext uri="{D42A27DB-BD31-4B8C-83A1-F6EECF244321}">
                <p14:modId xmlns:p14="http://schemas.microsoft.com/office/powerpoint/2010/main" val="1005537267"/>
              </p:ext>
            </p:extLst>
          </p:nvPr>
        </p:nvGraphicFramePr>
        <p:xfrm>
          <a:off x="3377747" y="2186380"/>
          <a:ext cx="1626507" cy="854605"/>
        </p:xfrm>
        <a:graphic>
          <a:graphicData uri="http://schemas.openxmlformats.org/presentationml/2006/ole">
            <mc:AlternateContent xmlns:mc="http://schemas.openxmlformats.org/markup-compatibility/2006">
              <mc:Choice xmlns:v="urn:schemas-microsoft-com:vml" Requires="v">
                <p:oleObj spid="_x0000_s2062" name="Equation" r:id="rId3" imgW="749300" imgH="393700" progId="Equation.3">
                  <p:embed/>
                </p:oleObj>
              </mc:Choice>
              <mc:Fallback>
                <p:oleObj name="Equation" r:id="rId3" imgW="749300" imgH="393700" progId="Equation.3">
                  <p:embed/>
                  <p:pic>
                    <p:nvPicPr>
                      <p:cNvPr id="4" name="Object 3"/>
                      <p:cNvPicPr/>
                      <p:nvPr/>
                    </p:nvPicPr>
                    <p:blipFill>
                      <a:blip r:embed="rId4"/>
                      <a:stretch>
                        <a:fillRect/>
                      </a:stretch>
                    </p:blipFill>
                    <p:spPr>
                      <a:xfrm>
                        <a:off x="3377747" y="2186380"/>
                        <a:ext cx="1626507" cy="85460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9A24F92-876D-4329-92A3-5AC79A445125}"/>
              </a:ext>
            </a:extLst>
          </p:cNvPr>
          <p:cNvSpPr txBox="1"/>
          <p:nvPr/>
        </p:nvSpPr>
        <p:spPr>
          <a:xfrm>
            <a:off x="6959600" y="4262041"/>
            <a:ext cx="5064874" cy="1600438"/>
          </a:xfrm>
          <a:prstGeom prst="rect">
            <a:avLst/>
          </a:prstGeom>
          <a:noFill/>
          <a:ln>
            <a:solidFill>
              <a:schemeClr val="accent1"/>
            </a:solidFill>
          </a:ln>
        </p:spPr>
        <p:txBody>
          <a:bodyPr wrap="square" rtlCol="0">
            <a:spAutoFit/>
          </a:bodyPr>
          <a:lstStyle/>
          <a:p>
            <a:r>
              <a:rPr lang="en-US" sz="2000" dirty="0">
                <a:latin typeface="Comic Sans MS" panose="030F0702030302020204" pitchFamily="66" charset="0"/>
              </a:rPr>
              <a:t>For gaming, 10ms</a:t>
            </a:r>
            <a:r>
              <a:rPr lang="en-US" sz="2000" baseline="30000" dirty="0">
                <a:latin typeface="Comic Sans MS" panose="030F0702030302020204" pitchFamily="66" charset="0"/>
              </a:rPr>
              <a:t>-2 </a:t>
            </a:r>
            <a:r>
              <a:rPr lang="en-US" sz="2000" dirty="0">
                <a:latin typeface="Comic Sans MS" panose="030F0702030302020204" pitchFamily="66" charset="0"/>
              </a:rPr>
              <a:t>tends to look boring</a:t>
            </a:r>
          </a:p>
          <a:p>
            <a:pPr lvl="1"/>
            <a:r>
              <a:rPr lang="en-US" sz="2000" dirty="0">
                <a:latin typeface="Comic Sans MS" panose="030F0702030302020204" pitchFamily="66" charset="0"/>
              </a:rPr>
              <a:t>Shooters often use 15ms</a:t>
            </a:r>
            <a:r>
              <a:rPr lang="en-US" sz="2000" baseline="30000" dirty="0">
                <a:latin typeface="Comic Sans MS" panose="030F0702030302020204" pitchFamily="66" charset="0"/>
              </a:rPr>
              <a:t>-2 </a:t>
            </a:r>
          </a:p>
          <a:p>
            <a:pPr lvl="1"/>
            <a:r>
              <a:rPr lang="en-US" sz="2000" dirty="0">
                <a:latin typeface="Comic Sans MS" panose="030F0702030302020204" pitchFamily="66" charset="0"/>
              </a:rPr>
              <a:t>Driving games often use  20ms</a:t>
            </a:r>
            <a:r>
              <a:rPr lang="en-US" sz="2000" baseline="30000" dirty="0">
                <a:latin typeface="Comic Sans MS" panose="030F0702030302020204" pitchFamily="66" charset="0"/>
              </a:rPr>
              <a:t>-2 </a:t>
            </a:r>
          </a:p>
          <a:p>
            <a:pPr lvl="1"/>
            <a:r>
              <a:rPr lang="en-US" sz="2000" dirty="0">
                <a:latin typeface="Comic Sans MS" panose="030F0702030302020204" pitchFamily="66" charset="0"/>
              </a:rPr>
              <a:t>Some tune g object-by-object</a:t>
            </a:r>
          </a:p>
          <a:p>
            <a:endParaRPr lang="en-US" dirty="0"/>
          </a:p>
        </p:txBody>
      </p:sp>
    </p:spTree>
    <p:extLst>
      <p:ext uri="{BB962C8B-B14F-4D97-AF65-F5344CB8AC3E}">
        <p14:creationId xmlns:p14="http://schemas.microsoft.com/office/powerpoint/2010/main" val="196106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Gravity</a:t>
            </a:r>
          </a:p>
        </p:txBody>
      </p:sp>
      <p:sp>
        <p:nvSpPr>
          <p:cNvPr id="3" name="Content Placeholder 2"/>
          <p:cNvSpPr>
            <a:spLocks noGrp="1"/>
          </p:cNvSpPr>
          <p:nvPr>
            <p:ph idx="1"/>
          </p:nvPr>
        </p:nvSpPr>
        <p:spPr>
          <a:xfrm>
            <a:off x="1977572" y="2213430"/>
            <a:ext cx="8271329" cy="4052900"/>
          </a:xfrm>
        </p:spPr>
        <p:txBody>
          <a:bodyPr>
            <a:normAutofit fontScale="92500" lnSpcReduction="10000"/>
          </a:bodyPr>
          <a:lstStyle/>
          <a:p>
            <a:r>
              <a:rPr lang="en-US" dirty="0"/>
              <a:t>If we consider acceleration due to gravity we have</a:t>
            </a:r>
            <a:br>
              <a:rPr lang="en-US" dirty="0"/>
            </a:br>
            <a:br>
              <a:rPr lang="en-US" dirty="0"/>
            </a:br>
            <a:br>
              <a:rPr lang="en-US" dirty="0"/>
            </a:br>
            <a:br>
              <a:rPr lang="en-US" dirty="0"/>
            </a:br>
            <a:br>
              <a:rPr lang="en-US" dirty="0"/>
            </a:br>
            <a:endParaRPr lang="en-US" dirty="0"/>
          </a:p>
          <a:p>
            <a:r>
              <a:rPr lang="en-US" dirty="0"/>
              <a:t>So acceleration due to gravity is independent of mass</a:t>
            </a:r>
          </a:p>
          <a:p>
            <a:pPr marL="349250" lvl="1" indent="0">
              <a:buNone/>
            </a:pPr>
            <a:endParaRPr lang="en-US" dirty="0"/>
          </a:p>
          <a:p>
            <a:pPr marL="0" indent="0">
              <a:buNone/>
            </a:pPr>
            <a:br>
              <a:rPr lang="en-US" dirty="0"/>
            </a:br>
            <a:br>
              <a:rPr lang="en-US" dirty="0"/>
            </a:br>
            <a:endParaRPr lang="en-US" dirty="0"/>
          </a:p>
        </p:txBody>
      </p:sp>
      <p:graphicFrame>
        <p:nvGraphicFramePr>
          <p:cNvPr id="5" name="Object 4"/>
          <p:cNvGraphicFramePr>
            <a:graphicFrameLocks noChangeAspect="1"/>
          </p:cNvGraphicFramePr>
          <p:nvPr>
            <p:extLst/>
          </p:nvPr>
        </p:nvGraphicFramePr>
        <p:xfrm>
          <a:off x="3764643" y="2766219"/>
          <a:ext cx="2255838" cy="931863"/>
        </p:xfrm>
        <a:graphic>
          <a:graphicData uri="http://schemas.openxmlformats.org/presentationml/2006/ole">
            <mc:AlternateContent xmlns:mc="http://schemas.openxmlformats.org/markup-compatibility/2006">
              <mc:Choice xmlns:v="urn:schemas-microsoft-com:vml" Requires="v">
                <p:oleObj spid="_x0000_s3085" name="Equation" r:id="rId3" imgW="952500" imgH="393700" progId="Equation.3">
                  <p:embed/>
                </p:oleObj>
              </mc:Choice>
              <mc:Fallback>
                <p:oleObj name="Equation" r:id="rId3" imgW="952500" imgH="393700" progId="Equation.3">
                  <p:embed/>
                  <p:pic>
                    <p:nvPicPr>
                      <p:cNvPr id="5" name="Object 4"/>
                      <p:cNvPicPr/>
                      <p:nvPr/>
                    </p:nvPicPr>
                    <p:blipFill>
                      <a:blip r:embed="rId4"/>
                      <a:stretch>
                        <a:fillRect/>
                      </a:stretch>
                    </p:blipFill>
                    <p:spPr>
                      <a:xfrm>
                        <a:off x="3764643" y="2766219"/>
                        <a:ext cx="2255838" cy="931863"/>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8079243" y="5146487"/>
            <a:ext cx="2358570" cy="1326696"/>
          </a:xfrm>
          <a:prstGeom prst="rect">
            <a:avLst/>
          </a:prstGeom>
        </p:spPr>
      </p:pic>
    </p:spTree>
    <p:extLst>
      <p:ext uri="{BB962C8B-B14F-4D97-AF65-F5344CB8AC3E}">
        <p14:creationId xmlns:p14="http://schemas.microsoft.com/office/powerpoint/2010/main" val="4247241683"/>
      </p:ext>
    </p:extLst>
  </p:cSld>
  <p:clrMapOvr>
    <a:masterClrMapping/>
  </p:clrMapOvr>
</p:sld>
</file>

<file path=ppt/theme/theme1.xml><?xml version="1.0" encoding="utf-8"?>
<a:theme xmlns:a="http://schemas.openxmlformats.org/drawingml/2006/main" name="Sample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SampleSlides</Template>
  <TotalTime>17813</TotalTime>
  <Words>2075</Words>
  <Application>Microsoft Office PowerPoint</Application>
  <PresentationFormat>Widescreen</PresentationFormat>
  <Paragraphs>272</Paragraphs>
  <Slides>35</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Arial</vt:lpstr>
      <vt:lpstr>Calibri</vt:lpstr>
      <vt:lpstr>Cambria</vt:lpstr>
      <vt:lpstr>Cambria Math</vt:lpstr>
      <vt:lpstr>Comic Sans MS</vt:lpstr>
      <vt:lpstr>Lato</vt:lpstr>
      <vt:lpstr>Lato Medium</vt:lpstr>
      <vt:lpstr>Wingdings</vt:lpstr>
      <vt:lpstr>SampleSlides</vt:lpstr>
      <vt:lpstr>Equation</vt:lpstr>
      <vt:lpstr>PowerPoint Presentation</vt:lpstr>
      <vt:lpstr>Mathematical Modeling of Motion</vt:lpstr>
      <vt:lpstr>1D Motion</vt:lpstr>
      <vt:lpstr>Acceleration</vt:lpstr>
      <vt:lpstr>Error</vt:lpstr>
      <vt:lpstr>A Simple Newtonian Physics Engine</vt:lpstr>
      <vt:lpstr>Mass and Acceleration </vt:lpstr>
      <vt:lpstr>Force: Gravity</vt:lpstr>
      <vt:lpstr>Force: Gravity</vt:lpstr>
      <vt:lpstr>Force: Drag</vt:lpstr>
      <vt:lpstr>The Integrator</vt:lpstr>
      <vt:lpstr>Collision Detection</vt:lpstr>
      <vt:lpstr>Bounding Volumes</vt:lpstr>
      <vt:lpstr>BVH Construction</vt:lpstr>
      <vt:lpstr>BVH: How to Split</vt:lpstr>
      <vt:lpstr>BVH: How to Collide</vt:lpstr>
      <vt:lpstr>Collision Detection</vt:lpstr>
      <vt:lpstr>Dynamic Collision Detection</vt:lpstr>
      <vt:lpstr>Sphere-Plane Collision</vt:lpstr>
      <vt:lpstr>Sphere-Sphere Collision</vt:lpstr>
      <vt:lpstr>Collision Resolution</vt:lpstr>
      <vt:lpstr>Perceiving Motion: the Human Vestibular System</vt:lpstr>
      <vt:lpstr>Otolith Organs  -  Linear Acceleration</vt:lpstr>
      <vt:lpstr>Semicircular Canals - Angular Acceleration</vt:lpstr>
      <vt:lpstr>Semicircular Canals - Angular Acceleration</vt:lpstr>
      <vt:lpstr>Optical Flow Pattern of Apparent Motion of Objects</vt:lpstr>
      <vt:lpstr>Optical Flow Pattern of Apparent Motion of Objects</vt:lpstr>
      <vt:lpstr>Vection Defined</vt:lpstr>
      <vt:lpstr>Vection: Illusion of Self-motion</vt:lpstr>
      <vt:lpstr>Factors that Affect Vection</vt:lpstr>
      <vt:lpstr>Factors that Affect Vection</vt:lpstr>
      <vt:lpstr>The Problem with Mismatched Cues from the Vestibular and Visual Senses</vt:lpstr>
      <vt:lpstr>VR Sickness Symptoms</vt:lpstr>
      <vt:lpstr>But…why?</vt:lpstr>
      <vt:lpstr>Developer Recommendations</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Schumacher;shaffer1@illinois.edu</dc:creator>
  <cp:lastModifiedBy>Eric Shaffer</cp:lastModifiedBy>
  <cp:revision>199</cp:revision>
  <dcterms:created xsi:type="dcterms:W3CDTF">2017-05-11T14:02:37Z</dcterms:created>
  <dcterms:modified xsi:type="dcterms:W3CDTF">2019-04-03T15:02:30Z</dcterms:modified>
</cp:coreProperties>
</file>