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33" r:id="rId2"/>
    <p:sldId id="734" r:id="rId3"/>
    <p:sldId id="299" r:id="rId4"/>
    <p:sldId id="735" r:id="rId5"/>
    <p:sldId id="736" r:id="rId6"/>
    <p:sldId id="737" r:id="rId7"/>
    <p:sldId id="738" r:id="rId8"/>
    <p:sldId id="435" r:id="rId9"/>
    <p:sldId id="739" r:id="rId10"/>
    <p:sldId id="437" r:id="rId11"/>
    <p:sldId id="741" r:id="rId12"/>
    <p:sldId id="742" r:id="rId13"/>
    <p:sldId id="743" r:id="rId14"/>
    <p:sldId id="423" r:id="rId15"/>
    <p:sldId id="745" r:id="rId16"/>
    <p:sldId id="744" r:id="rId17"/>
    <p:sldId id="424" r:id="rId18"/>
    <p:sldId id="425" r:id="rId19"/>
    <p:sldId id="430" r:id="rId20"/>
    <p:sldId id="431" r:id="rId21"/>
    <p:sldId id="485" r:id="rId22"/>
    <p:sldId id="436" r:id="rId23"/>
    <p:sldId id="441" r:id="rId24"/>
    <p:sldId id="442" r:id="rId25"/>
    <p:sldId id="484" r:id="rId26"/>
    <p:sldId id="446" r:id="rId27"/>
    <p:sldId id="447" r:id="rId28"/>
    <p:sldId id="448" r:id="rId29"/>
    <p:sldId id="3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FD76-6922-4E6B-9509-A09E50FD86B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A1CD4-03F0-45C4-8669-432C0FB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88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11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37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64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4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67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8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27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03C5A-84C4-4174-8126-8DE6933E0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6F0C-1B62-4A4B-B205-559A1FC9701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A973-04F0-4413-B53D-C445ADDD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eesa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gressivism" TargetMode="External"/><Relationship Id="rId4" Type="http://schemas.openxmlformats.org/officeDocument/2006/relationships/hyperlink" Target="https://en.wikipedia.org/wiki/Sexism_in_video_gam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F483-4E6B-4B7E-94B1-6DC9D0B8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6886"/>
            <a:ext cx="12192000" cy="204651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Survey of the Industry</a:t>
            </a:r>
          </a:p>
        </p:txBody>
      </p:sp>
    </p:spTree>
    <p:extLst>
      <p:ext uri="{BB962C8B-B14F-4D97-AF65-F5344CB8AC3E}">
        <p14:creationId xmlns:p14="http://schemas.microsoft.com/office/powerpoint/2010/main" val="139332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BB7-4916-45CD-9E6C-AC0092E3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 up of text on a black surface&#10;&#10;Description generated with high confidence">
            <a:extLst>
              <a:ext uri="{FF2B5EF4-FFF2-40B4-BE49-F238E27FC236}">
                <a16:creationId xmlns:a16="http://schemas.microsoft.com/office/drawing/2014/main" id="{1E7C32F6-89AE-4D73-85C7-7CC83932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2954" r="3298" b="2901"/>
          <a:stretch/>
        </p:blipFill>
        <p:spPr>
          <a:xfrm>
            <a:off x="-1" y="0"/>
            <a:ext cx="1222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0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282" y="296866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AAA Game Industry response: Sequels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6" y="1051560"/>
            <a:ext cx="120182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game’s 5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iteration’s 1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week domestic sales ($310M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beat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Panther’s 1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week domestic sales ($292M)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Infinity Wars 1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week domestic sales ($250M)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Game Industry: Sequels…..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oup of people in a field&#10;&#10;Description generated with high confidence">
            <a:extLst>
              <a:ext uri="{FF2B5EF4-FFF2-40B4-BE49-F238E27FC236}">
                <a16:creationId xmlns:a16="http://schemas.microsoft.com/office/drawing/2014/main" id="{71821F14-B751-400E-84BA-03837D23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6" y="1154097"/>
            <a:ext cx="8631520" cy="48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9CC0EFA-9F14-4989-A9AB-AA031E263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6" y="1092192"/>
            <a:ext cx="8631520" cy="4979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Game Industry: The biggest Sequel of all…..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AAC25-817E-42BE-95C5-0879A9A5CFA3}"/>
              </a:ext>
            </a:extLst>
          </p:cNvPr>
          <p:cNvSpPr txBox="1"/>
          <p:nvPr/>
        </p:nvSpPr>
        <p:spPr>
          <a:xfrm>
            <a:off x="4021584" y="1855433"/>
            <a:ext cx="4003830" cy="30894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Sales: 100,000,000 Units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Revenue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$6 Billion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2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Future of the Industry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6" y="1051560"/>
            <a:ext cx="11817636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continue to be successful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Consistent Tech (doesn’t have the constant upgrades required in a PC)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Consistent Quality (Sony and MS have standards in regards to bugs)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Relatively cheap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Advancements in look, audio, and social gaming will give them a long life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will remain the premium experience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do outdate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small model on console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Tablet &amp; Mobile Gaming  (iOS &amp; Android)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Huge market with an even higher level of competition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of entry is low, success is now elusive (too much competition)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IPs (Intellectual Properties) are becoming very important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7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Future of the Industry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6" y="1051560"/>
            <a:ext cx="118176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 Gaming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Steam vs. Epic Store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Subscriptions Services: Download and play a large portfolio of games for a monthly price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Sony PS Now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Xbox One Pass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 Access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Apple Arcade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Jump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Utomik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Gaming: The game runs on a virtual game system (hi end) and is served to your chosen platform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Stadia (Google)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Project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XCloud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Sony PS Now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NVIDIA GeForce Now</a:t>
            </a:r>
          </a:p>
        </p:txBody>
      </p:sp>
    </p:spTree>
    <p:extLst>
      <p:ext uri="{BB962C8B-B14F-4D97-AF65-F5344CB8AC3E}">
        <p14:creationId xmlns:p14="http://schemas.microsoft.com/office/powerpoint/2010/main" val="4793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Future of the Industry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6" y="1051560"/>
            <a:ext cx="118060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(virtual reality)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Pros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Platform (30% of hardcore gamers are interesting in adding it to their systems)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Immersive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Cons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needs a High End system to really experience it properly.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Movement (in game and real time)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 Growth Potential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Arcades (controlled environments)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Growing but niche platform/PC market, needs a big hit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(teaching sales, HR, communication)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 (augmented reality)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 is not as developed as VR (AR potential will be fulfilled with light, powerful glasses that aren’t connected to anything)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 Potential is very high  (HoloLens2 is technical forefront)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93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9BBF2B-11F3-41B0-B9B1-FA25CB250615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Future of the Industry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52CDA-AA1C-4350-9964-7045D2CBDAA1}"/>
              </a:ext>
            </a:extLst>
          </p:cNvPr>
          <p:cNvSpPr/>
          <p:nvPr/>
        </p:nvSpPr>
        <p:spPr>
          <a:xfrm>
            <a:off x="0" y="122310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Emergence of eSports</a:t>
            </a: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F64CA7-D5D2-4607-9EFB-780858B5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1732549"/>
            <a:ext cx="11968223" cy="4319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BE79FF-79D8-4479-A24F-D1F1A3AB9A5E}"/>
              </a:ext>
            </a:extLst>
          </p:cNvPr>
          <p:cNvSpPr/>
          <p:nvPr/>
        </p:nvSpPr>
        <p:spPr>
          <a:xfrm>
            <a:off x="-10887" y="5783452"/>
            <a:ext cx="6727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Copyright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Newzoo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Global Esports Market Report 2018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03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F3E-89CA-4532-90C8-1763978C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46D1B-D2F6-41A1-9736-3CDA8F83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2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B4098-8AFA-4661-AE3F-8D9B70D53F88}"/>
              </a:ext>
            </a:extLst>
          </p:cNvPr>
          <p:cNvSpPr txBox="1"/>
          <p:nvPr/>
        </p:nvSpPr>
        <p:spPr>
          <a:xfrm>
            <a:off x="0" y="6492875"/>
            <a:ext cx="447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Copyright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www.talkesport.com /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ESL One Cologne 2017</a:t>
            </a:r>
          </a:p>
        </p:txBody>
      </p:sp>
    </p:spTree>
    <p:extLst>
      <p:ext uri="{BB962C8B-B14F-4D97-AF65-F5344CB8AC3E}">
        <p14:creationId xmlns:p14="http://schemas.microsoft.com/office/powerpoint/2010/main" val="145085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468" y="1072071"/>
            <a:ext cx="10369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start up with lower costs, low overhead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over content (you can build whatever you want)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platform targets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 team communication, integration and teamwork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strong in production/finance support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fail the “bus test”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Competition is very large, potentially negative financially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Indie Preference of Platform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 for ease of development, broad audience on Steam, maybe too broad…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for price point though it isn’t easy to develop for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PS4 is indie friendly but not a preference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Xbox One least preferred but very easy to work with and 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MS and PS4 have indie stores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459B9A-60F4-4995-B6AC-6FD94981ACC0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1768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Impact on the Economy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39BA8-665A-48F0-AEEB-D0074CEE0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9" b="1776"/>
          <a:stretch/>
        </p:blipFill>
        <p:spPr>
          <a:xfrm>
            <a:off x="6469446" y="2387677"/>
            <a:ext cx="5616022" cy="360475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84142F-FCF4-4987-A0D7-FB88396A4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27815" r="1332" b="14652"/>
          <a:stretch/>
        </p:blipFill>
        <p:spPr>
          <a:xfrm>
            <a:off x="106533" y="1184679"/>
            <a:ext cx="6362914" cy="351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9F6CF-1E69-4BA3-9B1B-0EAA77D46E47}"/>
              </a:ext>
            </a:extLst>
          </p:cNvPr>
          <p:cNvSpPr txBox="1"/>
          <p:nvPr/>
        </p:nvSpPr>
        <p:spPr>
          <a:xfrm>
            <a:off x="106532" y="5853928"/>
            <a:ext cx="530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Copyright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http://www.theesa.com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ESA Releases 2017 Annual Report</a:t>
            </a:r>
          </a:p>
        </p:txBody>
      </p:sp>
    </p:spTree>
    <p:extLst>
      <p:ext uri="{BB962C8B-B14F-4D97-AF65-F5344CB8AC3E}">
        <p14:creationId xmlns:p14="http://schemas.microsoft.com/office/powerpoint/2010/main" val="24545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34" y="1097280"/>
            <a:ext cx="11259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studio culture will be a reflection of the owner, this can be good or bad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Financially secure (as long as the products don’t fail)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Career advancement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network of high end jobs in certain areas of the country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Expertise advancement via mentoring and team dynamics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Workloads are often tempered (few studios do the 100 hour workweek anymore)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control the products you work 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Expensive so failure is not an option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 Communication can be difficult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process driven which can feel stifling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Politics can be a problem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63B96F-0337-4BF3-9CA9-A5CC0C6932ED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Studio Development</a:t>
            </a:r>
          </a:p>
        </p:txBody>
      </p:sp>
    </p:spTree>
    <p:extLst>
      <p:ext uri="{BB962C8B-B14F-4D97-AF65-F5344CB8AC3E}">
        <p14:creationId xmlns:p14="http://schemas.microsoft.com/office/powerpoint/2010/main" val="61170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4355" y="1838834"/>
            <a:ext cx="10643285" cy="2219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game O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rganizational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Studio Structure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8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122C4B-6976-451C-BF88-DF8A28896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9789" r="6642" b="145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8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61973D-F760-4FB4-A5BA-CE3FD7C6CF89}"/>
              </a:ext>
            </a:extLst>
          </p:cNvPr>
          <p:cNvSpPr/>
          <p:nvPr/>
        </p:nvSpPr>
        <p:spPr>
          <a:xfrm>
            <a:off x="0" y="1150143"/>
            <a:ext cx="12041529" cy="5282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and balances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 and Finance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system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as a neutral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Path (5 Levels, 3 steps per level)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Entry/Assistant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Merit based, promos based on: skill, growth, impact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communication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System</a:t>
            </a:r>
          </a:p>
          <a:p>
            <a:pPr marL="0" marR="0" lvl="0" indent="4572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95C2B-639A-49A3-A334-A58E64B1062E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Thoughts on Studio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61973D-F760-4FB4-A5BA-CE3FD7C6CF89}"/>
              </a:ext>
            </a:extLst>
          </p:cNvPr>
          <p:cNvSpPr/>
          <p:nvPr/>
        </p:nvSpPr>
        <p:spPr>
          <a:xfrm>
            <a:off x="0" y="1069121"/>
            <a:ext cx="12041529" cy="50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Disciplines built around similar needs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(trying to keep the management team small and focused)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Design and Tech Art part of Programming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&amp; Animators are part of Design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Discipline Directors as Quality Drivers, not managers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Discipline cutting edge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the weak links uncovered via development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Staffing Managers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one on 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process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 about environment, team, team members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across disciplines supporting the same level in all disciplines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F1897-2573-4EA6-B036-5572C48EFF9D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Thoughts on Studio Structure - continued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44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4355" y="1838834"/>
            <a:ext cx="10643285" cy="2219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game O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rganizational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Structure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0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B3D9D78D-9EBF-413F-AB04-65B965BA99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12108583" cy="6661565"/>
        </p:xfrm>
        <a:graphic>
          <a:graphicData uri="http://schemas.openxmlformats.org/drawingml/2006/table">
            <a:tbl>
              <a:tblPr/>
              <a:tblGrid>
                <a:gridCol w="2142589">
                  <a:extLst>
                    <a:ext uri="{9D8B030D-6E8A-4147-A177-3AD203B41FA5}">
                      <a16:colId xmlns:a16="http://schemas.microsoft.com/office/drawing/2014/main" val="335834869"/>
                    </a:ext>
                  </a:extLst>
                </a:gridCol>
                <a:gridCol w="137598">
                  <a:extLst>
                    <a:ext uri="{9D8B030D-6E8A-4147-A177-3AD203B41FA5}">
                      <a16:colId xmlns:a16="http://schemas.microsoft.com/office/drawing/2014/main" val="2490348481"/>
                    </a:ext>
                  </a:extLst>
                </a:gridCol>
                <a:gridCol w="2319501">
                  <a:extLst>
                    <a:ext uri="{9D8B030D-6E8A-4147-A177-3AD203B41FA5}">
                      <a16:colId xmlns:a16="http://schemas.microsoft.com/office/drawing/2014/main" val="2064899787"/>
                    </a:ext>
                  </a:extLst>
                </a:gridCol>
                <a:gridCol w="137598">
                  <a:extLst>
                    <a:ext uri="{9D8B030D-6E8A-4147-A177-3AD203B41FA5}">
                      <a16:colId xmlns:a16="http://schemas.microsoft.com/office/drawing/2014/main" val="115000605"/>
                    </a:ext>
                  </a:extLst>
                </a:gridCol>
                <a:gridCol w="1867396">
                  <a:extLst>
                    <a:ext uri="{9D8B030D-6E8A-4147-A177-3AD203B41FA5}">
                      <a16:colId xmlns:a16="http://schemas.microsoft.com/office/drawing/2014/main" val="3479061182"/>
                    </a:ext>
                  </a:extLst>
                </a:gridCol>
                <a:gridCol w="117941">
                  <a:extLst>
                    <a:ext uri="{9D8B030D-6E8A-4147-A177-3AD203B41FA5}">
                      <a16:colId xmlns:a16="http://schemas.microsoft.com/office/drawing/2014/main" val="703328038"/>
                    </a:ext>
                  </a:extLst>
                </a:gridCol>
                <a:gridCol w="943525">
                  <a:extLst>
                    <a:ext uri="{9D8B030D-6E8A-4147-A177-3AD203B41FA5}">
                      <a16:colId xmlns:a16="http://schemas.microsoft.com/office/drawing/2014/main" val="1140953861"/>
                    </a:ext>
                  </a:extLst>
                </a:gridCol>
                <a:gridCol w="117941">
                  <a:extLst>
                    <a:ext uri="{9D8B030D-6E8A-4147-A177-3AD203B41FA5}">
                      <a16:colId xmlns:a16="http://schemas.microsoft.com/office/drawing/2014/main" val="1402028560"/>
                    </a:ext>
                  </a:extLst>
                </a:gridCol>
                <a:gridCol w="2417785">
                  <a:extLst>
                    <a:ext uri="{9D8B030D-6E8A-4147-A177-3AD203B41FA5}">
                      <a16:colId xmlns:a16="http://schemas.microsoft.com/office/drawing/2014/main" val="2492119707"/>
                    </a:ext>
                  </a:extLst>
                </a:gridCol>
                <a:gridCol w="137598">
                  <a:extLst>
                    <a:ext uri="{9D8B030D-6E8A-4147-A177-3AD203B41FA5}">
                      <a16:colId xmlns:a16="http://schemas.microsoft.com/office/drawing/2014/main" val="3346016384"/>
                    </a:ext>
                  </a:extLst>
                </a:gridCol>
                <a:gridCol w="1769111">
                  <a:extLst>
                    <a:ext uri="{9D8B030D-6E8A-4147-A177-3AD203B41FA5}">
                      <a16:colId xmlns:a16="http://schemas.microsoft.com/office/drawing/2014/main" val="3036131841"/>
                    </a:ext>
                  </a:extLst>
                </a:gridCol>
              </a:tblGrid>
              <a:tr h="36220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17763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301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29680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88732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Creative Director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Director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15856"/>
                  </a:ext>
                </a:extLst>
              </a:tr>
              <a:tr h="39954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8324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47135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4259"/>
                  </a:ext>
                </a:extLst>
              </a:tr>
              <a:tr h="299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Director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Director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Narrative Director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 Director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7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54463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 Pipeline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Gamplay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Narrative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Time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Outsourcing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58679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Builder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Mission Builder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Cinematics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847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Progresssion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41335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World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PROJECT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7084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Customization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Monetization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 Infrastructure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46805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8487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47731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827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17251"/>
                  </a:ext>
                </a:extLst>
              </a:tr>
            </a:tbl>
          </a:graphicData>
        </a:graphic>
      </p:graphicFrame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E63040-0FCA-497C-9678-0E55AED88DED}"/>
              </a:ext>
            </a:extLst>
          </p:cNvPr>
          <p:cNvGrpSpPr/>
          <p:nvPr/>
        </p:nvGrpSpPr>
        <p:grpSpPr>
          <a:xfrm>
            <a:off x="1047268" y="548775"/>
            <a:ext cx="10236681" cy="2294754"/>
            <a:chOff x="2286000" y="889000"/>
            <a:chExt cx="8913007" cy="198220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C0B108-B495-4B8D-8955-9680986F8884}"/>
                </a:ext>
              </a:extLst>
            </p:cNvPr>
            <p:cNvCxnSpPr>
              <a:cxnSpLocks/>
            </p:cNvCxnSpPr>
            <p:nvPr/>
          </p:nvCxnSpPr>
          <p:spPr>
            <a:xfrm>
              <a:off x="4337407" y="1290619"/>
              <a:ext cx="0" cy="458117"/>
            </a:xfrm>
            <a:prstGeom prst="line">
              <a:avLst/>
            </a:prstGeom>
            <a:ln w="15875"/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2B56BAF-2202-428F-BB0D-1661C2180F1F}"/>
                </a:ext>
              </a:extLst>
            </p:cNvPr>
            <p:cNvGrpSpPr/>
            <p:nvPr/>
          </p:nvGrpSpPr>
          <p:grpSpPr>
            <a:xfrm>
              <a:off x="2286000" y="889000"/>
              <a:ext cx="8913007" cy="1982204"/>
              <a:chOff x="1711876" y="1619726"/>
              <a:chExt cx="6626844" cy="137898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3DA42FA-194C-4EF0-A086-35FB0165D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46" y="1905476"/>
                <a:ext cx="5108774" cy="0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783F8FF-28B9-4799-A80D-BEE5F944E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3651" y="2654776"/>
                <a:ext cx="3046845" cy="6350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5D94A54-5795-4340-BCF7-E88D5F7B74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1876" y="2654775"/>
                <a:ext cx="0" cy="337151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DB4B4FA-AB17-4EF5-8ECE-535C8BA85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3026" y="1899126"/>
                <a:ext cx="0" cy="318091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EC561DC-49DA-4446-B073-0DE0ECBDD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9195" y="1899126"/>
                <a:ext cx="0" cy="889000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FCB2D96-804C-47BC-9F86-2DBAABB91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5757" y="2661126"/>
                <a:ext cx="0" cy="337589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74DE869-3401-41F2-9C82-62281CA21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58" y="1619726"/>
                <a:ext cx="1587" cy="295275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1A83919-8A12-4045-BF41-55F7D816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9495" y="2400775"/>
                <a:ext cx="1588" cy="591605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E2EE740-2517-4DAF-9F5A-D48257574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2408" y="2399923"/>
                <a:ext cx="1590" cy="591589"/>
              </a:xfrm>
              <a:prstGeom prst="line">
                <a:avLst/>
              </a:prstGeom>
              <a:ln w="15875"/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579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7E8CB8-80CE-463E-80EF-B657E9E812D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0" y="0"/>
          <a:ext cx="12191996" cy="6660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920">
                  <a:extLst>
                    <a:ext uri="{9D8B030D-6E8A-4147-A177-3AD203B41FA5}">
                      <a16:colId xmlns:a16="http://schemas.microsoft.com/office/drawing/2014/main" val="791649775"/>
                    </a:ext>
                  </a:extLst>
                </a:gridCol>
                <a:gridCol w="1827020">
                  <a:extLst>
                    <a:ext uri="{9D8B030D-6E8A-4147-A177-3AD203B41FA5}">
                      <a16:colId xmlns:a16="http://schemas.microsoft.com/office/drawing/2014/main" val="2800283592"/>
                    </a:ext>
                  </a:extLst>
                </a:gridCol>
                <a:gridCol w="38079">
                  <a:extLst>
                    <a:ext uri="{9D8B030D-6E8A-4147-A177-3AD203B41FA5}">
                      <a16:colId xmlns:a16="http://schemas.microsoft.com/office/drawing/2014/main" val="1860216088"/>
                    </a:ext>
                  </a:extLst>
                </a:gridCol>
                <a:gridCol w="1414474">
                  <a:extLst>
                    <a:ext uri="{9D8B030D-6E8A-4147-A177-3AD203B41FA5}">
                      <a16:colId xmlns:a16="http://schemas.microsoft.com/office/drawing/2014/main" val="1011839774"/>
                    </a:ext>
                  </a:extLst>
                </a:gridCol>
                <a:gridCol w="1426989">
                  <a:extLst>
                    <a:ext uri="{9D8B030D-6E8A-4147-A177-3AD203B41FA5}">
                      <a16:colId xmlns:a16="http://schemas.microsoft.com/office/drawing/2014/main" val="1191988209"/>
                    </a:ext>
                  </a:extLst>
                </a:gridCol>
                <a:gridCol w="100140">
                  <a:extLst>
                    <a:ext uri="{9D8B030D-6E8A-4147-A177-3AD203B41FA5}">
                      <a16:colId xmlns:a16="http://schemas.microsoft.com/office/drawing/2014/main" val="3399586733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7148932"/>
                    </a:ext>
                  </a:extLst>
                </a:gridCol>
                <a:gridCol w="1727407">
                  <a:extLst>
                    <a:ext uri="{9D8B030D-6E8A-4147-A177-3AD203B41FA5}">
                      <a16:colId xmlns:a16="http://schemas.microsoft.com/office/drawing/2014/main" val="4030046390"/>
                    </a:ext>
                  </a:extLst>
                </a:gridCol>
                <a:gridCol w="87621">
                  <a:extLst>
                    <a:ext uri="{9D8B030D-6E8A-4147-A177-3AD203B41FA5}">
                      <a16:colId xmlns:a16="http://schemas.microsoft.com/office/drawing/2014/main" val="1757106627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2879280241"/>
                    </a:ext>
                  </a:extLst>
                </a:gridCol>
                <a:gridCol w="1238447">
                  <a:extLst>
                    <a:ext uri="{9D8B030D-6E8A-4147-A177-3AD203B41FA5}">
                      <a16:colId xmlns:a16="http://schemas.microsoft.com/office/drawing/2014/main" val="2304418816"/>
                    </a:ext>
                  </a:extLst>
                </a:gridCol>
              </a:tblGrid>
              <a:tr h="302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Dev Teams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2574618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052040173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 dirty="0">
                          <a:effectLst/>
                        </a:rPr>
                        <a:t>City Builder Team</a:t>
                      </a:r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 dirty="0">
                          <a:effectLst/>
                        </a:rPr>
                        <a:t>Vehicle Team</a:t>
                      </a:r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1" i="1" u="none" strike="noStrike" dirty="0">
                          <a:effectLst/>
                        </a:rPr>
                        <a:t>Character Pipeline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Systems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291942349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Env Artists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Artist Modeller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Concept Artist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Programmers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249929979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Env Designers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Artist Texturer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Character Modeller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Tech Designers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537167581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Open World Designer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Tech Animator (rigging)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Character </a:t>
                      </a:r>
                      <a:r>
                        <a:rPr lang="en-US" sz="1050" u="none" strike="noStrike" dirty="0" err="1">
                          <a:effectLst/>
                        </a:rPr>
                        <a:t>Texturer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Tech Artists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82443654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Support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Animator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Tech Animator (rigging)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239523590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>
                          <a:effectLst/>
                        </a:rPr>
                        <a:t>Mission Builders</a:t>
                      </a:r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Support Team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Animator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Progression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75592763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Game Player Programmers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Audio (Voice)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Progression Desinger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2828809055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Game Player Designers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 dirty="0">
                          <a:effectLst/>
                        </a:rPr>
                        <a:t>Open World Team</a:t>
                      </a:r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Combat Designer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Support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588046086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City Builder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Open World Designer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Weapons Designer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41253830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Support Team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Writer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Monetization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710476377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>
                          <a:effectLst/>
                        </a:rPr>
                        <a:t>Tools Team</a:t>
                      </a:r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Monetization Designer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2493782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Tools Programmers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>
                          <a:effectLst/>
                        </a:rPr>
                        <a:t>AI Team</a:t>
                      </a:r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1" i="1" u="none" strike="noStrike">
                          <a:effectLst/>
                        </a:rPr>
                        <a:t>Narrative Team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Support Team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69578031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Tech Artists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AI Programmers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Writers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671561872"/>
                  </a:ext>
                </a:extLst>
              </a:tr>
              <a:tr h="241246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Tech Designers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Designers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MP infrastructure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860988825"/>
                  </a:ext>
                </a:extLst>
              </a:tr>
              <a:tr h="231443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>
                          <a:effectLst/>
                        </a:rPr>
                        <a:t>Support Team</a:t>
                      </a:r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Audio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Programmers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682079233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baseline="0" dirty="0">
                          <a:effectLst/>
                        </a:rPr>
                        <a:t>Engine Team</a:t>
                      </a:r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Concept Aritst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Game Programmer (viability)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7541852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Graphics Programmers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Shader Artists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Build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40814200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Physics Programmers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VFX Artists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1" i="1" u="none" strike="noStrike">
                          <a:effectLst/>
                        </a:rPr>
                        <a:t>Weapons Team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Programmers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410432430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Architects (Programmers)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Audio Designers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Artist (Modeller)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275154811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Systems Programmers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Tech Artists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Artist (</a:t>
                      </a:r>
                      <a:r>
                        <a:rPr lang="en-US" sz="1050" u="none" strike="noStrike" dirty="0" err="1">
                          <a:effectLst/>
                        </a:rPr>
                        <a:t>Texturer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Customization Team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1741791551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Lighting Programmers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UI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Artist (VFX)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Customization Designer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859581359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Combat Designer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Support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271438263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Support Team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" marR="4679" marT="4679" marB="0" anchor="b"/>
                </a:tc>
                <a:extLst>
                  <a:ext uri="{0D108BD9-81ED-4DB2-BD59-A6C34878D82A}">
                    <a16:rowId xmlns:a16="http://schemas.microsoft.com/office/drawing/2014/main" val="353657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0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515600" cy="7589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Dynamics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" y="1097280"/>
            <a:ext cx="121920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Creative Director owns the vision of the game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Technical Director owns the viability of the feature set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Team has a Lead or coordinator (if the group is too small)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Determined by skill and communication ability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 Team is assigned a scheduler and an AP (Associate Producer)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drive the team forward, keeping them focused and on track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Directors have to own and drive the high level elements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Art: Style  &amp; consistency (this does not mean moving individual items around)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Design: The player experience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Programming: Scope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has to drive all of this with a very small staff……..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88829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70320"/>
            <a:ext cx="12192000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10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Things go sideways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7280"/>
            <a:ext cx="834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097280"/>
            <a:ext cx="115864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Strike Team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 Changes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Changes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Cancellation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9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A334-A1D5-4C31-9CE1-07BD7C7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1B15-2C71-4F57-8893-2D89A165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C95B28-5838-47E6-B2BF-469F4206D962}"/>
              </a:ext>
            </a:extLst>
          </p:cNvPr>
          <p:cNvGrpSpPr/>
          <p:nvPr/>
        </p:nvGrpSpPr>
        <p:grpSpPr>
          <a:xfrm>
            <a:off x="0" y="779"/>
            <a:ext cx="12192000" cy="6869578"/>
            <a:chOff x="0" y="779"/>
            <a:chExt cx="12192000" cy="6869578"/>
          </a:xfrm>
        </p:grpSpPr>
        <p:pic>
          <p:nvPicPr>
            <p:cNvPr id="4" name="Picture 3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602A6CBA-89F0-4B82-9515-2525D7EB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9"/>
              <a:ext cx="12192000" cy="68695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79AA9-CAC3-49EE-8714-CE1714016707}"/>
                </a:ext>
              </a:extLst>
            </p:cNvPr>
            <p:cNvSpPr txBox="1"/>
            <p:nvPr/>
          </p:nvSpPr>
          <p:spPr>
            <a:xfrm>
              <a:off x="3081447" y="260087"/>
              <a:ext cx="6062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Copyright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©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http://vgsales.wikia.com/wiki/File:Us_revenues_1995-2007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Game Industry: US Market</a:t>
            </a:r>
          </a:p>
        </p:txBody>
      </p:sp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5BE32E4-5009-4F61-8439-C25EFE22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20" y="231493"/>
            <a:ext cx="8268791" cy="63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Game Industry: World Wide Market</a:t>
            </a:r>
          </a:p>
        </p:txBody>
      </p:sp>
      <p:pic>
        <p:nvPicPr>
          <p:cNvPr id="3074" name="Picture 2" descr="Image result for video game market 2018">
            <a:extLst>
              <a:ext uri="{FF2B5EF4-FFF2-40B4-BE49-F238E27FC236}">
                <a16:creationId xmlns:a16="http://schemas.microsoft.com/office/drawing/2014/main" id="{A95C7697-A148-4C52-8B33-C628F568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51" y="947305"/>
            <a:ext cx="8051203" cy="54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Game Industry: Market Drivers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6" y="1051560"/>
            <a:ext cx="12018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Age of Video Gamers: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0080" y="2074363"/>
            <a:ext cx="3180806" cy="28268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Worldwide  Game Industry: Demographics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6AB98E-698E-4F20-B673-29ED36D9B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92" y="372979"/>
            <a:ext cx="7899979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7B4098-8AFA-4661-AE3F-8D9B70D53F88}"/>
              </a:ext>
            </a:extLst>
          </p:cNvPr>
          <p:cNvSpPr txBox="1"/>
          <p:nvPr/>
        </p:nvSpPr>
        <p:spPr>
          <a:xfrm>
            <a:off x="3275635" y="6581001"/>
            <a:ext cx="4016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https://gamerant.com/average-video-game-heroes/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Video Game Action heroes all white male">
            <a:extLst>
              <a:ext uri="{FF2B5EF4-FFF2-40B4-BE49-F238E27FC236}">
                <a16:creationId xmlns:a16="http://schemas.microsoft.com/office/drawing/2014/main" id="{A77A2E89-44EA-455B-8730-9EC01564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0"/>
            <a:ext cx="515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EFCA6-6609-48C3-BA29-A1B0DC646D13}"/>
              </a:ext>
            </a:extLst>
          </p:cNvPr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 Issues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2774C-DE7A-475E-9135-A678464EF04B}"/>
              </a:ext>
            </a:extLst>
          </p:cNvPr>
          <p:cNvSpPr txBox="1"/>
          <p:nvPr/>
        </p:nvSpPr>
        <p:spPr>
          <a:xfrm>
            <a:off x="173736" y="1051560"/>
            <a:ext cx="118176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Misogyny,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Sexism in video ga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sexism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and 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progressivism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in video game culture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Gamer Gate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Stereotyping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characters match the Developers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 Diversity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In-game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In-industry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Racial Diversity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In-game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In-industry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893" y="275594"/>
            <a:ext cx="10643285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Drivers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2" y="1051560"/>
            <a:ext cx="118210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number of video gamers worldwide: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 Billion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(about 50% spend money on video 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1222</Words>
  <Application>Microsoft Office PowerPoint</Application>
  <PresentationFormat>Widescreen</PresentationFormat>
  <Paragraphs>388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1_Office Theme</vt:lpstr>
      <vt:lpstr>Survey of the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the Industry</dc:title>
  <dc:creator>Cermak, Daniel</dc:creator>
  <cp:lastModifiedBy>Cermak, Daniel</cp:lastModifiedBy>
  <cp:revision>1</cp:revision>
  <dcterms:created xsi:type="dcterms:W3CDTF">2019-03-27T18:04:49Z</dcterms:created>
  <dcterms:modified xsi:type="dcterms:W3CDTF">2019-03-27T18:08:04Z</dcterms:modified>
</cp:coreProperties>
</file>