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488" r:id="rId2"/>
    <p:sldId id="475" r:id="rId3"/>
    <p:sldId id="483" r:id="rId4"/>
    <p:sldId id="572" r:id="rId5"/>
    <p:sldId id="574" r:id="rId6"/>
    <p:sldId id="707" r:id="rId7"/>
    <p:sldId id="577" r:id="rId8"/>
    <p:sldId id="575" r:id="rId9"/>
    <p:sldId id="576" r:id="rId10"/>
    <p:sldId id="478" r:id="rId11"/>
    <p:sldId id="587" r:id="rId12"/>
    <p:sldId id="702" r:id="rId13"/>
    <p:sldId id="852" r:id="rId14"/>
    <p:sldId id="704" r:id="rId15"/>
    <p:sldId id="853" r:id="rId16"/>
    <p:sldId id="563" r:id="rId17"/>
    <p:sldId id="568" r:id="rId18"/>
    <p:sldId id="560" r:id="rId19"/>
    <p:sldId id="694" r:id="rId20"/>
    <p:sldId id="561" r:id="rId21"/>
    <p:sldId id="698" r:id="rId22"/>
    <p:sldId id="848" r:id="rId23"/>
    <p:sldId id="700" r:id="rId24"/>
    <p:sldId id="850" r:id="rId25"/>
    <p:sldId id="696" r:id="rId26"/>
    <p:sldId id="851" r:id="rId27"/>
    <p:sldId id="701" r:id="rId28"/>
    <p:sldId id="584" r:id="rId29"/>
    <p:sldId id="705" r:id="rId30"/>
    <p:sldId id="706" r:id="rId31"/>
    <p:sldId id="7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6DF7"/>
    <a:srgbClr val="BE29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BD232-90BA-43F0-BD04-272607689351}" v="2" dt="2020-02-10T17:31:08.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notesViewPr>
    <p:cSldViewPr snapToGrid="0">
      <p:cViewPr varScale="1">
        <p:scale>
          <a:sx n="55" d="100"/>
          <a:sy n="55" d="100"/>
        </p:scale>
        <p:origin x="260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Cermak" userId="61293d962b77ac78" providerId="LiveId" clId="{2B0FA86A-B7EE-43C5-A9D6-4D4813671BD0}"/>
    <pc:docChg chg="undo custSel delSld modSld sldOrd">
      <pc:chgData name="Dan Cermak" userId="61293d962b77ac78" providerId="LiveId" clId="{2B0FA86A-B7EE-43C5-A9D6-4D4813671BD0}" dt="2020-01-24T15:53:46.703" v="544" actId="14100"/>
      <pc:docMkLst>
        <pc:docMk/>
      </pc:docMkLst>
      <pc:sldChg chg="modAnim">
        <pc:chgData name="Dan Cermak" userId="61293d962b77ac78" providerId="LiveId" clId="{2B0FA86A-B7EE-43C5-A9D6-4D4813671BD0}" dt="2020-01-24T14:51:53.072" v="5"/>
        <pc:sldMkLst>
          <pc:docMk/>
          <pc:sldMk cId="4148091961" sldId="561"/>
        </pc:sldMkLst>
      </pc:sldChg>
      <pc:sldChg chg="delSp">
        <pc:chgData name="Dan Cermak" userId="61293d962b77ac78" providerId="LiveId" clId="{2B0FA86A-B7EE-43C5-A9D6-4D4813671BD0}" dt="2020-01-24T14:53:43.801" v="16" actId="478"/>
        <pc:sldMkLst>
          <pc:docMk/>
          <pc:sldMk cId="2664313264" sldId="563"/>
        </pc:sldMkLst>
        <pc:spChg chg="del">
          <ac:chgData name="Dan Cermak" userId="61293d962b77ac78" providerId="LiveId" clId="{2B0FA86A-B7EE-43C5-A9D6-4D4813671BD0}" dt="2020-01-24T14:53:43.801" v="16" actId="478"/>
          <ac:spMkLst>
            <pc:docMk/>
            <pc:sldMk cId="2664313264" sldId="563"/>
            <ac:spMk id="7" creationId="{91E9917D-D33F-4AB7-8C3E-762A355AF5EB}"/>
          </ac:spMkLst>
        </pc:spChg>
      </pc:sldChg>
      <pc:sldChg chg="addSp delSp modSp">
        <pc:chgData name="Dan Cermak" userId="61293d962b77ac78" providerId="LiveId" clId="{2B0FA86A-B7EE-43C5-A9D6-4D4813671BD0}" dt="2020-01-24T15:48:01.208" v="511" actId="14100"/>
        <pc:sldMkLst>
          <pc:docMk/>
          <pc:sldMk cId="3851635979" sldId="584"/>
        </pc:sldMkLst>
        <pc:spChg chg="del">
          <ac:chgData name="Dan Cermak" userId="61293d962b77ac78" providerId="LiveId" clId="{2B0FA86A-B7EE-43C5-A9D6-4D4813671BD0}" dt="2020-01-24T15:09:17.823" v="87" actId="478"/>
          <ac:spMkLst>
            <pc:docMk/>
            <pc:sldMk cId="3851635979" sldId="584"/>
            <ac:spMk id="6" creationId="{00000000-0000-0000-0000-000000000000}"/>
          </ac:spMkLst>
        </pc:spChg>
        <pc:graphicFrameChg chg="add del mod modGraphic">
          <ac:chgData name="Dan Cermak" userId="61293d962b77ac78" providerId="LiveId" clId="{2B0FA86A-B7EE-43C5-A9D6-4D4813671BD0}" dt="2020-01-24T15:05:37.972" v="66" actId="478"/>
          <ac:graphicFrameMkLst>
            <pc:docMk/>
            <pc:sldMk cId="3851635979" sldId="584"/>
            <ac:graphicFrameMk id="2" creationId="{98560D94-BE57-4CDC-8D45-A61B52B5FE87}"/>
          </ac:graphicFrameMkLst>
        </pc:graphicFrameChg>
        <pc:graphicFrameChg chg="del">
          <ac:chgData name="Dan Cermak" userId="61293d962b77ac78" providerId="LiveId" clId="{2B0FA86A-B7EE-43C5-A9D6-4D4813671BD0}" dt="2020-01-24T15:02:50.569" v="53" actId="478"/>
          <ac:graphicFrameMkLst>
            <pc:docMk/>
            <pc:sldMk cId="3851635979" sldId="584"/>
            <ac:graphicFrameMk id="3" creationId="{79D8F808-2A75-4161-9B09-333A7DF762E9}"/>
          </ac:graphicFrameMkLst>
        </pc:graphicFrameChg>
        <pc:graphicFrameChg chg="add del mod modGraphic">
          <ac:chgData name="Dan Cermak" userId="61293d962b77ac78" providerId="LiveId" clId="{2B0FA86A-B7EE-43C5-A9D6-4D4813671BD0}" dt="2020-01-24T15:09:11.998" v="86" actId="478"/>
          <ac:graphicFrameMkLst>
            <pc:docMk/>
            <pc:sldMk cId="3851635979" sldId="584"/>
            <ac:graphicFrameMk id="4" creationId="{6BA9D7E6-E171-481B-8BFD-B792BB1053FA}"/>
          </ac:graphicFrameMkLst>
        </pc:graphicFrameChg>
        <pc:graphicFrameChg chg="add mod modGraphic">
          <ac:chgData name="Dan Cermak" userId="61293d962b77ac78" providerId="LiveId" clId="{2B0FA86A-B7EE-43C5-A9D6-4D4813671BD0}" dt="2020-01-24T15:48:01.208" v="511" actId="14100"/>
          <ac:graphicFrameMkLst>
            <pc:docMk/>
            <pc:sldMk cId="3851635979" sldId="584"/>
            <ac:graphicFrameMk id="5" creationId="{A0B25495-2555-4053-B994-33F8DAFE7A5D}"/>
          </ac:graphicFrameMkLst>
        </pc:graphicFrameChg>
      </pc:sldChg>
      <pc:sldChg chg="del">
        <pc:chgData name="Dan Cermak" userId="61293d962b77ac78" providerId="LiveId" clId="{2B0FA86A-B7EE-43C5-A9D6-4D4813671BD0}" dt="2020-01-24T14:58:05.032" v="50" actId="47"/>
        <pc:sldMkLst>
          <pc:docMk/>
          <pc:sldMk cId="926753543" sldId="606"/>
        </pc:sldMkLst>
      </pc:sldChg>
      <pc:sldChg chg="addSp modSp">
        <pc:chgData name="Dan Cermak" userId="61293d962b77ac78" providerId="LiveId" clId="{2B0FA86A-B7EE-43C5-A9D6-4D4813671BD0}" dt="2020-01-24T14:57:39.010" v="49" actId="33524"/>
        <pc:sldMkLst>
          <pc:docMk/>
          <pc:sldMk cId="3546904054" sldId="702"/>
        </pc:sldMkLst>
        <pc:spChg chg="add">
          <ac:chgData name="Dan Cermak" userId="61293d962b77ac78" providerId="LiveId" clId="{2B0FA86A-B7EE-43C5-A9D6-4D4813671BD0}" dt="2020-01-24T14:57:24.661" v="48"/>
          <ac:spMkLst>
            <pc:docMk/>
            <pc:sldMk cId="3546904054" sldId="702"/>
            <ac:spMk id="6" creationId="{9038DBD2-D1C8-48B3-9C0B-FCE77B526CA8}"/>
          </ac:spMkLst>
        </pc:spChg>
        <pc:spChg chg="mod">
          <ac:chgData name="Dan Cermak" userId="61293d962b77ac78" providerId="LiveId" clId="{2B0FA86A-B7EE-43C5-A9D6-4D4813671BD0}" dt="2020-01-24T14:57:39.010" v="49" actId="33524"/>
          <ac:spMkLst>
            <pc:docMk/>
            <pc:sldMk cId="3546904054" sldId="702"/>
            <ac:spMk id="10" creationId="{00000000-0000-0000-0000-000000000000}"/>
          </ac:spMkLst>
        </pc:spChg>
      </pc:sldChg>
      <pc:sldChg chg="modSp">
        <pc:chgData name="Dan Cermak" userId="61293d962b77ac78" providerId="LiveId" clId="{2B0FA86A-B7EE-43C5-A9D6-4D4813671BD0}" dt="2020-01-24T15:53:46.703" v="544" actId="14100"/>
        <pc:sldMkLst>
          <pc:docMk/>
          <pc:sldMk cId="1689750201" sldId="705"/>
        </pc:sldMkLst>
        <pc:graphicFrameChg chg="mod modGraphic">
          <ac:chgData name="Dan Cermak" userId="61293d962b77ac78" providerId="LiveId" clId="{2B0FA86A-B7EE-43C5-A9D6-4D4813671BD0}" dt="2020-01-24T15:53:46.703" v="544" actId="14100"/>
          <ac:graphicFrameMkLst>
            <pc:docMk/>
            <pc:sldMk cId="1689750201" sldId="705"/>
            <ac:graphicFrameMk id="2" creationId="{D445BDEA-E2B2-426E-956C-C4BAAFFB864C}"/>
          </ac:graphicFrameMkLst>
        </pc:graphicFrameChg>
      </pc:sldChg>
      <pc:sldChg chg="modSp del">
        <pc:chgData name="Dan Cermak" userId="61293d962b77ac78" providerId="LiveId" clId="{2B0FA86A-B7EE-43C5-A9D6-4D4813671BD0}" dt="2020-01-24T14:56:29.903" v="47" actId="47"/>
        <pc:sldMkLst>
          <pc:docMk/>
          <pc:sldMk cId="443759665" sldId="843"/>
        </pc:sldMkLst>
        <pc:graphicFrameChg chg="mod modGraphic">
          <ac:chgData name="Dan Cermak" userId="61293d962b77ac78" providerId="LiveId" clId="{2B0FA86A-B7EE-43C5-A9D6-4D4813671BD0}" dt="2020-01-24T14:54:54.536" v="46" actId="6549"/>
          <ac:graphicFrameMkLst>
            <pc:docMk/>
            <pc:sldMk cId="443759665" sldId="843"/>
            <ac:graphicFrameMk id="31" creationId="{D2C09C14-3A04-4493-84F3-270D2B99DB13}"/>
          </ac:graphicFrameMkLst>
        </pc:graphicFrameChg>
      </pc:sldChg>
      <pc:sldChg chg="modAnim">
        <pc:chgData name="Dan Cermak" userId="61293d962b77ac78" providerId="LiveId" clId="{2B0FA86A-B7EE-43C5-A9D6-4D4813671BD0}" dt="2020-01-24T14:51:59.612" v="9"/>
        <pc:sldMkLst>
          <pc:docMk/>
          <pc:sldMk cId="1481189170" sldId="848"/>
        </pc:sldMkLst>
      </pc:sldChg>
      <pc:sldChg chg="modAnim">
        <pc:chgData name="Dan Cermak" userId="61293d962b77ac78" providerId="LiveId" clId="{2B0FA86A-B7EE-43C5-A9D6-4D4813671BD0}" dt="2020-01-24T14:52:10.688" v="11"/>
        <pc:sldMkLst>
          <pc:docMk/>
          <pc:sldMk cId="1690060832" sldId="850"/>
        </pc:sldMkLst>
      </pc:sldChg>
      <pc:sldChg chg="modAnim">
        <pc:chgData name="Dan Cermak" userId="61293d962b77ac78" providerId="LiveId" clId="{2B0FA86A-B7EE-43C5-A9D6-4D4813671BD0}" dt="2020-01-24T14:52:17.190" v="15"/>
        <pc:sldMkLst>
          <pc:docMk/>
          <pc:sldMk cId="905207836" sldId="851"/>
        </pc:sldMkLst>
      </pc:sldChg>
      <pc:sldChg chg="ord">
        <pc:chgData name="Dan Cermak" userId="61293d962b77ac78" providerId="LiveId" clId="{2B0FA86A-B7EE-43C5-A9D6-4D4813671BD0}" dt="2020-01-24T14:58:10.331" v="52"/>
        <pc:sldMkLst>
          <pc:docMk/>
          <pc:sldMk cId="132094795" sldId="852"/>
        </pc:sldMkLst>
      </pc:sldChg>
    </pc:docChg>
  </pc:docChgLst>
  <pc:docChgLst>
    <pc:chgData name="Dan Cermak" userId="61293d962b77ac78" providerId="LiveId" clId="{B1BBD232-90BA-43F0-BD04-272607689351}"/>
    <pc:docChg chg="undo custSel addSld modSld sldOrd">
      <pc:chgData name="Dan Cermak" userId="61293d962b77ac78" providerId="LiveId" clId="{B1BBD232-90BA-43F0-BD04-272607689351}" dt="2020-02-11T15:33:48.291" v="867" actId="404"/>
      <pc:docMkLst>
        <pc:docMk/>
      </pc:docMkLst>
      <pc:sldChg chg="modSp">
        <pc:chgData name="Dan Cermak" userId="61293d962b77ac78" providerId="LiveId" clId="{B1BBD232-90BA-43F0-BD04-272607689351}" dt="2020-02-10T17:25:28.373" v="691" actId="12"/>
        <pc:sldMkLst>
          <pc:docMk/>
          <pc:sldMk cId="1578503262" sldId="475"/>
        </pc:sldMkLst>
        <pc:spChg chg="mod">
          <ac:chgData name="Dan Cermak" userId="61293d962b77ac78" providerId="LiveId" clId="{B1BBD232-90BA-43F0-BD04-272607689351}" dt="2020-02-10T17:25:28.373" v="691" actId="12"/>
          <ac:spMkLst>
            <pc:docMk/>
            <pc:sldMk cId="1578503262" sldId="475"/>
            <ac:spMk id="3" creationId="{8FF97F57-A904-438D-AD8C-EED15153ADB2}"/>
          </ac:spMkLst>
        </pc:spChg>
      </pc:sldChg>
      <pc:sldChg chg="modSp">
        <pc:chgData name="Dan Cermak" userId="61293d962b77ac78" providerId="LiveId" clId="{B1BBD232-90BA-43F0-BD04-272607689351}" dt="2020-02-11T12:10:46.391" v="796" actId="20577"/>
        <pc:sldMkLst>
          <pc:docMk/>
          <pc:sldMk cId="3058491564" sldId="483"/>
        </pc:sldMkLst>
        <pc:spChg chg="mod">
          <ac:chgData name="Dan Cermak" userId="61293d962b77ac78" providerId="LiveId" clId="{B1BBD232-90BA-43F0-BD04-272607689351}" dt="2020-02-11T12:10:46.391" v="796" actId="20577"/>
          <ac:spMkLst>
            <pc:docMk/>
            <pc:sldMk cId="3058491564" sldId="483"/>
            <ac:spMk id="3" creationId="{8FF97F57-A904-438D-AD8C-EED15153ADB2}"/>
          </ac:spMkLst>
        </pc:spChg>
      </pc:sldChg>
      <pc:sldChg chg="modSp">
        <pc:chgData name="Dan Cermak" userId="61293d962b77ac78" providerId="LiveId" clId="{B1BBD232-90BA-43F0-BD04-272607689351}" dt="2020-02-06T19:46:01.988" v="20" actId="20577"/>
        <pc:sldMkLst>
          <pc:docMk/>
          <pc:sldMk cId="3939375067" sldId="576"/>
        </pc:sldMkLst>
        <pc:spChg chg="mod">
          <ac:chgData name="Dan Cermak" userId="61293d962b77ac78" providerId="LiveId" clId="{B1BBD232-90BA-43F0-BD04-272607689351}" dt="2020-02-06T19:46:01.988" v="20" actId="20577"/>
          <ac:spMkLst>
            <pc:docMk/>
            <pc:sldMk cId="3939375067" sldId="576"/>
            <ac:spMk id="3" creationId="{8FF97F57-A904-438D-AD8C-EED15153ADB2}"/>
          </ac:spMkLst>
        </pc:spChg>
      </pc:sldChg>
      <pc:sldChg chg="modSp">
        <pc:chgData name="Dan Cermak" userId="61293d962b77ac78" providerId="LiveId" clId="{B1BBD232-90BA-43F0-BD04-272607689351}" dt="2020-02-11T15:33:48.291" v="867" actId="404"/>
        <pc:sldMkLst>
          <pc:docMk/>
          <pc:sldMk cId="3213705419" sldId="577"/>
        </pc:sldMkLst>
        <pc:spChg chg="mod">
          <ac:chgData name="Dan Cermak" userId="61293d962b77ac78" providerId="LiveId" clId="{B1BBD232-90BA-43F0-BD04-272607689351}" dt="2020-02-11T15:33:48.291" v="867" actId="404"/>
          <ac:spMkLst>
            <pc:docMk/>
            <pc:sldMk cId="3213705419" sldId="577"/>
            <ac:spMk id="3" creationId="{8FF97F57-A904-438D-AD8C-EED15153ADB2}"/>
          </ac:spMkLst>
        </pc:spChg>
        <pc:picChg chg="mod">
          <ac:chgData name="Dan Cermak" userId="61293d962b77ac78" providerId="LiveId" clId="{B1BBD232-90BA-43F0-BD04-272607689351}" dt="2020-02-11T15:32:36.919" v="825" actId="1076"/>
          <ac:picMkLst>
            <pc:docMk/>
            <pc:sldMk cId="3213705419" sldId="577"/>
            <ac:picMk id="17" creationId="{F229A5AE-23C1-468A-B961-85836D7AE42C}"/>
          </ac:picMkLst>
        </pc:picChg>
      </pc:sldChg>
      <pc:sldChg chg="modSp">
        <pc:chgData name="Dan Cermak" userId="61293d962b77ac78" providerId="LiveId" clId="{B1BBD232-90BA-43F0-BD04-272607689351}" dt="2020-02-11T15:29:50.597" v="824" actId="12"/>
        <pc:sldMkLst>
          <pc:docMk/>
          <pc:sldMk cId="1408500470" sldId="587"/>
        </pc:sldMkLst>
        <pc:spChg chg="mod">
          <ac:chgData name="Dan Cermak" userId="61293d962b77ac78" providerId="LiveId" clId="{B1BBD232-90BA-43F0-BD04-272607689351}" dt="2020-02-11T15:29:50.597" v="824" actId="12"/>
          <ac:spMkLst>
            <pc:docMk/>
            <pc:sldMk cId="1408500470" sldId="587"/>
            <ac:spMk id="3" creationId="{8FF97F57-A904-438D-AD8C-EED15153ADB2}"/>
          </ac:spMkLst>
        </pc:spChg>
        <pc:picChg chg="mod">
          <ac:chgData name="Dan Cermak" userId="61293d962b77ac78" providerId="LiveId" clId="{B1BBD232-90BA-43F0-BD04-272607689351}" dt="2020-02-11T15:29:15.191" v="815" actId="14100"/>
          <ac:picMkLst>
            <pc:docMk/>
            <pc:sldMk cId="1408500470" sldId="587"/>
            <ac:picMk id="4" creationId="{53F322B3-EEE6-41C2-9F79-6D830F464DE0}"/>
          </ac:picMkLst>
        </pc:picChg>
      </pc:sldChg>
      <pc:sldChg chg="modSp">
        <pc:chgData name="Dan Cermak" userId="61293d962b77ac78" providerId="LiveId" clId="{B1BBD232-90BA-43F0-BD04-272607689351}" dt="2020-02-10T17:33:04.412" v="747" actId="313"/>
        <pc:sldMkLst>
          <pc:docMk/>
          <pc:sldMk cId="171299540" sldId="694"/>
        </pc:sldMkLst>
        <pc:graphicFrameChg chg="modGraphic">
          <ac:chgData name="Dan Cermak" userId="61293d962b77ac78" providerId="LiveId" clId="{B1BBD232-90BA-43F0-BD04-272607689351}" dt="2020-02-10T17:33:04.412" v="747" actId="313"/>
          <ac:graphicFrameMkLst>
            <pc:docMk/>
            <pc:sldMk cId="171299540" sldId="694"/>
            <ac:graphicFrameMk id="5" creationId="{D07C38F3-F408-4881-A568-CAAA3F0E216E}"/>
          </ac:graphicFrameMkLst>
        </pc:graphicFrameChg>
      </pc:sldChg>
      <pc:sldChg chg="modSp">
        <pc:chgData name="Dan Cermak" userId="61293d962b77ac78" providerId="LiveId" clId="{B1BBD232-90BA-43F0-BD04-272607689351}" dt="2020-02-10T17:32:22.440" v="744" actId="14734"/>
        <pc:sldMkLst>
          <pc:docMk/>
          <pc:sldMk cId="2732456376" sldId="696"/>
        </pc:sldMkLst>
        <pc:graphicFrameChg chg="modGraphic">
          <ac:chgData name="Dan Cermak" userId="61293d962b77ac78" providerId="LiveId" clId="{B1BBD232-90BA-43F0-BD04-272607689351}" dt="2020-02-10T17:32:22.440" v="744" actId="14734"/>
          <ac:graphicFrameMkLst>
            <pc:docMk/>
            <pc:sldMk cId="2732456376" sldId="696"/>
            <ac:graphicFrameMk id="2" creationId="{59984093-060F-400E-A76A-5F66B6690137}"/>
          </ac:graphicFrameMkLst>
        </pc:graphicFrameChg>
      </pc:sldChg>
      <pc:sldChg chg="modSp">
        <pc:chgData name="Dan Cermak" userId="61293d962b77ac78" providerId="LiveId" clId="{B1BBD232-90BA-43F0-BD04-272607689351}" dt="2020-02-10T17:32:31.464" v="746" actId="14734"/>
        <pc:sldMkLst>
          <pc:docMk/>
          <pc:sldMk cId="4085084702" sldId="700"/>
        </pc:sldMkLst>
        <pc:graphicFrameChg chg="modGraphic">
          <ac:chgData name="Dan Cermak" userId="61293d962b77ac78" providerId="LiveId" clId="{B1BBD232-90BA-43F0-BD04-272607689351}" dt="2020-02-10T17:32:31.464" v="746" actId="14734"/>
          <ac:graphicFrameMkLst>
            <pc:docMk/>
            <pc:sldMk cId="4085084702" sldId="700"/>
            <ac:graphicFrameMk id="4" creationId="{BE3A9E8E-E00B-4993-BA85-DED60CC52CBB}"/>
          </ac:graphicFrameMkLst>
        </pc:graphicFrameChg>
      </pc:sldChg>
      <pc:sldChg chg="modSp ord">
        <pc:chgData name="Dan Cermak" userId="61293d962b77ac78" providerId="LiveId" clId="{B1BBD232-90BA-43F0-BD04-272607689351}" dt="2020-02-10T17:36:55.867" v="793" actId="20577"/>
        <pc:sldMkLst>
          <pc:docMk/>
          <pc:sldMk cId="3546904054" sldId="702"/>
        </pc:sldMkLst>
        <pc:spChg chg="mod">
          <ac:chgData name="Dan Cermak" userId="61293d962b77ac78" providerId="LiveId" clId="{B1BBD232-90BA-43F0-BD04-272607689351}" dt="2020-02-10T17:36:55.867" v="793" actId="20577"/>
          <ac:spMkLst>
            <pc:docMk/>
            <pc:sldMk cId="3546904054" sldId="702"/>
            <ac:spMk id="6" creationId="{9038DBD2-D1C8-48B3-9C0B-FCE77B526CA8}"/>
          </ac:spMkLst>
        </pc:spChg>
        <pc:spChg chg="mod">
          <ac:chgData name="Dan Cermak" userId="61293d962b77ac78" providerId="LiveId" clId="{B1BBD232-90BA-43F0-BD04-272607689351}" dt="2020-02-10T17:36:13.198" v="750" actId="6549"/>
          <ac:spMkLst>
            <pc:docMk/>
            <pc:sldMk cId="3546904054" sldId="702"/>
            <ac:spMk id="10" creationId="{00000000-0000-0000-0000-000000000000}"/>
          </ac:spMkLst>
        </pc:spChg>
      </pc:sldChg>
      <pc:sldChg chg="modSp">
        <pc:chgData name="Dan Cermak" userId="61293d962b77ac78" providerId="LiveId" clId="{B1BBD232-90BA-43F0-BD04-272607689351}" dt="2020-02-10T17:20:26.024" v="464" actId="14100"/>
        <pc:sldMkLst>
          <pc:docMk/>
          <pc:sldMk cId="1818552976" sldId="704"/>
        </pc:sldMkLst>
        <pc:spChg chg="mod">
          <ac:chgData name="Dan Cermak" userId="61293d962b77ac78" providerId="LiveId" clId="{B1BBD232-90BA-43F0-BD04-272607689351}" dt="2020-02-10T17:20:17.258" v="463" actId="20577"/>
          <ac:spMkLst>
            <pc:docMk/>
            <pc:sldMk cId="1818552976" sldId="704"/>
            <ac:spMk id="6" creationId="{EB0F642F-964C-4246-A3F1-86CD01A5DB4D}"/>
          </ac:spMkLst>
        </pc:spChg>
        <pc:picChg chg="mod">
          <ac:chgData name="Dan Cermak" userId="61293d962b77ac78" providerId="LiveId" clId="{B1BBD232-90BA-43F0-BD04-272607689351}" dt="2020-02-10T17:20:26.024" v="464" actId="14100"/>
          <ac:picMkLst>
            <pc:docMk/>
            <pc:sldMk cId="1818552976" sldId="704"/>
            <ac:picMk id="8" creationId="{929147CF-0D63-4A90-AB61-CD3D1EB8BB7C}"/>
          </ac:picMkLst>
        </pc:picChg>
      </pc:sldChg>
      <pc:sldChg chg="modSp">
        <pc:chgData name="Dan Cermak" userId="61293d962b77ac78" providerId="LiveId" clId="{B1BBD232-90BA-43F0-BD04-272607689351}" dt="2020-01-29T16:59:19.990" v="9" actId="692"/>
        <pc:sldMkLst>
          <pc:docMk/>
          <pc:sldMk cId="132094795" sldId="852"/>
        </pc:sldMkLst>
        <pc:graphicFrameChg chg="modGraphic">
          <ac:chgData name="Dan Cermak" userId="61293d962b77ac78" providerId="LiveId" clId="{B1BBD232-90BA-43F0-BD04-272607689351}" dt="2020-01-29T16:59:08.018" v="8"/>
          <ac:graphicFrameMkLst>
            <pc:docMk/>
            <pc:sldMk cId="132094795" sldId="852"/>
            <ac:graphicFrameMk id="32" creationId="{C6D32CE4-6F20-434D-8B20-BEA279DC53BC}"/>
          </ac:graphicFrameMkLst>
        </pc:graphicFrameChg>
        <pc:cxnChg chg="mod">
          <ac:chgData name="Dan Cermak" userId="61293d962b77ac78" providerId="LiveId" clId="{B1BBD232-90BA-43F0-BD04-272607689351}" dt="2020-01-29T16:59:19.990" v="9" actId="692"/>
          <ac:cxnSpMkLst>
            <pc:docMk/>
            <pc:sldMk cId="132094795" sldId="852"/>
            <ac:cxnSpMk id="34" creationId="{D4BE6F81-6839-45ED-A2F3-3CD80532C634}"/>
          </ac:cxnSpMkLst>
        </pc:cxnChg>
      </pc:sldChg>
      <pc:sldChg chg="addSp delSp modSp add ord">
        <pc:chgData name="Dan Cermak" userId="61293d962b77ac78" providerId="LiveId" clId="{B1BBD232-90BA-43F0-BD04-272607689351}" dt="2020-02-10T17:37:23.832" v="795"/>
        <pc:sldMkLst>
          <pc:docMk/>
          <pc:sldMk cId="3877934767" sldId="853"/>
        </pc:sldMkLst>
        <pc:spChg chg="mod">
          <ac:chgData name="Dan Cermak" userId="61293d962b77ac78" providerId="LiveId" clId="{B1BBD232-90BA-43F0-BD04-272607689351}" dt="2020-02-10T17:31:03.138" v="719" actId="20577"/>
          <ac:spMkLst>
            <pc:docMk/>
            <pc:sldMk cId="3877934767" sldId="853"/>
            <ac:spMk id="6" creationId="{00000000-0000-0000-0000-000000000000}"/>
          </ac:spMkLst>
        </pc:spChg>
        <pc:grpChg chg="del">
          <ac:chgData name="Dan Cermak" userId="61293d962b77ac78" providerId="LiveId" clId="{B1BBD232-90BA-43F0-BD04-272607689351}" dt="2020-02-10T17:31:07.155" v="720" actId="478"/>
          <ac:grpSpMkLst>
            <pc:docMk/>
            <pc:sldMk cId="3877934767" sldId="853"/>
            <ac:grpSpMk id="14" creationId="{F3AD2A15-14A2-415B-A675-BBB877517A5C}"/>
          </ac:grpSpMkLst>
        </pc:grpChg>
        <pc:picChg chg="add mod">
          <ac:chgData name="Dan Cermak" userId="61293d962b77ac78" providerId="LiveId" clId="{B1BBD232-90BA-43F0-BD04-272607689351}" dt="2020-02-10T17:31:25.234" v="741" actId="1035"/>
          <ac:picMkLst>
            <pc:docMk/>
            <pc:sldMk cId="3877934767" sldId="853"/>
            <ac:picMk id="4" creationId="{E7E03847-8FCE-4719-928E-49656B02811A}"/>
          </ac:picMkLst>
        </pc:picChg>
      </pc:sldChg>
    </pc:docChg>
  </pc:docChgLst>
  <pc:docChgLst>
    <pc:chgData name="Dan Cermak" userId="61293d962b77ac78" providerId="LiveId" clId="{82C861F7-9D4E-4F1C-B2F8-7F4B4D79F5F9}"/>
    <pc:docChg chg="undo custSel delSld modSld sldOrd">
      <pc:chgData name="Dan Cermak" userId="61293d962b77ac78" providerId="LiveId" clId="{82C861F7-9D4E-4F1C-B2F8-7F4B4D79F5F9}" dt="2020-01-20T18:40:07.471" v="511" actId="2696"/>
      <pc:docMkLst>
        <pc:docMk/>
      </pc:docMkLst>
      <pc:sldChg chg="addSp delSp modSp">
        <pc:chgData name="Dan Cermak" userId="61293d962b77ac78" providerId="LiveId" clId="{82C861F7-9D4E-4F1C-B2F8-7F4B4D79F5F9}" dt="2020-01-20T18:23:11.560" v="277" actId="20577"/>
        <pc:sldMkLst>
          <pc:docMk/>
          <pc:sldMk cId="1578503262" sldId="475"/>
        </pc:sldMkLst>
        <pc:spChg chg="mod">
          <ac:chgData name="Dan Cermak" userId="61293d962b77ac78" providerId="LiveId" clId="{82C861F7-9D4E-4F1C-B2F8-7F4B4D79F5F9}" dt="2020-01-20T18:23:11.560" v="277" actId="20577"/>
          <ac:spMkLst>
            <pc:docMk/>
            <pc:sldMk cId="1578503262" sldId="475"/>
            <ac:spMk id="3" creationId="{8FF97F57-A904-438D-AD8C-EED15153ADB2}"/>
          </ac:spMkLst>
        </pc:spChg>
        <pc:picChg chg="add del mod">
          <ac:chgData name="Dan Cermak" userId="61293d962b77ac78" providerId="LiveId" clId="{82C861F7-9D4E-4F1C-B2F8-7F4B4D79F5F9}" dt="2020-01-20T17:51:05.435" v="5"/>
          <ac:picMkLst>
            <pc:docMk/>
            <pc:sldMk cId="1578503262" sldId="475"/>
            <ac:picMk id="1026" creationId="{2FE03969-15F1-42A7-8628-6A66ED8A68A6}"/>
          </ac:picMkLst>
        </pc:picChg>
        <pc:picChg chg="add mod">
          <ac:chgData name="Dan Cermak" userId="61293d962b77ac78" providerId="LiveId" clId="{82C861F7-9D4E-4F1C-B2F8-7F4B4D79F5F9}" dt="2020-01-20T18:17:02.536" v="209" actId="14100"/>
          <ac:picMkLst>
            <pc:docMk/>
            <pc:sldMk cId="1578503262" sldId="475"/>
            <ac:picMk id="1028" creationId="{2BC3966E-55AF-4CAA-9791-283CC1CBB0D4}"/>
          </ac:picMkLst>
        </pc:picChg>
      </pc:sldChg>
      <pc:sldChg chg="del">
        <pc:chgData name="Dan Cermak" userId="61293d962b77ac78" providerId="LiveId" clId="{82C861F7-9D4E-4F1C-B2F8-7F4B4D79F5F9}" dt="2020-01-20T18:26:53.080" v="278" actId="47"/>
        <pc:sldMkLst>
          <pc:docMk/>
          <pc:sldMk cId="2002105716" sldId="585"/>
        </pc:sldMkLst>
      </pc:sldChg>
      <pc:sldChg chg="del">
        <pc:chgData name="Dan Cermak" userId="61293d962b77ac78" providerId="LiveId" clId="{82C861F7-9D4E-4F1C-B2F8-7F4B4D79F5F9}" dt="2020-01-20T18:40:07.471" v="511" actId="2696"/>
        <pc:sldMkLst>
          <pc:docMk/>
          <pc:sldMk cId="2960197796" sldId="692"/>
        </pc:sldMkLst>
      </pc:sldChg>
      <pc:sldChg chg="del">
        <pc:chgData name="Dan Cermak" userId="61293d962b77ac78" providerId="LiveId" clId="{82C861F7-9D4E-4F1C-B2F8-7F4B4D79F5F9}" dt="2020-01-20T18:39:34.614" v="510" actId="47"/>
        <pc:sldMkLst>
          <pc:docMk/>
          <pc:sldMk cId="1461072881" sldId="693"/>
        </pc:sldMkLst>
      </pc:sldChg>
      <pc:sldChg chg="modSp ord">
        <pc:chgData name="Dan Cermak" userId="61293d962b77ac78" providerId="LiveId" clId="{82C861F7-9D4E-4F1C-B2F8-7F4B4D79F5F9}" dt="2020-01-20T18:28:15.497" v="284" actId="207"/>
        <pc:sldMkLst>
          <pc:docMk/>
          <pc:sldMk cId="171299540" sldId="694"/>
        </pc:sldMkLst>
        <pc:graphicFrameChg chg="modGraphic">
          <ac:chgData name="Dan Cermak" userId="61293d962b77ac78" providerId="LiveId" clId="{82C861F7-9D4E-4F1C-B2F8-7F4B4D79F5F9}" dt="2020-01-20T18:28:03.716" v="283" actId="207"/>
          <ac:graphicFrameMkLst>
            <pc:docMk/>
            <pc:sldMk cId="171299540" sldId="694"/>
            <ac:graphicFrameMk id="5" creationId="{D07C38F3-F408-4881-A568-CAAA3F0E216E}"/>
          </ac:graphicFrameMkLst>
        </pc:graphicFrameChg>
        <pc:graphicFrameChg chg="modGraphic">
          <ac:chgData name="Dan Cermak" userId="61293d962b77ac78" providerId="LiveId" clId="{82C861F7-9D4E-4F1C-B2F8-7F4B4D79F5F9}" dt="2020-01-20T18:28:15.497" v="284" actId="207"/>
          <ac:graphicFrameMkLst>
            <pc:docMk/>
            <pc:sldMk cId="171299540" sldId="694"/>
            <ac:graphicFrameMk id="6" creationId="{7BEA304C-9D86-45D1-AF9E-9BA4E711E14F}"/>
          </ac:graphicFrameMkLst>
        </pc:graphicFrameChg>
      </pc:sldChg>
      <pc:sldChg chg="del">
        <pc:chgData name="Dan Cermak" userId="61293d962b77ac78" providerId="LiveId" clId="{82C861F7-9D4E-4F1C-B2F8-7F4B4D79F5F9}" dt="2020-01-20T18:39:34.614" v="510" actId="47"/>
        <pc:sldMkLst>
          <pc:docMk/>
          <pc:sldMk cId="1080128468" sldId="695"/>
        </pc:sldMkLst>
      </pc:sldChg>
      <pc:sldChg chg="modSp ord">
        <pc:chgData name="Dan Cermak" userId="61293d962b77ac78" providerId="LiveId" clId="{82C861F7-9D4E-4F1C-B2F8-7F4B4D79F5F9}" dt="2020-01-20T18:36:12.440" v="314" actId="207"/>
        <pc:sldMkLst>
          <pc:docMk/>
          <pc:sldMk cId="2732456376" sldId="696"/>
        </pc:sldMkLst>
        <pc:graphicFrameChg chg="modGraphic">
          <ac:chgData name="Dan Cermak" userId="61293d962b77ac78" providerId="LiveId" clId="{82C861F7-9D4E-4F1C-B2F8-7F4B4D79F5F9}" dt="2020-01-20T18:36:12.440" v="314" actId="207"/>
          <ac:graphicFrameMkLst>
            <pc:docMk/>
            <pc:sldMk cId="2732456376" sldId="696"/>
            <ac:graphicFrameMk id="2" creationId="{59984093-060F-400E-A76A-5F66B6690137}"/>
          </ac:graphicFrameMkLst>
        </pc:graphicFrameChg>
      </pc:sldChg>
      <pc:sldChg chg="del">
        <pc:chgData name="Dan Cermak" userId="61293d962b77ac78" providerId="LiveId" clId="{82C861F7-9D4E-4F1C-B2F8-7F4B4D79F5F9}" dt="2020-01-20T18:39:34.614" v="510" actId="47"/>
        <pc:sldMkLst>
          <pc:docMk/>
          <pc:sldMk cId="1021064644" sldId="697"/>
        </pc:sldMkLst>
      </pc:sldChg>
      <pc:sldChg chg="modSp ord">
        <pc:chgData name="Dan Cermak" userId="61293d962b77ac78" providerId="LiveId" clId="{82C861F7-9D4E-4F1C-B2F8-7F4B4D79F5F9}" dt="2020-01-20T18:34:20.319" v="309"/>
        <pc:sldMkLst>
          <pc:docMk/>
          <pc:sldMk cId="3130168817" sldId="698"/>
        </pc:sldMkLst>
        <pc:graphicFrameChg chg="mod modGraphic">
          <ac:chgData name="Dan Cermak" userId="61293d962b77ac78" providerId="LiveId" clId="{82C861F7-9D4E-4F1C-B2F8-7F4B4D79F5F9}" dt="2020-01-20T18:33:27.927" v="307" actId="14734"/>
          <ac:graphicFrameMkLst>
            <pc:docMk/>
            <pc:sldMk cId="3130168817" sldId="698"/>
            <ac:graphicFrameMk id="3" creationId="{5AEB93E8-AF9F-45DD-B6E4-C2CE55358997}"/>
          </ac:graphicFrameMkLst>
        </pc:graphicFrameChg>
      </pc:sldChg>
      <pc:sldChg chg="del">
        <pc:chgData name="Dan Cermak" userId="61293d962b77ac78" providerId="LiveId" clId="{82C861F7-9D4E-4F1C-B2F8-7F4B4D79F5F9}" dt="2020-01-20T18:39:34.614" v="510" actId="47"/>
        <pc:sldMkLst>
          <pc:docMk/>
          <pc:sldMk cId="686710189" sldId="699"/>
        </pc:sldMkLst>
      </pc:sldChg>
      <pc:sldChg chg="ord">
        <pc:chgData name="Dan Cermak" userId="61293d962b77ac78" providerId="LiveId" clId="{82C861F7-9D4E-4F1C-B2F8-7F4B4D79F5F9}" dt="2020-01-20T18:34:52.835" v="311"/>
        <pc:sldMkLst>
          <pc:docMk/>
          <pc:sldMk cId="4085084702" sldId="700"/>
        </pc:sldMkLst>
      </pc:sldChg>
      <pc:sldChg chg="modSp ord">
        <pc:chgData name="Dan Cermak" userId="61293d962b77ac78" providerId="LiveId" clId="{82C861F7-9D4E-4F1C-B2F8-7F4B4D79F5F9}" dt="2020-01-20T18:39:17.648" v="509" actId="6549"/>
        <pc:sldMkLst>
          <pc:docMk/>
          <pc:sldMk cId="4224514944" sldId="701"/>
        </pc:sldMkLst>
        <pc:graphicFrameChg chg="mod modGraphic">
          <ac:chgData name="Dan Cermak" userId="61293d962b77ac78" providerId="LiveId" clId="{82C861F7-9D4E-4F1C-B2F8-7F4B4D79F5F9}" dt="2020-01-20T18:39:17.648" v="509" actId="6549"/>
          <ac:graphicFrameMkLst>
            <pc:docMk/>
            <pc:sldMk cId="4224514944" sldId="701"/>
            <ac:graphicFrameMk id="2" creationId="{896CFBC4-4BD6-4095-A74F-297D1A7DB53E}"/>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63D4F-E1D4-48B9-A84D-2F4ECDA53251}"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5DA5-C05B-45E5-8CEE-06935E8586AC}" type="slidenum">
              <a:rPr lang="en-US" smtClean="0"/>
              <a:t>‹#›</a:t>
            </a:fld>
            <a:endParaRPr lang="en-US"/>
          </a:p>
        </p:txBody>
      </p:sp>
    </p:spTree>
    <p:extLst>
      <p:ext uri="{BB962C8B-B14F-4D97-AF65-F5344CB8AC3E}">
        <p14:creationId xmlns:p14="http://schemas.microsoft.com/office/powerpoint/2010/main" val="183705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75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39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263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3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E03C5A-84C4-4174-8126-8DE6933E0729}" type="slidenum">
              <a:rPr lang="en-US" smtClean="0"/>
              <a:t>13</a:t>
            </a:fld>
            <a:endParaRPr lang="en-US"/>
          </a:p>
        </p:txBody>
      </p:sp>
    </p:spTree>
    <p:extLst>
      <p:ext uri="{BB962C8B-B14F-4D97-AF65-F5344CB8AC3E}">
        <p14:creationId xmlns:p14="http://schemas.microsoft.com/office/powerpoint/2010/main" val="2495622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14</a:t>
            </a:fld>
            <a:endParaRPr lang="en-US"/>
          </a:p>
        </p:txBody>
      </p:sp>
    </p:spTree>
    <p:extLst>
      <p:ext uri="{BB962C8B-B14F-4D97-AF65-F5344CB8AC3E}">
        <p14:creationId xmlns:p14="http://schemas.microsoft.com/office/powerpoint/2010/main" val="1182203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870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16</a:t>
            </a:fld>
            <a:endParaRPr lang="en-US"/>
          </a:p>
        </p:txBody>
      </p:sp>
    </p:spTree>
    <p:extLst>
      <p:ext uri="{BB962C8B-B14F-4D97-AF65-F5344CB8AC3E}">
        <p14:creationId xmlns:p14="http://schemas.microsoft.com/office/powerpoint/2010/main" val="346168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17</a:t>
            </a:fld>
            <a:endParaRPr lang="en-US"/>
          </a:p>
        </p:txBody>
      </p:sp>
    </p:spTree>
    <p:extLst>
      <p:ext uri="{BB962C8B-B14F-4D97-AF65-F5344CB8AC3E}">
        <p14:creationId xmlns:p14="http://schemas.microsoft.com/office/powerpoint/2010/main" val="1047648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18</a:t>
            </a:fld>
            <a:endParaRPr lang="en-US"/>
          </a:p>
        </p:txBody>
      </p:sp>
    </p:spTree>
    <p:extLst>
      <p:ext uri="{BB962C8B-B14F-4D97-AF65-F5344CB8AC3E}">
        <p14:creationId xmlns:p14="http://schemas.microsoft.com/office/powerpoint/2010/main" val="135608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20</a:t>
            </a:fld>
            <a:endParaRPr lang="en-US"/>
          </a:p>
        </p:txBody>
      </p:sp>
    </p:spTree>
    <p:extLst>
      <p:ext uri="{BB962C8B-B14F-4D97-AF65-F5344CB8AC3E}">
        <p14:creationId xmlns:p14="http://schemas.microsoft.com/office/powerpoint/2010/main" val="68731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752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22</a:t>
            </a:fld>
            <a:endParaRPr lang="en-US"/>
          </a:p>
        </p:txBody>
      </p:sp>
    </p:spTree>
    <p:extLst>
      <p:ext uri="{BB962C8B-B14F-4D97-AF65-F5344CB8AC3E}">
        <p14:creationId xmlns:p14="http://schemas.microsoft.com/office/powerpoint/2010/main" val="66896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24</a:t>
            </a:fld>
            <a:endParaRPr lang="en-US"/>
          </a:p>
        </p:txBody>
      </p:sp>
    </p:spTree>
    <p:extLst>
      <p:ext uri="{BB962C8B-B14F-4D97-AF65-F5344CB8AC3E}">
        <p14:creationId xmlns:p14="http://schemas.microsoft.com/office/powerpoint/2010/main" val="82585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26</a:t>
            </a:fld>
            <a:endParaRPr lang="en-US"/>
          </a:p>
        </p:txBody>
      </p:sp>
    </p:spTree>
    <p:extLst>
      <p:ext uri="{BB962C8B-B14F-4D97-AF65-F5344CB8AC3E}">
        <p14:creationId xmlns:p14="http://schemas.microsoft.com/office/powerpoint/2010/main" val="644617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3785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362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525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91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70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48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overload, This is from Tin </a:t>
            </a:r>
            <a:r>
              <a:rPr lang="en-US" dirty="0" err="1"/>
              <a:t>tin</a:t>
            </a:r>
            <a:r>
              <a:rPr lang="en-US" dirty="0"/>
              <a:t> an old comic and the density of the comic was meant to cause the reader to pause.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75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overload, This is from Tin </a:t>
            </a:r>
            <a:r>
              <a:rPr lang="en-US" dirty="0" err="1"/>
              <a:t>tin</a:t>
            </a:r>
            <a:r>
              <a:rPr lang="en-US" dirty="0"/>
              <a:t> an old comic and the density of the comic was meant to cause the reader to pause.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040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486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8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44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7D6F0C-1B62-4A4B-B205-559A1FC97015}"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48889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50731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419087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98018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D6F0C-1B62-4A4B-B205-559A1FC97015}"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68155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7D6F0C-1B62-4A4B-B205-559A1FC97015}"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22390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7D6F0C-1B62-4A4B-B205-559A1FC97015}" type="datetimeFigureOut">
              <a:rPr lang="en-US" smtClean="0"/>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52649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7D6F0C-1B62-4A4B-B205-559A1FC97015}" type="datetimeFigureOut">
              <a:rPr lang="en-US" smtClean="0"/>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414110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6F0C-1B62-4A4B-B205-559A1FC97015}" type="datetimeFigureOut">
              <a:rPr lang="en-US" smtClean="0"/>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87736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83375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52434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6F0C-1B62-4A4B-B205-559A1FC97015}" type="datetimeFigureOut">
              <a:rPr lang="en-US" smtClean="0"/>
              <a:t>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0A973-04F0-4413-B53D-C445ADDD5112}" type="slidenum">
              <a:rPr lang="en-US" smtClean="0"/>
              <a:t>‹#›</a:t>
            </a:fld>
            <a:endParaRPr lang="en-US"/>
          </a:p>
        </p:txBody>
      </p:sp>
    </p:spTree>
    <p:extLst>
      <p:ext uri="{BB962C8B-B14F-4D97-AF65-F5344CB8AC3E}">
        <p14:creationId xmlns:p14="http://schemas.microsoft.com/office/powerpoint/2010/main" val="169403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package" Target="../embeddings/Microsoft_Excel_Worksheet.xlsx"/></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a:t>
            </a:r>
          </a:p>
        </p:txBody>
      </p:sp>
      <p:sp>
        <p:nvSpPr>
          <p:cNvPr id="10" name="TextBox 9"/>
          <p:cNvSpPr txBox="1"/>
          <p:nvPr/>
        </p:nvSpPr>
        <p:spPr>
          <a:xfrm>
            <a:off x="91439" y="1097280"/>
            <a:ext cx="11927841" cy="5663089"/>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Virtual Reality</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Design Processes</a:t>
            </a: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rPr>
              <a:t>(For internal use only)</a:t>
            </a:r>
          </a:p>
          <a:p>
            <a:pPr marL="914400" marR="0" lvl="2" indent="0" algn="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white"/>
                </a:solidFill>
                <a:effectLst/>
                <a:uLnTx/>
                <a:uFillTx/>
                <a:latin typeface="Calibri" panose="020F0502020204030204"/>
                <a:ea typeface="+mn-ea"/>
                <a:cs typeface="+mn-cs"/>
              </a:rPr>
              <a:t>Set 3</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68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1968223" cy="3790525"/>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Presence but not full reality</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Keep the user in your world but simplify the repetitive and mundane</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Hand representation is key, players notice when things are wrong with game hands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Non-realistic hands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Don’t create an expectations</a:t>
            </a:r>
            <a:b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where hands have to do more </a:t>
            </a:r>
            <a:b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than is comfortable in VR</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79" y="274320"/>
            <a:ext cx="11664773" cy="1056640"/>
          </a:xfrm>
        </p:spPr>
        <p:txBody>
          <a:bodyPr anchor="ctr" anchorCtr="0">
            <a:normAutofit fontScale="90000"/>
          </a:bodyPr>
          <a:lstStyle/>
          <a:p>
            <a:r>
              <a:rPr lang="en-US" sz="3200" dirty="0">
                <a:solidFill>
                  <a:schemeClr val="bg1"/>
                </a:solidFill>
                <a:latin typeface="+mn-lt"/>
              </a:rPr>
              <a:t>VR Design: Summary of General Concerns</a:t>
            </a:r>
            <a:br>
              <a:rPr lang="en-US" sz="3200" dirty="0">
                <a:solidFill>
                  <a:schemeClr val="bg1"/>
                </a:solidFill>
                <a:latin typeface="+mn-lt"/>
              </a:rPr>
            </a:br>
            <a:r>
              <a:rPr lang="en-US" sz="2200" i="1" dirty="0">
                <a:solidFill>
                  <a:schemeClr val="bg1"/>
                </a:solidFill>
                <a:latin typeface="+mn-lt"/>
              </a:rPr>
              <a:t>Yasser Malaika (Valve), Patrick </a:t>
            </a:r>
            <a:r>
              <a:rPr lang="en-US" sz="2200" i="1" dirty="0" err="1">
                <a:solidFill>
                  <a:schemeClr val="bg1"/>
                </a:solidFill>
                <a:latin typeface="+mn-lt"/>
              </a:rPr>
              <a:t>O'Luanaigh</a:t>
            </a:r>
            <a:r>
              <a:rPr lang="en-US" sz="2200" i="1" dirty="0">
                <a:solidFill>
                  <a:schemeClr val="bg1"/>
                </a:solidFill>
                <a:latin typeface="+mn-lt"/>
              </a:rPr>
              <a:t> (</a:t>
            </a:r>
            <a:r>
              <a:rPr lang="en-US" sz="2200" i="1" dirty="0" err="1">
                <a:solidFill>
                  <a:schemeClr val="bg1"/>
                </a:solidFill>
                <a:latin typeface="+mn-lt"/>
              </a:rPr>
              <a:t>nDreams</a:t>
            </a:r>
            <a:r>
              <a:rPr lang="en-US" sz="2200" i="1" dirty="0">
                <a:solidFill>
                  <a:schemeClr val="bg1"/>
                </a:solidFill>
                <a:latin typeface="+mn-lt"/>
              </a:rPr>
              <a:t>)  Mike </a:t>
            </a:r>
            <a:r>
              <a:rPr lang="en-US" sz="2200" i="1" dirty="0" err="1">
                <a:solidFill>
                  <a:schemeClr val="bg1"/>
                </a:solidFill>
                <a:latin typeface="+mn-lt"/>
              </a:rPr>
              <a:t>Agler</a:t>
            </a:r>
            <a:r>
              <a:rPr lang="en-US" sz="2200" i="1" dirty="0">
                <a:solidFill>
                  <a:schemeClr val="bg1"/>
                </a:solidFill>
                <a:latin typeface="+mn-lt"/>
              </a:rPr>
              <a:t> (Google) , Design Best Practices (Oculus)</a:t>
            </a:r>
            <a:endParaRPr lang="en-US" sz="2200" i="1" dirty="0">
              <a:solidFill>
                <a:schemeClr val="bg1"/>
              </a:solidFill>
              <a:highlight>
                <a:srgbClr val="FFFF00"/>
              </a:highlight>
              <a:latin typeface="+mn-lt"/>
            </a:endParaRPr>
          </a:p>
        </p:txBody>
      </p:sp>
      <p:pic>
        <p:nvPicPr>
          <p:cNvPr id="4" name="Picture 3" descr="A picture containing indoor, wall&#10;&#10;Description automatically generated">
            <a:extLst>
              <a:ext uri="{FF2B5EF4-FFF2-40B4-BE49-F238E27FC236}">
                <a16:creationId xmlns:a16="http://schemas.microsoft.com/office/drawing/2014/main" id="{EBBB4197-DC4F-474C-8946-7260F59CB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982" y="2657416"/>
            <a:ext cx="6980025" cy="3926264"/>
          </a:xfrm>
          <a:prstGeom prst="rect">
            <a:avLst/>
          </a:prstGeom>
        </p:spPr>
      </p:pic>
    </p:spTree>
    <p:extLst>
      <p:ext uri="{BB962C8B-B14F-4D97-AF65-F5344CB8AC3E}">
        <p14:creationId xmlns:p14="http://schemas.microsoft.com/office/powerpoint/2010/main" val="15100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1968223" cy="3658759"/>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Don’t create objects that don’t behave as expected (handles on pots, etc.)</a:t>
            </a:r>
          </a:p>
          <a:p>
            <a:pPr marR="0" lvl="0" algn="l" defTabSz="914400" rtl="0" eaLnBrk="1" fontAlgn="auto" latinLnBrk="0" hangingPunct="1">
              <a:lnSpc>
                <a:spcPct val="107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Make sure that objects with interactable elements are interactable</a:t>
            </a: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Drawers with handles should open, etc.</a:t>
            </a:r>
          </a:p>
          <a:p>
            <a:pPr marL="285750" indent="-285750">
              <a:lnSpc>
                <a:spcPct val="107000"/>
              </a:lnSpc>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Real isn’t as important as ease of use and simple functionality </a:t>
            </a:r>
          </a:p>
          <a:p>
            <a:pPr marR="0" lvl="0" algn="l" defTabSz="914400" rtl="0" eaLnBrk="1" fontAlgn="auto" latinLnBrk="0" hangingPunct="1">
              <a:lnSpc>
                <a:spcPct val="107000"/>
              </a:lnSpc>
              <a:spcBef>
                <a:spcPts val="0"/>
              </a:spcBef>
              <a:spcAft>
                <a:spcPts val="0"/>
              </a:spcAft>
              <a:buClrTx/>
              <a:buSzTx/>
              <a:tabLst/>
              <a:defRPr/>
            </a:pPr>
            <a:endParaRPr lang="en-US" sz="8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a:p>
            <a:pPr marR="0" lvl="0" algn="l" defTabSz="914400" rtl="0" eaLnBrk="1" fontAlgn="auto" latinLnBrk="0" hangingPunct="1">
              <a:lnSpc>
                <a:spcPct val="107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Watch out for simulation fatigue </a:t>
            </a:r>
          </a:p>
          <a:p>
            <a:pPr marL="342900" indent="-342900">
              <a:lnSpc>
                <a:spcPct val="107000"/>
              </a:lnSpc>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Don’t make a person use big gestures to do common place things</a:t>
            </a:r>
          </a:p>
          <a:p>
            <a:pPr marL="342900" indent="-342900">
              <a:lnSpc>
                <a:spcPct val="107000"/>
              </a:lnSpc>
              <a:buFont typeface="Arial" panose="020B0604020202020204" pitchFamily="34" charset="0"/>
              <a:buChar char="•"/>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Make any gesture a satisfying and meaningful experience</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79" y="274320"/>
            <a:ext cx="11664773" cy="1056640"/>
          </a:xfrm>
        </p:spPr>
        <p:txBody>
          <a:bodyPr anchor="ctr" anchorCtr="0">
            <a:normAutofit fontScale="90000"/>
          </a:bodyPr>
          <a:lstStyle/>
          <a:p>
            <a:r>
              <a:rPr lang="en-US" sz="3200" dirty="0">
                <a:solidFill>
                  <a:schemeClr val="bg1"/>
                </a:solidFill>
                <a:latin typeface="+mn-lt"/>
              </a:rPr>
              <a:t>VR Design: Summary of General Concerns</a:t>
            </a:r>
            <a:br>
              <a:rPr lang="en-US" sz="3200" dirty="0">
                <a:solidFill>
                  <a:schemeClr val="bg1"/>
                </a:solidFill>
                <a:latin typeface="+mn-lt"/>
              </a:rPr>
            </a:br>
            <a:r>
              <a:rPr lang="en-US" sz="2200" i="1" dirty="0">
                <a:solidFill>
                  <a:schemeClr val="bg1"/>
                </a:solidFill>
                <a:latin typeface="+mn-lt"/>
              </a:rPr>
              <a:t>Yasser Malaika (Valve), Patrick </a:t>
            </a:r>
            <a:r>
              <a:rPr lang="en-US" sz="2200" i="1" dirty="0" err="1">
                <a:solidFill>
                  <a:schemeClr val="bg1"/>
                </a:solidFill>
                <a:latin typeface="+mn-lt"/>
              </a:rPr>
              <a:t>O'Luanaigh</a:t>
            </a:r>
            <a:r>
              <a:rPr lang="en-US" sz="2200" i="1" dirty="0">
                <a:solidFill>
                  <a:schemeClr val="bg1"/>
                </a:solidFill>
                <a:latin typeface="+mn-lt"/>
              </a:rPr>
              <a:t> (</a:t>
            </a:r>
            <a:r>
              <a:rPr lang="en-US" sz="2200" i="1" dirty="0" err="1">
                <a:solidFill>
                  <a:schemeClr val="bg1"/>
                </a:solidFill>
                <a:latin typeface="+mn-lt"/>
              </a:rPr>
              <a:t>nDreams</a:t>
            </a:r>
            <a:r>
              <a:rPr lang="en-US" sz="2200" i="1" dirty="0">
                <a:solidFill>
                  <a:schemeClr val="bg1"/>
                </a:solidFill>
                <a:latin typeface="+mn-lt"/>
              </a:rPr>
              <a:t>)  Mike </a:t>
            </a:r>
            <a:r>
              <a:rPr lang="en-US" sz="2200" i="1" dirty="0" err="1">
                <a:solidFill>
                  <a:schemeClr val="bg1"/>
                </a:solidFill>
                <a:latin typeface="+mn-lt"/>
              </a:rPr>
              <a:t>Agler</a:t>
            </a:r>
            <a:r>
              <a:rPr lang="en-US" sz="2200" i="1" dirty="0">
                <a:solidFill>
                  <a:schemeClr val="bg1"/>
                </a:solidFill>
                <a:latin typeface="+mn-lt"/>
              </a:rPr>
              <a:t> (Google) , Design Best Practices (Oculus)</a:t>
            </a:r>
            <a:endParaRPr lang="en-US" sz="2200" i="1" dirty="0">
              <a:solidFill>
                <a:schemeClr val="bg1"/>
              </a:solidFill>
              <a:highlight>
                <a:srgbClr val="FFFF00"/>
              </a:highlight>
              <a:latin typeface="+mn-lt"/>
            </a:endParaRPr>
          </a:p>
        </p:txBody>
      </p:sp>
      <p:pic>
        <p:nvPicPr>
          <p:cNvPr id="4" name="Picture 3">
            <a:extLst>
              <a:ext uri="{FF2B5EF4-FFF2-40B4-BE49-F238E27FC236}">
                <a16:creationId xmlns:a16="http://schemas.microsoft.com/office/drawing/2014/main" id="{53F322B3-EEE6-41C2-9F79-6D830F464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618" y="2455048"/>
            <a:ext cx="5444633" cy="3176036"/>
          </a:xfrm>
          <a:prstGeom prst="rect">
            <a:avLst/>
          </a:prstGeom>
        </p:spPr>
      </p:pic>
    </p:spTree>
    <p:extLst>
      <p:ext uri="{BB962C8B-B14F-4D97-AF65-F5344CB8AC3E}">
        <p14:creationId xmlns:p14="http://schemas.microsoft.com/office/powerpoint/2010/main" val="140850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1097280"/>
            <a:ext cx="12038122" cy="2092881"/>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Design Phase (Discovery) is </a:t>
            </a:r>
            <a:r>
              <a:rPr lang="en-US" sz="3200" dirty="0">
                <a:solidFill>
                  <a:prstClr val="white"/>
                </a:solidFill>
                <a:latin typeface="Calibri" panose="020F0502020204030204"/>
              </a:rPr>
              <a:t>here</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Started with Team creation</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white"/>
                </a:solidFill>
                <a:latin typeface="Calibri" panose="020F0502020204030204"/>
              </a:rPr>
              <a:t>Teams have been built</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Discovery is the phase used to design or clarify the vision and high-level design</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Design Elements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038DBD2-D1C8-48B3-9C0B-FCE77B526CA8}"/>
              </a:ext>
            </a:extLst>
          </p:cNvPr>
          <p:cNvSpPr/>
          <p:nvPr/>
        </p:nvSpPr>
        <p:spPr>
          <a:xfrm>
            <a:off x="101600" y="3326496"/>
            <a:ext cx="12090400" cy="2526397"/>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1125"/>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Discovery:  </a:t>
            </a:r>
          </a:p>
          <a:p>
            <a:pPr marL="285750" marR="0" lvl="0" indent="-285750" algn="l" defTabSz="914400" rtl="0" eaLnBrk="1" fontAlgn="auto" latinLnBrk="0" hangingPunct="1">
              <a:lnSpc>
                <a:spcPct val="107000"/>
              </a:lnSpc>
              <a:spcBef>
                <a:spcPts val="0"/>
              </a:spcBef>
              <a:spcAft>
                <a:spcPts val="1125"/>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High Vision Canvas: </a:t>
            </a:r>
            <a:r>
              <a:rPr kumimoji="0" lang="en-US" sz="16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Use the template provided and the example to create a clear vision for your group project.</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1125"/>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World/Environment Description: </a:t>
            </a:r>
            <a:r>
              <a:rPr kumimoji="0" lang="en-US" sz="1600" b="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Use the template provided to create a description of the app/game environment.</a:t>
            </a:r>
            <a:endPar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1125"/>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High Level Action Loop</a:t>
            </a:r>
            <a:r>
              <a:rPr kumimoji="0" lang="en-US" sz="16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 Prepare an action loop that shows the main flow of your app/game.</a:t>
            </a:r>
            <a:endPar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R="0" lvl="0" algn="l" defTabSz="914400" rtl="0" eaLnBrk="1" fontAlgn="auto" latinLnBrk="0" hangingPunct="1">
              <a:lnSpc>
                <a:spcPct val="107000"/>
              </a:lnSpc>
              <a:spcBef>
                <a:spcPts val="0"/>
              </a:spcBef>
              <a:spcAft>
                <a:spcPts val="1125"/>
              </a:spcAft>
              <a:buClrTx/>
              <a:buSzTx/>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TAs are set and they will guide you through the discovery process.  </a:t>
            </a:r>
          </a:p>
          <a:p>
            <a:pPr marR="0" lvl="0" algn="l" defTabSz="914400" rtl="0" eaLnBrk="1" fontAlgn="auto" latinLnBrk="0" hangingPunct="1">
              <a:lnSpc>
                <a:spcPct val="107000"/>
              </a:lnSpc>
              <a:spcBef>
                <a:spcPts val="0"/>
              </a:spcBef>
              <a:spcAft>
                <a:spcPts val="1125"/>
              </a:spcAft>
              <a:buClrTx/>
              <a:buSzTx/>
              <a:tabLst/>
              <a:defRPr/>
            </a:pPr>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If you have a sponsored project you MUST CONTACT YOUR Sponsor as soon as possible, they are expecting it</a:t>
            </a: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690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636029" y="1745439"/>
            <a:ext cx="1151783" cy="1660446"/>
            <a:chOff x="8829666" y="1745580"/>
            <a:chExt cx="1151783" cy="2370717"/>
          </a:xfrm>
        </p:grpSpPr>
        <p:sp>
          <p:nvSpPr>
            <p:cNvPr id="15" name="Rectangle 14"/>
            <p:cNvSpPr/>
            <p:nvPr/>
          </p:nvSpPr>
          <p:spPr>
            <a:xfrm>
              <a:off x="9145835" y="1745580"/>
              <a:ext cx="45719" cy="13094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8829666" y="3064362"/>
              <a:ext cx="1151783" cy="1051935"/>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Alpha </a:t>
              </a:r>
            </a:p>
            <a:p>
              <a:pPr marL="0" indent="0">
                <a:spcBef>
                  <a:spcPts val="0"/>
                </a:spcBef>
                <a:buClr>
                  <a:srgbClr val="693DBF"/>
                </a:buClr>
                <a:buNone/>
              </a:pPr>
              <a:r>
                <a:rPr lang="en-US" sz="1000" dirty="0">
                  <a:solidFill>
                    <a:schemeClr val="bg1"/>
                  </a:solidFill>
                  <a:latin typeface="Montserrat" panose="02000505000000020004" pitchFamily="2" charset="0"/>
                </a:rPr>
                <a:t>(Feature Complete)</a:t>
              </a:r>
              <a:endParaRPr lang="en-US" sz="1000" dirty="0">
                <a:solidFill>
                  <a:schemeClr val="bg1">
                    <a:lumMod val="65000"/>
                  </a:schemeClr>
                </a:solidFill>
                <a:latin typeface="Montserrat" panose="02000505000000020004" pitchFamily="2" charset="0"/>
              </a:endParaRPr>
            </a:p>
          </p:txBody>
        </p:sp>
      </p:grpSp>
      <p:grpSp>
        <p:nvGrpSpPr>
          <p:cNvPr id="12" name="Group 11"/>
          <p:cNvGrpSpPr/>
          <p:nvPr/>
        </p:nvGrpSpPr>
        <p:grpSpPr>
          <a:xfrm>
            <a:off x="10105847" y="1745439"/>
            <a:ext cx="813312" cy="1478351"/>
            <a:chOff x="7487117" y="831450"/>
            <a:chExt cx="813312" cy="2385802"/>
          </a:xfrm>
        </p:grpSpPr>
        <p:sp>
          <p:nvSpPr>
            <p:cNvPr id="13" name="Rectangle 12"/>
            <p:cNvSpPr/>
            <p:nvPr/>
          </p:nvSpPr>
          <p:spPr>
            <a:xfrm>
              <a:off x="7760626" y="831450"/>
              <a:ext cx="45719" cy="208116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7487117" y="2848306"/>
              <a:ext cx="813312" cy="368946"/>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Beta</a:t>
              </a:r>
              <a:r>
                <a:rPr lang="en-US" sz="1600" dirty="0">
                  <a:solidFill>
                    <a:schemeClr val="bg1"/>
                  </a:solidFill>
                  <a:latin typeface="Montserrat" panose="02000505000000020004" pitchFamily="2" charset="0"/>
                </a:rPr>
                <a:t> </a:t>
              </a:r>
            </a:p>
            <a:p>
              <a:pPr marL="0" indent="0">
                <a:spcBef>
                  <a:spcPts val="0"/>
                </a:spcBef>
                <a:buClr>
                  <a:srgbClr val="693DBF"/>
                </a:buClr>
                <a:buNone/>
              </a:pPr>
              <a:r>
                <a:rPr lang="en-US" sz="1050" dirty="0">
                  <a:solidFill>
                    <a:schemeClr val="bg1"/>
                  </a:solidFill>
                  <a:latin typeface="Montserrat" panose="02000505000000020004" pitchFamily="2" charset="0"/>
                </a:rPr>
                <a:t>(Content Complete)</a:t>
              </a:r>
              <a:endParaRPr lang="en-US" sz="1050" dirty="0">
                <a:solidFill>
                  <a:schemeClr val="bg1">
                    <a:lumMod val="65000"/>
                  </a:schemeClr>
                </a:solidFill>
                <a:latin typeface="Montserrat" panose="02000505000000020004" pitchFamily="2" charset="0"/>
              </a:endParaRPr>
            </a:p>
          </p:txBody>
        </p:sp>
      </p:grpSp>
      <p:sp>
        <p:nvSpPr>
          <p:cNvPr id="9" name="TextBox 8"/>
          <p:cNvSpPr txBox="1"/>
          <p:nvPr/>
        </p:nvSpPr>
        <p:spPr>
          <a:xfrm>
            <a:off x="411894" y="275594"/>
            <a:ext cx="9857158" cy="754694"/>
          </a:xfrm>
          <a:prstGeom prst="rect">
            <a:avLst/>
          </a:prstGeom>
          <a:noFill/>
        </p:spPr>
        <p:txBody>
          <a:bodyPr wrap="square" rtlCol="0" anchor="ctr">
            <a:spAutoFit/>
          </a:bodyPr>
          <a:lstStyle/>
          <a:p>
            <a:pPr>
              <a:lnSpc>
                <a:spcPct val="150000"/>
              </a:lnSpc>
            </a:pPr>
            <a:r>
              <a:rPr lang="en-US" sz="3200" dirty="0">
                <a:solidFill>
                  <a:schemeClr val="bg1"/>
                </a:solidFill>
              </a:rPr>
              <a:t>Game Production: What we are going to do</a:t>
            </a:r>
            <a:endParaRPr lang="en-US" dirty="0">
              <a:solidFill>
                <a:schemeClr val="bg1"/>
              </a:solidFill>
            </a:endParaRPr>
          </a:p>
        </p:txBody>
      </p:sp>
      <p:sp>
        <p:nvSpPr>
          <p:cNvPr id="10" name="TextBox 9"/>
          <p:cNvSpPr txBox="1"/>
          <p:nvPr/>
        </p:nvSpPr>
        <p:spPr>
          <a:xfrm>
            <a:off x="0" y="1097280"/>
            <a:ext cx="12192000"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9933FF"/>
              </a:solidFill>
            </a:endParaRPr>
          </a:p>
          <a:p>
            <a:pPr marL="285750" indent="-285750">
              <a:buFont typeface="Arial" panose="020B0604020202020204" pitchFamily="34" charset="0"/>
              <a:buChar char="•"/>
            </a:pPr>
            <a:endParaRPr lang="en-US" dirty="0">
              <a:solidFill>
                <a:srgbClr val="9933FF"/>
              </a:solidFill>
            </a:endParaRPr>
          </a:p>
          <a:p>
            <a:pPr marL="285750" indent="-285750">
              <a:buFont typeface="Arial" panose="020B0604020202020204" pitchFamily="34" charset="0"/>
              <a:buChar char="•"/>
            </a:pPr>
            <a:endParaRPr lang="en-US" dirty="0">
              <a:solidFill>
                <a:srgbClr val="9933FF"/>
              </a:solidFill>
            </a:endParaRPr>
          </a:p>
        </p:txBody>
      </p:sp>
      <p:graphicFrame>
        <p:nvGraphicFramePr>
          <p:cNvPr id="4" name="Table 3"/>
          <p:cNvGraphicFramePr>
            <a:graphicFrameLocks noGrp="1"/>
          </p:cNvGraphicFramePr>
          <p:nvPr/>
        </p:nvGraphicFramePr>
        <p:xfrm>
          <a:off x="207504" y="1350868"/>
          <a:ext cx="11690448" cy="1385495"/>
        </p:xfrm>
        <a:graphic>
          <a:graphicData uri="http://schemas.openxmlformats.org/drawingml/2006/table">
            <a:tbl>
              <a:tblPr/>
              <a:tblGrid>
                <a:gridCol w="487102">
                  <a:extLst>
                    <a:ext uri="{9D8B030D-6E8A-4147-A177-3AD203B41FA5}">
                      <a16:colId xmlns:a16="http://schemas.microsoft.com/office/drawing/2014/main" val="20000"/>
                    </a:ext>
                  </a:extLst>
                </a:gridCol>
                <a:gridCol w="487102">
                  <a:extLst>
                    <a:ext uri="{9D8B030D-6E8A-4147-A177-3AD203B41FA5}">
                      <a16:colId xmlns:a16="http://schemas.microsoft.com/office/drawing/2014/main" val="20001"/>
                    </a:ext>
                  </a:extLst>
                </a:gridCol>
                <a:gridCol w="487102">
                  <a:extLst>
                    <a:ext uri="{9D8B030D-6E8A-4147-A177-3AD203B41FA5}">
                      <a16:colId xmlns:a16="http://schemas.microsoft.com/office/drawing/2014/main" val="20002"/>
                    </a:ext>
                  </a:extLst>
                </a:gridCol>
                <a:gridCol w="487102">
                  <a:extLst>
                    <a:ext uri="{9D8B030D-6E8A-4147-A177-3AD203B41FA5}">
                      <a16:colId xmlns:a16="http://schemas.microsoft.com/office/drawing/2014/main" val="20003"/>
                    </a:ext>
                  </a:extLst>
                </a:gridCol>
                <a:gridCol w="487102">
                  <a:extLst>
                    <a:ext uri="{9D8B030D-6E8A-4147-A177-3AD203B41FA5}">
                      <a16:colId xmlns:a16="http://schemas.microsoft.com/office/drawing/2014/main" val="20004"/>
                    </a:ext>
                  </a:extLst>
                </a:gridCol>
                <a:gridCol w="487102">
                  <a:extLst>
                    <a:ext uri="{9D8B030D-6E8A-4147-A177-3AD203B41FA5}">
                      <a16:colId xmlns:a16="http://schemas.microsoft.com/office/drawing/2014/main" val="20005"/>
                    </a:ext>
                  </a:extLst>
                </a:gridCol>
                <a:gridCol w="487102">
                  <a:extLst>
                    <a:ext uri="{9D8B030D-6E8A-4147-A177-3AD203B41FA5}">
                      <a16:colId xmlns:a16="http://schemas.microsoft.com/office/drawing/2014/main" val="20006"/>
                    </a:ext>
                  </a:extLst>
                </a:gridCol>
                <a:gridCol w="487102">
                  <a:extLst>
                    <a:ext uri="{9D8B030D-6E8A-4147-A177-3AD203B41FA5}">
                      <a16:colId xmlns:a16="http://schemas.microsoft.com/office/drawing/2014/main" val="20007"/>
                    </a:ext>
                  </a:extLst>
                </a:gridCol>
                <a:gridCol w="487102">
                  <a:extLst>
                    <a:ext uri="{9D8B030D-6E8A-4147-A177-3AD203B41FA5}">
                      <a16:colId xmlns:a16="http://schemas.microsoft.com/office/drawing/2014/main" val="20008"/>
                    </a:ext>
                  </a:extLst>
                </a:gridCol>
                <a:gridCol w="487102">
                  <a:extLst>
                    <a:ext uri="{9D8B030D-6E8A-4147-A177-3AD203B41FA5}">
                      <a16:colId xmlns:a16="http://schemas.microsoft.com/office/drawing/2014/main" val="20009"/>
                    </a:ext>
                  </a:extLst>
                </a:gridCol>
                <a:gridCol w="487102">
                  <a:extLst>
                    <a:ext uri="{9D8B030D-6E8A-4147-A177-3AD203B41FA5}">
                      <a16:colId xmlns:a16="http://schemas.microsoft.com/office/drawing/2014/main" val="20010"/>
                    </a:ext>
                  </a:extLst>
                </a:gridCol>
                <a:gridCol w="487102">
                  <a:extLst>
                    <a:ext uri="{9D8B030D-6E8A-4147-A177-3AD203B41FA5}">
                      <a16:colId xmlns:a16="http://schemas.microsoft.com/office/drawing/2014/main" val="20011"/>
                    </a:ext>
                  </a:extLst>
                </a:gridCol>
                <a:gridCol w="487102">
                  <a:extLst>
                    <a:ext uri="{9D8B030D-6E8A-4147-A177-3AD203B41FA5}">
                      <a16:colId xmlns:a16="http://schemas.microsoft.com/office/drawing/2014/main" val="20012"/>
                    </a:ext>
                  </a:extLst>
                </a:gridCol>
                <a:gridCol w="487102">
                  <a:extLst>
                    <a:ext uri="{9D8B030D-6E8A-4147-A177-3AD203B41FA5}">
                      <a16:colId xmlns:a16="http://schemas.microsoft.com/office/drawing/2014/main" val="20013"/>
                    </a:ext>
                  </a:extLst>
                </a:gridCol>
                <a:gridCol w="487102">
                  <a:extLst>
                    <a:ext uri="{9D8B030D-6E8A-4147-A177-3AD203B41FA5}">
                      <a16:colId xmlns:a16="http://schemas.microsoft.com/office/drawing/2014/main" val="20014"/>
                    </a:ext>
                  </a:extLst>
                </a:gridCol>
                <a:gridCol w="487102">
                  <a:extLst>
                    <a:ext uri="{9D8B030D-6E8A-4147-A177-3AD203B41FA5}">
                      <a16:colId xmlns:a16="http://schemas.microsoft.com/office/drawing/2014/main" val="20015"/>
                    </a:ext>
                  </a:extLst>
                </a:gridCol>
                <a:gridCol w="487102">
                  <a:extLst>
                    <a:ext uri="{9D8B030D-6E8A-4147-A177-3AD203B41FA5}">
                      <a16:colId xmlns:a16="http://schemas.microsoft.com/office/drawing/2014/main" val="20016"/>
                    </a:ext>
                  </a:extLst>
                </a:gridCol>
                <a:gridCol w="487102">
                  <a:extLst>
                    <a:ext uri="{9D8B030D-6E8A-4147-A177-3AD203B41FA5}">
                      <a16:colId xmlns:a16="http://schemas.microsoft.com/office/drawing/2014/main" val="20017"/>
                    </a:ext>
                  </a:extLst>
                </a:gridCol>
                <a:gridCol w="487102">
                  <a:extLst>
                    <a:ext uri="{9D8B030D-6E8A-4147-A177-3AD203B41FA5}">
                      <a16:colId xmlns:a16="http://schemas.microsoft.com/office/drawing/2014/main" val="20018"/>
                    </a:ext>
                  </a:extLst>
                </a:gridCol>
                <a:gridCol w="487102">
                  <a:extLst>
                    <a:ext uri="{9D8B030D-6E8A-4147-A177-3AD203B41FA5}">
                      <a16:colId xmlns:a16="http://schemas.microsoft.com/office/drawing/2014/main" val="20019"/>
                    </a:ext>
                  </a:extLst>
                </a:gridCol>
                <a:gridCol w="487102">
                  <a:extLst>
                    <a:ext uri="{9D8B030D-6E8A-4147-A177-3AD203B41FA5}">
                      <a16:colId xmlns:a16="http://schemas.microsoft.com/office/drawing/2014/main" val="20020"/>
                    </a:ext>
                  </a:extLst>
                </a:gridCol>
                <a:gridCol w="487102">
                  <a:extLst>
                    <a:ext uri="{9D8B030D-6E8A-4147-A177-3AD203B41FA5}">
                      <a16:colId xmlns:a16="http://schemas.microsoft.com/office/drawing/2014/main" val="20021"/>
                    </a:ext>
                  </a:extLst>
                </a:gridCol>
                <a:gridCol w="487102">
                  <a:extLst>
                    <a:ext uri="{9D8B030D-6E8A-4147-A177-3AD203B41FA5}">
                      <a16:colId xmlns:a16="http://schemas.microsoft.com/office/drawing/2014/main" val="20022"/>
                    </a:ext>
                  </a:extLst>
                </a:gridCol>
                <a:gridCol w="487102">
                  <a:extLst>
                    <a:ext uri="{9D8B030D-6E8A-4147-A177-3AD203B41FA5}">
                      <a16:colId xmlns:a16="http://schemas.microsoft.com/office/drawing/2014/main" val="20023"/>
                    </a:ext>
                  </a:extLst>
                </a:gridCol>
              </a:tblGrid>
              <a:tr h="155590">
                <a:tc>
                  <a:txBody>
                    <a:bodyPr/>
                    <a:lstStyle/>
                    <a:p>
                      <a:pPr algn="ctr" rtl="0" fontAlgn="b"/>
                      <a:r>
                        <a:rPr lang="en-US" sz="500" b="0" i="0" u="none" strike="noStrike" dirty="0">
                          <a:solidFill>
                            <a:srgbClr val="000000"/>
                          </a:solidFill>
                          <a:effectLst/>
                          <a:latin typeface="Calibri" panose="020F0502020204030204" pitchFamily="34" charset="0"/>
                        </a:rPr>
                        <a:t>Month 1</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2</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3</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4</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5</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6</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7</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8</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9</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10</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11</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12</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13</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14</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15</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16</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17 </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18</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19</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20</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dirty="0">
                          <a:solidFill>
                            <a:srgbClr val="000000"/>
                          </a:solidFill>
                          <a:effectLst/>
                          <a:latin typeface="Calibri" panose="020F0502020204030204" pitchFamily="34" charset="0"/>
                        </a:rPr>
                        <a:t>Month 21</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22</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23</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24</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0"/>
                  </a:ext>
                </a:extLst>
              </a:tr>
              <a:tr h="229681">
                <a:tc gridSpan="7">
                  <a:txBody>
                    <a:bodyPr/>
                    <a:lstStyle/>
                    <a:p>
                      <a:pPr algn="ctr" rtl="0" fontAlgn="b"/>
                      <a:r>
                        <a:rPr lang="en-US" sz="800" b="1" i="0" u="none" strike="noStrike" dirty="0">
                          <a:solidFill>
                            <a:srgbClr val="000000"/>
                          </a:solidFill>
                          <a:effectLst/>
                          <a:latin typeface="Calibri" panose="020F0502020204030204" pitchFamily="34" charset="0"/>
                        </a:rPr>
                        <a:t>POC Work (~6-9 Months)</a:t>
                      </a:r>
                    </a:p>
                  </a:txBody>
                  <a:tcPr marL="6846" marR="6846" marT="6846" marB="0" anchor="b">
                    <a:lnL>
                      <a:noFill/>
                    </a:lnL>
                    <a:lnR>
                      <a:noFill/>
                    </a:lnR>
                    <a:lnT>
                      <a:noFill/>
                    </a:lnT>
                    <a:lnB>
                      <a:noFill/>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6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gridSpan="16">
                  <a:txBody>
                    <a:bodyPr/>
                    <a:lstStyle/>
                    <a:p>
                      <a:pPr algn="ctr" rtl="0" fontAlgn="b"/>
                      <a:r>
                        <a:rPr lang="en-US" sz="800" b="1" i="0" u="none" strike="noStrike" dirty="0">
                          <a:solidFill>
                            <a:srgbClr val="000000"/>
                          </a:solidFill>
                          <a:effectLst/>
                          <a:latin typeface="Calibri" panose="020F0502020204030204" pitchFamily="34" charset="0"/>
                        </a:rPr>
                        <a:t>Production (~14-16 Months)</a:t>
                      </a:r>
                    </a:p>
                  </a:txBody>
                  <a:tcPr marL="6846" marR="6846" marT="6846" marB="0" anchor="b">
                    <a:lnL>
                      <a:noFill/>
                    </a:lnL>
                    <a:lnR>
                      <a:noFill/>
                    </a:lnR>
                    <a:lnT>
                      <a:noFill/>
                    </a:lnT>
                    <a:lnB>
                      <a:noFill/>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extLst>
                  <a:ext uri="{0D108BD9-81ED-4DB2-BD59-A6C34878D82A}">
                    <a16:rowId xmlns:a16="http://schemas.microsoft.com/office/drawing/2014/main" val="10002"/>
                  </a:ext>
                </a:extLst>
              </a:tr>
              <a:tr h="3111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rtl="0" fontAlgn="b"/>
                      <a:r>
                        <a:rPr lang="en-US" sz="800" b="1" i="0" u="none" strike="noStrike">
                          <a:solidFill>
                            <a:srgbClr val="000000"/>
                          </a:solidFill>
                          <a:effectLst/>
                          <a:latin typeface="Calibri" panose="020F0502020204030204" pitchFamily="34" charset="0"/>
                        </a:rPr>
                        <a:t>Lock Down</a:t>
                      </a:r>
                    </a:p>
                  </a:txBody>
                  <a:tcPr marL="6846" marR="6846" marT="6846" marB="0" anchor="b">
                    <a:lnL>
                      <a:noFill/>
                    </a:lnL>
                    <a:lnR>
                      <a:noFill/>
                    </a:lnR>
                    <a:lnT>
                      <a:noFill/>
                    </a:lnT>
                    <a:lnB>
                      <a:noFill/>
                    </a:lnB>
                    <a:solidFill>
                      <a:srgbClr val="FF0000"/>
                    </a:solid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extLst>
                  <a:ext uri="{0D108BD9-81ED-4DB2-BD59-A6C34878D82A}">
                    <a16:rowId xmlns:a16="http://schemas.microsoft.com/office/drawing/2014/main" val="10003"/>
                  </a:ext>
                </a:extLst>
              </a:tr>
              <a:tr h="2296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gridSpan="2">
                  <a:txBody>
                    <a:bodyPr/>
                    <a:lstStyle/>
                    <a:p>
                      <a:pPr algn="l" rtl="0" fontAlgn="b"/>
                      <a:r>
                        <a:rPr lang="en-US" sz="800" b="1" i="0" u="none" strike="noStrike">
                          <a:solidFill>
                            <a:srgbClr val="000000"/>
                          </a:solidFill>
                          <a:effectLst/>
                          <a:latin typeface="Calibri" panose="020F0502020204030204" pitchFamily="34" charset="0"/>
                        </a:rPr>
                        <a:t>Sub/Man/Distrib</a:t>
                      </a:r>
                    </a:p>
                  </a:txBody>
                  <a:tcPr marL="6846" marR="6846" marT="6846" marB="0" anchor="b">
                    <a:lnL>
                      <a:noFill/>
                    </a:lnL>
                    <a:lnR>
                      <a:noFill/>
                    </a:lnR>
                    <a:lnT>
                      <a:noFill/>
                    </a:lnT>
                    <a:lnB>
                      <a:noFill/>
                    </a:lnB>
                    <a:solidFill>
                      <a:srgbClr val="92D050"/>
                    </a:solidFill>
                  </a:tcPr>
                </a:tc>
                <a:tc hMerge="1">
                  <a:txBody>
                    <a:bodyPr/>
                    <a:lstStyle/>
                    <a:p>
                      <a:endParaRPr lang="en-US"/>
                    </a:p>
                  </a:txBody>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extLst>
                  <a:ext uri="{0D108BD9-81ED-4DB2-BD59-A6C34878D82A}">
                    <a16:rowId xmlns:a16="http://schemas.microsoft.com/office/drawing/2014/main" val="10004"/>
                  </a:ext>
                </a:extLst>
              </a:tr>
              <a:tr h="2296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ctr" rtl="0" fontAlgn="b"/>
                      <a:r>
                        <a:rPr lang="en-US" sz="800" b="1" i="0" u="none" strike="noStrike" dirty="0">
                          <a:solidFill>
                            <a:srgbClr val="000000"/>
                          </a:solidFill>
                          <a:effectLst/>
                          <a:latin typeface="Calibri" panose="020F0502020204030204" pitchFamily="34" charset="0"/>
                        </a:rPr>
                        <a:t>Street</a:t>
                      </a:r>
                    </a:p>
                  </a:txBody>
                  <a:tcPr marL="6846" marR="6846" marT="6846" marB="0" anchor="b">
                    <a:lnL>
                      <a:noFill/>
                    </a:lnL>
                    <a:lnR>
                      <a:noFill/>
                    </a:lnR>
                    <a:lnT>
                      <a:noFill/>
                    </a:lnT>
                    <a:lnB>
                      <a:noFill/>
                    </a:lnB>
                    <a:solidFill>
                      <a:srgbClr val="00B050"/>
                    </a:solidFill>
                  </a:tcPr>
                </a:tc>
                <a:extLst>
                  <a:ext uri="{0D108BD9-81ED-4DB2-BD59-A6C34878D82A}">
                    <a16:rowId xmlns:a16="http://schemas.microsoft.com/office/drawing/2014/main" val="10005"/>
                  </a:ext>
                </a:extLst>
              </a:tr>
            </a:tbl>
          </a:graphicData>
        </a:graphic>
      </p:graphicFrame>
      <p:grpSp>
        <p:nvGrpSpPr>
          <p:cNvPr id="48" name="Group 47">
            <a:extLst>
              <a:ext uri="{FF2B5EF4-FFF2-40B4-BE49-F238E27FC236}">
                <a16:creationId xmlns:a16="http://schemas.microsoft.com/office/drawing/2014/main" id="{7D2DBA3E-1E88-4629-AEC8-1AEA42F003D5}"/>
              </a:ext>
            </a:extLst>
          </p:cNvPr>
          <p:cNvGrpSpPr/>
          <p:nvPr/>
        </p:nvGrpSpPr>
        <p:grpSpPr>
          <a:xfrm>
            <a:off x="9424003" y="3640924"/>
            <a:ext cx="933991" cy="1667258"/>
            <a:chOff x="9424003" y="3640924"/>
            <a:chExt cx="933991" cy="1667258"/>
          </a:xfrm>
        </p:grpSpPr>
        <p:sp>
          <p:nvSpPr>
            <p:cNvPr id="20" name="Rectangle 19">
              <a:extLst>
                <a:ext uri="{FF2B5EF4-FFF2-40B4-BE49-F238E27FC236}">
                  <a16:creationId xmlns:a16="http://schemas.microsoft.com/office/drawing/2014/main" id="{F972AE27-D95D-4DAF-9B96-D26E6CBCBA42}"/>
                </a:ext>
              </a:extLst>
            </p:cNvPr>
            <p:cNvSpPr/>
            <p:nvPr/>
          </p:nvSpPr>
          <p:spPr>
            <a:xfrm>
              <a:off x="9751070" y="3640924"/>
              <a:ext cx="37074" cy="7693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a:extLst>
                <a:ext uri="{FF2B5EF4-FFF2-40B4-BE49-F238E27FC236}">
                  <a16:creationId xmlns:a16="http://schemas.microsoft.com/office/drawing/2014/main" id="{941F7AE5-5C15-4F53-A64D-9D550AC5F377}"/>
                </a:ext>
              </a:extLst>
            </p:cNvPr>
            <p:cNvSpPr txBox="1">
              <a:spLocks/>
            </p:cNvSpPr>
            <p:nvPr/>
          </p:nvSpPr>
          <p:spPr>
            <a:xfrm>
              <a:off x="9424003" y="4503179"/>
              <a:ext cx="933991" cy="805003"/>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Alpha </a:t>
              </a:r>
            </a:p>
            <a:p>
              <a:pPr marL="0" indent="0">
                <a:spcBef>
                  <a:spcPts val="0"/>
                </a:spcBef>
                <a:buClr>
                  <a:srgbClr val="693DBF"/>
                </a:buClr>
                <a:buNone/>
              </a:pPr>
              <a:endParaRPr lang="en-US" sz="1000" dirty="0">
                <a:solidFill>
                  <a:schemeClr val="bg1">
                    <a:lumMod val="65000"/>
                  </a:schemeClr>
                </a:solidFill>
                <a:latin typeface="Montserrat" panose="02000505000000020004" pitchFamily="2" charset="0"/>
              </a:endParaRPr>
            </a:p>
          </p:txBody>
        </p:sp>
      </p:grpSp>
      <p:grpSp>
        <p:nvGrpSpPr>
          <p:cNvPr id="47" name="Group 46">
            <a:extLst>
              <a:ext uri="{FF2B5EF4-FFF2-40B4-BE49-F238E27FC236}">
                <a16:creationId xmlns:a16="http://schemas.microsoft.com/office/drawing/2014/main" id="{40C4A252-F014-494B-883F-CDBD80D4ABD8}"/>
              </a:ext>
            </a:extLst>
          </p:cNvPr>
          <p:cNvGrpSpPr/>
          <p:nvPr/>
        </p:nvGrpSpPr>
        <p:grpSpPr>
          <a:xfrm>
            <a:off x="10345845" y="3959143"/>
            <a:ext cx="933991" cy="1579867"/>
            <a:chOff x="10345845" y="3959143"/>
            <a:chExt cx="933991" cy="1579867"/>
          </a:xfrm>
        </p:grpSpPr>
        <p:sp>
          <p:nvSpPr>
            <p:cNvPr id="23" name="Rectangle 22">
              <a:extLst>
                <a:ext uri="{FF2B5EF4-FFF2-40B4-BE49-F238E27FC236}">
                  <a16:creationId xmlns:a16="http://schemas.microsoft.com/office/drawing/2014/main" id="{4A7F3C55-D49C-4F51-B0FC-D3727D0707CF}"/>
                </a:ext>
              </a:extLst>
            </p:cNvPr>
            <p:cNvSpPr/>
            <p:nvPr/>
          </p:nvSpPr>
          <p:spPr>
            <a:xfrm>
              <a:off x="10602229" y="3959143"/>
              <a:ext cx="37074" cy="7693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ubtitle 2">
              <a:extLst>
                <a:ext uri="{FF2B5EF4-FFF2-40B4-BE49-F238E27FC236}">
                  <a16:creationId xmlns:a16="http://schemas.microsoft.com/office/drawing/2014/main" id="{7A2D392F-714E-4923-9007-B268C09BF237}"/>
                </a:ext>
              </a:extLst>
            </p:cNvPr>
            <p:cNvSpPr txBox="1">
              <a:spLocks/>
            </p:cNvSpPr>
            <p:nvPr/>
          </p:nvSpPr>
          <p:spPr>
            <a:xfrm>
              <a:off x="10345845" y="4734007"/>
              <a:ext cx="933991" cy="805003"/>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Beta</a:t>
              </a:r>
            </a:p>
            <a:p>
              <a:pPr marL="0" indent="0">
                <a:spcBef>
                  <a:spcPts val="0"/>
                </a:spcBef>
                <a:buClr>
                  <a:srgbClr val="693DBF"/>
                </a:buClr>
                <a:buNone/>
              </a:pPr>
              <a:endParaRPr lang="en-US" sz="1000" dirty="0">
                <a:solidFill>
                  <a:schemeClr val="bg1">
                    <a:lumMod val="65000"/>
                  </a:schemeClr>
                </a:solidFill>
                <a:latin typeface="Montserrat" panose="02000505000000020004" pitchFamily="2" charset="0"/>
              </a:endParaRPr>
            </a:p>
          </p:txBody>
        </p:sp>
      </p:grpSp>
      <p:sp>
        <p:nvSpPr>
          <p:cNvPr id="25" name="Subtitle 2">
            <a:extLst>
              <a:ext uri="{FF2B5EF4-FFF2-40B4-BE49-F238E27FC236}">
                <a16:creationId xmlns:a16="http://schemas.microsoft.com/office/drawing/2014/main" id="{0D618E19-83DE-4432-9158-10CD053B20D3}"/>
              </a:ext>
            </a:extLst>
          </p:cNvPr>
          <p:cNvSpPr txBox="1">
            <a:spLocks/>
          </p:cNvSpPr>
          <p:nvPr/>
        </p:nvSpPr>
        <p:spPr>
          <a:xfrm>
            <a:off x="706548" y="2778133"/>
            <a:ext cx="4732332" cy="2287803"/>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Clr>
                <a:schemeClr val="bg1"/>
              </a:buClr>
              <a:buNone/>
            </a:pPr>
            <a:r>
              <a:rPr lang="en-US" dirty="0">
                <a:solidFill>
                  <a:schemeClr val="bg1"/>
                </a:solidFill>
                <a:latin typeface="Montserrat" panose="02000505000000020004" pitchFamily="2" charset="0"/>
              </a:rPr>
              <a:t>Proof Of Concept</a:t>
            </a:r>
            <a:endParaRPr lang="en-US" sz="1600" dirty="0">
              <a:solidFill>
                <a:schemeClr val="bg1"/>
              </a:solidFill>
              <a:latin typeface="Montserrat" panose="02000505000000020004" pitchFamily="2" charset="0"/>
            </a:endParaRPr>
          </a:p>
        </p:txBody>
      </p:sp>
      <p:sp>
        <p:nvSpPr>
          <p:cNvPr id="26" name="Subtitle 2">
            <a:extLst>
              <a:ext uri="{FF2B5EF4-FFF2-40B4-BE49-F238E27FC236}">
                <a16:creationId xmlns:a16="http://schemas.microsoft.com/office/drawing/2014/main" id="{1CF0B275-CF41-4D6B-B001-93FB4ABBEF08}"/>
              </a:ext>
            </a:extLst>
          </p:cNvPr>
          <p:cNvSpPr txBox="1">
            <a:spLocks/>
          </p:cNvSpPr>
          <p:nvPr/>
        </p:nvSpPr>
        <p:spPr>
          <a:xfrm>
            <a:off x="5733535" y="2596169"/>
            <a:ext cx="3715806" cy="1372015"/>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Clr>
                <a:schemeClr val="bg1"/>
              </a:buClr>
              <a:buNone/>
            </a:pPr>
            <a:r>
              <a:rPr lang="en-US" dirty="0">
                <a:solidFill>
                  <a:schemeClr val="bg1"/>
                </a:solidFill>
                <a:latin typeface="Montserrat" panose="02000505000000020004" pitchFamily="2" charset="0"/>
              </a:rPr>
              <a:t>Production</a:t>
            </a:r>
          </a:p>
        </p:txBody>
      </p:sp>
      <p:sp>
        <p:nvSpPr>
          <p:cNvPr id="28" name="Subtitle 2">
            <a:extLst>
              <a:ext uri="{FF2B5EF4-FFF2-40B4-BE49-F238E27FC236}">
                <a16:creationId xmlns:a16="http://schemas.microsoft.com/office/drawing/2014/main" id="{460A47F1-1FAD-4ECE-9254-EA2C81377CDF}"/>
              </a:ext>
            </a:extLst>
          </p:cNvPr>
          <p:cNvSpPr txBox="1">
            <a:spLocks/>
          </p:cNvSpPr>
          <p:nvPr/>
        </p:nvSpPr>
        <p:spPr>
          <a:xfrm>
            <a:off x="207504" y="4623524"/>
            <a:ext cx="11072332" cy="1690186"/>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spcBef>
                <a:spcPts val="0"/>
              </a:spcBef>
              <a:buClr>
                <a:schemeClr val="bg1"/>
              </a:buClr>
              <a:buNone/>
            </a:pPr>
            <a:r>
              <a:rPr lang="en-US" dirty="0">
                <a:solidFill>
                  <a:schemeClr val="bg1"/>
                </a:solidFill>
                <a:latin typeface="Montserrat" panose="02000505000000020004" pitchFamily="2" charset="0"/>
              </a:rPr>
              <a:t>Proof Of Concept					         Production</a:t>
            </a:r>
          </a:p>
          <a:p>
            <a:pPr>
              <a:lnSpc>
                <a:spcPct val="100000"/>
              </a:lnSpc>
              <a:spcBef>
                <a:spcPts val="0"/>
              </a:spcBef>
              <a:buClr>
                <a:schemeClr val="bg1"/>
              </a:buClr>
              <a:buNone/>
            </a:pPr>
            <a:r>
              <a:rPr lang="en-US" sz="1800" dirty="0">
                <a:solidFill>
                  <a:schemeClr val="bg1"/>
                </a:solidFill>
                <a:latin typeface="Montserrat" panose="02000505000000020004" pitchFamily="2" charset="0"/>
              </a:rPr>
              <a:t>	Discovery: 2-week Milestone				Production Phase: </a:t>
            </a:r>
            <a:r>
              <a:rPr lang="en-US" sz="1600" dirty="0">
                <a:solidFill>
                  <a:schemeClr val="bg1"/>
                </a:solidFill>
                <a:latin typeface="Montserrat" panose="02000505000000020004" pitchFamily="2" charset="0"/>
              </a:rPr>
              <a:t>3 weeks</a:t>
            </a:r>
          </a:p>
          <a:p>
            <a:pPr>
              <a:lnSpc>
                <a:spcPct val="100000"/>
              </a:lnSpc>
              <a:spcBef>
                <a:spcPts val="0"/>
              </a:spcBef>
              <a:buClr>
                <a:schemeClr val="bg1"/>
              </a:buClr>
              <a:buNone/>
            </a:pPr>
            <a:r>
              <a:rPr lang="en-US" sz="1800" dirty="0">
                <a:solidFill>
                  <a:schemeClr val="bg1"/>
                </a:solidFill>
                <a:latin typeface="Montserrat" panose="02000505000000020004" pitchFamily="2" charset="0"/>
              </a:rPr>
              <a:t>	Pre-Production Phase 1: </a:t>
            </a:r>
            <a:r>
              <a:rPr lang="en-US" sz="1600" dirty="0">
                <a:solidFill>
                  <a:schemeClr val="bg1"/>
                </a:solidFill>
                <a:latin typeface="Montserrat" panose="02000505000000020004" pitchFamily="2" charset="0"/>
              </a:rPr>
              <a:t>2.5-week Milestone (Core Systems)</a:t>
            </a:r>
            <a:r>
              <a:rPr lang="en-US" sz="1800" dirty="0">
                <a:solidFill>
                  <a:schemeClr val="bg1"/>
                </a:solidFill>
                <a:latin typeface="Montserrat" panose="02000505000000020004" pitchFamily="2" charset="0"/>
              </a:rPr>
              <a:t>	    	Alpha &amp; Beta:  </a:t>
            </a:r>
            <a:r>
              <a:rPr lang="en-US" sz="1600" dirty="0">
                <a:solidFill>
                  <a:schemeClr val="bg1"/>
                </a:solidFill>
                <a:latin typeface="Montserrat" panose="02000505000000020004" pitchFamily="2" charset="0"/>
              </a:rPr>
              <a:t>2 weeks</a:t>
            </a:r>
          </a:p>
          <a:p>
            <a:pPr>
              <a:lnSpc>
                <a:spcPct val="100000"/>
              </a:lnSpc>
              <a:spcBef>
                <a:spcPts val="0"/>
              </a:spcBef>
              <a:buClr>
                <a:schemeClr val="bg1"/>
              </a:buClr>
              <a:buNone/>
            </a:pPr>
            <a:r>
              <a:rPr lang="en-US" sz="1800" dirty="0">
                <a:solidFill>
                  <a:schemeClr val="bg1"/>
                </a:solidFill>
                <a:latin typeface="Montserrat" panose="02000505000000020004" pitchFamily="2" charset="0"/>
              </a:rPr>
              <a:t>	Pre-Production Phase 2: </a:t>
            </a:r>
            <a:r>
              <a:rPr lang="en-US" sz="1600" dirty="0">
                <a:solidFill>
                  <a:schemeClr val="bg1"/>
                </a:solidFill>
                <a:latin typeface="Montserrat" panose="02000505000000020004" pitchFamily="2" charset="0"/>
              </a:rPr>
              <a:t>2.5-week Milestone (Vertical Slice)</a:t>
            </a:r>
          </a:p>
        </p:txBody>
      </p:sp>
      <p:cxnSp>
        <p:nvCxnSpPr>
          <p:cNvPr id="3" name="Straight Connector 2">
            <a:extLst>
              <a:ext uri="{FF2B5EF4-FFF2-40B4-BE49-F238E27FC236}">
                <a16:creationId xmlns:a16="http://schemas.microsoft.com/office/drawing/2014/main" id="{FC5AA90E-9AC0-40B2-A3CD-F6DC993482BE}"/>
              </a:ext>
            </a:extLst>
          </p:cNvPr>
          <p:cNvCxnSpPr>
            <a:cxnSpLocks/>
          </p:cNvCxnSpPr>
          <p:nvPr/>
        </p:nvCxnSpPr>
        <p:spPr>
          <a:xfrm>
            <a:off x="1305560" y="4429385"/>
            <a:ext cx="0" cy="260765"/>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5472254-4AC4-4490-BF3B-8BBB414B1265}"/>
              </a:ext>
            </a:extLst>
          </p:cNvPr>
          <p:cNvCxnSpPr>
            <a:cxnSpLocks/>
          </p:cNvCxnSpPr>
          <p:nvPr/>
        </p:nvCxnSpPr>
        <p:spPr>
          <a:xfrm>
            <a:off x="2956560" y="4429385"/>
            <a:ext cx="0" cy="260765"/>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31" name="Table 7">
            <a:extLst>
              <a:ext uri="{FF2B5EF4-FFF2-40B4-BE49-F238E27FC236}">
                <a16:creationId xmlns:a16="http://schemas.microsoft.com/office/drawing/2014/main" id="{D2C09C14-3A04-4493-84F3-270D2B99DB13}"/>
              </a:ext>
            </a:extLst>
          </p:cNvPr>
          <p:cNvGraphicFramePr>
            <a:graphicFrameLocks noGrp="1"/>
          </p:cNvGraphicFramePr>
          <p:nvPr/>
        </p:nvGraphicFramePr>
        <p:xfrm>
          <a:off x="263544" y="3820342"/>
          <a:ext cx="5608200" cy="283199"/>
        </p:xfrm>
        <a:graphic>
          <a:graphicData uri="http://schemas.openxmlformats.org/drawingml/2006/table">
            <a:tbl>
              <a:tblPr firstRow="1" bandRow="1">
                <a:tableStyleId>{5C22544A-7EE6-4342-B048-85BDC9FD1C3A}</a:tableStyleId>
              </a:tblPr>
              <a:tblGrid>
                <a:gridCol w="862800">
                  <a:extLst>
                    <a:ext uri="{9D8B030D-6E8A-4147-A177-3AD203B41FA5}">
                      <a16:colId xmlns:a16="http://schemas.microsoft.com/office/drawing/2014/main" val="419935211"/>
                    </a:ext>
                  </a:extLst>
                </a:gridCol>
                <a:gridCol w="1725600">
                  <a:extLst>
                    <a:ext uri="{9D8B030D-6E8A-4147-A177-3AD203B41FA5}">
                      <a16:colId xmlns:a16="http://schemas.microsoft.com/office/drawing/2014/main" val="4259528154"/>
                    </a:ext>
                  </a:extLst>
                </a:gridCol>
                <a:gridCol w="2157000">
                  <a:extLst>
                    <a:ext uri="{9D8B030D-6E8A-4147-A177-3AD203B41FA5}">
                      <a16:colId xmlns:a16="http://schemas.microsoft.com/office/drawing/2014/main" val="2820671741"/>
                    </a:ext>
                  </a:extLst>
                </a:gridCol>
                <a:gridCol w="862800">
                  <a:extLst>
                    <a:ext uri="{9D8B030D-6E8A-4147-A177-3AD203B41FA5}">
                      <a16:colId xmlns:a16="http://schemas.microsoft.com/office/drawing/2014/main" val="2868793962"/>
                    </a:ext>
                  </a:extLst>
                </a:gridCol>
              </a:tblGrid>
              <a:tr h="283199">
                <a:tc>
                  <a:txBody>
                    <a:bodyPr/>
                    <a:lstStyle/>
                    <a:p>
                      <a:pPr algn="ctr" rtl="0" fontAlgn="b"/>
                      <a:r>
                        <a:rPr lang="en-US" sz="1000" b="0" i="0" u="none" strike="noStrike" dirty="0">
                          <a:solidFill>
                            <a:srgbClr val="000000"/>
                          </a:solidFill>
                          <a:effectLst/>
                          <a:latin typeface="Calibri" panose="020F0502020204030204" pitchFamily="34" charset="0"/>
                        </a:rPr>
                        <a:t>Introduction</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b"/>
                      <a:r>
                        <a:rPr lang="en-US" sz="1000" b="0" i="0" u="none" strike="noStrike" dirty="0">
                          <a:solidFill>
                            <a:srgbClr val="000000"/>
                          </a:solidFill>
                          <a:effectLst/>
                          <a:latin typeface="Calibri" panose="020F0502020204030204" pitchFamily="34" charset="0"/>
                        </a:rPr>
                        <a:t>Discovery</a:t>
                      </a:r>
                    </a:p>
                  </a:txBody>
                  <a:tcPr marL="6350" marR="6350" marT="6350" marB="0" anchor="ctr"/>
                </a:tc>
                <a:tc>
                  <a:txBody>
                    <a:bodyPr/>
                    <a:lstStyle/>
                    <a:p>
                      <a:pPr algn="ctr" rtl="0" fontAlgn="b"/>
                      <a:r>
                        <a:rPr lang="en-US" sz="1000" b="0" i="0" u="none" strike="noStrike" dirty="0">
                          <a:solidFill>
                            <a:srgbClr val="000000"/>
                          </a:solidFill>
                          <a:effectLst/>
                          <a:latin typeface="Calibri" panose="020F0502020204030204" pitchFamily="34" charset="0"/>
                        </a:rPr>
                        <a:t>Preproduction Phase 1</a:t>
                      </a:r>
                    </a:p>
                  </a:txBody>
                  <a:tcPr marL="6350" marR="6350" marT="6350" marB="0" anchor="ctr">
                    <a:solidFill>
                      <a:schemeClr val="accent2">
                        <a:lumMod val="40000"/>
                        <a:lumOff val="60000"/>
                      </a:schemeClr>
                    </a:solidFill>
                  </a:tcPr>
                </a:tc>
                <a:tc>
                  <a:txBody>
                    <a:bodyPr/>
                    <a:lstStyle/>
                    <a:p>
                      <a:pPr algn="r" rtl="0" fontAlgn="b"/>
                      <a:r>
                        <a:rPr lang="en-US" sz="1000" b="0" i="0" u="none" strike="noStrike" dirty="0">
                          <a:solidFill>
                            <a:srgbClr val="000000"/>
                          </a:solidFill>
                          <a:effectLst/>
                          <a:latin typeface="Calibri" panose="020F0502020204030204" pitchFamily="34" charset="0"/>
                        </a:rPr>
                        <a:t>Preproduction</a:t>
                      </a:r>
                      <a:endParaRPr lang="en-US" sz="900" b="0" i="0" u="none" strike="noStrike" dirty="0">
                        <a:solidFill>
                          <a:srgbClr val="000000"/>
                        </a:solidFill>
                        <a:effectLst/>
                        <a:latin typeface="Calibri" panose="020F050202020403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677941895"/>
                  </a:ext>
                </a:extLst>
              </a:tr>
            </a:tbl>
          </a:graphicData>
        </a:graphic>
      </p:graphicFrame>
      <p:graphicFrame>
        <p:nvGraphicFramePr>
          <p:cNvPr id="32" name="Table 7">
            <a:extLst>
              <a:ext uri="{FF2B5EF4-FFF2-40B4-BE49-F238E27FC236}">
                <a16:creationId xmlns:a16="http://schemas.microsoft.com/office/drawing/2014/main" id="{C6D32CE4-6F20-434D-8B20-BEA279DC53BC}"/>
              </a:ext>
            </a:extLst>
          </p:cNvPr>
          <p:cNvGraphicFramePr>
            <a:graphicFrameLocks noGrp="1"/>
          </p:cNvGraphicFramePr>
          <p:nvPr>
            <p:extLst>
              <p:ext uri="{D42A27DB-BD31-4B8C-83A1-F6EECF244321}">
                <p14:modId xmlns:p14="http://schemas.microsoft.com/office/powerpoint/2010/main" val="2965353334"/>
              </p:ext>
            </p:extLst>
          </p:nvPr>
        </p:nvGraphicFramePr>
        <p:xfrm>
          <a:off x="5871747" y="3820383"/>
          <a:ext cx="5618340" cy="283199"/>
        </p:xfrm>
        <a:graphic>
          <a:graphicData uri="http://schemas.openxmlformats.org/drawingml/2006/table">
            <a:tbl>
              <a:tblPr firstRow="1" bandRow="1">
                <a:tableStyleId>{5C22544A-7EE6-4342-B048-85BDC9FD1C3A}</a:tableStyleId>
              </a:tblPr>
              <a:tblGrid>
                <a:gridCol w="1296540">
                  <a:extLst>
                    <a:ext uri="{9D8B030D-6E8A-4147-A177-3AD203B41FA5}">
                      <a16:colId xmlns:a16="http://schemas.microsoft.com/office/drawing/2014/main" val="419935211"/>
                    </a:ext>
                  </a:extLst>
                </a:gridCol>
                <a:gridCol w="2593080">
                  <a:extLst>
                    <a:ext uri="{9D8B030D-6E8A-4147-A177-3AD203B41FA5}">
                      <a16:colId xmlns:a16="http://schemas.microsoft.com/office/drawing/2014/main" val="257172243"/>
                    </a:ext>
                  </a:extLst>
                </a:gridCol>
                <a:gridCol w="864360">
                  <a:extLst>
                    <a:ext uri="{9D8B030D-6E8A-4147-A177-3AD203B41FA5}">
                      <a16:colId xmlns:a16="http://schemas.microsoft.com/office/drawing/2014/main" val="1926965767"/>
                    </a:ext>
                  </a:extLst>
                </a:gridCol>
                <a:gridCol w="864360">
                  <a:extLst>
                    <a:ext uri="{9D8B030D-6E8A-4147-A177-3AD203B41FA5}">
                      <a16:colId xmlns:a16="http://schemas.microsoft.com/office/drawing/2014/main" val="2868793962"/>
                    </a:ext>
                  </a:extLst>
                </a:gridCol>
              </a:tblGrid>
              <a:tr h="283199">
                <a:tc>
                  <a:txBody>
                    <a:bodyPr/>
                    <a:lstStyle/>
                    <a:p>
                      <a:pPr algn="l" rtl="0" fontAlgn="b"/>
                      <a:r>
                        <a:rPr lang="en-US" sz="1000" b="0" i="0" u="none" strike="noStrike" dirty="0">
                          <a:solidFill>
                            <a:srgbClr val="000000"/>
                          </a:solidFill>
                          <a:effectLst/>
                          <a:latin typeface="Calibri" panose="020F0502020204030204" pitchFamily="34" charset="0"/>
                        </a:rPr>
                        <a:t>  Phase 2</a:t>
                      </a:r>
                    </a:p>
                  </a:txBody>
                  <a:tcPr marL="6350" marR="6350" marT="6350" marB="0" anchor="ctr">
                    <a:solidFill>
                      <a:schemeClr val="accent2">
                        <a:lumMod val="40000"/>
                        <a:lumOff val="60000"/>
                      </a:schemeClr>
                    </a:solidFill>
                  </a:tcPr>
                </a:tc>
                <a:tc>
                  <a:txBody>
                    <a:bodyPr/>
                    <a:lstStyle/>
                    <a:p>
                      <a:pPr algn="ctr" rtl="0" fontAlgn="b"/>
                      <a:r>
                        <a:rPr lang="en-US" sz="1000" b="0" i="0" u="none" strike="noStrike" dirty="0">
                          <a:solidFill>
                            <a:srgbClr val="000000"/>
                          </a:solidFill>
                          <a:effectLst/>
                          <a:latin typeface="Calibri" panose="020F0502020204030204" pitchFamily="34" charset="0"/>
                        </a:rPr>
                        <a:t>Production </a:t>
                      </a:r>
                    </a:p>
                  </a:txBody>
                  <a:tcPr marL="6350" marR="6350" marT="6350" marB="0" anchor="ctr">
                    <a:solidFill>
                      <a:srgbClr val="92D050"/>
                    </a:solidFill>
                  </a:tcPr>
                </a:tc>
                <a:tc>
                  <a:txBody>
                    <a:bodyPr/>
                    <a:lstStyle/>
                    <a:p>
                      <a:pPr algn="ctr" rtl="0" fontAlgn="b"/>
                      <a:r>
                        <a:rPr lang="en-US" sz="1000" b="0" i="0" u="none" strike="noStrike" dirty="0">
                          <a:solidFill>
                            <a:srgbClr val="000000"/>
                          </a:solidFill>
                          <a:effectLst/>
                          <a:latin typeface="Calibri" panose="020F0502020204030204" pitchFamily="34" charset="0"/>
                        </a:rPr>
                        <a:t>Alpha</a:t>
                      </a:r>
                    </a:p>
                  </a:txBody>
                  <a:tcPr marL="6350" marR="6350" marT="6350" marB="0" anchor="ctr">
                    <a:solidFill>
                      <a:srgbClr val="92D050"/>
                    </a:solidFill>
                  </a:tcPr>
                </a:tc>
                <a:tc>
                  <a:txBody>
                    <a:bodyPr/>
                    <a:lstStyle/>
                    <a:p>
                      <a:pPr algn="ctr" rtl="0" fontAlgn="b"/>
                      <a:r>
                        <a:rPr lang="en-US" sz="1000" b="0" i="0" u="none" strike="noStrike" dirty="0">
                          <a:solidFill>
                            <a:srgbClr val="000000"/>
                          </a:solidFill>
                          <a:effectLst/>
                          <a:latin typeface="Calibri" panose="020F0502020204030204" pitchFamily="34" charset="0"/>
                        </a:rPr>
                        <a:t>Demo Week</a:t>
                      </a:r>
                    </a:p>
                  </a:txBody>
                  <a:tcPr marL="6350" marR="6350" marT="6350" marB="0" anchor="ctr">
                    <a:solidFill>
                      <a:srgbClr val="92D050"/>
                    </a:solidFill>
                  </a:tcPr>
                </a:tc>
                <a:extLst>
                  <a:ext uri="{0D108BD9-81ED-4DB2-BD59-A6C34878D82A}">
                    <a16:rowId xmlns:a16="http://schemas.microsoft.com/office/drawing/2014/main" val="677941895"/>
                  </a:ext>
                </a:extLst>
              </a:tr>
            </a:tbl>
          </a:graphicData>
        </a:graphic>
      </p:graphicFrame>
      <p:cxnSp>
        <p:nvCxnSpPr>
          <p:cNvPr id="34" name="Straight Connector 33">
            <a:extLst>
              <a:ext uri="{FF2B5EF4-FFF2-40B4-BE49-F238E27FC236}">
                <a16:creationId xmlns:a16="http://schemas.microsoft.com/office/drawing/2014/main" id="{D4BE6F81-6839-45ED-A2F3-3CD80532C634}"/>
              </a:ext>
            </a:extLst>
          </p:cNvPr>
          <p:cNvCxnSpPr>
            <a:cxnSpLocks/>
          </p:cNvCxnSpPr>
          <p:nvPr/>
        </p:nvCxnSpPr>
        <p:spPr>
          <a:xfrm>
            <a:off x="5871859" y="3826128"/>
            <a:ext cx="0" cy="277413"/>
          </a:xfrm>
          <a:prstGeom prst="line">
            <a:avLst/>
          </a:prstGeom>
          <a:ln w="158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BAD943F-A8D4-4825-B1C3-7DC4EA066BD1}"/>
              </a:ext>
            </a:extLst>
          </p:cNvPr>
          <p:cNvCxnSpPr/>
          <p:nvPr/>
        </p:nvCxnSpPr>
        <p:spPr>
          <a:xfrm>
            <a:off x="5733535" y="4096192"/>
            <a:ext cx="30319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6" name="Object 45">
            <a:extLst>
              <a:ext uri="{FF2B5EF4-FFF2-40B4-BE49-F238E27FC236}">
                <a16:creationId xmlns:a16="http://schemas.microsoft.com/office/drawing/2014/main" id="{DA627EF7-9033-4856-B1F3-EECD1A9F353D}"/>
              </a:ext>
            </a:extLst>
          </p:cNvPr>
          <p:cNvGraphicFramePr>
            <a:graphicFrameLocks noChangeAspect="1"/>
          </p:cNvGraphicFramePr>
          <p:nvPr/>
        </p:nvGraphicFramePr>
        <p:xfrm>
          <a:off x="263542" y="3622902"/>
          <a:ext cx="11237976" cy="197132"/>
        </p:xfrm>
        <a:graphic>
          <a:graphicData uri="http://schemas.openxmlformats.org/presentationml/2006/ole">
            <mc:AlternateContent xmlns:mc="http://schemas.openxmlformats.org/markup-compatibility/2006">
              <mc:Choice xmlns:v="urn:schemas-microsoft-com:vml" Requires="v">
                <p:oleObj spid="_x0000_s1026" name="Worksheet" r:id="rId4" imgW="7931217" imgH="196739" progId="Excel.Sheet.12">
                  <p:embed/>
                </p:oleObj>
              </mc:Choice>
              <mc:Fallback>
                <p:oleObj name="Worksheet" r:id="rId4" imgW="7931217" imgH="196739" progId="Excel.Sheet.12">
                  <p:embed/>
                  <p:pic>
                    <p:nvPicPr>
                      <p:cNvPr id="46" name="Object 45">
                        <a:extLst>
                          <a:ext uri="{FF2B5EF4-FFF2-40B4-BE49-F238E27FC236}">
                            <a16:creationId xmlns:a16="http://schemas.microsoft.com/office/drawing/2014/main" id="{DA627EF7-9033-4856-B1F3-EECD1A9F353D}"/>
                          </a:ext>
                        </a:extLst>
                      </p:cNvPr>
                      <p:cNvPicPr/>
                      <p:nvPr/>
                    </p:nvPicPr>
                    <p:blipFill>
                      <a:blip r:embed="rId5"/>
                      <a:stretch>
                        <a:fillRect/>
                      </a:stretch>
                    </p:blipFill>
                    <p:spPr>
                      <a:xfrm>
                        <a:off x="263542" y="3622902"/>
                        <a:ext cx="11237976" cy="197132"/>
                      </a:xfrm>
                      <a:prstGeom prst="rect">
                        <a:avLst/>
                      </a:prstGeom>
                    </p:spPr>
                  </p:pic>
                </p:oleObj>
              </mc:Fallback>
            </mc:AlternateContent>
          </a:graphicData>
        </a:graphic>
      </p:graphicFrame>
    </p:spTree>
    <p:extLst>
      <p:ext uri="{BB962C8B-B14F-4D97-AF65-F5344CB8AC3E}">
        <p14:creationId xmlns:p14="http://schemas.microsoft.com/office/powerpoint/2010/main" val="13209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6" name="TextBox 5">
            <a:extLst>
              <a:ext uri="{FF2B5EF4-FFF2-40B4-BE49-F238E27FC236}">
                <a16:creationId xmlns:a16="http://schemas.microsoft.com/office/drawing/2014/main" id="{EB0F642F-964C-4246-A3F1-86CD01A5DB4D}"/>
              </a:ext>
            </a:extLst>
          </p:cNvPr>
          <p:cNvSpPr txBox="1"/>
          <p:nvPr/>
        </p:nvSpPr>
        <p:spPr>
          <a:xfrm>
            <a:off x="-1" y="1098640"/>
            <a:ext cx="9880848" cy="4278094"/>
          </a:xfrm>
          <a:prstGeom prst="rect">
            <a:avLst/>
          </a:prstGeom>
          <a:noFill/>
        </p:spPr>
        <p:txBody>
          <a:bodyPr wrap="square" rtlCol="0">
            <a:spAutoFit/>
          </a:bodyPr>
          <a:lstStyle/>
          <a:p>
            <a:pPr lvl="0">
              <a:defRPr/>
            </a:pPr>
            <a:r>
              <a:rPr lang="en-US" sz="2400" dirty="0">
                <a:solidFill>
                  <a:prstClr val="white"/>
                </a:solidFill>
              </a:rPr>
              <a:t>Process for Completion:</a:t>
            </a:r>
          </a:p>
          <a:p>
            <a:pPr lvl="0">
              <a:defRPr/>
            </a:pPr>
            <a:endParaRPr lang="en-US" sz="1050" dirty="0">
              <a:solidFill>
                <a:prstClr val="white"/>
              </a:solidFill>
            </a:endParaRPr>
          </a:p>
          <a:p>
            <a:pPr lvl="0">
              <a:defRPr/>
            </a:pPr>
            <a:r>
              <a:rPr lang="en-US" sz="2400" dirty="0">
                <a:solidFill>
                  <a:prstClr val="white"/>
                </a:solidFill>
              </a:rPr>
              <a:t>Come up with an IDEA </a:t>
            </a:r>
          </a:p>
          <a:p>
            <a:pPr lvl="0">
              <a:defRPr/>
            </a:pPr>
            <a:endParaRPr lang="en-US" sz="600" dirty="0">
              <a:solidFill>
                <a:prstClr val="white"/>
              </a:solidFill>
            </a:endParaRPr>
          </a:p>
          <a:p>
            <a:pPr lvl="0">
              <a:defRPr/>
            </a:pPr>
            <a:r>
              <a:rPr lang="en-US" dirty="0">
                <a:solidFill>
                  <a:prstClr val="white"/>
                </a:solidFill>
              </a:rPr>
              <a:t>or</a:t>
            </a:r>
            <a:r>
              <a:rPr lang="en-US" sz="600" dirty="0">
                <a:solidFill>
                  <a:prstClr val="white"/>
                </a:solidFill>
              </a:rPr>
              <a:t> </a:t>
            </a:r>
          </a:p>
          <a:p>
            <a:pPr lvl="0">
              <a:defRPr/>
            </a:pPr>
            <a:r>
              <a:rPr lang="en-US" sz="800" dirty="0">
                <a:solidFill>
                  <a:prstClr val="white"/>
                </a:solidFill>
              </a:rPr>
              <a:t> </a:t>
            </a:r>
          </a:p>
          <a:p>
            <a:pPr lvl="0">
              <a:defRPr/>
            </a:pPr>
            <a:r>
              <a:rPr lang="en-US" sz="2400" dirty="0">
                <a:solidFill>
                  <a:prstClr val="white"/>
                </a:solidFill>
              </a:rPr>
              <a:t>Get a strong understanding of what your project originator’s idea is.</a:t>
            </a:r>
          </a:p>
          <a:p>
            <a:pPr lvl="0">
              <a:defRPr/>
            </a:pPr>
            <a:endParaRPr lang="en-US" sz="2400" dirty="0">
              <a:solidFill>
                <a:prstClr val="white"/>
              </a:solidFill>
            </a:endParaRPr>
          </a:p>
          <a:p>
            <a:pPr lvl="0">
              <a:defRPr/>
            </a:pPr>
            <a:r>
              <a:rPr lang="en-US" sz="2400" dirty="0">
                <a:solidFill>
                  <a:prstClr val="white"/>
                </a:solidFill>
              </a:rPr>
              <a:t>Then build a clear vision of:</a:t>
            </a:r>
          </a:p>
          <a:p>
            <a:pPr marL="342900" lvl="0" indent="-342900">
              <a:buFont typeface="Arial" panose="020B0604020202020204" pitchFamily="34" charset="0"/>
              <a:buChar char="•"/>
              <a:defRPr/>
            </a:pPr>
            <a:r>
              <a:rPr lang="en-US" sz="2000" dirty="0">
                <a:solidFill>
                  <a:prstClr val="white"/>
                </a:solidFill>
              </a:rPr>
              <a:t>The Environment</a:t>
            </a:r>
          </a:p>
          <a:p>
            <a:pPr marL="342900" lvl="0" indent="-342900">
              <a:buFont typeface="Arial" panose="020B0604020202020204" pitchFamily="34" charset="0"/>
              <a:buChar char="•"/>
              <a:defRPr/>
            </a:pPr>
            <a:r>
              <a:rPr lang="en-US" sz="2000" dirty="0">
                <a:solidFill>
                  <a:prstClr val="white"/>
                </a:solidFill>
              </a:rPr>
              <a:t>The Users</a:t>
            </a:r>
          </a:p>
          <a:p>
            <a:pPr marL="342900" lvl="0" indent="-342900">
              <a:buFont typeface="Arial" panose="020B0604020202020204" pitchFamily="34" charset="0"/>
              <a:buChar char="•"/>
              <a:defRPr/>
            </a:pPr>
            <a:r>
              <a:rPr lang="en-US" sz="2000" dirty="0">
                <a:solidFill>
                  <a:prstClr val="white"/>
                </a:solidFill>
              </a:rPr>
              <a:t>The Experience you want to user to have </a:t>
            </a:r>
          </a:p>
          <a:p>
            <a:pPr marL="342900" lvl="0" indent="-342900">
              <a:buFont typeface="Arial" panose="020B0604020202020204" pitchFamily="34" charset="0"/>
              <a:buChar char="•"/>
              <a:defRPr/>
            </a:pPr>
            <a:r>
              <a:rPr lang="en-US" sz="2000" dirty="0">
                <a:solidFill>
                  <a:prstClr val="white"/>
                </a:solidFill>
              </a:rPr>
              <a:t>Find inspirations that help clarify your vision </a:t>
            </a:r>
          </a:p>
          <a:p>
            <a:pPr marL="342900" lvl="0" indent="-342900">
              <a:buFont typeface="Arial" panose="020B0604020202020204" pitchFamily="34" charset="0"/>
              <a:buChar char="•"/>
              <a:defRPr/>
            </a:pPr>
            <a:r>
              <a:rPr lang="en-US" sz="2000" dirty="0">
                <a:solidFill>
                  <a:prstClr val="white"/>
                </a:solidFill>
              </a:rPr>
              <a:t>Set down the Core Pillars to define the features</a:t>
            </a:r>
          </a:p>
        </p:txBody>
      </p:sp>
      <p:pic>
        <p:nvPicPr>
          <p:cNvPr id="8" name="Picture 7">
            <a:extLst>
              <a:ext uri="{FF2B5EF4-FFF2-40B4-BE49-F238E27FC236}">
                <a16:creationId xmlns:a16="http://schemas.microsoft.com/office/drawing/2014/main" id="{929147CF-0D63-4A90-AB61-CD3D1EB8B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485" y="3309339"/>
            <a:ext cx="6221297" cy="2632098"/>
          </a:xfrm>
          <a:prstGeom prst="rect">
            <a:avLst/>
          </a:prstGeom>
        </p:spPr>
      </p:pic>
    </p:spTree>
    <p:extLst>
      <p:ext uri="{BB962C8B-B14F-4D97-AF65-F5344CB8AC3E}">
        <p14:creationId xmlns:p14="http://schemas.microsoft.com/office/powerpoint/2010/main" val="181855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prstClr val="white"/>
                </a:solidFill>
                <a:latin typeface="Calibri" panose="020F0502020204030204"/>
              </a:rPr>
              <a:t>First Design Assignment</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A screenshot of a social media post&#10;&#10;Description automatically generated">
            <a:extLst>
              <a:ext uri="{FF2B5EF4-FFF2-40B4-BE49-F238E27FC236}">
                <a16:creationId xmlns:a16="http://schemas.microsoft.com/office/drawing/2014/main" id="{E7E03847-8FCE-4719-928E-49656B028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3" y="1440873"/>
            <a:ext cx="12045754" cy="4336472"/>
          </a:xfrm>
          <a:prstGeom prst="rect">
            <a:avLst/>
          </a:prstGeom>
        </p:spPr>
      </p:pic>
    </p:spTree>
    <p:extLst>
      <p:ext uri="{BB962C8B-B14F-4D97-AF65-F5344CB8AC3E}">
        <p14:creationId xmlns:p14="http://schemas.microsoft.com/office/powerpoint/2010/main" val="387793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5" name="TextBox 4"/>
          <p:cNvSpPr txBox="1"/>
          <p:nvPr/>
        </p:nvSpPr>
        <p:spPr>
          <a:xfrm>
            <a:off x="0" y="1297863"/>
            <a:ext cx="4827182" cy="4093428"/>
          </a:xfrm>
          <a:prstGeom prst="rect">
            <a:avLst/>
          </a:prstGeom>
          <a:noFill/>
        </p:spPr>
        <p:txBody>
          <a:bodyPr wrap="square" rtlCol="0">
            <a:spAutoFit/>
          </a:bodyPr>
          <a:lstStyle/>
          <a:p>
            <a:endParaRPr lang="en-US" sz="800" dirty="0">
              <a:solidFill>
                <a:schemeClr val="bg1"/>
              </a:solidFill>
            </a:endParaRPr>
          </a:p>
          <a:p>
            <a:pPr lvl="0">
              <a:defRPr/>
            </a:pPr>
            <a:r>
              <a:rPr lang="en-US" dirty="0">
                <a:solidFill>
                  <a:prstClr val="white"/>
                </a:solidFill>
              </a:rPr>
              <a:t>The layout is important</a:t>
            </a:r>
          </a:p>
          <a:p>
            <a:pPr marL="742950" lvl="1" indent="-285750">
              <a:buFont typeface="Arial" panose="020B0604020202020204" pitchFamily="34" charset="0"/>
              <a:buChar char="•"/>
              <a:defRPr/>
            </a:pPr>
            <a:r>
              <a:rPr lang="en-US" dirty="0">
                <a:solidFill>
                  <a:prstClr val="white"/>
                </a:solidFill>
              </a:rPr>
              <a:t>App/Game Name, Platform</a:t>
            </a:r>
          </a:p>
          <a:p>
            <a:pPr marL="742950" lvl="1" indent="-285750">
              <a:buFont typeface="Arial" panose="020B0604020202020204" pitchFamily="34" charset="0"/>
              <a:buChar char="•"/>
              <a:defRPr/>
            </a:pPr>
            <a:r>
              <a:rPr lang="en-US" dirty="0">
                <a:solidFill>
                  <a:prstClr val="white"/>
                </a:solidFill>
              </a:rPr>
              <a:t>Descriptors</a:t>
            </a:r>
          </a:p>
          <a:p>
            <a:pPr marL="1200150" lvl="2" indent="-285750">
              <a:buFont typeface="Arial" panose="020B0604020202020204" pitchFamily="34" charset="0"/>
              <a:buChar char="•"/>
              <a:defRPr/>
            </a:pPr>
            <a:r>
              <a:rPr lang="en-US" dirty="0">
                <a:solidFill>
                  <a:prstClr val="white"/>
                </a:solidFill>
              </a:rPr>
              <a:t>Genre </a:t>
            </a:r>
          </a:p>
          <a:p>
            <a:pPr marL="1200150" lvl="2" indent="-285750">
              <a:buFont typeface="Arial" panose="020B0604020202020204" pitchFamily="34" charset="0"/>
              <a:buChar char="•"/>
              <a:defRPr/>
            </a:pPr>
            <a:r>
              <a:rPr lang="en-US" dirty="0">
                <a:solidFill>
                  <a:prstClr val="white"/>
                </a:solidFill>
              </a:rPr>
              <a:t>IP/World</a:t>
            </a:r>
          </a:p>
          <a:p>
            <a:pPr marL="742950" lvl="1" indent="-285750">
              <a:buFont typeface="Arial" panose="020B0604020202020204" pitchFamily="34" charset="0"/>
              <a:buChar char="•"/>
              <a:defRPr/>
            </a:pPr>
            <a:r>
              <a:rPr lang="en-US" dirty="0">
                <a:solidFill>
                  <a:prstClr val="white"/>
                </a:solidFill>
              </a:rPr>
              <a:t>Targets</a:t>
            </a:r>
          </a:p>
          <a:p>
            <a:pPr marL="1200150" lvl="2" indent="-285750">
              <a:buFont typeface="Arial" panose="020B0604020202020204" pitchFamily="34" charset="0"/>
              <a:buChar char="•"/>
              <a:defRPr/>
            </a:pPr>
            <a:r>
              <a:rPr lang="en-US" dirty="0">
                <a:solidFill>
                  <a:prstClr val="white"/>
                </a:solidFill>
              </a:rPr>
              <a:t>User Types</a:t>
            </a:r>
          </a:p>
          <a:p>
            <a:pPr marL="1200150" lvl="2" indent="-285750">
              <a:buFont typeface="Arial" panose="020B0604020202020204" pitchFamily="34" charset="0"/>
              <a:buChar char="•"/>
              <a:defRPr/>
            </a:pPr>
            <a:r>
              <a:rPr lang="en-US" dirty="0">
                <a:solidFill>
                  <a:prstClr val="white"/>
                </a:solidFill>
              </a:rPr>
              <a:t>User Experience</a:t>
            </a:r>
          </a:p>
          <a:p>
            <a:pPr marL="742950" lvl="1" indent="-285750">
              <a:buFont typeface="Arial" panose="020B0604020202020204" pitchFamily="34" charset="0"/>
              <a:buChar char="•"/>
              <a:defRPr/>
            </a:pPr>
            <a:r>
              <a:rPr lang="en-US" dirty="0">
                <a:solidFill>
                  <a:prstClr val="white"/>
                </a:solidFill>
              </a:rPr>
              <a:t>Inspirations (for all categories)</a:t>
            </a:r>
          </a:p>
          <a:p>
            <a:pPr marL="742950" lvl="1" indent="-285750">
              <a:buFont typeface="Arial" panose="020B0604020202020204" pitchFamily="34" charset="0"/>
              <a:buChar char="•"/>
              <a:defRPr/>
            </a:pPr>
            <a:r>
              <a:rPr lang="en-US" dirty="0">
                <a:solidFill>
                  <a:prstClr val="white"/>
                </a:solidFill>
              </a:rPr>
              <a:t>Core Pillars</a:t>
            </a:r>
          </a:p>
          <a:p>
            <a:pPr marL="742950" lvl="1" indent="-285750">
              <a:buFont typeface="Arial" panose="020B0604020202020204" pitchFamily="34" charset="0"/>
              <a:buChar char="•"/>
              <a:defRPr/>
            </a:pPr>
            <a:r>
              <a:rPr lang="en-US" dirty="0">
                <a:solidFill>
                  <a:prstClr val="white"/>
                </a:solidFill>
              </a:rPr>
              <a:t>Systems</a:t>
            </a:r>
          </a:p>
          <a:p>
            <a:pPr marL="1200150" lvl="2" indent="-285750">
              <a:buFont typeface="Arial" panose="020B0604020202020204" pitchFamily="34" charset="0"/>
              <a:buChar char="•"/>
              <a:defRPr/>
            </a:pPr>
            <a:r>
              <a:rPr lang="en-US" dirty="0">
                <a:solidFill>
                  <a:prstClr val="white"/>
                </a:solidFill>
              </a:rPr>
              <a:t>Core Systems</a:t>
            </a:r>
          </a:p>
          <a:p>
            <a:pPr marL="1200150" lvl="2" indent="-285750">
              <a:buFont typeface="Arial" panose="020B0604020202020204" pitchFamily="34" charset="0"/>
              <a:buChar char="•"/>
              <a:defRPr/>
            </a:pPr>
            <a:r>
              <a:rPr lang="en-US" dirty="0">
                <a:solidFill>
                  <a:prstClr val="white"/>
                </a:solidFill>
              </a:rPr>
              <a:t>Required/Hidden Systems</a:t>
            </a:r>
          </a:p>
          <a:p>
            <a:pPr marL="1200150" lvl="2" indent="-285750">
              <a:buFontTx/>
              <a:buChar char="-"/>
            </a:pPr>
            <a:endParaRPr lang="en-US"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31EF6CE5-0E24-4460-B168-F04510B28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00200"/>
            <a:ext cx="6508683" cy="4330310"/>
          </a:xfrm>
          <a:prstGeom prst="rect">
            <a:avLst/>
          </a:prstGeom>
        </p:spPr>
      </p:pic>
    </p:spTree>
    <p:extLst>
      <p:ext uri="{BB962C8B-B14F-4D97-AF65-F5344CB8AC3E}">
        <p14:creationId xmlns:p14="http://schemas.microsoft.com/office/powerpoint/2010/main" val="266431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6" name="TextBox 5">
            <a:extLst>
              <a:ext uri="{FF2B5EF4-FFF2-40B4-BE49-F238E27FC236}">
                <a16:creationId xmlns:a16="http://schemas.microsoft.com/office/drawing/2014/main" id="{EB0F642F-964C-4246-A3F1-86CD01A5DB4D}"/>
              </a:ext>
            </a:extLst>
          </p:cNvPr>
          <p:cNvSpPr txBox="1"/>
          <p:nvPr/>
        </p:nvSpPr>
        <p:spPr>
          <a:xfrm>
            <a:off x="0" y="1098640"/>
            <a:ext cx="4827182" cy="1938992"/>
          </a:xfrm>
          <a:prstGeom prst="rect">
            <a:avLst/>
          </a:prstGeom>
          <a:noFill/>
        </p:spPr>
        <p:txBody>
          <a:bodyPr wrap="square" rtlCol="0">
            <a:spAutoFit/>
          </a:bodyPr>
          <a:lstStyle/>
          <a:p>
            <a:pPr lvl="0">
              <a:defRPr/>
            </a:pPr>
            <a:r>
              <a:rPr lang="en-US" sz="2400" dirty="0">
                <a:solidFill>
                  <a:prstClr val="white"/>
                </a:solidFill>
              </a:rPr>
              <a:t>Process for Completion:</a:t>
            </a:r>
          </a:p>
          <a:p>
            <a:pPr lvl="0">
              <a:defRPr/>
            </a:pPr>
            <a:endParaRPr lang="en-US" sz="2400" dirty="0">
              <a:solidFill>
                <a:prstClr val="white"/>
              </a:solidFill>
            </a:endParaRPr>
          </a:p>
          <a:p>
            <a:pPr marL="342900" lvl="0" indent="-342900">
              <a:buFont typeface="Arial" panose="020B0604020202020204" pitchFamily="34" charset="0"/>
              <a:buChar char="•"/>
              <a:defRPr/>
            </a:pPr>
            <a:r>
              <a:rPr lang="en-US" sz="2400" dirty="0">
                <a:solidFill>
                  <a:prstClr val="white"/>
                </a:solidFill>
              </a:rPr>
              <a:t>Come up with an IDEA</a:t>
            </a:r>
          </a:p>
          <a:p>
            <a:pPr marL="342900" lvl="0" indent="-342900">
              <a:buFont typeface="Arial" panose="020B0604020202020204" pitchFamily="34" charset="0"/>
              <a:buChar char="•"/>
              <a:defRPr/>
            </a:pPr>
            <a:r>
              <a:rPr lang="en-US" sz="2400" dirty="0">
                <a:solidFill>
                  <a:prstClr val="white"/>
                </a:solidFill>
              </a:rPr>
              <a:t>Give it a code name</a:t>
            </a:r>
          </a:p>
          <a:p>
            <a:pPr marL="342900" lvl="0" indent="-342900">
              <a:buFont typeface="Arial" panose="020B0604020202020204" pitchFamily="34" charset="0"/>
              <a:buChar char="•"/>
              <a:defRPr/>
            </a:pPr>
            <a:r>
              <a:rPr lang="en-US" sz="2400" dirty="0">
                <a:solidFill>
                  <a:prstClr val="white"/>
                </a:solidFill>
              </a:rPr>
              <a:t>Determine the Target Platform</a:t>
            </a:r>
          </a:p>
        </p:txBody>
      </p:sp>
      <p:pic>
        <p:nvPicPr>
          <p:cNvPr id="5" name="Picture 4" descr="A screenshot of a cell phone&#10;&#10;Description automatically generated">
            <a:extLst>
              <a:ext uri="{FF2B5EF4-FFF2-40B4-BE49-F238E27FC236}">
                <a16:creationId xmlns:a16="http://schemas.microsoft.com/office/drawing/2014/main" id="{DECAAC46-940C-4F1E-9560-CE741088E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00200"/>
            <a:ext cx="6508683" cy="4330310"/>
          </a:xfrm>
          <a:prstGeom prst="rect">
            <a:avLst/>
          </a:prstGeom>
        </p:spPr>
      </p:pic>
      <p:sp>
        <p:nvSpPr>
          <p:cNvPr id="7" name="Rectangle 6">
            <a:extLst>
              <a:ext uri="{FF2B5EF4-FFF2-40B4-BE49-F238E27FC236}">
                <a16:creationId xmlns:a16="http://schemas.microsoft.com/office/drawing/2014/main" id="{E0297C5D-5A31-49D9-BED7-AD59AFFFAB6A}"/>
              </a:ext>
            </a:extLst>
          </p:cNvPr>
          <p:cNvSpPr/>
          <p:nvPr/>
        </p:nvSpPr>
        <p:spPr>
          <a:xfrm>
            <a:off x="5483757" y="2133600"/>
            <a:ext cx="6508682" cy="379914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763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E53EE1E5-E19D-4392-ABC5-BB2D882A2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756" y="1602432"/>
            <a:ext cx="6508683" cy="4330310"/>
          </a:xfrm>
          <a:prstGeom prst="rect">
            <a:avLst/>
          </a:prstGeom>
        </p:spPr>
      </p:pic>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5" name="TextBox 4"/>
          <p:cNvSpPr txBox="1"/>
          <p:nvPr/>
        </p:nvSpPr>
        <p:spPr>
          <a:xfrm>
            <a:off x="17555" y="1104397"/>
            <a:ext cx="5479034" cy="5109091"/>
          </a:xfrm>
          <a:prstGeom prst="rect">
            <a:avLst/>
          </a:prstGeom>
          <a:noFill/>
        </p:spPr>
        <p:txBody>
          <a:bodyPr wrap="square" rtlCol="0">
            <a:spAutoFit/>
          </a:bodyPr>
          <a:lstStyle/>
          <a:p>
            <a:pPr lvl="0">
              <a:defRPr/>
            </a:pPr>
            <a:r>
              <a:rPr lang="en-US" sz="2400" dirty="0">
                <a:solidFill>
                  <a:prstClr val="white"/>
                </a:solidFill>
              </a:rPr>
              <a:t>Determine the Descriptors</a:t>
            </a:r>
          </a:p>
          <a:p>
            <a:pPr lvl="0">
              <a:defRPr/>
            </a:pPr>
            <a:endParaRPr lang="en-US" sz="800" dirty="0">
              <a:solidFill>
                <a:prstClr val="white"/>
              </a:solidFill>
            </a:endParaRPr>
          </a:p>
          <a:p>
            <a:pPr marL="285750" lvl="0" indent="-285750">
              <a:buFont typeface="Arial" panose="020B0604020202020204" pitchFamily="34" charset="0"/>
              <a:buChar char="•"/>
              <a:defRPr/>
            </a:pPr>
            <a:r>
              <a:rPr lang="en-US" dirty="0">
                <a:solidFill>
                  <a:prstClr val="white"/>
                </a:solidFill>
              </a:rPr>
              <a:t>Define the Genre</a:t>
            </a:r>
          </a:p>
          <a:p>
            <a:pPr marL="742950" lvl="1" indent="-285750">
              <a:buFont typeface="Arial" panose="020B0604020202020204" pitchFamily="34" charset="0"/>
              <a:buChar char="•"/>
            </a:pPr>
            <a:r>
              <a:rPr lang="en-US" sz="1600" dirty="0">
                <a:solidFill>
                  <a:schemeClr val="bg1"/>
                </a:solidFill>
              </a:rPr>
              <a:t>2D/3D side scroller/action game/shooter</a:t>
            </a:r>
          </a:p>
          <a:p>
            <a:pPr marL="742950" lvl="1" indent="-285750">
              <a:buFont typeface="Arial" panose="020B0604020202020204" pitchFamily="34" charset="0"/>
              <a:buChar char="•"/>
            </a:pPr>
            <a:r>
              <a:rPr lang="en-US" sz="1600" dirty="0">
                <a:solidFill>
                  <a:schemeClr val="bg1"/>
                </a:solidFill>
              </a:rPr>
              <a:t>Don’t include info about the world</a:t>
            </a:r>
          </a:p>
          <a:p>
            <a:pPr marL="742950" lvl="1" indent="-285750">
              <a:buFont typeface="Arial" panose="020B0604020202020204" pitchFamily="34" charset="0"/>
              <a:buChar char="•"/>
            </a:pPr>
            <a:r>
              <a:rPr lang="en-US" sz="1600" dirty="0">
                <a:solidFill>
                  <a:schemeClr val="bg1"/>
                </a:solidFill>
              </a:rPr>
              <a:t>Expectation is for standard Genre vernacular</a:t>
            </a:r>
          </a:p>
          <a:p>
            <a:pPr lvl="0">
              <a:defRPr/>
            </a:pPr>
            <a:endParaRPr lang="en-US" sz="800" dirty="0">
              <a:solidFill>
                <a:prstClr val="white"/>
              </a:solidFill>
            </a:endParaRPr>
          </a:p>
          <a:p>
            <a:pPr marL="285750" lvl="0" indent="-285750">
              <a:buFont typeface="Arial" panose="020B0604020202020204" pitchFamily="34" charset="0"/>
              <a:buChar char="•"/>
              <a:defRPr/>
            </a:pPr>
            <a:r>
              <a:rPr lang="en-US" dirty="0">
                <a:solidFill>
                  <a:prstClr val="white"/>
                </a:solidFill>
              </a:rPr>
              <a:t>Describe the World or IP</a:t>
            </a:r>
          </a:p>
          <a:p>
            <a:pPr marL="742950" lvl="1" indent="-285750">
              <a:buFontTx/>
              <a:buChar char="-"/>
            </a:pPr>
            <a:r>
              <a:rPr lang="en-US" sz="1600" dirty="0">
                <a:solidFill>
                  <a:schemeClr val="bg1"/>
                </a:solidFill>
              </a:rPr>
              <a:t>Information about the background of the world</a:t>
            </a:r>
          </a:p>
          <a:p>
            <a:pPr marL="1200150" lvl="2" indent="-285750">
              <a:buFontTx/>
              <a:buChar char="-"/>
            </a:pPr>
            <a:r>
              <a:rPr lang="en-US" sz="1600" dirty="0">
                <a:solidFill>
                  <a:schemeClr val="bg1"/>
                </a:solidFill>
              </a:rPr>
              <a:t>Post Apocalyptic, Sci Fi, Horror, etc.</a:t>
            </a:r>
          </a:p>
          <a:p>
            <a:pPr marL="742950" lvl="1" indent="-285750">
              <a:buFontTx/>
              <a:buChar char="-"/>
            </a:pPr>
            <a:r>
              <a:rPr lang="en-US" sz="1600" dirty="0">
                <a:solidFill>
                  <a:schemeClr val="bg1"/>
                </a:solidFill>
              </a:rPr>
              <a:t>Licensed Intellectual Properties, etc.</a:t>
            </a:r>
          </a:p>
          <a:p>
            <a:pPr marL="742950" lvl="1" indent="-285750">
              <a:buFont typeface="Arial" panose="020B0604020202020204" pitchFamily="34" charset="0"/>
              <a:buChar char="•"/>
              <a:defRPr/>
            </a:pPr>
            <a:r>
              <a:rPr lang="en-US" sz="1600" dirty="0">
                <a:solidFill>
                  <a:prstClr val="white"/>
                </a:solidFill>
              </a:rPr>
              <a:t>Concepts</a:t>
            </a:r>
          </a:p>
          <a:p>
            <a:pPr marL="742950" lvl="1" indent="-285750">
              <a:buFont typeface="Arial" panose="020B0604020202020204" pitchFamily="34" charset="0"/>
              <a:buChar char="•"/>
              <a:defRPr/>
            </a:pPr>
            <a:r>
              <a:rPr lang="en-US" sz="1600" dirty="0">
                <a:solidFill>
                  <a:prstClr val="white"/>
                </a:solidFill>
              </a:rPr>
              <a:t>Narrative</a:t>
            </a:r>
          </a:p>
          <a:p>
            <a:pPr marL="742950" lvl="1" indent="-285750">
              <a:buFont typeface="Arial" panose="020B0604020202020204" pitchFamily="34" charset="0"/>
              <a:buChar char="•"/>
              <a:defRPr/>
            </a:pPr>
            <a:r>
              <a:rPr lang="en-US" sz="1600" dirty="0">
                <a:solidFill>
                  <a:prstClr val="white"/>
                </a:solidFill>
              </a:rPr>
              <a:t>Source</a:t>
            </a:r>
          </a:p>
          <a:p>
            <a:pPr marL="285750" lvl="0" indent="-285750">
              <a:buFont typeface="Arial" panose="020B0604020202020204" pitchFamily="34" charset="0"/>
              <a:buChar char="•"/>
              <a:defRPr/>
            </a:pPr>
            <a:endParaRPr lang="en-US" sz="800" dirty="0">
              <a:solidFill>
                <a:prstClr val="white"/>
              </a:solidFill>
            </a:endParaRPr>
          </a:p>
          <a:p>
            <a:pPr lvl="0">
              <a:defRPr/>
            </a:pPr>
            <a:r>
              <a:rPr lang="en-US" dirty="0">
                <a:solidFill>
                  <a:prstClr val="white"/>
                </a:solidFill>
              </a:rPr>
              <a:t>These define the physical world, supplying context, interactions and connections.  It describes how the player interacts (camera view) and relates (especially for a existing IP).</a:t>
            </a:r>
          </a:p>
          <a:p>
            <a:pPr marL="1200150" lvl="2" indent="-285750">
              <a:buFontTx/>
              <a:buChar char="-"/>
            </a:pPr>
            <a:endParaRPr lang="en-US" dirty="0">
              <a:solidFill>
                <a:schemeClr val="bg1"/>
              </a:solidFill>
            </a:endParaRPr>
          </a:p>
        </p:txBody>
      </p:sp>
      <p:grpSp>
        <p:nvGrpSpPr>
          <p:cNvPr id="10" name="Group 9">
            <a:extLst>
              <a:ext uri="{FF2B5EF4-FFF2-40B4-BE49-F238E27FC236}">
                <a16:creationId xmlns:a16="http://schemas.microsoft.com/office/drawing/2014/main" id="{38FFC3D0-FCCB-4E75-A72F-D59D10CA9109}"/>
              </a:ext>
            </a:extLst>
          </p:cNvPr>
          <p:cNvGrpSpPr/>
          <p:nvPr/>
        </p:nvGrpSpPr>
        <p:grpSpPr>
          <a:xfrm>
            <a:off x="5496587" y="2133600"/>
            <a:ext cx="6495851" cy="3799142"/>
            <a:chOff x="6333909" y="2300438"/>
            <a:chExt cx="5687970" cy="3726482"/>
          </a:xfrm>
        </p:grpSpPr>
        <p:sp>
          <p:nvSpPr>
            <p:cNvPr id="3" name="Rectangle 2">
              <a:extLst>
                <a:ext uri="{FF2B5EF4-FFF2-40B4-BE49-F238E27FC236}">
                  <a16:creationId xmlns:a16="http://schemas.microsoft.com/office/drawing/2014/main" id="{AE20ED6D-6592-40BD-8DE3-CB5069833DA7}"/>
                </a:ext>
              </a:extLst>
            </p:cNvPr>
            <p:cNvSpPr/>
            <p:nvPr/>
          </p:nvSpPr>
          <p:spPr>
            <a:xfrm>
              <a:off x="6333909" y="5273068"/>
              <a:ext cx="1506339" cy="75385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6B2A48-7940-4A14-BA2C-4AD19DE042DC}"/>
                </a:ext>
              </a:extLst>
            </p:cNvPr>
            <p:cNvSpPr/>
            <p:nvPr/>
          </p:nvSpPr>
          <p:spPr>
            <a:xfrm>
              <a:off x="7840249" y="2300438"/>
              <a:ext cx="4181630" cy="372648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785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7C38F3-F408-4881-A568-CAAA3F0E216E}"/>
              </a:ext>
            </a:extLst>
          </p:cNvPr>
          <p:cNvGraphicFramePr>
            <a:graphicFrameLocks noGrp="1"/>
          </p:cNvGraphicFramePr>
          <p:nvPr>
            <p:extLst>
              <p:ext uri="{D42A27DB-BD31-4B8C-83A1-F6EECF244321}">
                <p14:modId xmlns:p14="http://schemas.microsoft.com/office/powerpoint/2010/main" val="2446455500"/>
              </p:ext>
            </p:extLst>
          </p:nvPr>
        </p:nvGraphicFramePr>
        <p:xfrm>
          <a:off x="2465609" y="-8164"/>
          <a:ext cx="7260772" cy="3174991"/>
        </p:xfrm>
        <a:graphic>
          <a:graphicData uri="http://schemas.openxmlformats.org/drawingml/2006/table">
            <a:tbl>
              <a:tblPr/>
              <a:tblGrid>
                <a:gridCol w="7260772">
                  <a:extLst>
                    <a:ext uri="{9D8B030D-6E8A-4147-A177-3AD203B41FA5}">
                      <a16:colId xmlns:a16="http://schemas.microsoft.com/office/drawing/2014/main" val="2987258829"/>
                    </a:ext>
                  </a:extLst>
                </a:gridCol>
              </a:tblGrid>
              <a:tr h="539921">
                <a:tc>
                  <a:txBody>
                    <a:bodyPr/>
                    <a:lstStyle/>
                    <a:p>
                      <a:pPr algn="ctr" fontAlgn="b"/>
                      <a:r>
                        <a:rPr lang="en-US" sz="2000" b="0" i="1" u="none" strike="noStrike" dirty="0">
                          <a:solidFill>
                            <a:srgbClr val="000000"/>
                          </a:solidFill>
                          <a:effectLst/>
                          <a:latin typeface="Arial" panose="020B0604020202020204" pitchFamily="34" charset="0"/>
                        </a:rPr>
                        <a:t>Genre                                                                                               (ex: 3rd Person)</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97164049"/>
                  </a:ext>
                </a:extLst>
              </a:tr>
              <a:tr h="1494186">
                <a:tc>
                  <a:txBody>
                    <a:bodyPr/>
                    <a:lstStyle/>
                    <a:p>
                      <a:pPr algn="l" fontAlgn="b"/>
                      <a:r>
                        <a:rPr lang="en-US" sz="2000" b="1" i="0" u="none" strike="noStrike" dirty="0">
                          <a:solidFill>
                            <a:srgbClr val="000000"/>
                          </a:solidFill>
                          <a:effectLst/>
                          <a:latin typeface="Calibri" panose="020F0502020204030204" pitchFamily="34" charset="0"/>
                        </a:rPr>
                        <a:t>The Genre describes, informs, and constrains the usage and camera style and sets expectations for the team what the team will be building for the User.  These should be common genres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983486"/>
                  </a:ext>
                </a:extLst>
              </a:tr>
              <a:tr h="1068322">
                <a:tc>
                  <a:txBody>
                    <a:bodyPr/>
                    <a:lstStyle/>
                    <a:p>
                      <a:pPr algn="l" fontAlgn="b"/>
                      <a:r>
                        <a:rPr lang="en-US" sz="2000" b="0" i="0" u="none" strike="noStrike" dirty="0">
                          <a:solidFill>
                            <a:srgbClr val="FF0000"/>
                          </a:solidFill>
                          <a:effectLst/>
                          <a:latin typeface="Calibri" panose="020F0502020204030204" pitchFamily="34" charset="0"/>
                        </a:rPr>
                        <a:t>Don't put world descriptors here (Zombies are not a Genre, they are an element of the world, the genre would be Survival)</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15931"/>
                  </a:ext>
                </a:extLst>
              </a:tr>
            </a:tbl>
          </a:graphicData>
        </a:graphic>
      </p:graphicFrame>
      <p:graphicFrame>
        <p:nvGraphicFramePr>
          <p:cNvPr id="6" name="Table 5">
            <a:extLst>
              <a:ext uri="{FF2B5EF4-FFF2-40B4-BE49-F238E27FC236}">
                <a16:creationId xmlns:a16="http://schemas.microsoft.com/office/drawing/2014/main" id="{7BEA304C-9D86-45D1-AF9E-9BA4E711E14F}"/>
              </a:ext>
            </a:extLst>
          </p:cNvPr>
          <p:cNvGraphicFramePr>
            <a:graphicFrameLocks noGrp="1"/>
          </p:cNvGraphicFramePr>
          <p:nvPr>
            <p:extLst>
              <p:ext uri="{D42A27DB-BD31-4B8C-83A1-F6EECF244321}">
                <p14:modId xmlns:p14="http://schemas.microsoft.com/office/powerpoint/2010/main" val="3929609455"/>
              </p:ext>
            </p:extLst>
          </p:nvPr>
        </p:nvGraphicFramePr>
        <p:xfrm>
          <a:off x="2465610" y="3174991"/>
          <a:ext cx="7260771" cy="3595124"/>
        </p:xfrm>
        <a:graphic>
          <a:graphicData uri="http://schemas.openxmlformats.org/drawingml/2006/table">
            <a:tbl>
              <a:tblPr/>
              <a:tblGrid>
                <a:gridCol w="7260771">
                  <a:extLst>
                    <a:ext uri="{9D8B030D-6E8A-4147-A177-3AD203B41FA5}">
                      <a16:colId xmlns:a16="http://schemas.microsoft.com/office/drawing/2014/main" val="171223883"/>
                    </a:ext>
                  </a:extLst>
                </a:gridCol>
              </a:tblGrid>
              <a:tr h="382290">
                <a:tc>
                  <a:txBody>
                    <a:bodyPr/>
                    <a:lstStyle/>
                    <a:p>
                      <a:pPr algn="ctr" fontAlgn="b"/>
                      <a:r>
                        <a:rPr lang="en-US" sz="2000" b="0" i="1" u="none" strike="noStrike" dirty="0">
                          <a:solidFill>
                            <a:srgbClr val="000000"/>
                          </a:solidFill>
                          <a:effectLst/>
                          <a:latin typeface="Arial" panose="020B0604020202020204" pitchFamily="34" charset="0"/>
                        </a:rPr>
                        <a:t>IP/World                                              </a:t>
                      </a:r>
                    </a:p>
                    <a:p>
                      <a:pPr algn="ctr" fontAlgn="b"/>
                      <a:r>
                        <a:rPr lang="en-US" sz="2000" b="0" i="1" u="none" strike="noStrike" dirty="0">
                          <a:solidFill>
                            <a:srgbClr val="000000"/>
                          </a:solidFill>
                          <a:effectLst/>
                          <a:latin typeface="Arial" panose="020B0604020202020204" pitchFamily="34" charset="0"/>
                        </a:rPr>
                        <a:t>  (high level descriptions)</a:t>
                      </a:r>
                      <a:endParaRPr lang="en-US" sz="24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18871570"/>
                  </a:ext>
                </a:extLst>
              </a:tr>
              <a:tr h="89763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libri" panose="020F0502020204030204" pitchFamily="34" charset="0"/>
                        </a:rPr>
                        <a:t>The IP/World element is there to provide context for where the game/project is being placed.</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libri" panose="020F0502020204030204" pitchFamily="34" charset="0"/>
                        </a:rPr>
                        <a:t> Elements about Narrative and environment belong here.</a:t>
                      </a:r>
                      <a:endParaRPr lang="en-US" sz="20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582030"/>
                  </a:ext>
                </a:extLst>
              </a:tr>
              <a:tr h="74845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FF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FF0000"/>
                          </a:solidFill>
                          <a:effectLst/>
                          <a:latin typeface="Calibri" panose="020F0502020204030204" pitchFamily="34" charset="0"/>
                        </a:rPr>
                        <a:t>This is more important that most designers realize.  Adding enough detail to describe the context of what you are building in just a few lines of text is key. </a:t>
                      </a:r>
                      <a:endParaRPr lang="en-US" sz="20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125068"/>
                  </a:ext>
                </a:extLst>
              </a:tr>
              <a:tr h="81279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FF0000"/>
                          </a:solidFill>
                          <a:effectLst/>
                          <a:latin typeface="Calibri" panose="020F0502020204030204" pitchFamily="34" charset="0"/>
                        </a:rPr>
                        <a:t>Timeframes matter (For example: Sci-fi tech. can vary greatly based on how far in the future we are talking about). </a:t>
                      </a:r>
                      <a:endParaRPr lang="en-US" sz="20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111904"/>
                  </a:ext>
                </a:extLst>
              </a:tr>
            </a:tbl>
          </a:graphicData>
        </a:graphic>
      </p:graphicFrame>
    </p:spTree>
    <p:extLst>
      <p:ext uri="{BB962C8B-B14F-4D97-AF65-F5344CB8AC3E}">
        <p14:creationId xmlns:p14="http://schemas.microsoft.com/office/powerpoint/2010/main" val="17129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2076253" cy="5058949"/>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Platforms</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Numbers (end of 2019 estimated)</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Samsung Gear:	     &gt;5M </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PSVR:		    </a:t>
            </a: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   5</a:t>
            </a: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 </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Oculus Go:	    	       1M as of March 2019, </a:t>
            </a:r>
            <a:r>
              <a:rPr kumimoji="0" lang="en-US"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est</a:t>
            </a: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2M in July</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Oculus Quest: 	    400K in Oct, estimated 1.2M</a:t>
            </a: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HTC </a:t>
            </a:r>
            <a:r>
              <a:rPr kumimoji="0" lang="en-US"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Vive</a:t>
            </a: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and Rift are under 1M each (hard to find numbers)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The platform you develop for has impact on the product sales</a:t>
            </a:r>
            <a:b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b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G</a:t>
            </a:r>
            <a:r>
              <a:rPr kumimoji="0" lang="en-US"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oing</a:t>
            </a: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for the broadest market can impact key elements</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User interface</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Scope (memory limitations as well as user comfort)</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Graphics</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Content volume (cost related)</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pic>
        <p:nvPicPr>
          <p:cNvPr id="1028" name="Picture 4" descr="VR headset sales 2019">
            <a:extLst>
              <a:ext uri="{FF2B5EF4-FFF2-40B4-BE49-F238E27FC236}">
                <a16:creationId xmlns:a16="http://schemas.microsoft.com/office/drawing/2014/main" id="{2BC3966E-55AF-4CAA-9791-283CC1CBB0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95"/>
          <a:stretch/>
        </p:blipFill>
        <p:spPr bwMode="auto">
          <a:xfrm>
            <a:off x="6849406" y="1358583"/>
            <a:ext cx="5274050" cy="407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03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F8E11E1A-E50D-4D5A-B03C-EDFADD43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00200"/>
            <a:ext cx="6508683" cy="4330310"/>
          </a:xfrm>
          <a:prstGeom prst="rect">
            <a:avLst/>
          </a:prstGeom>
        </p:spPr>
      </p:pic>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5" name="TextBox 4"/>
          <p:cNvSpPr txBox="1"/>
          <p:nvPr/>
        </p:nvSpPr>
        <p:spPr>
          <a:xfrm>
            <a:off x="0" y="1114983"/>
            <a:ext cx="5497156" cy="4016484"/>
          </a:xfrm>
          <a:prstGeom prst="rect">
            <a:avLst/>
          </a:prstGeom>
          <a:noFill/>
        </p:spPr>
        <p:txBody>
          <a:bodyPr wrap="square" rtlCol="0">
            <a:spAutoFit/>
          </a:bodyPr>
          <a:lstStyle/>
          <a:p>
            <a:pPr lvl="0">
              <a:defRPr/>
            </a:pPr>
            <a:r>
              <a:rPr lang="en-US" sz="2400" dirty="0">
                <a:solidFill>
                  <a:prstClr val="white"/>
                </a:solidFill>
              </a:rPr>
              <a:t>Target Information</a:t>
            </a:r>
          </a:p>
          <a:p>
            <a:pPr lvl="0">
              <a:defRPr/>
            </a:pPr>
            <a:endParaRPr lang="en-US" sz="900" dirty="0">
              <a:solidFill>
                <a:prstClr val="white"/>
              </a:solidFill>
            </a:endParaRPr>
          </a:p>
          <a:p>
            <a:r>
              <a:rPr lang="en-US" sz="2000" dirty="0">
                <a:solidFill>
                  <a:schemeClr val="bg1"/>
                </a:solidFill>
              </a:rPr>
              <a:t>Player Experience</a:t>
            </a:r>
          </a:p>
          <a:p>
            <a:pPr marL="342900" indent="-342900">
              <a:buFont typeface="Arial" panose="020B0604020202020204" pitchFamily="34" charset="0"/>
              <a:buChar char="•"/>
            </a:pPr>
            <a:r>
              <a:rPr lang="en-US" dirty="0">
                <a:solidFill>
                  <a:schemeClr val="bg1"/>
                </a:solidFill>
              </a:rPr>
              <a:t>The emotional experience the player is having</a:t>
            </a:r>
          </a:p>
          <a:p>
            <a:pPr marL="342900" indent="-342900">
              <a:buFont typeface="Arial" panose="020B0604020202020204" pitchFamily="34" charset="0"/>
              <a:buChar char="•"/>
            </a:pPr>
            <a:r>
              <a:rPr lang="en-US" dirty="0">
                <a:solidFill>
                  <a:schemeClr val="bg1"/>
                </a:solidFill>
              </a:rPr>
              <a:t>Can come from core game play and features</a:t>
            </a:r>
          </a:p>
          <a:p>
            <a:pPr marL="342900" indent="-342900">
              <a:buFont typeface="Arial" panose="020B0604020202020204" pitchFamily="34" charset="0"/>
              <a:buChar char="•"/>
            </a:pPr>
            <a:r>
              <a:rPr lang="en-US" dirty="0">
                <a:solidFill>
                  <a:schemeClr val="bg1"/>
                </a:solidFill>
              </a:rPr>
              <a:t>Should relate to core pillars</a:t>
            </a:r>
          </a:p>
          <a:p>
            <a:endParaRPr lang="en-US" sz="2000" dirty="0">
              <a:solidFill>
                <a:schemeClr val="bg1"/>
              </a:solidFill>
            </a:endParaRPr>
          </a:p>
          <a:p>
            <a:r>
              <a:rPr lang="en-US" sz="2000" dirty="0">
                <a:solidFill>
                  <a:schemeClr val="bg1"/>
                </a:solidFill>
              </a:rPr>
              <a:t>Player Types</a:t>
            </a:r>
          </a:p>
          <a:p>
            <a:pPr marL="342900" indent="-342900">
              <a:buFont typeface="Arial" panose="020B0604020202020204" pitchFamily="34" charset="0"/>
              <a:buChar char="•"/>
            </a:pPr>
            <a:r>
              <a:rPr lang="en-US" dirty="0">
                <a:solidFill>
                  <a:schemeClr val="bg1"/>
                </a:solidFill>
              </a:rPr>
              <a:t>Self defined</a:t>
            </a:r>
          </a:p>
          <a:p>
            <a:pPr marL="342900" indent="-342900">
              <a:buFont typeface="Arial" panose="020B0604020202020204" pitchFamily="34" charset="0"/>
              <a:buChar char="•"/>
            </a:pPr>
            <a:r>
              <a:rPr lang="en-US" dirty="0">
                <a:solidFill>
                  <a:schemeClr val="bg1"/>
                </a:solidFill>
              </a:rPr>
              <a:t>Should be descriptive </a:t>
            </a:r>
          </a:p>
          <a:p>
            <a:pPr marL="342900" indent="-342900">
              <a:buFont typeface="Arial" panose="020B0604020202020204" pitchFamily="34" charset="0"/>
              <a:buChar char="•"/>
            </a:pPr>
            <a:r>
              <a:rPr lang="en-US" dirty="0">
                <a:solidFill>
                  <a:schemeClr val="bg1"/>
                </a:solidFill>
              </a:rPr>
              <a:t>Should represent the key player/purchasers</a:t>
            </a:r>
          </a:p>
          <a:p>
            <a:pPr marL="800100" lvl="1" indent="-342900">
              <a:buFont typeface="Arial" panose="020B0604020202020204" pitchFamily="34" charset="0"/>
              <a:buChar char="•"/>
            </a:pPr>
            <a:r>
              <a:rPr lang="en-US" dirty="0">
                <a:solidFill>
                  <a:schemeClr val="bg1"/>
                </a:solidFill>
              </a:rPr>
              <a:t>In descending order</a:t>
            </a:r>
          </a:p>
          <a:p>
            <a:pPr marL="342900" indent="-342900">
              <a:buFont typeface="Arial" panose="020B0604020202020204" pitchFamily="34" charset="0"/>
              <a:buChar char="•"/>
            </a:pPr>
            <a:r>
              <a:rPr lang="en-US" dirty="0">
                <a:solidFill>
                  <a:schemeClr val="bg1"/>
                </a:solidFill>
              </a:rPr>
              <a:t>Don’t go too broad</a:t>
            </a:r>
          </a:p>
          <a:p>
            <a:pPr marL="342900" indent="-342900">
              <a:buFont typeface="Arial" panose="020B0604020202020204" pitchFamily="34" charset="0"/>
              <a:buChar char="•"/>
            </a:pPr>
            <a:r>
              <a:rPr lang="en-US" dirty="0">
                <a:solidFill>
                  <a:schemeClr val="bg1"/>
                </a:solidFill>
              </a:rPr>
              <a:t>Make up your own descriptors</a:t>
            </a:r>
          </a:p>
        </p:txBody>
      </p:sp>
      <p:sp>
        <p:nvSpPr>
          <p:cNvPr id="12" name="Rectangle 11">
            <a:extLst>
              <a:ext uri="{FF2B5EF4-FFF2-40B4-BE49-F238E27FC236}">
                <a16:creationId xmlns:a16="http://schemas.microsoft.com/office/drawing/2014/main" id="{ED9FE439-9845-41F1-8522-D9D7950AEBD9}"/>
              </a:ext>
            </a:extLst>
          </p:cNvPr>
          <p:cNvSpPr/>
          <p:nvPr/>
        </p:nvSpPr>
        <p:spPr>
          <a:xfrm>
            <a:off x="8930639" y="2174240"/>
            <a:ext cx="3064443" cy="37562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70190C2-DE1F-4BBD-8765-BD2D17C2C962}"/>
              </a:ext>
            </a:extLst>
          </p:cNvPr>
          <p:cNvSpPr/>
          <p:nvPr/>
        </p:nvSpPr>
        <p:spPr>
          <a:xfrm>
            <a:off x="5486399" y="2126718"/>
            <a:ext cx="1747521" cy="38037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23B1-6B09-46DA-97B0-660DECE240A2}"/>
              </a:ext>
            </a:extLst>
          </p:cNvPr>
          <p:cNvSpPr/>
          <p:nvPr/>
        </p:nvSpPr>
        <p:spPr>
          <a:xfrm>
            <a:off x="7233920" y="5171439"/>
            <a:ext cx="1696718" cy="78283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09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AEB93E8-AF9F-45DD-B6E4-C2CE55358997}"/>
              </a:ext>
            </a:extLst>
          </p:cNvPr>
          <p:cNvGraphicFramePr>
            <a:graphicFrameLocks noGrp="1"/>
          </p:cNvGraphicFramePr>
          <p:nvPr>
            <p:extLst>
              <p:ext uri="{D42A27DB-BD31-4B8C-83A1-F6EECF244321}">
                <p14:modId xmlns:p14="http://schemas.microsoft.com/office/powerpoint/2010/main" val="283162757"/>
              </p:ext>
            </p:extLst>
          </p:nvPr>
        </p:nvGraphicFramePr>
        <p:xfrm>
          <a:off x="2471056" y="0"/>
          <a:ext cx="7249887" cy="5968150"/>
        </p:xfrm>
        <a:graphic>
          <a:graphicData uri="http://schemas.openxmlformats.org/drawingml/2006/table">
            <a:tbl>
              <a:tblPr/>
              <a:tblGrid>
                <a:gridCol w="7249887">
                  <a:extLst>
                    <a:ext uri="{9D8B030D-6E8A-4147-A177-3AD203B41FA5}">
                      <a16:colId xmlns:a16="http://schemas.microsoft.com/office/drawing/2014/main" val="2079300750"/>
                    </a:ext>
                  </a:extLst>
                </a:gridCol>
              </a:tblGrid>
              <a:tr h="360128">
                <a:tc>
                  <a:txBody>
                    <a:bodyPr/>
                    <a:lstStyle/>
                    <a:p>
                      <a:pPr algn="ctr" fontAlgn="b"/>
                      <a:r>
                        <a:rPr lang="en-US" sz="2000" b="0" i="1" u="none" strike="noStrike" dirty="0">
                          <a:solidFill>
                            <a:srgbClr val="000000"/>
                          </a:solidFill>
                          <a:effectLst/>
                          <a:latin typeface="Calibri" panose="020F0502020204030204" pitchFamily="34" charset="0"/>
                        </a:rPr>
                        <a:t>User Types (prioritized)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82796016"/>
                  </a:ext>
                </a:extLst>
              </a:tr>
              <a:tr h="873626">
                <a:tc>
                  <a:txBody>
                    <a:bodyPr/>
                    <a:lstStyle/>
                    <a:p>
                      <a:pPr algn="l" fontAlgn="b"/>
                      <a:r>
                        <a:rPr lang="en-US" sz="1600" b="1" i="0" u="none" strike="noStrike" dirty="0">
                          <a:solidFill>
                            <a:srgbClr val="000000"/>
                          </a:solidFill>
                          <a:effectLst/>
                          <a:latin typeface="Calibri" panose="020F0502020204030204" pitchFamily="34" charset="0"/>
                        </a:rPr>
                        <a:t>These are the types of users you think your project will attract. These should be prioritized by size of group (biggest first).  This list helps you make decisions when conflicts arise between supporting features and handling scope.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0189673"/>
                  </a:ext>
                </a:extLst>
              </a:tr>
              <a:tr h="746074">
                <a:tc>
                  <a:txBody>
                    <a:bodyPr/>
                    <a:lstStyle/>
                    <a:p>
                      <a:pPr algn="l" fontAlgn="b"/>
                      <a:r>
                        <a:rPr lang="en-US" sz="1600" b="0" i="0" u="none" strike="noStrike" dirty="0">
                          <a:solidFill>
                            <a:srgbClr val="FF0000"/>
                          </a:solidFill>
                          <a:effectLst/>
                          <a:latin typeface="Calibri" panose="020F0502020204030204" pitchFamily="34" charset="0"/>
                        </a:rPr>
                        <a:t>We found that personalizing the Names for these groups helped describe them.  Knowing these groups well helps define your efforts.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2697484"/>
                  </a:ext>
                </a:extLst>
              </a:tr>
              <a:tr h="763511">
                <a:tc>
                  <a:txBody>
                    <a:bodyPr/>
                    <a:lstStyle/>
                    <a:p>
                      <a:pPr algn="l" fontAlgn="b"/>
                      <a:r>
                        <a:rPr lang="en-US" sz="1600" b="0" i="0" u="none" strike="noStrike" dirty="0">
                          <a:solidFill>
                            <a:srgbClr val="FF0000"/>
                          </a:solidFill>
                          <a:effectLst/>
                          <a:latin typeface="Calibri" panose="020F0502020204030204" pitchFamily="34" charset="0"/>
                        </a:rPr>
                        <a:t>You don’t have to be one of these types, but you need to find these types to try your app to make sure it is meeting their needs.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8051633"/>
                  </a:ext>
                </a:extLst>
              </a:tr>
              <a:tr h="730148">
                <a:tc>
                  <a:txBody>
                    <a:bodyPr/>
                    <a:lstStyle/>
                    <a:p>
                      <a:pPr algn="ctr" fontAlgn="b"/>
                      <a:r>
                        <a:rPr lang="en-US" sz="1800" b="0" i="1" u="none" strike="noStrike" dirty="0">
                          <a:solidFill>
                            <a:srgbClr val="000000"/>
                          </a:solidFill>
                          <a:effectLst/>
                          <a:latin typeface="Arial" panose="020B0604020202020204" pitchFamily="34" charset="0"/>
                        </a:rPr>
                        <a:t>User Experience                                                                                                           (the emotion elicited)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69791812"/>
                  </a:ext>
                </a:extLst>
              </a:tr>
              <a:tr h="925793">
                <a:tc>
                  <a:txBody>
                    <a:bodyPr/>
                    <a:lstStyle/>
                    <a:p>
                      <a:pPr algn="l" fontAlgn="b"/>
                      <a:r>
                        <a:rPr lang="en-US" sz="1600" b="1" i="0" u="none" strike="noStrike" dirty="0">
                          <a:solidFill>
                            <a:srgbClr val="000000"/>
                          </a:solidFill>
                          <a:effectLst/>
                          <a:latin typeface="Calibri" panose="020F0502020204030204" pitchFamily="34" charset="0"/>
                        </a:rPr>
                        <a:t>The User experiences should be the foundation for your core mechanics (Core Pillars and Core Systems).  They should be the emotional experiences you are trying to evoke from the user.</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1171156"/>
                  </a:ext>
                </a:extLst>
              </a:tr>
              <a:tr h="821655">
                <a:tc>
                  <a:txBody>
                    <a:bodyPr/>
                    <a:lstStyle/>
                    <a:p>
                      <a:pPr algn="l" fontAlgn="b"/>
                      <a:r>
                        <a:rPr lang="en-US" sz="1600" b="0" i="0" u="none" strike="noStrike" dirty="0">
                          <a:solidFill>
                            <a:srgbClr val="FF0000"/>
                          </a:solidFill>
                          <a:effectLst/>
                          <a:latin typeface="Calibri" panose="020F0502020204030204" pitchFamily="34" charset="0"/>
                        </a:rPr>
                        <a:t>If you want to build something that has an impression on users, then you need to develop this element properly, with real consideration for experiences you have had as well as emotions you want to drive.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454577"/>
                  </a:ext>
                </a:extLst>
              </a:tr>
              <a:tr h="747215">
                <a:tc>
                  <a:txBody>
                    <a:bodyPr/>
                    <a:lstStyle/>
                    <a:p>
                      <a:pPr algn="l" fontAlgn="b"/>
                      <a:r>
                        <a:rPr lang="en-US" sz="1600" b="0" i="0" u="none" strike="noStrike" dirty="0">
                          <a:solidFill>
                            <a:srgbClr val="FF0000"/>
                          </a:solidFill>
                          <a:effectLst/>
                          <a:latin typeface="Calibri" panose="020F0502020204030204" pitchFamily="34" charset="0"/>
                        </a:rPr>
                        <a:t>If you don't have much to offer here you may need to consider adding depth to what you are building (if it’s a tour say, you might want to gamify it in some way).</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31519"/>
                  </a:ext>
                </a:extLst>
              </a:tr>
            </a:tbl>
          </a:graphicData>
        </a:graphic>
      </p:graphicFrame>
    </p:spTree>
    <p:extLst>
      <p:ext uri="{BB962C8B-B14F-4D97-AF65-F5344CB8AC3E}">
        <p14:creationId xmlns:p14="http://schemas.microsoft.com/office/powerpoint/2010/main" val="3130168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1DC1F64-A107-4C6E-83CD-04080BEF1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00200"/>
            <a:ext cx="6508683" cy="4330310"/>
          </a:xfrm>
          <a:prstGeom prst="rect">
            <a:avLst/>
          </a:prstGeom>
        </p:spPr>
      </p:pic>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5" name="TextBox 4"/>
          <p:cNvSpPr txBox="1"/>
          <p:nvPr/>
        </p:nvSpPr>
        <p:spPr>
          <a:xfrm>
            <a:off x="-1" y="1114983"/>
            <a:ext cx="5611529" cy="1692771"/>
          </a:xfrm>
          <a:prstGeom prst="rect">
            <a:avLst/>
          </a:prstGeom>
          <a:noFill/>
        </p:spPr>
        <p:txBody>
          <a:bodyPr wrap="square" rtlCol="0">
            <a:spAutoFit/>
          </a:bodyPr>
          <a:lstStyle/>
          <a:p>
            <a:r>
              <a:rPr lang="en-US" sz="2400" dirty="0">
                <a:solidFill>
                  <a:schemeClr val="bg1"/>
                </a:solidFill>
              </a:rPr>
              <a:t>Core Pillars</a:t>
            </a:r>
          </a:p>
          <a:p>
            <a:pPr marL="342900" indent="-342900">
              <a:buFont typeface="Arial" panose="020B0604020202020204" pitchFamily="34" charset="0"/>
              <a:buChar char="•"/>
            </a:pPr>
            <a:r>
              <a:rPr lang="en-US" dirty="0">
                <a:solidFill>
                  <a:schemeClr val="bg1"/>
                </a:solidFill>
              </a:rPr>
              <a:t>Features that drive the Player Experience</a:t>
            </a:r>
          </a:p>
          <a:p>
            <a:pPr marL="342900" indent="-342900">
              <a:buFont typeface="Arial" panose="020B0604020202020204" pitchFamily="34" charset="0"/>
              <a:buChar char="•"/>
            </a:pPr>
            <a:r>
              <a:rPr lang="en-US" dirty="0">
                <a:solidFill>
                  <a:schemeClr val="bg1"/>
                </a:solidFill>
              </a:rPr>
              <a:t>The Key focus of the game</a:t>
            </a:r>
          </a:p>
          <a:p>
            <a:pPr marL="342900" indent="-342900">
              <a:buFont typeface="Arial" panose="020B0604020202020204" pitchFamily="34" charset="0"/>
              <a:buChar char="•"/>
            </a:pPr>
            <a:r>
              <a:rPr lang="en-US" dirty="0">
                <a:solidFill>
                  <a:schemeClr val="bg1"/>
                </a:solidFill>
              </a:rPr>
              <a:t>Elements that, if removed, would change the game</a:t>
            </a:r>
          </a:p>
          <a:p>
            <a:pPr marL="342900" indent="-342900">
              <a:buFont typeface="Arial" panose="020B0604020202020204" pitchFamily="34" charset="0"/>
              <a:buChar char="•"/>
            </a:pPr>
            <a:r>
              <a:rPr lang="en-US" dirty="0">
                <a:solidFill>
                  <a:schemeClr val="bg1"/>
                </a:solidFill>
              </a:rPr>
              <a:t>In the form: </a:t>
            </a:r>
            <a:r>
              <a:rPr lang="en-US" i="1" dirty="0">
                <a:solidFill>
                  <a:schemeClr val="bg1"/>
                </a:solidFill>
              </a:rPr>
              <a:t>“The player can …..”</a:t>
            </a:r>
          </a:p>
          <a:p>
            <a:endParaRPr lang="en-US" sz="800" dirty="0">
              <a:solidFill>
                <a:schemeClr val="bg1"/>
              </a:solidFill>
            </a:endParaRPr>
          </a:p>
        </p:txBody>
      </p:sp>
      <p:sp>
        <p:nvSpPr>
          <p:cNvPr id="12" name="Rectangle 11">
            <a:extLst>
              <a:ext uri="{FF2B5EF4-FFF2-40B4-BE49-F238E27FC236}">
                <a16:creationId xmlns:a16="http://schemas.microsoft.com/office/drawing/2014/main" id="{ED9FE439-9845-41F1-8522-D9D7950AEBD9}"/>
              </a:ext>
            </a:extLst>
          </p:cNvPr>
          <p:cNvSpPr/>
          <p:nvPr/>
        </p:nvSpPr>
        <p:spPr>
          <a:xfrm>
            <a:off x="5486400" y="2143761"/>
            <a:ext cx="3444240" cy="301752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713B733-FDC9-4F99-A513-6272E229D160}"/>
              </a:ext>
            </a:extLst>
          </p:cNvPr>
          <p:cNvSpPr/>
          <p:nvPr/>
        </p:nvSpPr>
        <p:spPr>
          <a:xfrm>
            <a:off x="10576561" y="2143762"/>
            <a:ext cx="1457022" cy="301752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3D849D-7CDA-49FE-8193-FE7F8FAA60EC}"/>
              </a:ext>
            </a:extLst>
          </p:cNvPr>
          <p:cNvSpPr/>
          <p:nvPr/>
        </p:nvSpPr>
        <p:spPr>
          <a:xfrm>
            <a:off x="5486400" y="5161280"/>
            <a:ext cx="6547182" cy="76922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189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3A9E8E-E00B-4993-BA85-DED60CC52CBB}"/>
              </a:ext>
            </a:extLst>
          </p:cNvPr>
          <p:cNvGraphicFramePr>
            <a:graphicFrameLocks noGrp="1"/>
          </p:cNvGraphicFramePr>
          <p:nvPr>
            <p:extLst>
              <p:ext uri="{D42A27DB-BD31-4B8C-83A1-F6EECF244321}">
                <p14:modId xmlns:p14="http://schemas.microsoft.com/office/powerpoint/2010/main" val="314286107"/>
              </p:ext>
            </p:extLst>
          </p:nvPr>
        </p:nvGraphicFramePr>
        <p:xfrm>
          <a:off x="2458811" y="0"/>
          <a:ext cx="7274378" cy="5223239"/>
        </p:xfrm>
        <a:graphic>
          <a:graphicData uri="http://schemas.openxmlformats.org/drawingml/2006/table">
            <a:tbl>
              <a:tblPr/>
              <a:tblGrid>
                <a:gridCol w="7274378">
                  <a:extLst>
                    <a:ext uri="{9D8B030D-6E8A-4147-A177-3AD203B41FA5}">
                      <a16:colId xmlns:a16="http://schemas.microsoft.com/office/drawing/2014/main" val="3879656298"/>
                    </a:ext>
                  </a:extLst>
                </a:gridCol>
              </a:tblGrid>
              <a:tr h="299401">
                <a:tc>
                  <a:txBody>
                    <a:bodyPr/>
                    <a:lstStyle/>
                    <a:p>
                      <a:pPr algn="l" fontAlgn="b"/>
                      <a:r>
                        <a:rPr lang="en-US" sz="18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579283032"/>
                  </a:ext>
                </a:extLst>
              </a:tr>
              <a:tr h="593740">
                <a:tc>
                  <a:txBody>
                    <a:bodyPr/>
                    <a:lstStyle/>
                    <a:p>
                      <a:pPr algn="ctr" fontAlgn="b"/>
                      <a:r>
                        <a:rPr lang="en-US" sz="2400" b="0" i="1" u="none" strike="noStrike" dirty="0">
                          <a:solidFill>
                            <a:srgbClr val="000000"/>
                          </a:solidFill>
                          <a:effectLst/>
                          <a:latin typeface="Arial" panose="020B0604020202020204" pitchFamily="34" charset="0"/>
                        </a:rPr>
                        <a:t>Core Pillars                                                                                                       (in the form "User can...")</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extLst>
                  <a:ext uri="{0D108BD9-81ED-4DB2-BD59-A6C34878D82A}">
                    <a16:rowId xmlns:a16="http://schemas.microsoft.com/office/drawing/2014/main" val="1955811772"/>
                  </a:ext>
                </a:extLst>
              </a:tr>
              <a:tr h="1363167">
                <a:tc>
                  <a:txBody>
                    <a:bodyPr/>
                    <a:lstStyle/>
                    <a:p>
                      <a:pPr algn="l" fontAlgn="b"/>
                      <a:r>
                        <a:rPr lang="en-US" sz="2000" b="1" i="0" u="none" strike="noStrike" dirty="0">
                          <a:solidFill>
                            <a:srgbClr val="000000"/>
                          </a:solidFill>
                          <a:effectLst/>
                          <a:latin typeface="Calibri" panose="020F0502020204030204" pitchFamily="34" charset="0"/>
                        </a:rPr>
                        <a:t>The core pillars are the actions the user can perform that define the user actions (the core mechanics) that, if removed would change the user experience.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159412"/>
                  </a:ext>
                </a:extLst>
              </a:tr>
              <a:tr h="763479">
                <a:tc>
                  <a:txBody>
                    <a:bodyPr/>
                    <a:lstStyle/>
                    <a:p>
                      <a:pPr algn="l" fontAlgn="b"/>
                      <a:r>
                        <a:rPr lang="en-US" sz="2000" b="0" i="0" u="none" strike="noStrike" dirty="0">
                          <a:solidFill>
                            <a:srgbClr val="FF0000"/>
                          </a:solidFill>
                          <a:effectLst/>
                          <a:latin typeface="Calibri" panose="020F0502020204030204" pitchFamily="34" charset="0"/>
                        </a:rPr>
                        <a:t>Make sure each core pillar reflects/supports a user experience.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5798077"/>
                  </a:ext>
                </a:extLst>
              </a:tr>
              <a:tr h="1145506">
                <a:tc>
                  <a:txBody>
                    <a:bodyPr/>
                    <a:lstStyle/>
                    <a:p>
                      <a:pPr algn="l" fontAlgn="b"/>
                      <a:r>
                        <a:rPr lang="en-US" sz="2000" b="0" i="0" u="none" strike="noStrike" dirty="0">
                          <a:solidFill>
                            <a:srgbClr val="FF0000"/>
                          </a:solidFill>
                          <a:effectLst/>
                          <a:latin typeface="Calibri" panose="020F0502020204030204" pitchFamily="34" charset="0"/>
                        </a:rPr>
                        <a:t>Grouping like elements or sub elements is good for clarity (ex: pillars about ranged and melee combat would fit under a more general combat pillar)</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8024117"/>
                  </a:ext>
                </a:extLst>
              </a:tr>
              <a:tr h="8880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0" i="0" u="none" strike="noStrike" dirty="0">
                        <a:solidFill>
                          <a:srgbClr val="FF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FF0000"/>
                          </a:solidFill>
                          <a:effectLst/>
                          <a:latin typeface="Calibri" panose="020F0502020204030204" pitchFamily="34" charset="0"/>
                        </a:rPr>
                        <a:t>Don’t put emotions here, they belong in User Experiences.  They can be rewritten as core pillars.</a:t>
                      </a:r>
                      <a:r>
                        <a:rPr lang="en-US" sz="20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267274"/>
                  </a:ext>
                </a:extLst>
              </a:tr>
            </a:tbl>
          </a:graphicData>
        </a:graphic>
      </p:graphicFrame>
    </p:spTree>
    <p:extLst>
      <p:ext uri="{BB962C8B-B14F-4D97-AF65-F5344CB8AC3E}">
        <p14:creationId xmlns:p14="http://schemas.microsoft.com/office/powerpoint/2010/main" val="408508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1DC1F64-A107-4C6E-83CD-04080BEF1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00200"/>
            <a:ext cx="6508683" cy="4330310"/>
          </a:xfrm>
          <a:prstGeom prst="rect">
            <a:avLst/>
          </a:prstGeom>
        </p:spPr>
      </p:pic>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5" name="TextBox 4"/>
          <p:cNvSpPr txBox="1"/>
          <p:nvPr/>
        </p:nvSpPr>
        <p:spPr>
          <a:xfrm>
            <a:off x="-1" y="1114983"/>
            <a:ext cx="5611529" cy="4185761"/>
          </a:xfrm>
          <a:prstGeom prst="rect">
            <a:avLst/>
          </a:prstGeom>
          <a:noFill/>
        </p:spPr>
        <p:txBody>
          <a:bodyPr wrap="square" rtlCol="0">
            <a:spAutoFit/>
          </a:bodyPr>
          <a:lstStyle/>
          <a:p>
            <a:r>
              <a:rPr lang="en-US" sz="2400" dirty="0">
                <a:solidFill>
                  <a:schemeClr val="bg1"/>
                </a:solidFill>
              </a:rPr>
              <a:t>Inspirations</a:t>
            </a:r>
          </a:p>
          <a:p>
            <a:pPr marL="285750" indent="-285750">
              <a:buFont typeface="Arial" panose="020B0604020202020204" pitchFamily="34" charset="0"/>
              <a:buChar char="•"/>
            </a:pPr>
            <a:r>
              <a:rPr lang="en-US" dirty="0">
                <a:solidFill>
                  <a:schemeClr val="bg1"/>
                </a:solidFill>
              </a:rPr>
              <a:t>Can inspire any area above</a:t>
            </a:r>
          </a:p>
          <a:p>
            <a:pPr marL="285750" indent="-285750">
              <a:buFont typeface="Arial" panose="020B0604020202020204" pitchFamily="34" charset="0"/>
              <a:buChar char="•"/>
            </a:pPr>
            <a:r>
              <a:rPr lang="en-US" dirty="0">
                <a:solidFill>
                  <a:schemeClr val="bg1"/>
                </a:solidFill>
              </a:rPr>
              <a:t>Therefore inspirations are foundational to a game</a:t>
            </a:r>
          </a:p>
          <a:p>
            <a:pPr marL="285750" indent="-285750">
              <a:buFont typeface="Arial" panose="020B0604020202020204" pitchFamily="34" charset="0"/>
              <a:buChar char="•"/>
            </a:pPr>
            <a:r>
              <a:rPr lang="en-US" dirty="0">
                <a:solidFill>
                  <a:schemeClr val="bg1"/>
                </a:solidFill>
              </a:rPr>
              <a:t>Should describe what it inspires</a:t>
            </a:r>
          </a:p>
          <a:p>
            <a:pPr marL="285750" lvl="0" indent="-285750">
              <a:buFont typeface="Arial" panose="020B0604020202020204" pitchFamily="34" charset="0"/>
              <a:buChar char="•"/>
              <a:defRPr/>
            </a:pPr>
            <a:r>
              <a:rPr lang="en-US" dirty="0">
                <a:solidFill>
                  <a:schemeClr val="bg1"/>
                </a:solidFill>
              </a:rPr>
              <a:t>Get specific</a:t>
            </a:r>
          </a:p>
          <a:p>
            <a:pPr marL="742950" lvl="1" indent="-285750">
              <a:buFont typeface="Arial" panose="020B0604020202020204" pitchFamily="34" charset="0"/>
              <a:buChar char="•"/>
              <a:defRPr/>
            </a:pPr>
            <a:r>
              <a:rPr lang="en-US" dirty="0">
                <a:solidFill>
                  <a:schemeClr val="bg1"/>
                </a:solidFill>
              </a:rPr>
              <a:t>UI</a:t>
            </a:r>
          </a:p>
          <a:p>
            <a:pPr marL="742950" lvl="1" indent="-285750">
              <a:buFont typeface="Arial" panose="020B0604020202020204" pitchFamily="34" charset="0"/>
              <a:buChar char="•"/>
              <a:defRPr/>
            </a:pPr>
            <a:r>
              <a:rPr lang="en-US" dirty="0">
                <a:solidFill>
                  <a:schemeClr val="bg1"/>
                </a:solidFill>
              </a:rPr>
              <a:t>Game play features</a:t>
            </a:r>
          </a:p>
          <a:p>
            <a:pPr marL="742950" lvl="1" indent="-285750">
              <a:buFont typeface="Arial" panose="020B0604020202020204" pitchFamily="34" charset="0"/>
              <a:buChar char="•"/>
              <a:defRPr/>
            </a:pPr>
            <a:r>
              <a:rPr lang="en-US" dirty="0">
                <a:solidFill>
                  <a:schemeClr val="bg1"/>
                </a:solidFill>
              </a:rPr>
              <a:t>Tone  (Tone Targets)</a:t>
            </a:r>
          </a:p>
          <a:p>
            <a:pPr marL="742950" lvl="1" indent="-285750">
              <a:buFont typeface="Arial" panose="020B0604020202020204" pitchFamily="34" charset="0"/>
              <a:buChar char="•"/>
              <a:defRPr/>
            </a:pPr>
            <a:r>
              <a:rPr lang="en-US" dirty="0">
                <a:solidFill>
                  <a:schemeClr val="bg1"/>
                </a:solidFill>
              </a:rPr>
              <a:t>Style (Graphic look)</a:t>
            </a:r>
          </a:p>
          <a:p>
            <a:pPr marL="1200150" lvl="2" indent="-285750">
              <a:buFont typeface="Arial" panose="020B0604020202020204" pitchFamily="34" charset="0"/>
              <a:buChar char="•"/>
              <a:defRPr/>
            </a:pPr>
            <a:r>
              <a:rPr lang="en-US" dirty="0">
                <a:solidFill>
                  <a:schemeClr val="bg1"/>
                </a:solidFill>
              </a:rPr>
              <a:t>Art Spectrums</a:t>
            </a:r>
          </a:p>
          <a:p>
            <a:pPr marL="1657350" lvl="3" indent="-285750">
              <a:buFont typeface="Arial" panose="020B0604020202020204" pitchFamily="34" charset="0"/>
              <a:buChar char="•"/>
              <a:defRPr/>
            </a:pPr>
            <a:r>
              <a:rPr lang="en-US" dirty="0">
                <a:solidFill>
                  <a:schemeClr val="bg1"/>
                </a:solidFill>
              </a:rPr>
              <a:t>Vehicle/Weapon/Character </a:t>
            </a:r>
          </a:p>
          <a:p>
            <a:pPr marL="742950" lvl="1" indent="-285750">
              <a:buFont typeface="Arial" panose="020B0604020202020204" pitchFamily="34" charset="0"/>
              <a:buChar char="•"/>
              <a:defRPr/>
            </a:pPr>
            <a:r>
              <a:rPr lang="en-US" dirty="0">
                <a:solidFill>
                  <a:schemeClr val="bg1"/>
                </a:solidFill>
              </a:rPr>
              <a:t>Lighting</a:t>
            </a:r>
          </a:p>
          <a:p>
            <a:pPr marL="742950" lvl="1" indent="-285750">
              <a:buFont typeface="Arial" panose="020B0604020202020204" pitchFamily="34" charset="0"/>
              <a:buChar char="•"/>
              <a:defRP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endParaRPr lang="en-US" sz="800" dirty="0">
              <a:solidFill>
                <a:schemeClr val="bg1"/>
              </a:solidFill>
            </a:endParaRPr>
          </a:p>
        </p:txBody>
      </p:sp>
      <p:sp>
        <p:nvSpPr>
          <p:cNvPr id="12" name="Rectangle 11">
            <a:extLst>
              <a:ext uri="{FF2B5EF4-FFF2-40B4-BE49-F238E27FC236}">
                <a16:creationId xmlns:a16="http://schemas.microsoft.com/office/drawing/2014/main" id="{ED9FE439-9845-41F1-8522-D9D7950AEBD9}"/>
              </a:ext>
            </a:extLst>
          </p:cNvPr>
          <p:cNvSpPr/>
          <p:nvPr/>
        </p:nvSpPr>
        <p:spPr>
          <a:xfrm>
            <a:off x="5486400" y="2143761"/>
            <a:ext cx="6508682" cy="301752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06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9984093-060F-400E-A76A-5F66B6690137}"/>
              </a:ext>
            </a:extLst>
          </p:cNvPr>
          <p:cNvGraphicFramePr>
            <a:graphicFrameLocks noGrp="1"/>
          </p:cNvGraphicFramePr>
          <p:nvPr>
            <p:extLst>
              <p:ext uri="{D42A27DB-BD31-4B8C-83A1-F6EECF244321}">
                <p14:modId xmlns:p14="http://schemas.microsoft.com/office/powerpoint/2010/main" val="1347508345"/>
              </p:ext>
            </p:extLst>
          </p:nvPr>
        </p:nvGraphicFramePr>
        <p:xfrm>
          <a:off x="2471057" y="0"/>
          <a:ext cx="7249886" cy="4860744"/>
        </p:xfrm>
        <a:graphic>
          <a:graphicData uri="http://schemas.openxmlformats.org/drawingml/2006/table">
            <a:tbl>
              <a:tblPr/>
              <a:tblGrid>
                <a:gridCol w="7249886">
                  <a:extLst>
                    <a:ext uri="{9D8B030D-6E8A-4147-A177-3AD203B41FA5}">
                      <a16:colId xmlns:a16="http://schemas.microsoft.com/office/drawing/2014/main" val="3932059126"/>
                    </a:ext>
                  </a:extLst>
                </a:gridCol>
              </a:tblGrid>
              <a:tr h="830883">
                <a:tc>
                  <a:txBody>
                    <a:bodyPr/>
                    <a:lstStyle/>
                    <a:p>
                      <a:pPr algn="ctr" fontAlgn="b"/>
                      <a:r>
                        <a:rPr lang="en-US" sz="2400" b="0" i="1" u="none" strike="noStrike" dirty="0">
                          <a:solidFill>
                            <a:srgbClr val="000000"/>
                          </a:solidFill>
                          <a:effectLst/>
                          <a:latin typeface="Arial" panose="020B0604020202020204" pitchFamily="34" charset="0"/>
                        </a:rPr>
                        <a:t>Inspirations                                                             (note what is it inspiring)</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002227777"/>
                  </a:ext>
                </a:extLst>
              </a:tr>
              <a:tr h="1832418">
                <a:tc>
                  <a:txBody>
                    <a:bodyPr/>
                    <a:lstStyle/>
                    <a:p>
                      <a:pPr algn="l" fontAlgn="b"/>
                      <a:r>
                        <a:rPr lang="en-US" sz="2400" b="1" i="0" u="none" strike="noStrike" dirty="0">
                          <a:solidFill>
                            <a:srgbClr val="000000"/>
                          </a:solidFill>
                          <a:effectLst/>
                          <a:latin typeface="Calibri" panose="020F0502020204030204" pitchFamily="34" charset="0"/>
                        </a:rPr>
                        <a:t>Inspirations inform about what the usage/gameplay, tone (humor or atmosphere), UI, Audio, and art style are like by providing similar examples.    </a:t>
                      </a:r>
                    </a:p>
                  </a:txBody>
                  <a:tcPr marL="2883" marR="2883" marT="28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8887782"/>
                  </a:ext>
                </a:extLst>
              </a:tr>
              <a:tr h="1928616">
                <a:tc>
                  <a:txBody>
                    <a:bodyPr/>
                    <a:lstStyle/>
                    <a:p>
                      <a:pPr algn="l" fontAlgn="b"/>
                      <a:endParaRPr lang="en-US" sz="2400" b="0" i="0" u="none" strike="noStrike" dirty="0">
                        <a:solidFill>
                          <a:srgbClr val="FF0000"/>
                        </a:solidFill>
                        <a:effectLst/>
                        <a:latin typeface="Calibri" panose="020F0502020204030204" pitchFamily="34" charset="0"/>
                      </a:endParaRPr>
                    </a:p>
                    <a:p>
                      <a:pPr algn="l" fontAlgn="b"/>
                      <a:r>
                        <a:rPr lang="en-US" sz="2400" b="0" i="0" u="none" strike="noStrike" dirty="0">
                          <a:solidFill>
                            <a:srgbClr val="FF0000"/>
                          </a:solidFill>
                          <a:effectLst/>
                          <a:latin typeface="Calibri" panose="020F0502020204030204" pitchFamily="34" charset="0"/>
                        </a:rPr>
                        <a:t>Inspirations are key, they show others what surrounds your idea and makes it special.  </a:t>
                      </a:r>
                    </a:p>
                    <a:p>
                      <a:pPr algn="l" fontAlgn="b"/>
                      <a:endParaRPr lang="en-US" sz="2400" b="0" i="0" u="none" strike="noStrike" dirty="0">
                        <a:solidFill>
                          <a:srgbClr val="FF0000"/>
                        </a:solidFill>
                        <a:effectLst/>
                        <a:latin typeface="Calibri" panose="020F0502020204030204" pitchFamily="34" charset="0"/>
                      </a:endParaRPr>
                    </a:p>
                    <a:p>
                      <a:pPr algn="l" fontAlgn="b"/>
                      <a:r>
                        <a:rPr lang="en-US" sz="2400" b="0" i="0" u="none" strike="noStrike" dirty="0">
                          <a:solidFill>
                            <a:srgbClr val="FF0000"/>
                          </a:solidFill>
                          <a:effectLst/>
                          <a:latin typeface="Calibri" panose="020F0502020204030204" pitchFamily="34" charset="0"/>
                        </a:rPr>
                        <a:t>Remember to note what part of the game each element inspires.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957165"/>
                  </a:ext>
                </a:extLst>
              </a:tr>
            </a:tbl>
          </a:graphicData>
        </a:graphic>
      </p:graphicFrame>
    </p:spTree>
    <p:extLst>
      <p:ext uri="{BB962C8B-B14F-4D97-AF65-F5344CB8AC3E}">
        <p14:creationId xmlns:p14="http://schemas.microsoft.com/office/powerpoint/2010/main" val="273245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1DC1F64-A107-4C6E-83CD-04080BEF1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00200"/>
            <a:ext cx="6508683" cy="4330310"/>
          </a:xfrm>
          <a:prstGeom prst="rect">
            <a:avLst/>
          </a:prstGeom>
        </p:spPr>
      </p:pic>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5" name="TextBox 4"/>
          <p:cNvSpPr txBox="1"/>
          <p:nvPr/>
        </p:nvSpPr>
        <p:spPr>
          <a:xfrm>
            <a:off x="-1" y="1114983"/>
            <a:ext cx="5611529" cy="5632311"/>
          </a:xfrm>
          <a:prstGeom prst="rect">
            <a:avLst/>
          </a:prstGeom>
          <a:noFill/>
        </p:spPr>
        <p:txBody>
          <a:bodyPr wrap="square" rtlCol="0">
            <a:spAutoFit/>
          </a:bodyPr>
          <a:lstStyle/>
          <a:p>
            <a:r>
              <a:rPr lang="en-US" sz="2400" dirty="0">
                <a:solidFill>
                  <a:schemeClr val="bg1"/>
                </a:solidFill>
              </a:rPr>
              <a:t>Systems</a:t>
            </a:r>
          </a:p>
          <a:p>
            <a:endParaRPr lang="en-US" dirty="0">
              <a:solidFill>
                <a:schemeClr val="bg1"/>
              </a:solidFill>
            </a:endParaRPr>
          </a:p>
          <a:p>
            <a:r>
              <a:rPr lang="en-US" sz="2000" dirty="0">
                <a:solidFill>
                  <a:schemeClr val="bg1"/>
                </a:solidFill>
              </a:rPr>
              <a:t>Core Systems</a:t>
            </a:r>
          </a:p>
          <a:p>
            <a:pPr marL="285750" indent="-285750">
              <a:buFont typeface="Arial" panose="020B0604020202020204" pitchFamily="34" charset="0"/>
              <a:buChar char="•"/>
            </a:pPr>
            <a:r>
              <a:rPr lang="en-US" dirty="0">
                <a:solidFill>
                  <a:schemeClr val="bg1"/>
                </a:solidFill>
              </a:rPr>
              <a:t>Systems that need to be built to support core pillars</a:t>
            </a:r>
          </a:p>
          <a:p>
            <a:pPr marL="285750" indent="-285750">
              <a:buFont typeface="Arial" panose="020B0604020202020204" pitchFamily="34" charset="0"/>
              <a:buChar char="•"/>
            </a:pPr>
            <a:r>
              <a:rPr lang="en-US" dirty="0">
                <a:solidFill>
                  <a:schemeClr val="bg1"/>
                </a:solidFill>
              </a:rPr>
              <a:t>There should be more detail here</a:t>
            </a:r>
          </a:p>
          <a:p>
            <a:pPr marL="742950" lvl="1" indent="-285750">
              <a:buFont typeface="Arial" panose="020B0604020202020204" pitchFamily="34" charset="0"/>
              <a:buChar char="•"/>
            </a:pPr>
            <a:r>
              <a:rPr lang="en-US" dirty="0">
                <a:solidFill>
                  <a:schemeClr val="bg1"/>
                </a:solidFill>
              </a:rPr>
              <a:t>Combat might need both melee and ranged</a:t>
            </a:r>
          </a:p>
          <a:p>
            <a:pPr marL="742950" lvl="1" indent="-285750">
              <a:buFont typeface="Arial" panose="020B0604020202020204" pitchFamily="34" charset="0"/>
              <a:buChar char="•"/>
            </a:pPr>
            <a:r>
              <a:rPr lang="en-US" dirty="0">
                <a:solidFill>
                  <a:schemeClr val="bg1"/>
                </a:solidFill>
              </a:rPr>
              <a:t>Traversal might include special modes</a:t>
            </a:r>
          </a:p>
          <a:p>
            <a:pPr marL="742950" lvl="1" indent="-285750">
              <a:buFont typeface="Arial" panose="020B0604020202020204" pitchFamily="34" charset="0"/>
              <a:buChar char="•"/>
            </a:pPr>
            <a:r>
              <a:rPr lang="en-US" dirty="0">
                <a:solidFill>
                  <a:schemeClr val="bg1"/>
                </a:solidFill>
              </a:rPr>
              <a:t>Special lighting might be needed</a:t>
            </a:r>
          </a:p>
          <a:p>
            <a:pPr marL="742950" lvl="1" indent="-285750">
              <a:buFont typeface="Arial" panose="020B0604020202020204" pitchFamily="34" charset="0"/>
              <a:buChar char="•"/>
            </a:pPr>
            <a:r>
              <a:rPr lang="en-US" dirty="0">
                <a:solidFill>
                  <a:schemeClr val="bg1"/>
                </a:solidFill>
              </a:rPr>
              <a:t>AI, if it’s a core pillar </a:t>
            </a:r>
          </a:p>
          <a:p>
            <a:pPr marL="742950" lvl="1" indent="-285750">
              <a:buFont typeface="Arial" panose="020B0604020202020204" pitchFamily="34" charset="0"/>
              <a:buChar char="•"/>
            </a:pPr>
            <a:r>
              <a:rPr lang="en-US" dirty="0">
                <a:solidFill>
                  <a:schemeClr val="bg1"/>
                </a:solidFill>
              </a:rPr>
              <a:t>Narrative methods might need special systems</a:t>
            </a:r>
          </a:p>
          <a:p>
            <a:pPr marL="285750" indent="-285750">
              <a:buFont typeface="Arial" panose="020B0604020202020204" pitchFamily="34" charset="0"/>
              <a:buChar char="•"/>
            </a:pPr>
            <a:endParaRPr lang="en-US" dirty="0">
              <a:solidFill>
                <a:schemeClr val="bg1"/>
              </a:solidFill>
            </a:endParaRPr>
          </a:p>
          <a:p>
            <a:r>
              <a:rPr lang="en-US" sz="2000" dirty="0">
                <a:solidFill>
                  <a:schemeClr val="bg1"/>
                </a:solidFill>
              </a:rPr>
              <a:t>Hidden Systems</a:t>
            </a:r>
          </a:p>
          <a:p>
            <a:pPr marL="285750" indent="-285750">
              <a:buFont typeface="Arial" panose="020B0604020202020204" pitchFamily="34" charset="0"/>
              <a:buChar char="•"/>
            </a:pPr>
            <a:r>
              <a:rPr lang="en-US" dirty="0">
                <a:solidFill>
                  <a:schemeClr val="bg1"/>
                </a:solidFill>
              </a:rPr>
              <a:t>AI (if not a core pillar)</a:t>
            </a:r>
          </a:p>
          <a:p>
            <a:pPr marL="285750" indent="-285750">
              <a:buFont typeface="Arial" panose="020B0604020202020204" pitchFamily="34" charset="0"/>
              <a:buChar char="•"/>
            </a:pPr>
            <a:r>
              <a:rPr lang="en-US" dirty="0">
                <a:solidFill>
                  <a:schemeClr val="bg1"/>
                </a:solidFill>
              </a:rPr>
              <a:t>Audio</a:t>
            </a:r>
          </a:p>
          <a:p>
            <a:pPr marL="285750" indent="-285750">
              <a:buFont typeface="Arial" panose="020B0604020202020204" pitchFamily="34" charset="0"/>
              <a:buChar char="•"/>
            </a:pPr>
            <a:r>
              <a:rPr lang="en-US" dirty="0">
                <a:solidFill>
                  <a:schemeClr val="bg1"/>
                </a:solidFill>
              </a:rPr>
              <a:t>Cinematics</a:t>
            </a:r>
          </a:p>
          <a:p>
            <a:pPr marL="285750" indent="-285750">
              <a:buFont typeface="Arial" panose="020B0604020202020204" pitchFamily="34" charset="0"/>
              <a:buChar char="•"/>
            </a:pPr>
            <a:r>
              <a:rPr lang="en-US" dirty="0">
                <a:solidFill>
                  <a:schemeClr val="bg1"/>
                </a:solidFill>
              </a:rPr>
              <a:t>Save/Load</a:t>
            </a:r>
          </a:p>
          <a:p>
            <a:pPr marL="285750" indent="-285750">
              <a:buFont typeface="Arial" panose="020B0604020202020204" pitchFamily="34" charset="0"/>
              <a:buChar char="•"/>
            </a:pPr>
            <a:r>
              <a:rPr lang="en-US" dirty="0">
                <a:solidFill>
                  <a:schemeClr val="bg1"/>
                </a:solidFill>
              </a:rPr>
              <a:t>Etc.</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sz="800" dirty="0">
              <a:solidFill>
                <a:schemeClr val="bg1"/>
              </a:solidFill>
            </a:endParaRPr>
          </a:p>
        </p:txBody>
      </p:sp>
      <p:sp>
        <p:nvSpPr>
          <p:cNvPr id="12" name="Rectangle 11">
            <a:extLst>
              <a:ext uri="{FF2B5EF4-FFF2-40B4-BE49-F238E27FC236}">
                <a16:creationId xmlns:a16="http://schemas.microsoft.com/office/drawing/2014/main" id="{ED9FE439-9845-41F1-8522-D9D7950AEBD9}"/>
              </a:ext>
            </a:extLst>
          </p:cNvPr>
          <p:cNvSpPr/>
          <p:nvPr/>
        </p:nvSpPr>
        <p:spPr>
          <a:xfrm>
            <a:off x="5486400" y="2143761"/>
            <a:ext cx="5100320" cy="301752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3D849D-7CDA-49FE-8193-FE7F8FAA60EC}"/>
              </a:ext>
            </a:extLst>
          </p:cNvPr>
          <p:cNvSpPr/>
          <p:nvPr/>
        </p:nvSpPr>
        <p:spPr>
          <a:xfrm>
            <a:off x="5486400" y="5161280"/>
            <a:ext cx="6547182" cy="76922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207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96CFBC4-4BD6-4095-A74F-297D1A7DB53E}"/>
              </a:ext>
            </a:extLst>
          </p:cNvPr>
          <p:cNvGraphicFramePr>
            <a:graphicFrameLocks noGrp="1"/>
          </p:cNvGraphicFramePr>
          <p:nvPr>
            <p:extLst>
              <p:ext uri="{D42A27DB-BD31-4B8C-83A1-F6EECF244321}">
                <p14:modId xmlns:p14="http://schemas.microsoft.com/office/powerpoint/2010/main" val="722253986"/>
              </p:ext>
            </p:extLst>
          </p:nvPr>
        </p:nvGraphicFramePr>
        <p:xfrm>
          <a:off x="2475139" y="0"/>
          <a:ext cx="7241721" cy="5502171"/>
        </p:xfrm>
        <a:graphic>
          <a:graphicData uri="http://schemas.openxmlformats.org/drawingml/2006/table">
            <a:tbl>
              <a:tblPr/>
              <a:tblGrid>
                <a:gridCol w="7241721">
                  <a:extLst>
                    <a:ext uri="{9D8B030D-6E8A-4147-A177-3AD203B41FA5}">
                      <a16:colId xmlns:a16="http://schemas.microsoft.com/office/drawing/2014/main" val="2040467735"/>
                    </a:ext>
                  </a:extLst>
                </a:gridCol>
              </a:tblGrid>
              <a:tr h="531290">
                <a:tc>
                  <a:txBody>
                    <a:bodyPr/>
                    <a:lstStyle/>
                    <a:p>
                      <a:pPr algn="ctr" fontAlgn="b"/>
                      <a:r>
                        <a:rPr lang="en-US" sz="2400" b="0" i="1" u="none" strike="noStrike" dirty="0">
                          <a:solidFill>
                            <a:srgbClr val="000000"/>
                          </a:solidFill>
                          <a:effectLst/>
                          <a:latin typeface="Calibri" panose="020F0502020204030204" pitchFamily="34" charset="0"/>
                        </a:rPr>
                        <a:t>Core &amp; Hidden Systems                                                                                                           (ex: Save/Load or Combat)</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135241843"/>
                  </a:ext>
                </a:extLst>
              </a:tr>
              <a:tr h="1185837">
                <a:tc>
                  <a:txBody>
                    <a:bodyPr/>
                    <a:lstStyle/>
                    <a:p>
                      <a:pPr algn="l" fontAlgn="b"/>
                      <a:r>
                        <a:rPr lang="en-US" sz="2000" b="1" i="0" u="none" strike="noStrike" dirty="0">
                          <a:solidFill>
                            <a:srgbClr val="000000"/>
                          </a:solidFill>
                          <a:effectLst/>
                          <a:latin typeface="Calibri" panose="020F0502020204030204" pitchFamily="34" charset="0"/>
                        </a:rPr>
                        <a:t>Core Systems are the key programmatic features/systems that need to be created to build your project, they should directly relate to Core Pillars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258389"/>
                  </a:ext>
                </a:extLst>
              </a:tr>
              <a:tr h="1198880">
                <a:tc>
                  <a:txBody>
                    <a:bodyPr/>
                    <a:lstStyle/>
                    <a:p>
                      <a:pPr algn="l" fontAlgn="b"/>
                      <a:endParaRPr lang="en-US" sz="1050" b="0" i="0" u="none" strike="noStrike" dirty="0">
                        <a:solidFill>
                          <a:srgbClr val="FF0000"/>
                        </a:solidFill>
                        <a:effectLst/>
                        <a:latin typeface="Calibri" panose="020F0502020204030204" pitchFamily="34" charset="0"/>
                      </a:endParaRPr>
                    </a:p>
                    <a:p>
                      <a:pPr algn="l" fontAlgn="b"/>
                      <a:r>
                        <a:rPr lang="en-US" sz="2000" b="0" i="0" u="none" strike="noStrike" dirty="0">
                          <a:solidFill>
                            <a:srgbClr val="FF0000"/>
                          </a:solidFill>
                          <a:effectLst/>
                          <a:latin typeface="Calibri" panose="020F0502020204030204" pitchFamily="34" charset="0"/>
                        </a:rPr>
                        <a:t>The details in this and core pillars drive the feature list.  Be thoughtful here, start with higher level elements and then add contributing background elements).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868728"/>
                  </a:ext>
                </a:extLst>
              </a:tr>
              <a:tr h="1198880">
                <a:tc>
                  <a:txBody>
                    <a:bodyPr/>
                    <a:lstStyle/>
                    <a:p>
                      <a:pPr algn="l" fontAlgn="b"/>
                      <a:r>
                        <a:rPr lang="en-US" sz="2000" b="1" i="0" u="none" strike="noStrike" dirty="0">
                          <a:solidFill>
                            <a:schemeClr val="tx1"/>
                          </a:solidFill>
                          <a:effectLst/>
                          <a:latin typeface="Calibri" panose="020F0502020204030204" pitchFamily="34" charset="0"/>
                        </a:rPr>
                        <a:t>Hidden Systems are those that are needed to make a project operate but don’t drive the Core Pillars (for example Save/Load)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290355"/>
                  </a:ext>
                </a:extLst>
              </a:tr>
              <a:tr h="1184171">
                <a:tc>
                  <a:txBody>
                    <a:bodyPr/>
                    <a:lstStyle/>
                    <a:p>
                      <a:pPr algn="l" fontAlgn="b"/>
                      <a:r>
                        <a:rPr lang="en-US" sz="2000" b="0" i="0" u="none" strike="noStrike" dirty="0">
                          <a:solidFill>
                            <a:srgbClr val="FF0000"/>
                          </a:solidFill>
                          <a:effectLst/>
                          <a:latin typeface="Calibri" panose="020F0502020204030204" pitchFamily="34" charset="0"/>
                        </a:rPr>
                        <a:t>Don't forget those background elements that drive key game play mechanics (AI, Audio, UI, etc.)  These are key systems.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503335"/>
                  </a:ext>
                </a:extLst>
              </a:tr>
            </a:tbl>
          </a:graphicData>
        </a:graphic>
      </p:graphicFrame>
    </p:spTree>
    <p:extLst>
      <p:ext uri="{BB962C8B-B14F-4D97-AF65-F5344CB8AC3E}">
        <p14:creationId xmlns:p14="http://schemas.microsoft.com/office/powerpoint/2010/main" val="4224514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0B25495-2555-4053-B994-33F8DAFE7A5D}"/>
              </a:ext>
            </a:extLst>
          </p:cNvPr>
          <p:cNvGraphicFramePr>
            <a:graphicFrameLocks noGrp="1"/>
          </p:cNvGraphicFramePr>
          <p:nvPr>
            <p:extLst>
              <p:ext uri="{D42A27DB-BD31-4B8C-83A1-F6EECF244321}">
                <p14:modId xmlns:p14="http://schemas.microsoft.com/office/powerpoint/2010/main" val="3806094027"/>
              </p:ext>
            </p:extLst>
          </p:nvPr>
        </p:nvGraphicFramePr>
        <p:xfrm>
          <a:off x="-20320" y="-2"/>
          <a:ext cx="12212320" cy="6857998"/>
        </p:xfrm>
        <a:graphic>
          <a:graphicData uri="http://schemas.openxmlformats.org/drawingml/2006/table">
            <a:tbl>
              <a:tblPr/>
              <a:tblGrid>
                <a:gridCol w="3068320">
                  <a:extLst>
                    <a:ext uri="{9D8B030D-6E8A-4147-A177-3AD203B41FA5}">
                      <a16:colId xmlns:a16="http://schemas.microsoft.com/office/drawing/2014/main" val="2175437623"/>
                    </a:ext>
                  </a:extLst>
                </a:gridCol>
                <a:gridCol w="3048000">
                  <a:extLst>
                    <a:ext uri="{9D8B030D-6E8A-4147-A177-3AD203B41FA5}">
                      <a16:colId xmlns:a16="http://schemas.microsoft.com/office/drawing/2014/main" val="2944103584"/>
                    </a:ext>
                  </a:extLst>
                </a:gridCol>
                <a:gridCol w="3048000">
                  <a:extLst>
                    <a:ext uri="{9D8B030D-6E8A-4147-A177-3AD203B41FA5}">
                      <a16:colId xmlns:a16="http://schemas.microsoft.com/office/drawing/2014/main" val="1827014034"/>
                    </a:ext>
                  </a:extLst>
                </a:gridCol>
                <a:gridCol w="3048000">
                  <a:extLst>
                    <a:ext uri="{9D8B030D-6E8A-4147-A177-3AD203B41FA5}">
                      <a16:colId xmlns:a16="http://schemas.microsoft.com/office/drawing/2014/main" val="896627104"/>
                    </a:ext>
                  </a:extLst>
                </a:gridCol>
              </a:tblGrid>
              <a:tr h="239984">
                <a:tc gridSpan="4">
                  <a:txBody>
                    <a:bodyPr/>
                    <a:lstStyle/>
                    <a:p>
                      <a:pPr algn="ctr" fontAlgn="t"/>
                      <a:r>
                        <a:rPr lang="en-US" sz="1400" b="0" i="0" u="none" strike="noStrike" dirty="0">
                          <a:solidFill>
                            <a:srgbClr val="000000"/>
                          </a:solidFill>
                          <a:effectLst/>
                          <a:latin typeface="Calibri" panose="020F0502020204030204" pitchFamily="34" charset="0"/>
                        </a:rPr>
                        <a:t>High Level Vision Canvas</a:t>
                      </a:r>
                    </a:p>
                  </a:txBody>
                  <a:tcPr marL="45720" marR="2473" marT="2473"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9981425"/>
                  </a:ext>
                </a:extLst>
              </a:tr>
              <a:tr h="239984">
                <a:tc>
                  <a:txBody>
                    <a:bodyPr/>
                    <a:lstStyle/>
                    <a:p>
                      <a:pPr algn="l" fontAlgn="t"/>
                      <a:r>
                        <a:rPr lang="en-US" sz="1400" b="0" i="1" u="none" strike="noStrike">
                          <a:solidFill>
                            <a:srgbClr val="000000"/>
                          </a:solidFill>
                          <a:effectLst/>
                          <a:latin typeface="Calibri" panose="020F0502020204030204" pitchFamily="34" charset="0"/>
                        </a:rPr>
                        <a:t>Game Name: Storming Area 51</a:t>
                      </a:r>
                    </a:p>
                  </a:txBody>
                  <a:tcPr marL="45720" marR="2473" marT="2473" marB="0">
                    <a:lnL w="6350" cap="flat" cmpd="sng" algn="ctr">
                      <a:solidFill>
                        <a:srgbClr val="000000"/>
                      </a:solidFill>
                      <a:prstDash val="dot"/>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l" fontAlgn="t"/>
                      <a:r>
                        <a:rPr lang="en-US" sz="1200" b="0" i="0" u="none" strike="noStrike" dirty="0">
                          <a:solidFill>
                            <a:srgbClr val="000000"/>
                          </a:solidFill>
                          <a:effectLst/>
                          <a:latin typeface="Calibri" panose="020F0502020204030204" pitchFamily="34" charset="0"/>
                        </a:rPr>
                        <a:t> </a:t>
                      </a:r>
                    </a:p>
                  </a:txBody>
                  <a:tcPr marL="45720" marR="2473" marT="2473" marB="0">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l" fontAlgn="t"/>
                      <a:r>
                        <a:rPr lang="en-US" sz="300" b="0" i="0" u="none" strike="noStrike">
                          <a:solidFill>
                            <a:srgbClr val="000000"/>
                          </a:solidFill>
                          <a:effectLst/>
                          <a:latin typeface="Calibri" panose="020F0502020204030204" pitchFamily="34" charset="0"/>
                        </a:rPr>
                        <a:t> </a:t>
                      </a:r>
                    </a:p>
                  </a:txBody>
                  <a:tcPr marL="45720" marR="2473" marT="2473" marB="0">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l" fontAlgn="t"/>
                      <a:r>
                        <a:rPr lang="en-US" sz="300" b="0" i="0" u="none" strike="noStrike">
                          <a:solidFill>
                            <a:srgbClr val="000000"/>
                          </a:solidFill>
                          <a:effectLst/>
                          <a:latin typeface="Calibri" panose="020F0502020204030204" pitchFamily="34" charset="0"/>
                        </a:rPr>
                        <a:t> </a:t>
                      </a:r>
                    </a:p>
                  </a:txBody>
                  <a:tcPr marL="45720" marR="2473" marT="2473" marB="0">
                    <a:lnL>
                      <a:noFill/>
                    </a:lnL>
                    <a:lnR w="635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321480664"/>
                  </a:ext>
                </a:extLst>
              </a:tr>
              <a:tr h="418166">
                <a:tc>
                  <a:txBody>
                    <a:bodyPr/>
                    <a:lstStyle/>
                    <a:p>
                      <a:pPr algn="ctr" fontAlgn="t"/>
                      <a:r>
                        <a:rPr lang="en-US" sz="1200" b="0" i="1" u="none" strike="noStrike" dirty="0">
                          <a:solidFill>
                            <a:srgbClr val="000000"/>
                          </a:solidFill>
                          <a:effectLst/>
                          <a:latin typeface="Calibri" panose="020F0502020204030204" pitchFamily="34" charset="0"/>
                        </a:rPr>
                        <a:t>1. Genre                                                                         ( </a:t>
                      </a:r>
                      <a:r>
                        <a:rPr lang="en-US" sz="1100" b="0" i="1" u="none" strike="noStrike" dirty="0">
                          <a:solidFill>
                            <a:srgbClr val="000000"/>
                          </a:solidFill>
                          <a:effectLst/>
                          <a:latin typeface="Calibri" panose="020F0502020204030204" pitchFamily="34" charset="0"/>
                        </a:rPr>
                        <a:t>1st person shooter, Puzzle, </a:t>
                      </a:r>
                      <a:r>
                        <a:rPr lang="en-US" sz="1100" b="0" i="1" u="none" strike="noStrike" dirty="0" err="1">
                          <a:solidFill>
                            <a:srgbClr val="000000"/>
                          </a:solidFill>
                          <a:effectLst/>
                          <a:latin typeface="Calibri" panose="020F0502020204030204" pitchFamily="34" charset="0"/>
                        </a:rPr>
                        <a:t>Sidescroller</a:t>
                      </a:r>
                      <a:r>
                        <a:rPr lang="en-US" sz="1100" b="0" i="1" u="none" strike="noStrike" dirty="0">
                          <a:solidFill>
                            <a:srgbClr val="000000"/>
                          </a:solidFill>
                          <a:effectLst/>
                          <a:latin typeface="Calibri" panose="020F0502020204030204" pitchFamily="34" charset="0"/>
                        </a:rPr>
                        <a:t>, etc.)</a:t>
                      </a:r>
                      <a:endParaRPr lang="en-US" sz="1200" b="0" i="1" u="none" strike="noStrike" dirty="0">
                        <a:solidFill>
                          <a:srgbClr val="000000"/>
                        </a:solidFill>
                        <a:effectLst/>
                        <a:latin typeface="Calibri" panose="020F0502020204030204" pitchFamily="34" charset="0"/>
                      </a:endParaRPr>
                    </a:p>
                  </a:txBody>
                  <a:tcPr marL="45720" marR="2473" marT="247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9BC2E6"/>
                    </a:solidFill>
                  </a:tcPr>
                </a:tc>
                <a:tc>
                  <a:txBody>
                    <a:bodyPr/>
                    <a:lstStyle/>
                    <a:p>
                      <a:pPr algn="ctr" fontAlgn="t"/>
                      <a:r>
                        <a:rPr lang="en-US" sz="1200" b="0" i="1" u="none" strike="noStrike" dirty="0">
                          <a:solidFill>
                            <a:srgbClr val="000000"/>
                          </a:solidFill>
                          <a:effectLst/>
                          <a:latin typeface="Calibri" panose="020F0502020204030204" pitchFamily="34" charset="0"/>
                        </a:rPr>
                        <a:t>3. Player Types                                                           (ranked by importance)</a:t>
                      </a:r>
                    </a:p>
                  </a:txBody>
                  <a:tcPr marL="45720" marR="2473" marT="247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6E0B4"/>
                    </a:solidFill>
                  </a:tcPr>
                </a:tc>
                <a:tc>
                  <a:txBody>
                    <a:bodyPr/>
                    <a:lstStyle/>
                    <a:p>
                      <a:pPr algn="ctr" fontAlgn="t"/>
                      <a:r>
                        <a:rPr lang="en-US" sz="1200" b="0" i="1" u="none" strike="noStrike">
                          <a:solidFill>
                            <a:srgbClr val="000000"/>
                          </a:solidFill>
                          <a:effectLst/>
                          <a:latin typeface="Calibri" panose="020F0502020204030204" pitchFamily="34" charset="0"/>
                        </a:rPr>
                        <a:t>6. Core Pillars                                                                           (in the form "Player can...")</a:t>
                      </a:r>
                    </a:p>
                  </a:txBody>
                  <a:tcPr marL="45720" marR="2473" marT="247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66FF"/>
                    </a:solidFill>
                  </a:tcPr>
                </a:tc>
                <a:tc>
                  <a:txBody>
                    <a:bodyPr/>
                    <a:lstStyle/>
                    <a:p>
                      <a:pPr algn="ctr" fontAlgn="t"/>
                      <a:r>
                        <a:rPr lang="en-US" sz="1200" b="0" i="1" u="none" strike="noStrike" dirty="0">
                          <a:solidFill>
                            <a:srgbClr val="000000"/>
                          </a:solidFill>
                          <a:effectLst/>
                          <a:latin typeface="Calibri" panose="020F0502020204030204" pitchFamily="34" charset="0"/>
                        </a:rPr>
                        <a:t>7. Core System Breakdown                                    </a:t>
                      </a:r>
                      <a:r>
                        <a:rPr lang="en-US" sz="1100" b="0" i="1" u="none" strike="noStrike" dirty="0">
                          <a:solidFill>
                            <a:srgbClr val="000000"/>
                          </a:solidFill>
                          <a:effectLst/>
                          <a:latin typeface="Calibri" panose="020F0502020204030204" pitchFamily="34" charset="0"/>
                        </a:rPr>
                        <a:t>(ex: Combat has Melee/Range)</a:t>
                      </a:r>
                      <a:endParaRPr lang="en-US" sz="1200" b="0" i="1" u="none" strike="noStrike" dirty="0">
                        <a:solidFill>
                          <a:srgbClr val="000000"/>
                        </a:solidFill>
                        <a:effectLst/>
                        <a:latin typeface="Calibri" panose="020F0502020204030204" pitchFamily="34" charset="0"/>
                      </a:endParaRPr>
                    </a:p>
                  </a:txBody>
                  <a:tcPr marL="45720" marR="2473" marT="247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B084"/>
                    </a:solidFill>
                  </a:tcPr>
                </a:tc>
                <a:extLst>
                  <a:ext uri="{0D108BD9-81ED-4DB2-BD59-A6C34878D82A}">
                    <a16:rowId xmlns:a16="http://schemas.microsoft.com/office/drawing/2014/main" val="2390600271"/>
                  </a:ext>
                </a:extLst>
              </a:tr>
              <a:tr h="247521">
                <a:tc>
                  <a:txBody>
                    <a:bodyPr/>
                    <a:lstStyle/>
                    <a:p>
                      <a:pPr algn="l" fontAlgn="t"/>
                      <a:r>
                        <a:rPr lang="en-US" sz="1100" b="0" i="0" u="none" strike="noStrike" dirty="0">
                          <a:solidFill>
                            <a:srgbClr val="000000"/>
                          </a:solidFill>
                          <a:effectLst/>
                          <a:latin typeface="Calibri" panose="020F0502020204030204" pitchFamily="34" charset="0"/>
                        </a:rPr>
                        <a:t>3rd Person Cooperative Action</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err="1">
                          <a:solidFill>
                            <a:srgbClr val="000000"/>
                          </a:solidFill>
                          <a:effectLst/>
                          <a:latin typeface="Calibri" panose="020F0502020204030204" pitchFamily="34" charset="0"/>
                        </a:rPr>
                        <a:t>completionist</a:t>
                      </a:r>
                      <a:r>
                        <a:rPr lang="en-US" sz="1100" b="0" i="0" u="none" strike="noStrike" dirty="0">
                          <a:solidFill>
                            <a:srgbClr val="000000"/>
                          </a:solidFill>
                          <a:effectLst/>
                          <a:latin typeface="Calibri" panose="020F0502020204030204" pitchFamily="34" charset="0"/>
                        </a:rPr>
                        <a:t>: likes to complete all elements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1" i="0" u="none" strike="noStrike">
                          <a:solidFill>
                            <a:srgbClr val="000000"/>
                          </a:solidFill>
                          <a:effectLst/>
                          <a:latin typeface="Calibri" panose="020F0502020204030204" pitchFamily="34" charset="0"/>
                        </a:rPr>
                        <a:t>Collaboratively Complete Zones: </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stealth engine</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0656651"/>
                  </a:ext>
                </a:extLst>
              </a:tr>
              <a:tr h="370451">
                <a:tc>
                  <a:txBody>
                    <a:bodyPr/>
                    <a:lstStyle/>
                    <a:p>
                      <a:pPr algn="l" fontAlgn="t"/>
                      <a:r>
                        <a:rPr lang="en-US" sz="1100" b="0" i="0" u="none" strike="noStrike" dirty="0">
                          <a:solidFill>
                            <a:srgbClr val="000000"/>
                          </a:solidFill>
                          <a:effectLst/>
                          <a:latin typeface="Calibri" panose="020F0502020204030204" pitchFamily="34" charset="0"/>
                        </a:rPr>
                        <a:t>Stealth</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social player: likes to play with friends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a:solidFill>
                            <a:srgbClr val="000000"/>
                          </a:solidFill>
                          <a:effectLst/>
                          <a:latin typeface="Calibri" panose="020F0502020204030204" pitchFamily="34" charset="0"/>
                        </a:rPr>
                        <a:t>- players move through various zones of Area 51, conquering enemies and retrieving saucer parts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navigation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4831400"/>
                  </a:ext>
                </a:extLst>
              </a:tr>
              <a:tr h="358774">
                <a:tc>
                  <a:txBody>
                    <a:bodyPr/>
                    <a:lstStyle/>
                    <a:p>
                      <a:pPr algn="l" fontAlgn="t"/>
                      <a:r>
                        <a:rPr lang="en-US" sz="1000" b="0" i="0" u="none" strike="noStrike" dirty="0">
                          <a:solidFill>
                            <a:srgbClr val="000000"/>
                          </a:solidFill>
                          <a:effectLst/>
                          <a:latin typeface="Calibri" panose="020F0502020204030204" pitchFamily="34" charset="0"/>
                        </a:rPr>
                        <a:t> </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Stealth Player: completes missions w/o getting caught</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combinations of parts from more difficult zones lead to more valuable outcomes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combat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244468"/>
                  </a:ext>
                </a:extLst>
              </a:tr>
              <a:tr h="358774">
                <a:tc>
                  <a:txBody>
                    <a:bodyPr/>
                    <a:lstStyle/>
                    <a:p>
                      <a:pPr algn="l" fontAlgn="t"/>
                      <a:r>
                        <a:rPr lang="en-US" sz="1000" b="0" i="0" u="none" strike="noStrike" dirty="0">
                          <a:solidFill>
                            <a:srgbClr val="000000"/>
                          </a:solidFill>
                          <a:effectLst/>
                          <a:latin typeface="Calibri" panose="020F0502020204030204" pitchFamily="34" charset="0"/>
                        </a:rPr>
                        <a:t> </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err="1">
                          <a:solidFill>
                            <a:srgbClr val="000000"/>
                          </a:solidFill>
                          <a:effectLst/>
                          <a:latin typeface="Calibri" panose="020F0502020204030204" pitchFamily="34" charset="0"/>
                        </a:rPr>
                        <a:t>UFOer</a:t>
                      </a:r>
                      <a:r>
                        <a:rPr lang="en-US" sz="1100" b="0" i="0" u="none" strike="noStrike" dirty="0">
                          <a:solidFill>
                            <a:srgbClr val="000000"/>
                          </a:solidFill>
                          <a:effectLst/>
                          <a:latin typeface="Calibri" panose="020F0502020204030204" pitchFamily="34" charset="0"/>
                        </a:rPr>
                        <a:t>: likes anything related to aliens/area 51 conspiracy stuff</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1" i="0" u="none" strike="noStrike">
                          <a:solidFill>
                            <a:srgbClr val="000000"/>
                          </a:solidFill>
                          <a:effectLst/>
                          <a:latin typeface="Calibri" panose="020F0502020204030204" pitchFamily="34" charset="0"/>
                        </a:rPr>
                        <a:t>Maintain a Level of Stealth:</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item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6802686"/>
                  </a:ext>
                </a:extLst>
              </a:tr>
              <a:tr h="358774">
                <a:tc>
                  <a:txBody>
                    <a:bodyPr/>
                    <a:lstStyle/>
                    <a:p>
                      <a:pPr algn="l" fontAlgn="t"/>
                      <a:r>
                        <a:rPr lang="en-US" sz="1000" b="0" i="0" u="none" strike="noStrike" dirty="0">
                          <a:solidFill>
                            <a:srgbClr val="000000"/>
                          </a:solidFill>
                          <a:effectLst/>
                          <a:latin typeface="Calibri" panose="020F0502020204030204" pitchFamily="34" charset="0"/>
                        </a:rPr>
                        <a:t> </a:t>
                      </a:r>
                    </a:p>
                  </a:txBody>
                  <a:tcPr marL="45720" marR="2473" marT="247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grinder: likes slaughtering aliens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each player has a stealth meter, if they blow their cover, all players will suffer</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level selection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589580"/>
                  </a:ext>
                </a:extLst>
              </a:tr>
              <a:tr h="390938">
                <a:tc>
                  <a:txBody>
                    <a:bodyPr/>
                    <a:lstStyle/>
                    <a:p>
                      <a:pPr algn="ctr" fontAlgn="t"/>
                      <a:r>
                        <a:rPr lang="en-US" sz="1200" b="0" i="1" u="none" strike="noStrike" dirty="0">
                          <a:solidFill>
                            <a:srgbClr val="000000"/>
                          </a:solidFill>
                          <a:effectLst/>
                          <a:latin typeface="Calibri" panose="020F0502020204030204" pitchFamily="34" charset="0"/>
                        </a:rPr>
                        <a:t>2. IP/World                                               </a:t>
                      </a:r>
                      <a:r>
                        <a:rPr lang="en-US" sz="1100" b="0" i="1" u="none" strike="noStrike" dirty="0">
                          <a:solidFill>
                            <a:srgbClr val="000000"/>
                          </a:solidFill>
                          <a:effectLst/>
                          <a:latin typeface="Calibri" panose="020F0502020204030204" pitchFamily="34" charset="0"/>
                        </a:rPr>
                        <a:t>(environment, characters, style, history, etc.)</a:t>
                      </a:r>
                    </a:p>
                  </a:txBody>
                  <a:tcPr marL="45720" marR="2473" marT="247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9BC2E6"/>
                    </a:solidFill>
                  </a:tcPr>
                </a:tc>
                <a:tc>
                  <a:txBody>
                    <a:bodyPr/>
                    <a:lstStyle/>
                    <a:p>
                      <a:pPr algn="ctr" fontAlgn="t"/>
                      <a:r>
                        <a:rPr lang="en-US" sz="1100" b="0" i="1" u="none" strike="noStrike" dirty="0">
                          <a:solidFill>
                            <a:srgbClr val="000000"/>
                          </a:solidFill>
                          <a:effectLst/>
                          <a:latin typeface="Calibri" panose="020F0502020204030204" pitchFamily="34" charset="0"/>
                        </a:rPr>
                        <a:t>4</a:t>
                      </a:r>
                      <a:r>
                        <a:rPr lang="en-US" sz="1200" b="0" i="1" u="none" strike="noStrike" dirty="0">
                          <a:solidFill>
                            <a:srgbClr val="000000"/>
                          </a:solidFill>
                          <a:effectLst/>
                          <a:latin typeface="Calibri" panose="020F0502020204030204" pitchFamily="34" charset="0"/>
                        </a:rPr>
                        <a:t>. Player Experience                                                </a:t>
                      </a:r>
                      <a:r>
                        <a:rPr lang="en-US" sz="1100" b="0" i="1" u="none" strike="noStrike" dirty="0">
                          <a:solidFill>
                            <a:srgbClr val="000000"/>
                          </a:solidFill>
                          <a:effectLst/>
                          <a:latin typeface="Calibri" panose="020F0502020204030204" pitchFamily="34" charset="0"/>
                        </a:rPr>
                        <a:t>(in the form "Player will feel... when they …")</a:t>
                      </a:r>
                    </a:p>
                  </a:txBody>
                  <a:tcPr marL="45720" marR="2473" marT="2473"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6E0B4"/>
                    </a:solidFill>
                  </a:tcPr>
                </a:tc>
                <a:tc>
                  <a:txBody>
                    <a:bodyPr/>
                    <a:lstStyle/>
                    <a:p>
                      <a:pPr algn="l" fontAlgn="t"/>
                      <a:r>
                        <a:rPr lang="en-US" sz="1100" b="0" i="0" u="none" strike="noStrike" dirty="0">
                          <a:solidFill>
                            <a:srgbClr val="000000"/>
                          </a:solidFill>
                          <a:effectLst/>
                          <a:latin typeface="Calibri" panose="020F0502020204030204" pitchFamily="34" charset="0"/>
                        </a:rPr>
                        <a:t>- stealth meter resets after completion of each zone</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spaceship construction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296744"/>
                  </a:ext>
                </a:extLst>
              </a:tr>
              <a:tr h="370451">
                <a:tc>
                  <a:txBody>
                    <a:bodyPr/>
                    <a:lstStyle/>
                    <a:p>
                      <a:pPr algn="l" fontAlgn="t"/>
                      <a:r>
                        <a:rPr lang="en-US" sz="1100" b="0" i="0" u="none" strike="noStrike" dirty="0">
                          <a:solidFill>
                            <a:srgbClr val="000000"/>
                          </a:solidFill>
                          <a:effectLst/>
                          <a:latin typeface="Calibri" panose="020F0502020204030204" pitchFamily="34" charset="0"/>
                        </a:rPr>
                        <a:t>Group of teens break into Area 51, Nevada</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Satisfaction of attacking all types of aliens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firing unsilenced weapons or entering an enemy's detection field will blow a player's cover</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a:solidFill>
                            <a:srgbClr val="000000"/>
                          </a:solidFill>
                          <a:effectLst/>
                          <a:latin typeface="Calibri" panose="020F0502020204030204" pitchFamily="34" charset="0"/>
                        </a:rPr>
                        <a:t>cutscene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495739"/>
                  </a:ext>
                </a:extLst>
              </a:tr>
              <a:tr h="35877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time period: Present day (2019)</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Gratification of killing a super strong alien and unlocking the checkpoint</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1" i="0" u="none" strike="noStrike" dirty="0">
                          <a:solidFill>
                            <a:srgbClr val="000000"/>
                          </a:solidFill>
                          <a:effectLst/>
                          <a:latin typeface="Calibri" panose="020F0502020204030204" pitchFamily="34" charset="0"/>
                        </a:rPr>
                        <a:t>Win the Game</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menu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4593728"/>
                  </a:ext>
                </a:extLst>
              </a:tr>
              <a:tr h="415455">
                <a:tc>
                  <a:txBody>
                    <a:bodyPr/>
                    <a:lstStyle/>
                    <a:p>
                      <a:pPr algn="l" fontAlgn="t"/>
                      <a:r>
                        <a:rPr lang="en-US" sz="1100" b="0" i="0" u="none" strike="noStrike" dirty="0">
                          <a:solidFill>
                            <a:srgbClr val="000000"/>
                          </a:solidFill>
                          <a:effectLst/>
                          <a:latin typeface="Calibri" panose="020F0502020204030204" pitchFamily="34" charset="0"/>
                        </a:rPr>
                        <a:t>super powerful aliens who can vaporize you if caught</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Generosity from helping out teammates and relying on each other to complete a difficult mission</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reach the final mission, where collected parts must be used to assemble an escape saucer</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player outfit customization</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9192517"/>
                  </a:ext>
                </a:extLst>
              </a:tr>
              <a:tr h="37326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 various environments throughout the base: warehouses, hangars, tunnels, towers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excitement from discovering secret alien technology that’s well hidden in a game</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once the saucer is </a:t>
                      </a:r>
                      <a:r>
                        <a:rPr lang="en-US" sz="1100" b="0" i="0" u="none" strike="noStrike" dirty="0" err="1">
                          <a:solidFill>
                            <a:srgbClr val="000000"/>
                          </a:solidFill>
                          <a:effectLst/>
                          <a:latin typeface="Calibri" panose="020F0502020204030204" pitchFamily="34" charset="0"/>
                        </a:rPr>
                        <a:t>buit</a:t>
                      </a:r>
                      <a:r>
                        <a:rPr lang="en-US" sz="1100" b="0" i="0" u="none" strike="noStrike" dirty="0">
                          <a:solidFill>
                            <a:srgbClr val="000000"/>
                          </a:solidFill>
                          <a:effectLst/>
                          <a:latin typeface="Calibri" panose="020F0502020204030204" pitchFamily="34" charset="0"/>
                        </a:rPr>
                        <a:t>, the teens enter it and zoom off and out of area 51</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200" b="0" i="1" u="none" strike="noStrike" dirty="0">
                          <a:solidFill>
                            <a:srgbClr val="000000"/>
                          </a:solidFill>
                          <a:effectLst/>
                          <a:latin typeface="Calibri" panose="020F0502020204030204" pitchFamily="34" charset="0"/>
                        </a:rPr>
                        <a:t>  8. Required Hidden Systems                                 (ex: AI, Save/Load, </a:t>
                      </a:r>
                      <a:r>
                        <a:rPr lang="en-US" sz="1200" b="0" i="1" u="none" strike="noStrike" dirty="0" err="1">
                          <a:solidFill>
                            <a:srgbClr val="000000"/>
                          </a:solidFill>
                          <a:effectLst/>
                          <a:latin typeface="Calibri" panose="020F0502020204030204" pitchFamily="34" charset="0"/>
                        </a:rPr>
                        <a:t>Navmesh</a:t>
                      </a:r>
                      <a:r>
                        <a:rPr lang="en-US" sz="1200" b="0" i="1" u="none" strike="noStrike" dirty="0">
                          <a:solidFill>
                            <a:srgbClr val="000000"/>
                          </a:solidFill>
                          <a:effectLst/>
                          <a:latin typeface="Calibri" panose="020F0502020204030204" pitchFamily="34" charset="0"/>
                        </a:rPr>
                        <a:t>)</a:t>
                      </a:r>
                    </a:p>
                  </a:txBody>
                  <a:tcPr marL="45720" marR="2473" marT="2473" marB="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4B084"/>
                    </a:solidFill>
                  </a:tcPr>
                </a:tc>
                <a:extLst>
                  <a:ext uri="{0D108BD9-81ED-4DB2-BD59-A6C34878D82A}">
                    <a16:rowId xmlns:a16="http://schemas.microsoft.com/office/drawing/2014/main" val="320025295"/>
                  </a:ext>
                </a:extLst>
              </a:tr>
              <a:tr h="199414">
                <a:tc>
                  <a:txBody>
                    <a:bodyPr/>
                    <a:lstStyle/>
                    <a:p>
                      <a:pPr algn="l" fontAlgn="t"/>
                      <a:endParaRPr lang="en-US" sz="1200" b="0" i="0" u="none" strike="noStrike" dirty="0">
                        <a:solidFill>
                          <a:srgbClr val="000000"/>
                        </a:solidFill>
                        <a:effectLst/>
                        <a:latin typeface="Calibri" panose="020F0502020204030204" pitchFamily="34" charset="0"/>
                      </a:endParaRPr>
                    </a:p>
                  </a:txBody>
                  <a:tcPr marL="45720" marR="2473" marT="247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Feeling covert or sneaky carrying out objectives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1" i="0" u="none" strike="noStrike" dirty="0">
                          <a:solidFill>
                            <a:srgbClr val="000000"/>
                          </a:solidFill>
                          <a:effectLst/>
                          <a:latin typeface="Calibri" panose="020F0502020204030204" pitchFamily="34" charset="0"/>
                        </a:rPr>
                        <a:t>Combat</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Checkpoint Save System</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7998"/>
                  </a:ext>
                </a:extLst>
              </a:tr>
              <a:tr h="512302">
                <a:tc>
                  <a:txBody>
                    <a:bodyPr/>
                    <a:lstStyle/>
                    <a:p>
                      <a:pPr algn="l" fontAlgn="t"/>
                      <a:r>
                        <a:rPr lang="en-US" sz="1200" b="0" i="0" u="none" strike="noStrike">
                          <a:solidFill>
                            <a:srgbClr val="000000"/>
                          </a:solidFill>
                          <a:effectLst/>
                          <a:latin typeface="Calibri" panose="020F0502020204030204" pitchFamily="34" charset="0"/>
                        </a:rPr>
                        <a:t> </a:t>
                      </a:r>
                    </a:p>
                  </a:txBody>
                  <a:tcPr marL="45720" marR="2473" marT="247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Being spotted by the aliens induce a panicked state</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while stealth is important, sometimes it's impossible to evade being seen and must resort to combat</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Enemy artificial intelligence</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9614665"/>
                  </a:ext>
                </a:extLst>
              </a:tr>
              <a:tr h="247521">
                <a:tc>
                  <a:txBody>
                    <a:bodyPr/>
                    <a:lstStyle/>
                    <a:p>
                      <a:pPr algn="l" fontAlgn="t"/>
                      <a:r>
                        <a:rPr lang="en-US" sz="1200" b="0" i="0" u="none" strike="noStrike" dirty="0">
                          <a:solidFill>
                            <a:srgbClr val="000000"/>
                          </a:solidFill>
                          <a:effectLst/>
                          <a:latin typeface="Calibri" panose="020F0502020204030204" pitchFamily="34" charset="0"/>
                        </a:rPr>
                        <a:t> </a:t>
                      </a:r>
                    </a:p>
                  </a:txBody>
                  <a:tcPr marL="45720" marR="2473" marT="247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b="0" i="0" u="none" strike="noStrike" dirty="0">
                          <a:solidFill>
                            <a:srgbClr val="000000"/>
                          </a:solidFill>
                          <a:effectLst/>
                          <a:latin typeface="Calibri" panose="020F0502020204030204" pitchFamily="34" charset="0"/>
                        </a:rPr>
                        <a:t> </a:t>
                      </a:r>
                    </a:p>
                  </a:txBody>
                  <a:tcPr marL="45720" marR="2473" marT="247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use alien weapons and powers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Point tracker and score calculator</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8662118"/>
                  </a:ext>
                </a:extLst>
              </a:tr>
              <a:tr h="247521">
                <a:tc>
                  <a:txBody>
                    <a:bodyPr/>
                    <a:lstStyle/>
                    <a:p>
                      <a:pPr algn="l" fontAlgn="t"/>
                      <a:r>
                        <a:rPr lang="en-US" sz="1200" b="0" i="0" u="none" strike="noStrike" dirty="0">
                          <a:solidFill>
                            <a:srgbClr val="000000"/>
                          </a:solidFill>
                          <a:effectLst/>
                          <a:latin typeface="Calibri" panose="020F0502020204030204" pitchFamily="34" charset="0"/>
                        </a:rPr>
                        <a:t> </a:t>
                      </a:r>
                    </a:p>
                  </a:txBody>
                  <a:tcPr marL="45720" marR="2473" marT="247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b="0" i="0" u="none" strike="noStrike" dirty="0">
                          <a:solidFill>
                            <a:srgbClr val="000000"/>
                          </a:solidFill>
                          <a:effectLst/>
                          <a:latin typeface="Calibri" panose="020F0502020204030204" pitchFamily="34" charset="0"/>
                        </a:rPr>
                        <a:t> </a:t>
                      </a:r>
                    </a:p>
                  </a:txBody>
                  <a:tcPr marL="45720" marR="2473" marT="247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 combat is crucial during zone fights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100" b="0" i="0" u="none" strike="noStrike" dirty="0">
                          <a:solidFill>
                            <a:srgbClr val="000000"/>
                          </a:solidFill>
                          <a:effectLst/>
                          <a:latin typeface="Calibri" panose="020F0502020204030204" pitchFamily="34" charset="0"/>
                        </a:rPr>
                        <a:t>Co-Op systems</a:t>
                      </a:r>
                    </a:p>
                  </a:txBody>
                  <a:tcPr marL="45720" marR="2473" marT="2473"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2101580"/>
                  </a:ext>
                </a:extLst>
              </a:tr>
              <a:tr h="210289">
                <a:tc gridSpan="4">
                  <a:txBody>
                    <a:bodyPr/>
                    <a:lstStyle/>
                    <a:p>
                      <a:pPr algn="ctr" fontAlgn="t"/>
                      <a:r>
                        <a:rPr lang="en-US" sz="1200" b="0" i="0" u="none" strike="noStrike" dirty="0">
                          <a:solidFill>
                            <a:srgbClr val="000000"/>
                          </a:solidFill>
                          <a:effectLst/>
                          <a:latin typeface="Calibri" panose="020F0502020204030204" pitchFamily="34" charset="0"/>
                        </a:rPr>
                        <a:t>5. Inspirations</a:t>
                      </a:r>
                    </a:p>
                  </a:txBody>
                  <a:tcPr marL="45720" marR="2473" marT="247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1922428"/>
                  </a:ext>
                </a:extLst>
              </a:tr>
              <a:tr h="164714">
                <a:tc gridSpan="4">
                  <a:txBody>
                    <a:bodyPr/>
                    <a:lstStyle/>
                    <a:p>
                      <a:pPr algn="ctr" fontAlgn="t"/>
                      <a:r>
                        <a:rPr lang="en-US" sz="1050" b="0" i="1" u="none" strike="noStrike" dirty="0">
                          <a:solidFill>
                            <a:srgbClr val="000000"/>
                          </a:solidFill>
                          <a:effectLst/>
                          <a:latin typeface="Calibri" panose="020F0502020204030204" pitchFamily="34" charset="0"/>
                        </a:rPr>
                        <a:t>(Use movies, games, comics, etc. to describe key elements of the game, remember to include what is targeted - ex: UI inspired by </a:t>
                      </a:r>
                      <a:r>
                        <a:rPr lang="en-US" sz="1050" b="0" i="1" u="none" strike="noStrike" dirty="0" err="1">
                          <a:solidFill>
                            <a:srgbClr val="000000"/>
                          </a:solidFill>
                          <a:effectLst/>
                          <a:latin typeface="Calibri" panose="020F0502020204030204" pitchFamily="34" charset="0"/>
                        </a:rPr>
                        <a:t>LoZ</a:t>
                      </a:r>
                      <a:r>
                        <a:rPr lang="en-US" sz="1050" b="0" i="1" u="none" strike="noStrike" dirty="0">
                          <a:solidFill>
                            <a:srgbClr val="000000"/>
                          </a:solidFill>
                          <a:effectLst/>
                          <a:latin typeface="Calibri" panose="020F0502020204030204" pitchFamily="34" charset="0"/>
                        </a:rPr>
                        <a:t>: Breath of the Wild) </a:t>
                      </a:r>
                    </a:p>
                  </a:txBody>
                  <a:tcPr marL="45720" marR="2473" marT="247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4094047"/>
                  </a:ext>
                </a:extLst>
              </a:tr>
              <a:tr h="774924">
                <a:tc>
                  <a:txBody>
                    <a:bodyPr/>
                    <a:lstStyle/>
                    <a:p>
                      <a:pPr algn="l" fontAlgn="t"/>
                      <a:r>
                        <a:rPr lang="en-US" sz="1050" b="0" i="0" u="none" strike="noStrike" dirty="0">
                          <a:solidFill>
                            <a:srgbClr val="000000"/>
                          </a:solidFill>
                          <a:effectLst/>
                          <a:latin typeface="Calibri" panose="020F0502020204030204" pitchFamily="34" charset="0"/>
                        </a:rPr>
                        <a:t>Area 51 (1995 video game): GAMEPLAY/NARRATIVE and ART STYLE  this game is centered around breaking into Area 51 and trying to activate a nuclear self destruct sequence. </a:t>
                      </a:r>
                    </a:p>
                  </a:txBody>
                  <a:tcPr marL="45720" marR="2473" marT="24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Calibri" panose="020F0502020204030204" pitchFamily="34" charset="0"/>
                        </a:rPr>
                        <a:t>GTA V: GAMEPLAY We want players to have a similar experience as they move from checkpoint to checkpoint, defeating enemies and even collecting items to use at a later time</a:t>
                      </a:r>
                    </a:p>
                  </a:txBody>
                  <a:tcPr marL="45720" marR="2473" marT="24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000000"/>
                          </a:solidFill>
                          <a:effectLst/>
                          <a:latin typeface="Calibri" panose="020F0502020204030204" pitchFamily="34" charset="0"/>
                        </a:rPr>
                        <a:t>General Area 51 Conspiracies: NARRATIVE there has always been conspiracy surrounding area 51 and the secret technologies it's told to hold. This inspires all sorts of novel weapons and even superhuman abilities for our game</a:t>
                      </a:r>
                    </a:p>
                  </a:txBody>
                  <a:tcPr marL="45720" marR="2473" marT="24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000000"/>
                          </a:solidFill>
                          <a:effectLst/>
                          <a:latin typeface="Calibri" panose="020F0502020204030204" pitchFamily="34" charset="0"/>
                        </a:rPr>
                        <a:t>2019 "Break into Area 51" meme: NARRATIVE this idea was the underlying reason why Area 51 was so front of mind that we chose to set our game inside it. It shows that the general public is clearly aware of Area 51, and finds it entertaining</a:t>
                      </a:r>
                    </a:p>
                  </a:txBody>
                  <a:tcPr marL="45720" marR="2473" marT="24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2858964"/>
                  </a:ext>
                </a:extLst>
              </a:tr>
            </a:tbl>
          </a:graphicData>
        </a:graphic>
      </p:graphicFrame>
    </p:spTree>
    <p:extLst>
      <p:ext uri="{BB962C8B-B14F-4D97-AF65-F5344CB8AC3E}">
        <p14:creationId xmlns:p14="http://schemas.microsoft.com/office/powerpoint/2010/main" val="385163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Design Docs Process: Simple Action Loop</a:t>
            </a:r>
          </a:p>
        </p:txBody>
      </p:sp>
      <p:graphicFrame>
        <p:nvGraphicFramePr>
          <p:cNvPr id="2" name="Table 1">
            <a:extLst>
              <a:ext uri="{FF2B5EF4-FFF2-40B4-BE49-F238E27FC236}">
                <a16:creationId xmlns:a16="http://schemas.microsoft.com/office/drawing/2014/main" id="{D445BDEA-E2B2-426E-956C-C4BAAFFB864C}"/>
              </a:ext>
            </a:extLst>
          </p:cNvPr>
          <p:cNvGraphicFramePr>
            <a:graphicFrameLocks noGrp="1"/>
          </p:cNvGraphicFramePr>
          <p:nvPr>
            <p:extLst>
              <p:ext uri="{D42A27DB-BD31-4B8C-83A1-F6EECF244321}">
                <p14:modId xmlns:p14="http://schemas.microsoft.com/office/powerpoint/2010/main" val="898044182"/>
              </p:ext>
            </p:extLst>
          </p:nvPr>
        </p:nvGraphicFramePr>
        <p:xfrm>
          <a:off x="0" y="0"/>
          <a:ext cx="12192007" cy="6858004"/>
        </p:xfrm>
        <a:graphic>
          <a:graphicData uri="http://schemas.openxmlformats.org/drawingml/2006/table">
            <a:tbl>
              <a:tblPr>
                <a:tableStyleId>{5C22544A-7EE6-4342-B048-85BDC9FD1C3A}</a:tableStyleId>
              </a:tblPr>
              <a:tblGrid>
                <a:gridCol w="196052">
                  <a:extLst>
                    <a:ext uri="{9D8B030D-6E8A-4147-A177-3AD203B41FA5}">
                      <a16:colId xmlns:a16="http://schemas.microsoft.com/office/drawing/2014/main" val="163413225"/>
                    </a:ext>
                  </a:extLst>
                </a:gridCol>
                <a:gridCol w="3816265">
                  <a:extLst>
                    <a:ext uri="{9D8B030D-6E8A-4147-A177-3AD203B41FA5}">
                      <a16:colId xmlns:a16="http://schemas.microsoft.com/office/drawing/2014/main" val="195551663"/>
                    </a:ext>
                  </a:extLst>
                </a:gridCol>
                <a:gridCol w="629207">
                  <a:extLst>
                    <a:ext uri="{9D8B030D-6E8A-4147-A177-3AD203B41FA5}">
                      <a16:colId xmlns:a16="http://schemas.microsoft.com/office/drawing/2014/main" val="3565477762"/>
                    </a:ext>
                  </a:extLst>
                </a:gridCol>
                <a:gridCol w="598190">
                  <a:extLst>
                    <a:ext uri="{9D8B030D-6E8A-4147-A177-3AD203B41FA5}">
                      <a16:colId xmlns:a16="http://schemas.microsoft.com/office/drawing/2014/main" val="766448370"/>
                    </a:ext>
                  </a:extLst>
                </a:gridCol>
                <a:gridCol w="31016">
                  <a:extLst>
                    <a:ext uri="{9D8B030D-6E8A-4147-A177-3AD203B41FA5}">
                      <a16:colId xmlns:a16="http://schemas.microsoft.com/office/drawing/2014/main" val="306145799"/>
                    </a:ext>
                  </a:extLst>
                </a:gridCol>
                <a:gridCol w="629207">
                  <a:extLst>
                    <a:ext uri="{9D8B030D-6E8A-4147-A177-3AD203B41FA5}">
                      <a16:colId xmlns:a16="http://schemas.microsoft.com/office/drawing/2014/main" val="2136267691"/>
                    </a:ext>
                  </a:extLst>
                </a:gridCol>
                <a:gridCol w="629207">
                  <a:extLst>
                    <a:ext uri="{9D8B030D-6E8A-4147-A177-3AD203B41FA5}">
                      <a16:colId xmlns:a16="http://schemas.microsoft.com/office/drawing/2014/main" val="2262407012"/>
                    </a:ext>
                  </a:extLst>
                </a:gridCol>
                <a:gridCol w="629207">
                  <a:extLst>
                    <a:ext uri="{9D8B030D-6E8A-4147-A177-3AD203B41FA5}">
                      <a16:colId xmlns:a16="http://schemas.microsoft.com/office/drawing/2014/main" val="2874223714"/>
                    </a:ext>
                  </a:extLst>
                </a:gridCol>
                <a:gridCol w="629207">
                  <a:extLst>
                    <a:ext uri="{9D8B030D-6E8A-4147-A177-3AD203B41FA5}">
                      <a16:colId xmlns:a16="http://schemas.microsoft.com/office/drawing/2014/main" val="950612756"/>
                    </a:ext>
                  </a:extLst>
                </a:gridCol>
                <a:gridCol w="629207">
                  <a:extLst>
                    <a:ext uri="{9D8B030D-6E8A-4147-A177-3AD203B41FA5}">
                      <a16:colId xmlns:a16="http://schemas.microsoft.com/office/drawing/2014/main" val="4214913681"/>
                    </a:ext>
                  </a:extLst>
                </a:gridCol>
                <a:gridCol w="629207">
                  <a:extLst>
                    <a:ext uri="{9D8B030D-6E8A-4147-A177-3AD203B41FA5}">
                      <a16:colId xmlns:a16="http://schemas.microsoft.com/office/drawing/2014/main" val="3366986456"/>
                    </a:ext>
                  </a:extLst>
                </a:gridCol>
                <a:gridCol w="629207">
                  <a:extLst>
                    <a:ext uri="{9D8B030D-6E8A-4147-A177-3AD203B41FA5}">
                      <a16:colId xmlns:a16="http://schemas.microsoft.com/office/drawing/2014/main" val="3876127540"/>
                    </a:ext>
                  </a:extLst>
                </a:gridCol>
                <a:gridCol w="629207">
                  <a:extLst>
                    <a:ext uri="{9D8B030D-6E8A-4147-A177-3AD203B41FA5}">
                      <a16:colId xmlns:a16="http://schemas.microsoft.com/office/drawing/2014/main" val="3978089478"/>
                    </a:ext>
                  </a:extLst>
                </a:gridCol>
                <a:gridCol w="629207">
                  <a:extLst>
                    <a:ext uri="{9D8B030D-6E8A-4147-A177-3AD203B41FA5}">
                      <a16:colId xmlns:a16="http://schemas.microsoft.com/office/drawing/2014/main" val="528970951"/>
                    </a:ext>
                  </a:extLst>
                </a:gridCol>
                <a:gridCol w="629207">
                  <a:extLst>
                    <a:ext uri="{9D8B030D-6E8A-4147-A177-3AD203B41FA5}">
                      <a16:colId xmlns:a16="http://schemas.microsoft.com/office/drawing/2014/main" val="4080568735"/>
                    </a:ext>
                  </a:extLst>
                </a:gridCol>
                <a:gridCol w="629207">
                  <a:extLst>
                    <a:ext uri="{9D8B030D-6E8A-4147-A177-3AD203B41FA5}">
                      <a16:colId xmlns:a16="http://schemas.microsoft.com/office/drawing/2014/main" val="802077616"/>
                    </a:ext>
                  </a:extLst>
                </a:gridCol>
              </a:tblGrid>
              <a:tr h="253471">
                <a:tc>
                  <a:txBody>
                    <a:bodyPr/>
                    <a:lstStyle/>
                    <a:p>
                      <a:pPr algn="ctr" fontAlgn="ctr"/>
                      <a:endParaRPr lang="en-US" sz="1600" b="0" i="0" u="none" strike="noStrike" dirty="0">
                        <a:solidFill>
                          <a:srgbClr val="000000"/>
                        </a:solidFill>
                        <a:effectLst/>
                        <a:latin typeface="Arial" panose="020B0604020202020204" pitchFamily="34" charset="0"/>
                      </a:endParaRPr>
                    </a:p>
                  </a:txBody>
                  <a:tcPr marL="2047" marR="2047" marT="2047" marB="0" anchor="ctr"/>
                </a:tc>
                <a:tc gridSpan="15">
                  <a:txBody>
                    <a:bodyPr/>
                    <a:lstStyle/>
                    <a:p>
                      <a:pPr algn="ctr" fontAlgn="ctr"/>
                      <a:r>
                        <a:rPr lang="en-US" sz="1600" u="none" strike="noStrike" dirty="0">
                          <a:effectLst/>
                        </a:rPr>
                        <a:t>Game World Description (primarily used for game projects)</a:t>
                      </a:r>
                      <a:endParaRPr lang="en-US" sz="1600" b="0" i="0"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00260015"/>
                  </a:ext>
                </a:extLst>
              </a:tr>
              <a:tr h="190631">
                <a:tc>
                  <a:txBody>
                    <a:bodyPr/>
                    <a:lstStyle/>
                    <a:p>
                      <a:pPr algn="ctr" fontAlgn="ctr"/>
                      <a:endParaRPr lang="en-US" sz="1200" b="0" i="1" u="none" strike="noStrike" dirty="0">
                        <a:solidFill>
                          <a:srgbClr val="000000"/>
                        </a:solidFill>
                        <a:effectLst/>
                        <a:latin typeface="Arial" panose="020B0604020202020204" pitchFamily="34" charset="0"/>
                      </a:endParaRPr>
                    </a:p>
                  </a:txBody>
                  <a:tcPr marL="2047" marR="2047" marT="2047" marB="0" anchor="ctr"/>
                </a:tc>
                <a:tc gridSpan="15">
                  <a:txBody>
                    <a:bodyPr/>
                    <a:lstStyle/>
                    <a:p>
                      <a:pPr algn="ctr" fontAlgn="ctr"/>
                      <a:r>
                        <a:rPr lang="en-US" sz="1200" u="none" strike="noStrike" dirty="0">
                          <a:effectLst/>
                        </a:rPr>
                        <a:t>NOTE: The elements in italics are examples or explanations and can be deleted. </a:t>
                      </a:r>
                      <a:endParaRPr lang="en-US" sz="1200" b="0" i="1"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9714668"/>
                  </a:ext>
                </a:extLst>
              </a:tr>
              <a:tr h="190631">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254715031"/>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15">
                  <a:txBody>
                    <a:bodyPr/>
                    <a:lstStyle/>
                    <a:p>
                      <a:pPr algn="l" fontAlgn="ctr"/>
                      <a:r>
                        <a:rPr lang="en-US" sz="1200" u="none" strike="noStrike" dirty="0">
                          <a:effectLst/>
                        </a:rPr>
                        <a:t>Art Style: (stylized, photorealistic, mixed, etc.): One word or a short sentence to give a general idea. Your Art design doc will be more specific.</a:t>
                      </a:r>
                      <a:endParaRPr lang="en-US" sz="1200" b="0" i="0"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5710157"/>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00233488"/>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251571270"/>
                  </a:ext>
                </a:extLst>
              </a:tr>
              <a:tr h="190631">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995246922"/>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15">
                  <a:txBody>
                    <a:bodyPr/>
                    <a:lstStyle/>
                    <a:p>
                      <a:pPr algn="l" fontAlgn="ctr"/>
                      <a:r>
                        <a:rPr lang="en-US" sz="1200" u="none" strike="noStrike" dirty="0">
                          <a:effectLst/>
                        </a:rPr>
                        <a:t>Tone: (dark, upbeat, humorous, etc.): Again, a one word or short sentence to describe the overall tone, your tone target will be more specific.</a:t>
                      </a:r>
                      <a:endParaRPr lang="en-US" sz="1200" b="0" i="0"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6362871"/>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611296001"/>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05315126"/>
                  </a:ext>
                </a:extLst>
              </a:tr>
              <a:tr h="190631">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699288480"/>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13">
                  <a:txBody>
                    <a:bodyPr/>
                    <a:lstStyle/>
                    <a:p>
                      <a:pPr algn="l" fontAlgn="ctr"/>
                      <a:r>
                        <a:rPr lang="en-US" sz="1200" u="none" strike="noStrike" dirty="0">
                          <a:effectLst/>
                        </a:rPr>
                        <a:t>Environment: Describe the environment clearly and in detail (enough for another person to have a good picture in their head).</a:t>
                      </a:r>
                      <a:endParaRPr lang="en-US" sz="1200" b="0" i="0"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981915929"/>
                  </a:ext>
                </a:extLst>
              </a:tr>
              <a:tr h="279813">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gridSpan="5">
                  <a:txBody>
                    <a:bodyPr/>
                    <a:lstStyle/>
                    <a:p>
                      <a:pPr marL="171450" indent="-171450" algn="l" fontAlgn="b">
                        <a:buFont typeface="Arial" panose="020B0604020202020204" pitchFamily="34" charset="0"/>
                        <a:buChar char="•"/>
                      </a:pPr>
                      <a:r>
                        <a:rPr lang="en-US" sz="1200" u="none" strike="noStrike" dirty="0">
                          <a:effectLst/>
                        </a:rPr>
                        <a:t>Where does the game take place?</a:t>
                      </a:r>
                      <a:endParaRPr lang="en-US" sz="1200" b="0" i="1" u="none" strike="noStrike" dirty="0">
                        <a:solidFill>
                          <a:srgbClr val="000000"/>
                        </a:solidFill>
                        <a:effectLst/>
                        <a:latin typeface="Arial" panose="020B0604020202020204" pitchFamily="34" charset="0"/>
                      </a:endParaRPr>
                    </a:p>
                  </a:txBody>
                  <a:tcPr marL="365760" marR="2047" marT="204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endParaRPr lang="en-US"/>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030511638"/>
                  </a:ext>
                </a:extLst>
              </a:tr>
              <a:tr h="279813">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marL="171450" indent="-171450" algn="l" fontAlgn="b">
                        <a:buFont typeface="Arial" panose="020B0604020202020204" pitchFamily="34" charset="0"/>
                        <a:buChar char="•"/>
                      </a:pPr>
                      <a:endParaRPr lang="en-US" sz="1200" b="0" i="0" u="none" strike="noStrike" dirty="0">
                        <a:solidFill>
                          <a:srgbClr val="000000"/>
                        </a:solidFill>
                        <a:effectLst/>
                        <a:latin typeface="Arial" panose="020B0604020202020204" pitchFamily="34" charset="0"/>
                      </a:endParaRPr>
                    </a:p>
                  </a:txBody>
                  <a:tcPr marL="365760" marR="2047" marT="2047" marB="0" anchor="b"/>
                </a:tc>
                <a:tc gridSpan="2">
                  <a:txBody>
                    <a:bodyPr/>
                    <a:lstStyle/>
                    <a:p>
                      <a:pPr marL="171450" indent="-171450" algn="l" fontAlgn="b">
                        <a:buFont typeface="Arial" panose="020B0604020202020204" pitchFamily="34" charset="0"/>
                        <a:buChar char="•"/>
                      </a:pPr>
                      <a:endParaRPr lang="en-US" sz="1200" b="0" i="0" u="none" strike="noStrike">
                        <a:solidFill>
                          <a:srgbClr val="000000"/>
                        </a:solidFill>
                        <a:effectLst/>
                        <a:latin typeface="Arial" panose="020B0604020202020204" pitchFamily="34" charset="0"/>
                      </a:endParaRPr>
                    </a:p>
                  </a:txBody>
                  <a:tcPr marL="365760"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endParaRPr lang="en-US"/>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4195138849"/>
                  </a:ext>
                </a:extLst>
              </a:tr>
              <a:tr h="279813">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gridSpan="4">
                  <a:txBody>
                    <a:bodyPr/>
                    <a:lstStyle/>
                    <a:p>
                      <a:pPr marL="171450" indent="-171450" algn="l" fontAlgn="b">
                        <a:buFont typeface="Arial" panose="020B0604020202020204" pitchFamily="34" charset="0"/>
                        <a:buChar char="•"/>
                      </a:pPr>
                      <a:r>
                        <a:rPr lang="en-US" sz="1200" u="none" strike="noStrike">
                          <a:effectLst/>
                        </a:rPr>
                        <a:t>When does it take place?</a:t>
                      </a:r>
                      <a:endParaRPr lang="en-US" sz="1200" b="0" i="1" u="none" strike="noStrike">
                        <a:solidFill>
                          <a:srgbClr val="000000"/>
                        </a:solidFill>
                        <a:effectLst/>
                        <a:latin typeface="Arial" panose="020B0604020202020204" pitchFamily="34" charset="0"/>
                      </a:endParaRPr>
                    </a:p>
                  </a:txBody>
                  <a:tcPr marL="365760" marR="2047" marT="2047"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endParaRPr lang="en-US"/>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008744494"/>
                  </a:ext>
                </a:extLst>
              </a:tr>
              <a:tr h="279813">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marL="171450" indent="-171450" algn="l" fontAlgn="b">
                        <a:buFont typeface="Arial" panose="020B0604020202020204" pitchFamily="34" charset="0"/>
                        <a:buChar char="•"/>
                      </a:pPr>
                      <a:endParaRPr lang="en-US" sz="1200" b="0" i="0" u="none" strike="noStrike" dirty="0">
                        <a:solidFill>
                          <a:srgbClr val="000000"/>
                        </a:solidFill>
                        <a:effectLst/>
                        <a:latin typeface="Arial" panose="020B0604020202020204" pitchFamily="34" charset="0"/>
                      </a:endParaRPr>
                    </a:p>
                  </a:txBody>
                  <a:tcPr marL="365760" marR="2047" marT="2047" marB="0" anchor="b"/>
                </a:tc>
                <a:tc gridSpan="2">
                  <a:txBody>
                    <a:bodyPr/>
                    <a:lstStyle/>
                    <a:p>
                      <a:pPr marL="171450" indent="-171450" algn="l" fontAlgn="b">
                        <a:buFont typeface="Arial" panose="020B0604020202020204" pitchFamily="34" charset="0"/>
                        <a:buChar char="•"/>
                      </a:pPr>
                      <a:endParaRPr lang="en-US" sz="1200" b="0" i="0" u="none" strike="noStrike">
                        <a:solidFill>
                          <a:srgbClr val="000000"/>
                        </a:solidFill>
                        <a:effectLst/>
                        <a:latin typeface="Arial" panose="020B0604020202020204" pitchFamily="34" charset="0"/>
                      </a:endParaRPr>
                    </a:p>
                  </a:txBody>
                  <a:tcPr marL="365760"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endParaRPr lang="en-US"/>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653093134"/>
                  </a:ext>
                </a:extLst>
              </a:tr>
              <a:tr h="370321">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gridSpan="8">
                  <a:txBody>
                    <a:bodyPr/>
                    <a:lstStyle/>
                    <a:p>
                      <a:pPr marL="171450" indent="-171450" algn="l" fontAlgn="b">
                        <a:buFont typeface="Arial" panose="020B0604020202020204" pitchFamily="34" charset="0"/>
                        <a:buChar char="•"/>
                      </a:pPr>
                      <a:r>
                        <a:rPr lang="en-US" sz="1200" u="none" strike="noStrike" dirty="0">
                          <a:effectLst/>
                        </a:rPr>
                        <a:t>What is the user trying to overcome in the environment (if anything)?</a:t>
                      </a:r>
                      <a:endParaRPr lang="en-US" sz="1200" b="0" i="1" u="none" strike="noStrike" dirty="0">
                        <a:solidFill>
                          <a:srgbClr val="000000"/>
                        </a:solidFill>
                        <a:effectLst/>
                        <a:latin typeface="Arial" panose="020B0604020202020204" pitchFamily="34" charset="0"/>
                      </a:endParaRPr>
                    </a:p>
                  </a:txBody>
                  <a:tcPr marL="365760" marR="2047" marT="204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026913500"/>
                  </a:ext>
                </a:extLst>
              </a:tr>
              <a:tr h="279813">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marL="171450" indent="-171450" algn="l" fontAlgn="b">
                        <a:buFont typeface="Arial" panose="020B0604020202020204" pitchFamily="34" charset="0"/>
                        <a:buChar char="•"/>
                      </a:pPr>
                      <a:endParaRPr lang="en-US" sz="1200" b="0" i="0" u="none" strike="noStrike" dirty="0">
                        <a:solidFill>
                          <a:srgbClr val="000000"/>
                        </a:solidFill>
                        <a:effectLst/>
                        <a:latin typeface="Arial" panose="020B0604020202020204" pitchFamily="34" charset="0"/>
                      </a:endParaRPr>
                    </a:p>
                  </a:txBody>
                  <a:tcPr marL="365760" marR="2047" marT="2047" marB="0" anchor="b"/>
                </a:tc>
                <a:tc gridSpan="2">
                  <a:txBody>
                    <a:bodyPr/>
                    <a:lstStyle/>
                    <a:p>
                      <a:pPr marL="171450" indent="-171450" algn="l" fontAlgn="b">
                        <a:buFont typeface="Arial" panose="020B0604020202020204" pitchFamily="34" charset="0"/>
                        <a:buChar char="•"/>
                      </a:pPr>
                      <a:endParaRPr lang="en-US" sz="1200" b="0" i="0" u="none" strike="noStrike">
                        <a:solidFill>
                          <a:srgbClr val="000000"/>
                        </a:solidFill>
                        <a:effectLst/>
                        <a:latin typeface="Arial" panose="020B0604020202020204" pitchFamily="34" charset="0"/>
                      </a:endParaRPr>
                    </a:p>
                  </a:txBody>
                  <a:tcPr marL="365760"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endParaRPr lang="en-US"/>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374612224"/>
                  </a:ext>
                </a:extLst>
              </a:tr>
              <a:tr h="370321">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gridSpan="8">
                  <a:txBody>
                    <a:bodyPr/>
                    <a:lstStyle/>
                    <a:p>
                      <a:pPr marL="171450" indent="-171450" algn="l" fontAlgn="b">
                        <a:buFont typeface="Arial" panose="020B0604020202020204" pitchFamily="34" charset="0"/>
                        <a:buChar char="•"/>
                      </a:pPr>
                      <a:r>
                        <a:rPr lang="en-US" sz="1200" u="none" strike="noStrike" dirty="0">
                          <a:effectLst/>
                        </a:rPr>
                        <a:t>Describe the forces that drive the user from an environmental aspect.</a:t>
                      </a:r>
                      <a:endParaRPr lang="en-US" sz="1200" b="0" i="1" u="none" strike="noStrike" dirty="0">
                        <a:solidFill>
                          <a:srgbClr val="000000"/>
                        </a:solidFill>
                        <a:effectLst/>
                        <a:latin typeface="Arial" panose="020B0604020202020204" pitchFamily="34" charset="0"/>
                      </a:endParaRPr>
                    </a:p>
                  </a:txBody>
                  <a:tcPr marL="365760" marR="2047" marT="204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260072116"/>
                  </a:ext>
                </a:extLst>
              </a:tr>
              <a:tr h="190631">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6710495"/>
                  </a:ext>
                </a:extLst>
              </a:tr>
              <a:tr h="190631">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497743898"/>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7">
                  <a:txBody>
                    <a:bodyPr/>
                    <a:lstStyle/>
                    <a:p>
                      <a:pPr algn="l" fontAlgn="ctr"/>
                      <a:r>
                        <a:rPr lang="en-US" sz="1200" u="none" strike="noStrike" dirty="0">
                          <a:effectLst/>
                        </a:rPr>
                        <a:t>History &amp; Culture of the World/Environment: </a:t>
                      </a:r>
                      <a:endParaRPr lang="en-US" sz="1200" b="0" i="0"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9859240"/>
                  </a:ext>
                </a:extLst>
              </a:tr>
              <a:tr h="279813">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6">
                  <a:txBody>
                    <a:bodyPr/>
                    <a:lstStyle/>
                    <a:p>
                      <a:pPr marL="171450" indent="-171450" algn="l" fontAlgn="b">
                        <a:buFont typeface="Arial" panose="020B0604020202020204" pitchFamily="34" charset="0"/>
                        <a:buChar char="•"/>
                      </a:pPr>
                      <a:r>
                        <a:rPr lang="en-US" sz="1200" u="none" strike="noStrike" dirty="0">
                          <a:effectLst/>
                        </a:rPr>
                        <a:t> Why is the world like it is, what is its backstory? </a:t>
                      </a:r>
                      <a:endParaRPr lang="en-US" sz="1200" b="0" i="1" u="none" strike="noStrike" dirty="0">
                        <a:solidFill>
                          <a:srgbClr val="000000"/>
                        </a:solidFill>
                        <a:effectLst/>
                        <a:latin typeface="Arial" panose="020B0604020202020204" pitchFamily="34" charset="0"/>
                      </a:endParaRPr>
                    </a:p>
                  </a:txBody>
                  <a:tcPr marL="457200" marR="2047" marT="204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endParaRPr lang="en-US" dirty="0"/>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655969795"/>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1"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050503298"/>
                  </a:ext>
                </a:extLst>
              </a:tr>
              <a:tr h="190631">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1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611324041"/>
                  </a:ext>
                </a:extLst>
              </a:tr>
              <a:tr h="190631">
                <a:tc>
                  <a:txBody>
                    <a:bodyPr/>
                    <a:lstStyle/>
                    <a:p>
                      <a:pPr algn="l" fontAlgn="ctr"/>
                      <a:endParaRPr lang="en-US" sz="1200" b="1" i="0" u="none" strike="noStrike" dirty="0">
                        <a:solidFill>
                          <a:srgbClr val="000000"/>
                        </a:solidFill>
                        <a:effectLst/>
                        <a:latin typeface="Arial" panose="020B0604020202020204" pitchFamily="34" charset="0"/>
                      </a:endParaRPr>
                    </a:p>
                  </a:txBody>
                  <a:tcPr marL="2047" marR="2047" marT="2047" marB="0" anchor="ctr"/>
                </a:tc>
                <a:tc gridSpan="4">
                  <a:txBody>
                    <a:bodyPr/>
                    <a:lstStyle/>
                    <a:p>
                      <a:pPr algn="l" fontAlgn="ctr"/>
                      <a:r>
                        <a:rPr lang="en-US" sz="1200" u="none" strike="noStrike" dirty="0">
                          <a:effectLst/>
                        </a:rPr>
                        <a:t>Relation to the real world: </a:t>
                      </a:r>
                      <a:endParaRPr lang="en-US" sz="1200" b="1" i="0"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pPr algn="l" fontAlgn="ctr"/>
                      <a:endParaRPr lang="en-US" sz="1200" b="1"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639934381"/>
                  </a:ext>
                </a:extLst>
              </a:tr>
              <a:tr h="372393">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dirty="0">
                          <a:effectLst/>
                        </a:rPr>
                        <a:t> Is it tied to the real world in any way?  </a:t>
                      </a:r>
                      <a:endParaRPr lang="en-US" sz="1200" b="0" i="1" u="none" strike="noStrike" dirty="0">
                        <a:solidFill>
                          <a:srgbClr val="000000"/>
                        </a:solidFill>
                        <a:effectLst/>
                        <a:latin typeface="Arial" panose="020B0604020202020204" pitchFamily="34" charset="0"/>
                      </a:endParaRPr>
                    </a:p>
                    <a:p>
                      <a:pPr marL="171450" indent="-171450" algn="l" fontAlgn="ctr">
                        <a:buFont typeface="Arial" panose="020B0604020202020204" pitchFamily="34" charset="0"/>
                        <a:buChar char="•"/>
                      </a:pPr>
                      <a:endParaRPr lang="en-US" sz="1200" b="0" i="0" u="none" strike="noStrike" dirty="0">
                        <a:solidFill>
                          <a:srgbClr val="000000"/>
                        </a:solidFill>
                        <a:effectLst/>
                        <a:latin typeface="Arial" panose="020B0604020202020204" pitchFamily="34" charset="0"/>
                      </a:endParaRPr>
                    </a:p>
                  </a:txBody>
                  <a:tcPr marL="457200" marR="2047" marT="2047" marB="0" anchor="b"/>
                </a:tc>
                <a:tc gridSpan="5">
                  <a:txBody>
                    <a:bodyPr/>
                    <a:lstStyle/>
                    <a:p>
                      <a:pPr marL="171450" indent="-171450" algn="l" fontAlgn="b">
                        <a:buFont typeface="Arial" panose="020B0604020202020204" pitchFamily="34" charset="0"/>
                        <a:buChar char="•"/>
                      </a:pPr>
                      <a:endParaRPr lang="en-US" sz="1200" b="0" i="1" u="none" strike="noStrike" dirty="0">
                        <a:solidFill>
                          <a:srgbClr val="000000"/>
                        </a:solidFill>
                        <a:effectLst/>
                        <a:latin typeface="Arial" panose="020B0604020202020204" pitchFamily="34" charset="0"/>
                      </a:endParaRPr>
                    </a:p>
                  </a:txBody>
                  <a:tcPr marL="457200" marR="2047" marT="204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171450" indent="-171450" algn="l" fontAlgn="b">
                        <a:buFont typeface="Arial" panose="020B0604020202020204" pitchFamily="34" charset="0"/>
                        <a:buChar char="•"/>
                      </a:pPr>
                      <a:endParaRPr lang="en-US" sz="1200" b="0" i="0" u="none" strike="noStrike">
                        <a:solidFill>
                          <a:srgbClr val="000000"/>
                        </a:solidFill>
                        <a:effectLst/>
                        <a:latin typeface="Arial" panose="020B0604020202020204" pitchFamily="34" charset="0"/>
                      </a:endParaRPr>
                    </a:p>
                  </a:txBody>
                  <a:tcPr marL="457200" marR="2047" marT="2047" marB="0" anchor="b"/>
                </a:tc>
                <a:tc>
                  <a:txBody>
                    <a:bodyPr/>
                    <a:lstStyle/>
                    <a:p>
                      <a:pPr marL="171450" indent="-171450" algn="l" fontAlgn="b">
                        <a:buFont typeface="Arial" panose="020B0604020202020204" pitchFamily="34" charset="0"/>
                        <a:buChar char="•"/>
                      </a:pPr>
                      <a:endParaRPr lang="en-US" sz="1200" b="0" i="0" u="none" strike="noStrike">
                        <a:solidFill>
                          <a:srgbClr val="000000"/>
                        </a:solidFill>
                        <a:effectLst/>
                        <a:latin typeface="Arial" panose="020B0604020202020204" pitchFamily="34" charset="0"/>
                      </a:endParaRPr>
                    </a:p>
                  </a:txBody>
                  <a:tcPr marL="457200"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504047993"/>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8">
                  <a:txBody>
                    <a:bodyPr/>
                    <a:lstStyle/>
                    <a:p>
                      <a:pPr marL="171450" indent="-171450" algn="l" fontAlgn="b">
                        <a:buFont typeface="Arial" panose="020B0604020202020204" pitchFamily="34" charset="0"/>
                        <a:buChar char="•"/>
                      </a:pPr>
                      <a:r>
                        <a:rPr lang="en-US" sz="1200" u="none" strike="noStrike" dirty="0">
                          <a:effectLst/>
                        </a:rPr>
                        <a:t>Which key elements are similar, and which are different (for a reason)?</a:t>
                      </a:r>
                      <a:endParaRPr lang="en-US" sz="1200" b="0" i="1" u="none" strike="noStrike" dirty="0">
                        <a:solidFill>
                          <a:srgbClr val="000000"/>
                        </a:solidFill>
                        <a:effectLst/>
                        <a:latin typeface="Arial" panose="020B0604020202020204" pitchFamily="34" charset="0"/>
                      </a:endParaRPr>
                    </a:p>
                  </a:txBody>
                  <a:tcPr marL="457200" marR="2047" marT="204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367196309"/>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a:txBody>
                    <a:bodyPr/>
                    <a:lstStyle/>
                    <a:p>
                      <a:pPr algn="l" fontAlgn="b"/>
                      <a:endParaRPr lang="en-US" sz="1200" b="0" i="1" u="none" strike="noStrike">
                        <a:solidFill>
                          <a:srgbClr val="000000"/>
                        </a:solidFill>
                        <a:effectLst/>
                        <a:latin typeface="Arial" panose="020B0604020202020204" pitchFamily="34" charset="0"/>
                      </a:endParaRPr>
                    </a:p>
                  </a:txBody>
                  <a:tcPr marL="2047" marR="2047" marT="2047" marB="0" anchor="b"/>
                </a:tc>
                <a:tc gridSpan="2">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hMerge="1">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89583201"/>
                  </a:ext>
                </a:extLst>
              </a:tr>
              <a:tr h="190631">
                <a:tc>
                  <a:txBody>
                    <a:bodyPr/>
                    <a:lstStyle/>
                    <a:p>
                      <a:pPr algn="l" fontAlgn="ctr"/>
                      <a:endParaRPr lang="en-US" sz="1200" b="0" i="0" u="none" strike="noStrike" dirty="0">
                        <a:solidFill>
                          <a:srgbClr val="000000"/>
                        </a:solidFill>
                        <a:effectLst/>
                        <a:latin typeface="Arial" panose="020B0604020202020204" pitchFamily="34" charset="0"/>
                      </a:endParaRPr>
                    </a:p>
                  </a:txBody>
                  <a:tcPr marL="2047" marR="2047" marT="2047" marB="0" anchor="ctr"/>
                </a:tc>
                <a:tc gridSpan="11">
                  <a:txBody>
                    <a:bodyPr/>
                    <a:lstStyle/>
                    <a:p>
                      <a:pPr algn="l" fontAlgn="ctr"/>
                      <a:r>
                        <a:rPr lang="en-US" sz="1200" u="none" strike="noStrike" dirty="0">
                          <a:effectLst/>
                        </a:rPr>
                        <a:t>Important Audio Elements of the Environment/World: Audio can help define a world or environment.</a:t>
                      </a:r>
                      <a:endParaRPr lang="en-US" sz="1200" b="0" i="0" u="none" strike="noStrike" dirty="0">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455328252"/>
                  </a:ext>
                </a:extLst>
              </a:tr>
            </a:tbl>
          </a:graphicData>
        </a:graphic>
      </p:graphicFrame>
    </p:spTree>
    <p:extLst>
      <p:ext uri="{BB962C8B-B14F-4D97-AF65-F5344CB8AC3E}">
        <p14:creationId xmlns:p14="http://schemas.microsoft.com/office/powerpoint/2010/main" val="168975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1968223" cy="4729180"/>
          </a:xfrm>
          <a:prstGeom prst="rect">
            <a:avLst/>
          </a:prstGeom>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Immersion vs. Presence (</a:t>
            </a:r>
            <a:r>
              <a:rPr kumimoji="0" lang="en-US" sz="24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Michael </a:t>
            </a:r>
            <a:r>
              <a:rPr kumimoji="0" lang="en-US" sz="2400" b="0" i="1"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Abrash</a:t>
            </a: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Immersion</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is being presented with data from a false environment</a:t>
            </a: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Your brain/body know it is false, but you suspend disbelief</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Examples include Books, cinema, TV, etc. </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Presence</a:t>
            </a:r>
            <a:r>
              <a:rPr kumimoji="0" lang="en-US" sz="24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 having your body believe in the new environment on a fundamental level</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The subconscious perceptual systems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believe in the illusion</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Hearing, proprioception, touch, etc.</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spTree>
    <p:extLst>
      <p:ext uri="{BB962C8B-B14F-4D97-AF65-F5344CB8AC3E}">
        <p14:creationId xmlns:p14="http://schemas.microsoft.com/office/powerpoint/2010/main" val="3058491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Design Docs Process: Simple Action Loop</a:t>
            </a:r>
          </a:p>
        </p:txBody>
      </p:sp>
      <p:graphicFrame>
        <p:nvGraphicFramePr>
          <p:cNvPr id="2" name="Table 1">
            <a:extLst>
              <a:ext uri="{FF2B5EF4-FFF2-40B4-BE49-F238E27FC236}">
                <a16:creationId xmlns:a16="http://schemas.microsoft.com/office/drawing/2014/main" id="{D445BDEA-E2B2-426E-956C-C4BAAFFB864C}"/>
              </a:ext>
            </a:extLst>
          </p:cNvPr>
          <p:cNvGraphicFramePr>
            <a:graphicFrameLocks noGrp="1"/>
          </p:cNvGraphicFramePr>
          <p:nvPr>
            <p:extLst>
              <p:ext uri="{D42A27DB-BD31-4B8C-83A1-F6EECF244321}">
                <p14:modId xmlns:p14="http://schemas.microsoft.com/office/powerpoint/2010/main" val="77284846"/>
              </p:ext>
            </p:extLst>
          </p:nvPr>
        </p:nvGraphicFramePr>
        <p:xfrm>
          <a:off x="1" y="0"/>
          <a:ext cx="12192002" cy="6858014"/>
        </p:xfrm>
        <a:graphic>
          <a:graphicData uri="http://schemas.openxmlformats.org/drawingml/2006/table">
            <a:tbl>
              <a:tblPr>
                <a:tableStyleId>{5C22544A-7EE6-4342-B048-85BDC9FD1C3A}</a:tableStyleId>
              </a:tblPr>
              <a:tblGrid>
                <a:gridCol w="469540">
                  <a:extLst>
                    <a:ext uri="{9D8B030D-6E8A-4147-A177-3AD203B41FA5}">
                      <a16:colId xmlns:a16="http://schemas.microsoft.com/office/drawing/2014/main" val="3893687004"/>
                    </a:ext>
                  </a:extLst>
                </a:gridCol>
                <a:gridCol w="3345870">
                  <a:extLst>
                    <a:ext uri="{9D8B030D-6E8A-4147-A177-3AD203B41FA5}">
                      <a16:colId xmlns:a16="http://schemas.microsoft.com/office/drawing/2014/main" val="195551663"/>
                    </a:ext>
                  </a:extLst>
                </a:gridCol>
                <a:gridCol w="598328">
                  <a:extLst>
                    <a:ext uri="{9D8B030D-6E8A-4147-A177-3AD203B41FA5}">
                      <a16:colId xmlns:a16="http://schemas.microsoft.com/office/drawing/2014/main" val="3565477762"/>
                    </a:ext>
                  </a:extLst>
                </a:gridCol>
                <a:gridCol w="598328">
                  <a:extLst>
                    <a:ext uri="{9D8B030D-6E8A-4147-A177-3AD203B41FA5}">
                      <a16:colId xmlns:a16="http://schemas.microsoft.com/office/drawing/2014/main" val="766448370"/>
                    </a:ext>
                  </a:extLst>
                </a:gridCol>
                <a:gridCol w="598328">
                  <a:extLst>
                    <a:ext uri="{9D8B030D-6E8A-4147-A177-3AD203B41FA5}">
                      <a16:colId xmlns:a16="http://schemas.microsoft.com/office/drawing/2014/main" val="2136267691"/>
                    </a:ext>
                  </a:extLst>
                </a:gridCol>
                <a:gridCol w="598328">
                  <a:extLst>
                    <a:ext uri="{9D8B030D-6E8A-4147-A177-3AD203B41FA5}">
                      <a16:colId xmlns:a16="http://schemas.microsoft.com/office/drawing/2014/main" val="2262407012"/>
                    </a:ext>
                  </a:extLst>
                </a:gridCol>
                <a:gridCol w="598328">
                  <a:extLst>
                    <a:ext uri="{9D8B030D-6E8A-4147-A177-3AD203B41FA5}">
                      <a16:colId xmlns:a16="http://schemas.microsoft.com/office/drawing/2014/main" val="2874223714"/>
                    </a:ext>
                  </a:extLst>
                </a:gridCol>
                <a:gridCol w="598328">
                  <a:extLst>
                    <a:ext uri="{9D8B030D-6E8A-4147-A177-3AD203B41FA5}">
                      <a16:colId xmlns:a16="http://schemas.microsoft.com/office/drawing/2014/main" val="950612756"/>
                    </a:ext>
                  </a:extLst>
                </a:gridCol>
                <a:gridCol w="598328">
                  <a:extLst>
                    <a:ext uri="{9D8B030D-6E8A-4147-A177-3AD203B41FA5}">
                      <a16:colId xmlns:a16="http://schemas.microsoft.com/office/drawing/2014/main" val="4214913681"/>
                    </a:ext>
                  </a:extLst>
                </a:gridCol>
                <a:gridCol w="598328">
                  <a:extLst>
                    <a:ext uri="{9D8B030D-6E8A-4147-A177-3AD203B41FA5}">
                      <a16:colId xmlns:a16="http://schemas.microsoft.com/office/drawing/2014/main" val="3366986456"/>
                    </a:ext>
                  </a:extLst>
                </a:gridCol>
                <a:gridCol w="598328">
                  <a:extLst>
                    <a:ext uri="{9D8B030D-6E8A-4147-A177-3AD203B41FA5}">
                      <a16:colId xmlns:a16="http://schemas.microsoft.com/office/drawing/2014/main" val="3876127540"/>
                    </a:ext>
                  </a:extLst>
                </a:gridCol>
                <a:gridCol w="598328">
                  <a:extLst>
                    <a:ext uri="{9D8B030D-6E8A-4147-A177-3AD203B41FA5}">
                      <a16:colId xmlns:a16="http://schemas.microsoft.com/office/drawing/2014/main" val="3426406441"/>
                    </a:ext>
                  </a:extLst>
                </a:gridCol>
                <a:gridCol w="598328">
                  <a:extLst>
                    <a:ext uri="{9D8B030D-6E8A-4147-A177-3AD203B41FA5}">
                      <a16:colId xmlns:a16="http://schemas.microsoft.com/office/drawing/2014/main" val="3978089478"/>
                    </a:ext>
                  </a:extLst>
                </a:gridCol>
                <a:gridCol w="598328">
                  <a:extLst>
                    <a:ext uri="{9D8B030D-6E8A-4147-A177-3AD203B41FA5}">
                      <a16:colId xmlns:a16="http://schemas.microsoft.com/office/drawing/2014/main" val="528970951"/>
                    </a:ext>
                  </a:extLst>
                </a:gridCol>
                <a:gridCol w="598328">
                  <a:extLst>
                    <a:ext uri="{9D8B030D-6E8A-4147-A177-3AD203B41FA5}">
                      <a16:colId xmlns:a16="http://schemas.microsoft.com/office/drawing/2014/main" val="4080568735"/>
                    </a:ext>
                  </a:extLst>
                </a:gridCol>
                <a:gridCol w="598328">
                  <a:extLst>
                    <a:ext uri="{9D8B030D-6E8A-4147-A177-3AD203B41FA5}">
                      <a16:colId xmlns:a16="http://schemas.microsoft.com/office/drawing/2014/main" val="802077616"/>
                    </a:ext>
                  </a:extLst>
                </a:gridCol>
              </a:tblGrid>
              <a:tr h="234894">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252089644"/>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2047" marR="2047" marT="2047" marB="0" anchor="ctr"/>
                </a:tc>
                <a:tc gridSpan="12">
                  <a:txBody>
                    <a:bodyPr/>
                    <a:lstStyle/>
                    <a:p>
                      <a:pPr algn="l" fontAlgn="ctr"/>
                      <a:r>
                        <a:rPr lang="en-US" sz="1400" u="none" strike="noStrike">
                          <a:effectLst/>
                        </a:rPr>
                        <a:t>Characters: You can make up a character sheet for each character and character type (NUC Guard for example).</a:t>
                      </a:r>
                      <a:endParaRPr lang="en-US" sz="1400" b="0" i="0" u="none" strike="noStrike">
                        <a:solidFill>
                          <a:srgbClr val="000000"/>
                        </a:solidFill>
                        <a:effectLst/>
                        <a:latin typeface="Arial" panose="020B0604020202020204" pitchFamily="34" charset="0"/>
                      </a:endParaRPr>
                    </a:p>
                  </a:txBody>
                  <a:tcPr marL="2047"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139787793"/>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147364" marR="2047" marT="2047" marB="0" anchor="ctr"/>
                </a:tc>
                <a:tc gridSpan="3">
                  <a:txBody>
                    <a:bodyPr/>
                    <a:lstStyle/>
                    <a:p>
                      <a:pPr algn="l" fontAlgn="ctr"/>
                      <a:r>
                        <a:rPr lang="en-US" sz="1400" u="none" strike="noStrike">
                          <a:effectLst/>
                        </a:rPr>
                        <a:t>●      Main Character(s)</a:t>
                      </a:r>
                      <a:endParaRPr lang="en-US" sz="1400" b="0" i="0" u="none" strike="noStrike">
                        <a:solidFill>
                          <a:srgbClr val="000000"/>
                        </a:solidFill>
                        <a:effectLst/>
                        <a:latin typeface="Arial" panose="020B0604020202020204" pitchFamily="34" charset="0"/>
                      </a:endParaRPr>
                    </a:p>
                  </a:txBody>
                  <a:tcPr marL="147364" marR="2047" marT="2047" marB="0" anchor="ct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083579288"/>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294728" marR="2047" marT="2047" marB="0" anchor="ctr"/>
                </a:tc>
                <a:tc gridSpan="4">
                  <a:txBody>
                    <a:bodyPr/>
                    <a:lstStyle/>
                    <a:p>
                      <a:pPr algn="l" fontAlgn="ctr"/>
                      <a:r>
                        <a:rPr lang="en-US" sz="1400" u="none" strike="noStrike">
                          <a:effectLst/>
                        </a:rPr>
                        <a:t>○      Their Persona(s):</a:t>
                      </a:r>
                      <a:endParaRPr lang="en-US" sz="1400" b="0" i="0" u="none" strike="noStrike">
                        <a:solidFill>
                          <a:srgbClr val="000000"/>
                        </a:solidFill>
                        <a:effectLst/>
                        <a:latin typeface="Arial" panose="020B0604020202020204" pitchFamily="34" charset="0"/>
                      </a:endParaRPr>
                    </a:p>
                  </a:txBody>
                  <a:tcPr marL="294728"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4193752394"/>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a:effectLst/>
                        </a:rPr>
                        <a:t>■      History</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4147119953"/>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6">
                  <a:txBody>
                    <a:bodyPr/>
                    <a:lstStyle/>
                    <a:p>
                      <a:pPr algn="l" fontAlgn="ctr"/>
                      <a:r>
                        <a:rPr lang="en-US" sz="1400" u="none" strike="noStrike">
                          <a:effectLst/>
                        </a:rPr>
                        <a:t>■      Reason for Conflict/Drive</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139331707"/>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12">
                  <a:txBody>
                    <a:bodyPr/>
                    <a:lstStyle/>
                    <a:p>
                      <a:pPr algn="l" fontAlgn="ctr"/>
                      <a:r>
                        <a:rPr lang="en-US" sz="1400" u="none" strike="noStrike">
                          <a:effectLst/>
                        </a:rPr>
                        <a:t>■      Skills: can be personal and/or combat (should tie into other parts of the design document).</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961355706"/>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a:effectLst/>
                        </a:rPr>
                        <a:t>■      Relationships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239645737"/>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5">
                  <a:txBody>
                    <a:bodyPr/>
                    <a:lstStyle/>
                    <a:p>
                      <a:pPr algn="l" fontAlgn="ctr"/>
                      <a:r>
                        <a:rPr lang="en-US" sz="1400" u="none" strike="noStrike">
                          <a:effectLst/>
                        </a:rPr>
                        <a:t>■      Strengths/Weaknesses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690579327"/>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a:effectLst/>
                        </a:rPr>
                        <a:t>■      Specials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670479643"/>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147364" marR="2047" marT="2047" marB="0" anchor="ctr"/>
                </a:tc>
                <a:tc gridSpan="10">
                  <a:txBody>
                    <a:bodyPr/>
                    <a:lstStyle/>
                    <a:p>
                      <a:pPr algn="l" fontAlgn="ctr"/>
                      <a:r>
                        <a:rPr lang="en-US" sz="1400" u="none" strike="noStrike">
                          <a:effectLst/>
                        </a:rPr>
                        <a:t>●      NUCs (Non-User Character): Key characters in the world that are not the user</a:t>
                      </a:r>
                      <a:endParaRPr lang="en-US" sz="1400" b="0" i="0" u="none" strike="noStrike">
                        <a:solidFill>
                          <a:srgbClr val="000000"/>
                        </a:solidFill>
                        <a:effectLst/>
                        <a:latin typeface="Arial" panose="020B0604020202020204" pitchFamily="34" charset="0"/>
                      </a:endParaRPr>
                    </a:p>
                  </a:txBody>
                  <a:tcPr marL="147364"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345310594"/>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294728" marR="2047" marT="2047" marB="0" anchor="ctr"/>
                </a:tc>
                <a:tc gridSpan="4">
                  <a:txBody>
                    <a:bodyPr/>
                    <a:lstStyle/>
                    <a:p>
                      <a:pPr algn="l" fontAlgn="ctr"/>
                      <a:r>
                        <a:rPr lang="en-US" sz="1400" u="none" strike="noStrike">
                          <a:effectLst/>
                        </a:rPr>
                        <a:t>○      Simple Persona(s)</a:t>
                      </a:r>
                      <a:endParaRPr lang="en-US" sz="1400" b="0" i="0" u="none" strike="noStrike">
                        <a:solidFill>
                          <a:srgbClr val="000000"/>
                        </a:solidFill>
                        <a:effectLst/>
                        <a:latin typeface="Arial" panose="020B0604020202020204" pitchFamily="34" charset="0"/>
                      </a:endParaRPr>
                    </a:p>
                  </a:txBody>
                  <a:tcPr marL="294728"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996604320"/>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8">
                  <a:txBody>
                    <a:bodyPr/>
                    <a:lstStyle/>
                    <a:p>
                      <a:pPr algn="l" fontAlgn="ctr"/>
                      <a:r>
                        <a:rPr lang="en-US" sz="1400" u="none" strike="noStrike">
                          <a:effectLst/>
                        </a:rPr>
                        <a:t>■      What do they provide (information, skills, assets)?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937184375"/>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5">
                  <a:txBody>
                    <a:bodyPr/>
                    <a:lstStyle/>
                    <a:p>
                      <a:pPr algn="l" fontAlgn="ctr"/>
                      <a:r>
                        <a:rPr lang="en-US" sz="1400" u="none" strike="noStrike">
                          <a:effectLst/>
                        </a:rPr>
                        <a:t>■      Any gameplay impact</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658180159"/>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147364" marR="2047" marT="2047" marB="0" anchor="ctr"/>
                </a:tc>
                <a:tc gridSpan="3">
                  <a:txBody>
                    <a:bodyPr/>
                    <a:lstStyle/>
                    <a:p>
                      <a:pPr algn="l" fontAlgn="ctr"/>
                      <a:r>
                        <a:rPr lang="en-US" sz="1400" u="none" strike="noStrike">
                          <a:effectLst/>
                        </a:rPr>
                        <a:t>●      Boss Enemies</a:t>
                      </a:r>
                      <a:endParaRPr lang="en-US" sz="1400" b="0" i="0" u="none" strike="noStrike">
                        <a:solidFill>
                          <a:srgbClr val="000000"/>
                        </a:solidFill>
                        <a:effectLst/>
                        <a:latin typeface="Arial" panose="020B0604020202020204" pitchFamily="34" charset="0"/>
                      </a:endParaRPr>
                    </a:p>
                  </a:txBody>
                  <a:tcPr marL="147364" marR="2047" marT="2047" marB="0" anchor="ct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434316490"/>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294728" marR="2047" marT="2047" marB="0" anchor="ctr"/>
                </a:tc>
                <a:tc gridSpan="4">
                  <a:txBody>
                    <a:bodyPr/>
                    <a:lstStyle/>
                    <a:p>
                      <a:pPr algn="l" fontAlgn="ctr"/>
                      <a:r>
                        <a:rPr lang="en-US" sz="1400" u="none" strike="noStrike">
                          <a:effectLst/>
                        </a:rPr>
                        <a:t>○      Enemy Persona</a:t>
                      </a:r>
                      <a:endParaRPr lang="en-US" sz="1400" b="0" i="0" u="none" strike="noStrike">
                        <a:solidFill>
                          <a:srgbClr val="000000"/>
                        </a:solidFill>
                        <a:effectLst/>
                        <a:latin typeface="Arial" panose="020B0604020202020204" pitchFamily="34" charset="0"/>
                      </a:endParaRPr>
                    </a:p>
                  </a:txBody>
                  <a:tcPr marL="294728"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287307012"/>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7">
                  <a:txBody>
                    <a:bodyPr/>
                    <a:lstStyle/>
                    <a:p>
                      <a:pPr algn="l" fontAlgn="ctr"/>
                      <a:r>
                        <a:rPr lang="en-US" sz="1400" u="none" strike="noStrike">
                          <a:effectLst/>
                        </a:rPr>
                        <a:t>■      History with Main Characters (if any)</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105118945"/>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6">
                  <a:txBody>
                    <a:bodyPr/>
                    <a:lstStyle/>
                    <a:p>
                      <a:pPr algn="l" fontAlgn="ctr"/>
                      <a:r>
                        <a:rPr lang="en-US" sz="1400" u="none" strike="noStrike">
                          <a:effectLst/>
                        </a:rPr>
                        <a:t>■      Reason for Conflict/Drive</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811157238"/>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12">
                  <a:txBody>
                    <a:bodyPr/>
                    <a:lstStyle/>
                    <a:p>
                      <a:pPr algn="l" fontAlgn="ctr"/>
                      <a:r>
                        <a:rPr lang="en-US" sz="1400" u="none" strike="noStrike">
                          <a:effectLst/>
                        </a:rPr>
                        <a:t>■      Skills: can be personal and/or combat (should tie into other parts of the design document).</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491668957"/>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a:effectLst/>
                        </a:rPr>
                        <a:t>■      Relationships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974545853"/>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5">
                  <a:txBody>
                    <a:bodyPr/>
                    <a:lstStyle/>
                    <a:p>
                      <a:pPr algn="l" fontAlgn="ctr"/>
                      <a:r>
                        <a:rPr lang="en-US" sz="1400" u="none" strike="noStrike">
                          <a:effectLst/>
                        </a:rPr>
                        <a:t>■      Strengths/Weaknesses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173037281"/>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a:effectLst/>
                        </a:rPr>
                        <a:t>■      Specials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4064454504"/>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147364" marR="2047" marT="2047" marB="0" anchor="ctr"/>
                </a:tc>
                <a:tc gridSpan="3">
                  <a:txBody>
                    <a:bodyPr/>
                    <a:lstStyle/>
                    <a:p>
                      <a:pPr algn="l" fontAlgn="ctr"/>
                      <a:r>
                        <a:rPr lang="en-US" sz="1400" u="none" strike="noStrike">
                          <a:effectLst/>
                        </a:rPr>
                        <a:t>●      Enemy Minions</a:t>
                      </a:r>
                      <a:endParaRPr lang="en-US" sz="1400" b="0" i="0" u="none" strike="noStrike">
                        <a:solidFill>
                          <a:srgbClr val="000000"/>
                        </a:solidFill>
                        <a:effectLst/>
                        <a:latin typeface="Arial" panose="020B0604020202020204" pitchFamily="34" charset="0"/>
                      </a:endParaRPr>
                    </a:p>
                  </a:txBody>
                  <a:tcPr marL="147364" marR="2047" marT="2047" marB="0" anchor="ct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2820226516"/>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294728" marR="2047" marT="2047" marB="0" anchor="ctr"/>
                </a:tc>
                <a:tc gridSpan="4">
                  <a:txBody>
                    <a:bodyPr/>
                    <a:lstStyle/>
                    <a:p>
                      <a:pPr algn="l" fontAlgn="ctr"/>
                      <a:r>
                        <a:rPr lang="en-US" sz="1400" u="none" strike="noStrike">
                          <a:effectLst/>
                        </a:rPr>
                        <a:t>○      Simple Persona(s)</a:t>
                      </a:r>
                      <a:endParaRPr lang="en-US" sz="1400" b="0" i="0" u="none" strike="noStrike">
                        <a:solidFill>
                          <a:srgbClr val="000000"/>
                        </a:solidFill>
                        <a:effectLst/>
                        <a:latin typeface="Arial" panose="020B0604020202020204" pitchFamily="34" charset="0"/>
                      </a:endParaRPr>
                    </a:p>
                  </a:txBody>
                  <a:tcPr marL="294728"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4030185695"/>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a:effectLst/>
                        </a:rPr>
                        <a:t>■      Level</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967214259"/>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dirty="0">
                          <a:effectLst/>
                        </a:rPr>
                        <a:t>■      Skills</a:t>
                      </a:r>
                      <a:endParaRPr lang="en-US" sz="1400" b="0" i="0" u="none" strike="noStrike" dirty="0">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497563136"/>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5">
                  <a:txBody>
                    <a:bodyPr/>
                    <a:lstStyle/>
                    <a:p>
                      <a:pPr algn="l" fontAlgn="ctr"/>
                      <a:r>
                        <a:rPr lang="en-US" sz="1400" u="none" strike="noStrike">
                          <a:effectLst/>
                        </a:rPr>
                        <a:t>■      Strengths/Weaknesses</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59238225"/>
                  </a:ext>
                </a:extLst>
              </a:tr>
              <a:tr h="236540">
                <a:tc>
                  <a:txBody>
                    <a:bodyPr/>
                    <a:lstStyle/>
                    <a:p>
                      <a:pPr algn="l" fontAlgn="ctr"/>
                      <a:endParaRPr lang="en-US" sz="1400" b="0" i="0" u="none" strike="noStrike">
                        <a:solidFill>
                          <a:srgbClr val="000000"/>
                        </a:solidFill>
                        <a:effectLst/>
                        <a:latin typeface="Arial" panose="020B0604020202020204" pitchFamily="34" charset="0"/>
                      </a:endParaRPr>
                    </a:p>
                  </a:txBody>
                  <a:tcPr marL="442093" marR="2047" marT="2047" marB="0" anchor="ctr"/>
                </a:tc>
                <a:tc gridSpan="5">
                  <a:txBody>
                    <a:bodyPr/>
                    <a:lstStyle/>
                    <a:p>
                      <a:pPr algn="l" fontAlgn="ctr"/>
                      <a:r>
                        <a:rPr lang="en-US" sz="1400" u="none" strike="noStrike">
                          <a:effectLst/>
                        </a:rPr>
                        <a:t>■      Differentiating factor</a:t>
                      </a:r>
                      <a:endParaRPr lang="en-US" sz="1400" b="0" i="0" u="none" strike="noStrike">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3693948065"/>
                  </a:ext>
                </a:extLst>
              </a:tr>
              <a:tr h="236540">
                <a:tc>
                  <a:txBody>
                    <a:bodyPr/>
                    <a:lstStyle/>
                    <a:p>
                      <a:pPr algn="l" fontAlgn="ctr"/>
                      <a:endParaRPr lang="en-US" sz="1400" b="0" i="0" u="none" strike="noStrike" dirty="0">
                        <a:solidFill>
                          <a:srgbClr val="000000"/>
                        </a:solidFill>
                        <a:effectLst/>
                        <a:latin typeface="Arial" panose="020B0604020202020204" pitchFamily="34" charset="0"/>
                      </a:endParaRPr>
                    </a:p>
                  </a:txBody>
                  <a:tcPr marL="442093" marR="2047" marT="2047" marB="0" anchor="ctr"/>
                </a:tc>
                <a:tc gridSpan="4">
                  <a:txBody>
                    <a:bodyPr/>
                    <a:lstStyle/>
                    <a:p>
                      <a:pPr algn="l" fontAlgn="ctr"/>
                      <a:r>
                        <a:rPr lang="en-US" sz="1400" u="none" strike="noStrike" dirty="0">
                          <a:effectLst/>
                        </a:rPr>
                        <a:t>■      Specials</a:t>
                      </a:r>
                      <a:endParaRPr lang="en-US" sz="1400" b="0" i="0" u="none" strike="noStrike" dirty="0">
                        <a:solidFill>
                          <a:srgbClr val="000000"/>
                        </a:solidFill>
                        <a:effectLst/>
                        <a:latin typeface="Arial" panose="020B0604020202020204" pitchFamily="34" charset="0"/>
                      </a:endParaRPr>
                    </a:p>
                  </a:txBody>
                  <a:tcPr marL="442093" marR="2047" marT="2047"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a:solidFill>
                          <a:srgbClr val="000000"/>
                        </a:solidFill>
                        <a:effectLst/>
                        <a:latin typeface="Arial" panose="020B0604020202020204" pitchFamily="34" charset="0"/>
                      </a:endParaRPr>
                    </a:p>
                  </a:txBody>
                  <a:tcPr marL="2047" marR="2047" marT="2047" marB="0" anchor="b"/>
                </a:tc>
                <a:tc>
                  <a:txBody>
                    <a:bodyPr/>
                    <a:lstStyle/>
                    <a:p>
                      <a:pPr algn="l" fontAlgn="b"/>
                      <a:endParaRPr lang="en-US" sz="400" b="0" i="0" u="none" strike="noStrike" dirty="0">
                        <a:solidFill>
                          <a:srgbClr val="000000"/>
                        </a:solidFill>
                        <a:effectLst/>
                        <a:latin typeface="Arial" panose="020B0604020202020204" pitchFamily="34" charset="0"/>
                      </a:endParaRPr>
                    </a:p>
                  </a:txBody>
                  <a:tcPr marL="2047" marR="2047" marT="2047" marB="0" anchor="b"/>
                </a:tc>
                <a:extLst>
                  <a:ext uri="{0D108BD9-81ED-4DB2-BD59-A6C34878D82A}">
                    <a16:rowId xmlns:a16="http://schemas.microsoft.com/office/drawing/2014/main" val="1213677951"/>
                  </a:ext>
                </a:extLst>
              </a:tr>
            </a:tbl>
          </a:graphicData>
        </a:graphic>
      </p:graphicFrame>
    </p:spTree>
    <p:extLst>
      <p:ext uri="{BB962C8B-B14F-4D97-AF65-F5344CB8AC3E}">
        <p14:creationId xmlns:p14="http://schemas.microsoft.com/office/powerpoint/2010/main" val="106737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Design Docs Process: Simple Action Loop</a:t>
            </a:r>
          </a:p>
        </p:txBody>
      </p:sp>
      <p:grpSp>
        <p:nvGrpSpPr>
          <p:cNvPr id="14" name="Group 13">
            <a:extLst>
              <a:ext uri="{FF2B5EF4-FFF2-40B4-BE49-F238E27FC236}">
                <a16:creationId xmlns:a16="http://schemas.microsoft.com/office/drawing/2014/main" id="{F3AD2A15-14A2-415B-A675-BBB877517A5C}"/>
              </a:ext>
            </a:extLst>
          </p:cNvPr>
          <p:cNvGrpSpPr/>
          <p:nvPr/>
        </p:nvGrpSpPr>
        <p:grpSpPr>
          <a:xfrm>
            <a:off x="1502279" y="2322669"/>
            <a:ext cx="8199473" cy="2324325"/>
            <a:chOff x="1502279" y="2322669"/>
            <a:chExt cx="8199473" cy="2324325"/>
          </a:xfrm>
        </p:grpSpPr>
        <p:sp>
          <p:nvSpPr>
            <p:cNvPr id="76" name="Arrow: Bent-Up 75">
              <a:extLst>
                <a:ext uri="{FF2B5EF4-FFF2-40B4-BE49-F238E27FC236}">
                  <a16:creationId xmlns:a16="http://schemas.microsoft.com/office/drawing/2014/main" id="{A10F9ADC-BB83-4C57-86B7-3FC34863D5B6}"/>
                </a:ext>
              </a:extLst>
            </p:cNvPr>
            <p:cNvSpPr/>
            <p:nvPr/>
          </p:nvSpPr>
          <p:spPr>
            <a:xfrm flipH="1">
              <a:off x="4219656" y="3981589"/>
              <a:ext cx="1659497" cy="608969"/>
            </a:xfrm>
            <a:prstGeom prst="bentUpArrow">
              <a:avLst>
                <a:gd name="adj1" fmla="val 25000"/>
                <a:gd name="adj2" fmla="val 26950"/>
                <a:gd name="adj3" fmla="val 23754"/>
              </a:avLst>
            </a:prstGeom>
            <a:solidFill>
              <a:srgbClr val="FF0000">
                <a:alpha val="5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EB71F2B-7447-4A10-B873-F7B936728BDC}"/>
                </a:ext>
              </a:extLst>
            </p:cNvPr>
            <p:cNvSpPr/>
            <p:nvPr/>
          </p:nvSpPr>
          <p:spPr>
            <a:xfrm>
              <a:off x="1502279" y="3075231"/>
              <a:ext cx="874014"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S01</a:t>
              </a:r>
            </a:p>
          </p:txBody>
        </p:sp>
        <p:sp>
          <p:nvSpPr>
            <p:cNvPr id="7" name="Rectangle 6">
              <a:extLst>
                <a:ext uri="{FF2B5EF4-FFF2-40B4-BE49-F238E27FC236}">
                  <a16:creationId xmlns:a16="http://schemas.microsoft.com/office/drawing/2014/main" id="{8A80CC62-1DDF-4000-9BC6-2C615AE90C1A}"/>
                </a:ext>
              </a:extLst>
            </p:cNvPr>
            <p:cNvSpPr/>
            <p:nvPr/>
          </p:nvSpPr>
          <p:spPr>
            <a:xfrm>
              <a:off x="3696616" y="3109199"/>
              <a:ext cx="1059829"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Home Base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S02</a:t>
              </a:r>
            </a:p>
          </p:txBody>
        </p:sp>
        <p:sp>
          <p:nvSpPr>
            <p:cNvPr id="13" name="Rectangle 12">
              <a:extLst>
                <a:ext uri="{FF2B5EF4-FFF2-40B4-BE49-F238E27FC236}">
                  <a16:creationId xmlns:a16="http://schemas.microsoft.com/office/drawing/2014/main" id="{5770245F-AA13-4035-A0F7-C98E92C9D9D0}"/>
                </a:ext>
              </a:extLst>
            </p:cNvPr>
            <p:cNvSpPr/>
            <p:nvPr/>
          </p:nvSpPr>
          <p:spPr>
            <a:xfrm>
              <a:off x="5970803" y="3113670"/>
              <a:ext cx="958468"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Mission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S03</a:t>
              </a:r>
            </a:p>
          </p:txBody>
        </p:sp>
        <p:sp>
          <p:nvSpPr>
            <p:cNvPr id="29" name="Rectangle 28">
              <a:extLst>
                <a:ext uri="{FF2B5EF4-FFF2-40B4-BE49-F238E27FC236}">
                  <a16:creationId xmlns:a16="http://schemas.microsoft.com/office/drawing/2014/main" id="{348811DD-FC9B-4EEC-916A-A3E6BBD8502E}"/>
                </a:ext>
              </a:extLst>
            </p:cNvPr>
            <p:cNvSpPr/>
            <p:nvPr/>
          </p:nvSpPr>
          <p:spPr>
            <a:xfrm>
              <a:off x="8743284" y="3075231"/>
              <a:ext cx="958468"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Combat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S04</a:t>
              </a:r>
            </a:p>
          </p:txBody>
        </p:sp>
        <p:sp>
          <p:nvSpPr>
            <p:cNvPr id="81" name="Arrow: Bent-Up 80">
              <a:extLst>
                <a:ext uri="{FF2B5EF4-FFF2-40B4-BE49-F238E27FC236}">
                  <a16:creationId xmlns:a16="http://schemas.microsoft.com/office/drawing/2014/main" id="{9920ECEF-86ED-4060-8395-2D65517C26C1}"/>
                </a:ext>
              </a:extLst>
            </p:cNvPr>
            <p:cNvSpPr/>
            <p:nvPr/>
          </p:nvSpPr>
          <p:spPr>
            <a:xfrm rot="16200000">
              <a:off x="8761320" y="2316331"/>
              <a:ext cx="643433" cy="656110"/>
            </a:xfrm>
            <a:prstGeom prst="bentUpArrow">
              <a:avLst>
                <a:gd name="adj1" fmla="val 20058"/>
                <a:gd name="adj2" fmla="val 25000"/>
                <a:gd name="adj3" fmla="val 25000"/>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row: Bent-Up 41">
              <a:extLst>
                <a:ext uri="{FF2B5EF4-FFF2-40B4-BE49-F238E27FC236}">
                  <a16:creationId xmlns:a16="http://schemas.microsoft.com/office/drawing/2014/main" id="{9B44D0B6-FDF4-41EE-A090-DB40355B2444}"/>
                </a:ext>
              </a:extLst>
            </p:cNvPr>
            <p:cNvSpPr/>
            <p:nvPr/>
          </p:nvSpPr>
          <p:spPr>
            <a:xfrm rot="10800000">
              <a:off x="6306280" y="2421937"/>
              <a:ext cx="2308396" cy="608967"/>
            </a:xfrm>
            <a:prstGeom prst="bentUpArrow">
              <a:avLst>
                <a:gd name="adj1" fmla="val 25000"/>
                <a:gd name="adj2" fmla="val 26950"/>
                <a:gd name="adj3" fmla="val 25000"/>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Arrow: Up 53">
              <a:extLst>
                <a:ext uri="{FF2B5EF4-FFF2-40B4-BE49-F238E27FC236}">
                  <a16:creationId xmlns:a16="http://schemas.microsoft.com/office/drawing/2014/main" id="{18C64451-0292-4852-BE50-D1B2F9C2CC8C}"/>
                </a:ext>
              </a:extLst>
            </p:cNvPr>
            <p:cNvSpPr/>
            <p:nvPr/>
          </p:nvSpPr>
          <p:spPr>
            <a:xfrm rot="5400000">
              <a:off x="7670382" y="2573629"/>
              <a:ext cx="366856" cy="1665782"/>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row: Up 54">
              <a:extLst>
                <a:ext uri="{FF2B5EF4-FFF2-40B4-BE49-F238E27FC236}">
                  <a16:creationId xmlns:a16="http://schemas.microsoft.com/office/drawing/2014/main" id="{A5001389-1600-4154-8653-2BFBBC918F1E}"/>
                </a:ext>
              </a:extLst>
            </p:cNvPr>
            <p:cNvSpPr/>
            <p:nvPr/>
          </p:nvSpPr>
          <p:spPr>
            <a:xfrm rot="5400000">
              <a:off x="5233725" y="2860071"/>
              <a:ext cx="286273" cy="1092897"/>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row: Up 55">
              <a:extLst>
                <a:ext uri="{FF2B5EF4-FFF2-40B4-BE49-F238E27FC236}">
                  <a16:creationId xmlns:a16="http://schemas.microsoft.com/office/drawing/2014/main" id="{04E12182-493F-4AF6-B145-ECFFA47DE3DD}"/>
                </a:ext>
              </a:extLst>
            </p:cNvPr>
            <p:cNvSpPr/>
            <p:nvPr/>
          </p:nvSpPr>
          <p:spPr>
            <a:xfrm rot="5400000">
              <a:off x="2961207" y="2915367"/>
              <a:ext cx="286273" cy="1092897"/>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Arrow: Bent-Up 56">
              <a:extLst>
                <a:ext uri="{FF2B5EF4-FFF2-40B4-BE49-F238E27FC236}">
                  <a16:creationId xmlns:a16="http://schemas.microsoft.com/office/drawing/2014/main" id="{F2FDD7A3-3749-4899-BE31-1FDD62B3C655}"/>
                </a:ext>
              </a:extLst>
            </p:cNvPr>
            <p:cNvSpPr/>
            <p:nvPr/>
          </p:nvSpPr>
          <p:spPr>
            <a:xfrm rot="16200000" flipH="1">
              <a:off x="7427329" y="2663231"/>
              <a:ext cx="608967" cy="3358560"/>
            </a:xfrm>
            <a:prstGeom prst="bentUpArrow">
              <a:avLst>
                <a:gd name="adj1" fmla="val 23933"/>
                <a:gd name="adj2" fmla="val 25000"/>
                <a:gd name="adj3" fmla="val 25000"/>
              </a:avLst>
            </a:prstGeom>
            <a:solidFill>
              <a:srgbClr val="FF0000">
                <a:alpha val="5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Arrow: Up 57">
              <a:extLst>
                <a:ext uri="{FF2B5EF4-FFF2-40B4-BE49-F238E27FC236}">
                  <a16:creationId xmlns:a16="http://schemas.microsoft.com/office/drawing/2014/main" id="{B5652ACE-0D38-482C-9A5A-37F0A935A9E5}"/>
                </a:ext>
              </a:extLst>
            </p:cNvPr>
            <p:cNvSpPr/>
            <p:nvPr/>
          </p:nvSpPr>
          <p:spPr>
            <a:xfrm rot="5400000" flipV="1">
              <a:off x="2857514" y="3170887"/>
              <a:ext cx="286273" cy="1124395"/>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row: Up 58">
              <a:extLst>
                <a:ext uri="{FF2B5EF4-FFF2-40B4-BE49-F238E27FC236}">
                  <a16:creationId xmlns:a16="http://schemas.microsoft.com/office/drawing/2014/main" id="{8C577903-D16A-439F-A09F-2ABD613F8B62}"/>
                </a:ext>
              </a:extLst>
            </p:cNvPr>
            <p:cNvSpPr/>
            <p:nvPr/>
          </p:nvSpPr>
          <p:spPr>
            <a:xfrm rot="5400000" flipV="1">
              <a:off x="5207184" y="3150458"/>
              <a:ext cx="286274" cy="1057668"/>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1255D7F-4754-4B5A-9BE2-DABC539882A8}"/>
                </a:ext>
              </a:extLst>
            </p:cNvPr>
            <p:cNvSpPr txBox="1"/>
            <p:nvPr/>
          </p:nvSpPr>
          <p:spPr>
            <a:xfrm>
              <a:off x="7460478" y="4128631"/>
              <a:ext cx="8029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Death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0" name="TextBox 9">
              <a:extLst>
                <a:ext uri="{FF2B5EF4-FFF2-40B4-BE49-F238E27FC236}">
                  <a16:creationId xmlns:a16="http://schemas.microsoft.com/office/drawing/2014/main" id="{C5B7CFDB-5FF0-4E56-8DC7-F42F5E01C448}"/>
                </a:ext>
              </a:extLst>
            </p:cNvPr>
            <p:cNvSpPr txBox="1"/>
            <p:nvPr/>
          </p:nvSpPr>
          <p:spPr>
            <a:xfrm>
              <a:off x="7121750" y="2541754"/>
              <a:ext cx="13353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Lose, repeat</a:t>
              </a:r>
            </a:p>
          </p:txBody>
        </p:sp>
        <p:sp>
          <p:nvSpPr>
            <p:cNvPr id="60" name="Arrow: Bent-Up 59">
              <a:extLst>
                <a:ext uri="{FF2B5EF4-FFF2-40B4-BE49-F238E27FC236}">
                  <a16:creationId xmlns:a16="http://schemas.microsoft.com/office/drawing/2014/main" id="{D7965826-0657-4DEC-BB7F-C33BB27402F7}"/>
                </a:ext>
              </a:extLst>
            </p:cNvPr>
            <p:cNvSpPr/>
            <p:nvPr/>
          </p:nvSpPr>
          <p:spPr>
            <a:xfrm rot="10800000">
              <a:off x="3857579" y="2421937"/>
              <a:ext cx="2308396" cy="608967"/>
            </a:xfrm>
            <a:prstGeom prst="bentUpArrow">
              <a:avLst>
                <a:gd name="adj1" fmla="val 25000"/>
                <a:gd name="adj2" fmla="val 26950"/>
                <a:gd name="adj3" fmla="val 25000"/>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3990403-D0A9-4B6B-8D5D-949B6B7A2DF9}"/>
                </a:ext>
              </a:extLst>
            </p:cNvPr>
            <p:cNvSpPr txBox="1"/>
            <p:nvPr/>
          </p:nvSpPr>
          <p:spPr>
            <a:xfrm>
              <a:off x="4086632" y="2575156"/>
              <a:ext cx="2101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Win/Lose, no repeat</a:t>
              </a:r>
            </a:p>
          </p:txBody>
        </p:sp>
      </p:grpSp>
    </p:spTree>
    <p:extLst>
      <p:ext uri="{BB962C8B-B14F-4D97-AF65-F5344CB8AC3E}">
        <p14:creationId xmlns:p14="http://schemas.microsoft.com/office/powerpoint/2010/main" val="58261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5980253" cy="4969502"/>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Issues with Presence</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Cognitive load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Cognitive load refers to the amount of mental processing power needed to use your product.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Think of the things that a new user faces when they first enter VR</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Confusion</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Lack of Direction</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Lack of know how</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pic>
        <p:nvPicPr>
          <p:cNvPr id="4" name="Picture 3" descr="A close up of a logo&#10;&#10;Description automatically generated">
            <a:extLst>
              <a:ext uri="{FF2B5EF4-FFF2-40B4-BE49-F238E27FC236}">
                <a16:creationId xmlns:a16="http://schemas.microsoft.com/office/drawing/2014/main" id="{9B5D6F71-B639-4119-B6AA-0E894A121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500" y="1372703"/>
            <a:ext cx="5715000" cy="4381500"/>
          </a:xfrm>
          <a:prstGeom prst="rect">
            <a:avLst/>
          </a:prstGeom>
        </p:spPr>
      </p:pic>
    </p:spTree>
    <p:extLst>
      <p:ext uri="{BB962C8B-B14F-4D97-AF65-F5344CB8AC3E}">
        <p14:creationId xmlns:p14="http://schemas.microsoft.com/office/powerpoint/2010/main" val="45528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6906490" cy="2270558"/>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Cognitive load study</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Simplify the scene (at least at first)</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Fidelity should match the Target system</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Open Sans"/>
                <a:ea typeface="+mn-ea"/>
                <a:cs typeface="+mn-cs"/>
              </a:rPr>
              <a:t>Head turning on mobile</a:t>
            </a:r>
            <a:endParaRPr kumimoji="0" lang="en-US" sz="28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Dealing with Cognitive Load</a:t>
            </a:r>
          </a:p>
        </p:txBody>
      </p:sp>
      <p:pic>
        <p:nvPicPr>
          <p:cNvPr id="5" name="Picture 4" descr="A picture containing text&#10;&#10;Description automatically generated">
            <a:extLst>
              <a:ext uri="{FF2B5EF4-FFF2-40B4-BE49-F238E27FC236}">
                <a16:creationId xmlns:a16="http://schemas.microsoft.com/office/drawing/2014/main" id="{AE8BA5E8-8425-4B06-B676-72A449515C2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163056" y="1371600"/>
            <a:ext cx="5715000" cy="4379976"/>
          </a:xfrm>
          <a:prstGeom prst="rect">
            <a:avLst/>
          </a:prstGeom>
        </p:spPr>
      </p:pic>
    </p:spTree>
    <p:extLst>
      <p:ext uri="{BB962C8B-B14F-4D97-AF65-F5344CB8AC3E}">
        <p14:creationId xmlns:p14="http://schemas.microsoft.com/office/powerpoint/2010/main" val="278236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7799528" cy="2797561"/>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Open Sans"/>
              <a:ea typeface="+mn-ea"/>
              <a:cs typeface="+mn-cs"/>
            </a:endParaRPr>
          </a:p>
          <a:p>
            <a:pPr>
              <a:lnSpc>
                <a:spcPct val="107000"/>
              </a:lnSpc>
              <a:defRPr/>
            </a:pPr>
            <a:r>
              <a:rPr lang="en-US" sz="2400" dirty="0">
                <a:solidFill>
                  <a:prstClr val="white"/>
                </a:solidFill>
                <a:latin typeface="Open Sans"/>
              </a:rPr>
              <a:t>Use Rest Frames if possible</a:t>
            </a:r>
          </a:p>
          <a:p>
            <a:pPr>
              <a:lnSpc>
                <a:spcPct val="107000"/>
              </a:lnSpc>
              <a:defRPr/>
            </a:pPr>
            <a:endParaRPr lang="en-US" sz="700" dirty="0">
              <a:solidFill>
                <a:prstClr val="white"/>
              </a:solidFill>
              <a:latin typeface="Open San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Give users control of their navigation</a:t>
            </a: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Open Sans"/>
                <a:ea typeface="+mn-ea"/>
                <a:cs typeface="+mn-cs"/>
              </a:rPr>
              <a:t>Driver vs. Passenger</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Avoid Depth Confusion</a:t>
            </a: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Open Sans"/>
                <a:ea typeface="+mn-ea"/>
                <a:cs typeface="+mn-cs"/>
              </a:rPr>
              <a:t>UI can be problematic here</a:t>
            </a: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Dealing with Cognitive Load</a:t>
            </a:r>
          </a:p>
        </p:txBody>
      </p:sp>
      <p:pic>
        <p:nvPicPr>
          <p:cNvPr id="8" name="Picture 7" descr="A screenshot of text&#10;&#10;Description automatically generated">
            <a:extLst>
              <a:ext uri="{FF2B5EF4-FFF2-40B4-BE49-F238E27FC236}">
                <a16:creationId xmlns:a16="http://schemas.microsoft.com/office/drawing/2014/main" id="{A7D80BAB-5182-4F48-948F-5A09B9926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887" y="1219200"/>
            <a:ext cx="5807834" cy="4781550"/>
          </a:xfrm>
          <a:prstGeom prst="rect">
            <a:avLst/>
          </a:prstGeom>
        </p:spPr>
      </p:pic>
    </p:spTree>
    <p:extLst>
      <p:ext uri="{BB962C8B-B14F-4D97-AF65-F5344CB8AC3E}">
        <p14:creationId xmlns:p14="http://schemas.microsoft.com/office/powerpoint/2010/main" val="365031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6" y="1102624"/>
            <a:ext cx="7208331" cy="4129720"/>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Issues of Control</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Users must feel they control their space</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very important when you have walk around spaces </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Direction is paramount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Knowing what to do and how to do it gives the feeling of control</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Managing choices can be an issue with less input methodologies</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Error handling in interactions can be problematic</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Leads to frustration and the feeling of loss of control</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pic>
        <p:nvPicPr>
          <p:cNvPr id="17" name="Picture 16" descr="A person holding a sign&#10;&#10;Description automatically generated">
            <a:extLst>
              <a:ext uri="{FF2B5EF4-FFF2-40B4-BE49-F238E27FC236}">
                <a16:creationId xmlns:a16="http://schemas.microsoft.com/office/drawing/2014/main" id="{F229A5AE-23C1-468A-B961-85836D7AE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913" y="1319437"/>
            <a:ext cx="5006340" cy="4400036"/>
          </a:xfrm>
          <a:prstGeom prst="rect">
            <a:avLst/>
          </a:prstGeom>
        </p:spPr>
      </p:pic>
    </p:spTree>
    <p:extLst>
      <p:ext uri="{BB962C8B-B14F-4D97-AF65-F5344CB8AC3E}">
        <p14:creationId xmlns:p14="http://schemas.microsoft.com/office/powerpoint/2010/main" val="321370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11502"/>
            <a:ext cx="5980253" cy="3057184"/>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Issues with Presence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cont</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Kinematic load (repetitive overload)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Kinematic load refers to the amount of physical activity needed to use your product.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Google Study on how people enjoy VR</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301658"/>
            <a:ext cx="10515600" cy="731614"/>
          </a:xfrm>
        </p:spPr>
        <p:txBody>
          <a:bodyPr anchor="b" anchorCtr="0">
            <a:normAutofit/>
          </a:bodyPr>
          <a:lstStyle/>
          <a:p>
            <a:r>
              <a:rPr lang="en-US" sz="3200" dirty="0">
                <a:solidFill>
                  <a:schemeClr val="bg1"/>
                </a:solidFill>
                <a:latin typeface="+mn-lt"/>
              </a:rPr>
              <a:t>VR Design: General Concerns</a:t>
            </a:r>
          </a:p>
        </p:txBody>
      </p:sp>
      <p:pic>
        <p:nvPicPr>
          <p:cNvPr id="8" name="Picture 7" descr="A picture containing wall, indoor, sitting, front&#10;&#10;Description automatically generated">
            <a:extLst>
              <a:ext uri="{FF2B5EF4-FFF2-40B4-BE49-F238E27FC236}">
                <a16:creationId xmlns:a16="http://schemas.microsoft.com/office/drawing/2014/main" id="{4DF57CB3-B3DE-4B8B-872C-4B1872EA7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056" y="1371600"/>
            <a:ext cx="5723688" cy="2875280"/>
          </a:xfrm>
          <a:prstGeom prst="rect">
            <a:avLst/>
          </a:prstGeom>
        </p:spPr>
      </p:pic>
    </p:spTree>
    <p:extLst>
      <p:ext uri="{BB962C8B-B14F-4D97-AF65-F5344CB8AC3E}">
        <p14:creationId xmlns:p14="http://schemas.microsoft.com/office/powerpoint/2010/main" val="16750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6906490" cy="2879763"/>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Limit arm, elbow and hand movement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We will speak specifics in a bit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Build simply and </a:t>
            </a:r>
            <a:r>
              <a:rPr lang="en-US" sz="2400" dirty="0">
                <a:solidFill>
                  <a:prstClr val="white"/>
                </a:solidFill>
                <a:latin typeface="Open Sans"/>
              </a:rPr>
              <a:t>also </a:t>
            </a:r>
            <a:r>
              <a:rPr kumimoji="0" lang="en-US" sz="2400" b="0" i="0" u="none" strike="noStrike" kern="1200" cap="none" spc="0" normalizeH="0" baseline="0" noProof="0" dirty="0">
                <a:ln>
                  <a:noFill/>
                </a:ln>
                <a:solidFill>
                  <a:prstClr val="white"/>
                </a:solidFill>
                <a:effectLst/>
                <a:uLnTx/>
                <a:uFillTx/>
                <a:latin typeface="Open Sans"/>
                <a:ea typeface="+mn-ea"/>
                <a:cs typeface="+mn-cs"/>
              </a:rPr>
              <a:t>support the high end</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Oculus best practices</a:t>
            </a:r>
            <a:endParaRPr kumimoji="0" lang="en-US" sz="2000" b="0" i="0" u="none" strike="noStrike" kern="1200" cap="none" spc="0" normalizeH="0" baseline="0" noProof="0" dirty="0">
              <a:ln>
                <a:noFill/>
              </a:ln>
              <a:solidFill>
                <a:prstClr val="white"/>
              </a:solidFill>
              <a:effectLst/>
              <a:uLnTx/>
              <a:uFillTx/>
              <a:latin typeface="Open Sans"/>
              <a:ea typeface="+mn-ea"/>
              <a:cs typeface="+mn-cs"/>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Open Sans"/>
              <a:ea typeface="+mn-ea"/>
              <a:cs typeface="+mn-cs"/>
            </a:endParaRP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Dealing with Kinematic Load</a:t>
            </a:r>
          </a:p>
        </p:txBody>
      </p:sp>
      <p:pic>
        <p:nvPicPr>
          <p:cNvPr id="4" name="Picture 3" descr="A picture containing indoor&#10;&#10;Description automatically generated">
            <a:extLst>
              <a:ext uri="{FF2B5EF4-FFF2-40B4-BE49-F238E27FC236}">
                <a16:creationId xmlns:a16="http://schemas.microsoft.com/office/drawing/2014/main" id="{4E953051-D56C-46B2-ADDC-96938AB56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056" y="1371599"/>
            <a:ext cx="5715000" cy="3735111"/>
          </a:xfrm>
          <a:prstGeom prst="rect">
            <a:avLst/>
          </a:prstGeom>
        </p:spPr>
      </p:pic>
    </p:spTree>
    <p:extLst>
      <p:ext uri="{BB962C8B-B14F-4D97-AF65-F5344CB8AC3E}">
        <p14:creationId xmlns:p14="http://schemas.microsoft.com/office/powerpoint/2010/main" val="39393750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9100</TotalTime>
  <Words>3214</Words>
  <Application>Microsoft Office PowerPoint</Application>
  <PresentationFormat>Widescreen</PresentationFormat>
  <Paragraphs>485</Paragraphs>
  <Slides>31</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Calibri Light</vt:lpstr>
      <vt:lpstr>Montserrat</vt:lpstr>
      <vt:lpstr>Open Sans</vt:lpstr>
      <vt:lpstr>Segoe UI</vt:lpstr>
      <vt:lpstr>Wingdings 2</vt:lpstr>
      <vt:lpstr>1_Office Theme</vt:lpstr>
      <vt:lpstr>Worksheet</vt:lpstr>
      <vt:lpstr>PowerPoint Presentation</vt:lpstr>
      <vt:lpstr>VR Design: General Concerns</vt:lpstr>
      <vt:lpstr>VR Design: General Concerns</vt:lpstr>
      <vt:lpstr>VR Design: General Concerns</vt:lpstr>
      <vt:lpstr>VR Design: Dealing with Cognitive Load</vt:lpstr>
      <vt:lpstr>VR Design: Dealing with Cognitive Load</vt:lpstr>
      <vt:lpstr>VR Design: General Concerns</vt:lpstr>
      <vt:lpstr>VR Design: General Concerns</vt:lpstr>
      <vt:lpstr>VR Design: Dealing with Kinematic Load</vt:lpstr>
      <vt:lpstr>VR Design: Summary of General Concerns Yasser Malaika (Valve), Patrick O'Luanaigh (nDreams)  Mike Agler (Google) , Design Best Practices (Oculus)</vt:lpstr>
      <vt:lpstr>VR Design: Summary of General Concerns Yasser Malaika (Valve), Patrick O'Luanaigh (nDreams)  Mike Agler (Google) , Design Best Practices (Oculus)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Cermak</dc:creator>
  <cp:lastModifiedBy>Dan Cermak</cp:lastModifiedBy>
  <cp:revision>5</cp:revision>
  <dcterms:created xsi:type="dcterms:W3CDTF">2019-09-15T23:43:07Z</dcterms:created>
  <dcterms:modified xsi:type="dcterms:W3CDTF">2020-02-11T15:33:58Z</dcterms:modified>
</cp:coreProperties>
</file>