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602" r:id="rId2"/>
    <p:sldId id="623" r:id="rId3"/>
    <p:sldId id="822" r:id="rId4"/>
    <p:sldId id="514" r:id="rId5"/>
    <p:sldId id="515" r:id="rId6"/>
    <p:sldId id="516" r:id="rId7"/>
    <p:sldId id="411" r:id="rId8"/>
    <p:sldId id="510" r:id="rId9"/>
    <p:sldId id="511" r:id="rId10"/>
    <p:sldId id="518" r:id="rId11"/>
    <p:sldId id="507" r:id="rId12"/>
    <p:sldId id="513" r:id="rId13"/>
    <p:sldId id="512" r:id="rId14"/>
    <p:sldId id="73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 Cermak" initials="DC" lastIdx="1" clrIdx="0">
    <p:extLst>
      <p:ext uri="{19B8F6BF-5375-455C-9EA6-DF929625EA0E}">
        <p15:presenceInfo xmlns:p15="http://schemas.microsoft.com/office/powerpoint/2012/main" userId="61293d962b77ac7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6BC3B9-67AC-40C9-8156-9636C94B704E}" v="24" dt="2019-10-14T13:15:17.4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8" d="100"/>
          <a:sy n="108" d="100"/>
        </p:scale>
        <p:origin x="714" y="102"/>
      </p:cViewPr>
      <p:guideLst/>
    </p:cSldViewPr>
  </p:slideViewPr>
  <p:notesTextViewPr>
    <p:cViewPr>
      <p:scale>
        <a:sx n="1" d="1"/>
        <a:sy n="1" d="1"/>
      </p:scale>
      <p:origin x="0" y="0"/>
    </p:cViewPr>
  </p:notesTextViewPr>
  <p:notesViewPr>
    <p:cSldViewPr snapToGrid="0">
      <p:cViewPr varScale="1">
        <p:scale>
          <a:sx n="54" d="100"/>
          <a:sy n="54" d="100"/>
        </p:scale>
        <p:origin x="2632"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67ABF-2348-4011-95CB-8AA0D869917C}" type="datetimeFigureOut">
              <a:rPr lang="en-US" smtClean="0"/>
              <a:t>10/16/2019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3F7C2D-3D42-4C5D-91A6-60AE23AD59EF}" type="slidenum">
              <a:rPr lang="en-US" smtClean="0"/>
              <a:t>‹#›</a:t>
            </a:fld>
            <a:endParaRPr lang="en-US"/>
          </a:p>
        </p:txBody>
      </p:sp>
    </p:spTree>
    <p:extLst>
      <p:ext uri="{BB962C8B-B14F-4D97-AF65-F5344CB8AC3E}">
        <p14:creationId xmlns:p14="http://schemas.microsoft.com/office/powerpoint/2010/main" val="84155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3716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03C5A-84C4-4174-8126-8DE6933E0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1648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3F7C2D-3D42-4C5D-91A6-60AE23AD59EF}" type="slidenum">
              <a:rPr lang="en-US" smtClean="0"/>
              <a:t>2</a:t>
            </a:fld>
            <a:endParaRPr lang="en-US"/>
          </a:p>
        </p:txBody>
      </p:sp>
    </p:spTree>
    <p:extLst>
      <p:ext uri="{BB962C8B-B14F-4D97-AF65-F5344CB8AC3E}">
        <p14:creationId xmlns:p14="http://schemas.microsoft.com/office/powerpoint/2010/main" val="3391622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solidFill>
                  <a:schemeClr val="bg1"/>
                </a:solidFill>
              </a:rPr>
              <a:t>First time Project Development without project management is like being blindfolded and being led into a big room for the first time.  You stumble around tripping over things and slowly a picture of the room will develop in your head but you are never quite sure where you are going. Sequels are when you take the blindfold off and scan the room for a long time, put it back on and then someone comes into the room and adds furniture. Project Management is basically someone describing the room to you while looking at an accurate but blurry picture of the room.  It’s a tool that helps you understand the space you are in.   </a:t>
            </a:r>
          </a:p>
          <a:p>
            <a:endParaRPr lang="en-US" dirty="0"/>
          </a:p>
        </p:txBody>
      </p:sp>
      <p:sp>
        <p:nvSpPr>
          <p:cNvPr id="4" name="Slide Number Placeholder 3"/>
          <p:cNvSpPr>
            <a:spLocks noGrp="1"/>
          </p:cNvSpPr>
          <p:nvPr>
            <p:ph type="sldNum" sz="quarter" idx="5"/>
          </p:nvPr>
        </p:nvSpPr>
        <p:spPr/>
        <p:txBody>
          <a:bodyPr/>
          <a:lstStyle/>
          <a:p>
            <a:fld id="{FB3F7C2D-3D42-4C5D-91A6-60AE23AD59EF}" type="slidenum">
              <a:rPr lang="en-US" smtClean="0"/>
              <a:t>3</a:t>
            </a:fld>
            <a:endParaRPr lang="en-US"/>
          </a:p>
        </p:txBody>
      </p:sp>
    </p:spTree>
    <p:extLst>
      <p:ext uri="{BB962C8B-B14F-4D97-AF65-F5344CB8AC3E}">
        <p14:creationId xmlns:p14="http://schemas.microsoft.com/office/powerpoint/2010/main" val="1006597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03C5A-84C4-4174-8126-8DE6933E0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1184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03C5A-84C4-4174-8126-8DE6933E0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790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03C5A-84C4-4174-8126-8DE6933E0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137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03C5A-84C4-4174-8126-8DE6933E0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39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0292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03C5A-84C4-4174-8126-8DE6933E0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012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87D6F0C-1B62-4A4B-B205-559A1FC97015}"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2624717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7D6F0C-1B62-4A4B-B205-559A1FC97015}"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684962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7D6F0C-1B62-4A4B-B205-559A1FC97015}"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2876181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7D6F0C-1B62-4A4B-B205-559A1FC97015}"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2520622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7D6F0C-1B62-4A4B-B205-559A1FC97015}"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1009391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7D6F0C-1B62-4A4B-B205-559A1FC97015}" type="datetimeFigureOut">
              <a:rPr lang="en-US" smtClean="0"/>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382382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7D6F0C-1B62-4A4B-B205-559A1FC97015}" type="datetimeFigureOut">
              <a:rPr lang="en-US" smtClean="0"/>
              <a:t>10/16/2019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2199991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7D6F0C-1B62-4A4B-B205-559A1FC97015}" type="datetimeFigureOut">
              <a:rPr lang="en-US" smtClean="0"/>
              <a:t>10/16/2019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1642409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7D6F0C-1B62-4A4B-B205-559A1FC97015}" type="datetimeFigureOut">
              <a:rPr lang="en-US" smtClean="0"/>
              <a:t>10/16/2019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11738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7D6F0C-1B62-4A4B-B205-559A1FC97015}" type="datetimeFigureOut">
              <a:rPr lang="en-US" smtClean="0"/>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1156752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7D6F0C-1B62-4A4B-B205-559A1FC97015}" type="datetimeFigureOut">
              <a:rPr lang="en-US" smtClean="0"/>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2927091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7D6F0C-1B62-4A4B-B205-559A1FC97015}" type="datetimeFigureOut">
              <a:rPr lang="en-US" smtClean="0"/>
              <a:t>10/16/2019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B0A973-04F0-4413-B53D-C445ADDD5112}" type="slidenum">
              <a:rPr lang="en-US" smtClean="0"/>
              <a:t>‹#›</a:t>
            </a:fld>
            <a:endParaRPr lang="en-US"/>
          </a:p>
        </p:txBody>
      </p:sp>
    </p:spTree>
    <p:extLst>
      <p:ext uri="{BB962C8B-B14F-4D97-AF65-F5344CB8AC3E}">
        <p14:creationId xmlns:p14="http://schemas.microsoft.com/office/powerpoint/2010/main" val="1296204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hyperlink" Target="https://www.youtube.com/watch?time_continue=6&amp;v=AzK8fJNOqcs" TargetMode="External"/><Relationship Id="rId3" Type="http://schemas.openxmlformats.org/officeDocument/2006/relationships/hyperlink" Target="https://www.youtube.com/watch?time_continue=5&amp;v=fKkAAEalfXA" TargetMode="External"/><Relationship Id="rId7" Type="http://schemas.openxmlformats.org/officeDocument/2006/relationships/hyperlink" Target="https://www.youtube.com/watch?v=FdJu5SsqOOI"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www.youtube.com/watch?v=EJR-f2GgGSY" TargetMode="External"/><Relationship Id="rId11" Type="http://schemas.openxmlformats.org/officeDocument/2006/relationships/hyperlink" Target="https://www.youtube.com/watch?v=8dithIiWFaw" TargetMode="External"/><Relationship Id="rId5" Type="http://schemas.openxmlformats.org/officeDocument/2006/relationships/hyperlink" Target="https://www.youtube.com/watch?v=OXXnKjPWmvo" TargetMode="External"/><Relationship Id="rId10" Type="http://schemas.openxmlformats.org/officeDocument/2006/relationships/hyperlink" Target="https://www.youtube.com/watch?v=xnmZ9F3VdKM" TargetMode="External"/><Relationship Id="rId4" Type="http://schemas.openxmlformats.org/officeDocument/2006/relationships/hyperlink" Target="https://www.youtube.com/watch?time_continue=1&amp;v=qekKBFw-1jA" TargetMode="External"/><Relationship Id="rId9" Type="http://schemas.openxmlformats.org/officeDocument/2006/relationships/hyperlink" Target="https://www.youtube.com/watch?time_continue=7&amp;v=Y7-QghC1wgk"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1893" y="275594"/>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CS 498</a:t>
            </a:r>
          </a:p>
        </p:txBody>
      </p:sp>
      <p:sp>
        <p:nvSpPr>
          <p:cNvPr id="10" name="TextBox 9"/>
          <p:cNvSpPr txBox="1"/>
          <p:nvPr/>
        </p:nvSpPr>
        <p:spPr>
          <a:xfrm>
            <a:off x="91439" y="1097280"/>
            <a:ext cx="11927841" cy="5693866"/>
          </a:xfrm>
          <a:prstGeom prst="rect">
            <a:avLst/>
          </a:prstGeom>
          <a:noFill/>
        </p:spPr>
        <p:txBody>
          <a:bodyPr wrap="square" rtlCol="0">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panose="020F0502020204030204"/>
                <a:ea typeface="+mn-ea"/>
                <a:cs typeface="+mn-cs"/>
              </a:rPr>
              <a:t>Virtual Reality</a:t>
            </a:r>
          </a:p>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panose="020F0502020204030204"/>
                <a:ea typeface="+mn-ea"/>
                <a:cs typeface="+mn-cs"/>
              </a:rPr>
              <a:t>Production &amp; Design Processes</a:t>
            </a:r>
          </a:p>
          <a:p>
            <a:pPr marL="457200" marR="0" lvl="1"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914400" marR="0" lvl="2" indent="0" algn="r" defTabSz="914400" rtl="0" eaLnBrk="1" fontAlgn="auto" latinLnBrk="0" hangingPunct="1">
              <a:lnSpc>
                <a:spcPct val="100000"/>
              </a:lnSpc>
              <a:spcBef>
                <a:spcPts val="0"/>
              </a:spcBef>
              <a:spcAft>
                <a:spcPts val="0"/>
              </a:spcAft>
              <a:buClrTx/>
              <a:buSzTx/>
              <a:buFontTx/>
              <a:buNone/>
              <a:tabLst/>
              <a:defRPr/>
            </a:pPr>
            <a:r>
              <a:rPr kumimoji="0" lang="en-US" sz="3600" b="0" i="1" u="none" strike="noStrike" kern="1200" cap="none" spc="0" normalizeH="0" baseline="0" noProof="0" dirty="0">
                <a:ln>
                  <a:noFill/>
                </a:ln>
                <a:solidFill>
                  <a:prstClr val="white"/>
                </a:solidFill>
                <a:effectLst/>
                <a:uLnTx/>
                <a:uFillTx/>
                <a:latin typeface="Calibri" panose="020F0502020204030204"/>
                <a:ea typeface="+mn-ea"/>
                <a:cs typeface="+mn-cs"/>
              </a:rPr>
              <a:t>(For internal use only)</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2" name="Straight Connector 11"/>
          <p:cNvCxnSpPr/>
          <p:nvPr/>
        </p:nvCxnSpPr>
        <p:spPr>
          <a:xfrm>
            <a:off x="0" y="6088829"/>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6370320"/>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1640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1893" y="276449"/>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Milestone Plan</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p:cNvSpPr txBox="1"/>
          <p:nvPr/>
        </p:nvSpPr>
        <p:spPr>
          <a:xfrm>
            <a:off x="173735" y="1051559"/>
            <a:ext cx="11958997" cy="64325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Weekly or Bi-weekly set of tasks to be done by the team</a:t>
            </a:r>
          </a:p>
          <a:p>
            <a:pPr marL="514350" marR="0" lvl="0" indent="-5143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Tracked to:</a:t>
            </a:r>
          </a:p>
          <a:p>
            <a:pPr marL="971550" marR="0" lvl="1" indent="-5143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Show progress</a:t>
            </a:r>
          </a:p>
          <a:p>
            <a:pPr marL="971550" marR="0" lvl="1" indent="-5143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Expose scope issues</a:t>
            </a:r>
          </a:p>
          <a:p>
            <a:pPr marL="1428750" lvl="2" indent="-514350">
              <a:buFont typeface="Arial" panose="020B0604020202020204" pitchFamily="34" charset="0"/>
              <a:buChar char="•"/>
              <a:defRPr/>
            </a:pPr>
            <a:r>
              <a:rPr lang="en-US" sz="2400" dirty="0">
                <a:solidFill>
                  <a:prstClr val="white"/>
                </a:solidFill>
                <a:latin typeface="Calibri" panose="020F0502020204030204"/>
              </a:rPr>
              <a:t>You need to consider assets as well as systems</a:t>
            </a:r>
            <a:r>
              <a:rPr lang="en-US" sz="2400">
                <a:solidFill>
                  <a:prstClr val="white"/>
                </a:solidFill>
                <a:latin typeface="Calibri" panose="020F0502020204030204"/>
              </a:rPr>
              <a:t>/routines</a:t>
            </a: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971550" marR="0" lvl="1" indent="-5143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Determine risks</a:t>
            </a:r>
          </a:p>
          <a:p>
            <a:pPr marL="971550" marR="0" lvl="1" indent="-5143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Ensure that the correct dependencies are being considered</a:t>
            </a:r>
          </a:p>
          <a:p>
            <a:pPr marL="971550" marR="0" lvl="1" indent="-5143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solidFill>
              <a:latin typeface="Calibri" panose="020F0502020204030204"/>
            </a:endParaRPr>
          </a:p>
          <a:p>
            <a:pPr marL="514350" indent="-514350">
              <a:buFont typeface="Arial" panose="020B0604020202020204" pitchFamily="34" charset="0"/>
              <a:buChar char="•"/>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DEPENDENCIES</a:t>
            </a:r>
          </a:p>
          <a:p>
            <a:pPr marL="971550" lvl="1" indent="-514350">
              <a:buFont typeface="Arial" panose="020B0604020202020204" pitchFamily="34" charset="0"/>
              <a:buChar char="•"/>
              <a:defRPr/>
            </a:pPr>
            <a:r>
              <a:rPr lang="en-US" sz="2400" dirty="0">
                <a:solidFill>
                  <a:prstClr val="white"/>
                </a:solidFill>
                <a:latin typeface="Calibri" panose="020F0502020204030204"/>
              </a:rPr>
              <a:t>Can be a huge time waster, work waits while a dependency is completed</a:t>
            </a: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971550" marR="0" lvl="1" indent="-5143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971550" marR="0" lvl="1" indent="-5143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1200150" marR="0" lvl="2" indent="-285750" algn="l" defTabSz="914400" rtl="0" eaLnBrk="1" fontAlgn="auto" latinLnBrk="0" hangingPunct="1">
              <a:lnSpc>
                <a:spcPct val="100000"/>
              </a:lnSpc>
              <a:spcBef>
                <a:spcPts val="0"/>
              </a:spcBef>
              <a:spcAft>
                <a:spcPts val="0"/>
              </a:spcAft>
              <a:buClrTx/>
              <a:buSzTx/>
              <a:buFontTx/>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3588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1893" y="275594"/>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Simplified Project Plan</a:t>
            </a:r>
          </a:p>
        </p:txBody>
      </p:sp>
      <p:cxnSp>
        <p:nvCxnSpPr>
          <p:cNvPr id="12" name="Straight Connector 11"/>
          <p:cNvCxnSpPr/>
          <p:nvPr/>
        </p:nvCxnSpPr>
        <p:spPr>
          <a:xfrm>
            <a:off x="0" y="6088829"/>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6370320"/>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B01F6739-BE83-4FC9-9AD8-E6B90AB01DEC}"/>
              </a:ext>
            </a:extLst>
          </p:cNvPr>
          <p:cNvGraphicFramePr>
            <a:graphicFrameLocks noGrp="1"/>
          </p:cNvGraphicFramePr>
          <p:nvPr/>
        </p:nvGraphicFramePr>
        <p:xfrm>
          <a:off x="40216" y="187233"/>
          <a:ext cx="12111567" cy="6313246"/>
        </p:xfrm>
        <a:graphic>
          <a:graphicData uri="http://schemas.openxmlformats.org/drawingml/2006/table">
            <a:tbl>
              <a:tblPr/>
              <a:tblGrid>
                <a:gridCol w="1083752">
                  <a:extLst>
                    <a:ext uri="{9D8B030D-6E8A-4147-A177-3AD203B41FA5}">
                      <a16:colId xmlns:a16="http://schemas.microsoft.com/office/drawing/2014/main" val="534510535"/>
                    </a:ext>
                  </a:extLst>
                </a:gridCol>
                <a:gridCol w="1739976">
                  <a:extLst>
                    <a:ext uri="{9D8B030D-6E8A-4147-A177-3AD203B41FA5}">
                      <a16:colId xmlns:a16="http://schemas.microsoft.com/office/drawing/2014/main" val="306020878"/>
                    </a:ext>
                  </a:extLst>
                </a:gridCol>
                <a:gridCol w="1916409">
                  <a:extLst>
                    <a:ext uri="{9D8B030D-6E8A-4147-A177-3AD203B41FA5}">
                      <a16:colId xmlns:a16="http://schemas.microsoft.com/office/drawing/2014/main" val="897690268"/>
                    </a:ext>
                  </a:extLst>
                </a:gridCol>
                <a:gridCol w="2099337">
                  <a:extLst>
                    <a:ext uri="{9D8B030D-6E8A-4147-A177-3AD203B41FA5}">
                      <a16:colId xmlns:a16="http://schemas.microsoft.com/office/drawing/2014/main" val="2373558087"/>
                    </a:ext>
                  </a:extLst>
                </a:gridCol>
                <a:gridCol w="825743">
                  <a:extLst>
                    <a:ext uri="{9D8B030D-6E8A-4147-A177-3AD203B41FA5}">
                      <a16:colId xmlns:a16="http://schemas.microsoft.com/office/drawing/2014/main" val="1188866195"/>
                    </a:ext>
                  </a:extLst>
                </a:gridCol>
                <a:gridCol w="4446350">
                  <a:extLst>
                    <a:ext uri="{9D8B030D-6E8A-4147-A177-3AD203B41FA5}">
                      <a16:colId xmlns:a16="http://schemas.microsoft.com/office/drawing/2014/main" val="4117084032"/>
                    </a:ext>
                  </a:extLst>
                </a:gridCol>
              </a:tblGrid>
              <a:tr h="337416">
                <a:tc>
                  <a:txBody>
                    <a:bodyPr/>
                    <a:lstStyle/>
                    <a:p>
                      <a:pPr algn="ctr" rtl="0" fontAlgn="b"/>
                      <a:r>
                        <a:rPr lang="en-US" sz="1400" dirty="0">
                          <a:effectLst/>
                        </a:rPr>
                        <a:t>Project:</a:t>
                      </a: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6AA84F"/>
                    </a:solidFill>
                  </a:tcPr>
                </a:tc>
                <a:tc gridSpan="3">
                  <a:txBody>
                    <a:bodyPr/>
                    <a:lstStyle/>
                    <a:p>
                      <a:pPr algn="ctr" rtl="0" fontAlgn="b"/>
                      <a:r>
                        <a:rPr lang="en-US" sz="1800" dirty="0">
                          <a:effectLst/>
                        </a:rPr>
                        <a:t>Your Project name goes here</a:t>
                      </a: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7E1CD"/>
                    </a:solidFill>
                  </a:tcPr>
                </a:tc>
                <a:tc hMerge="1">
                  <a:txBody>
                    <a:bodyPr/>
                    <a:lstStyle/>
                    <a:p>
                      <a:endParaRPr lang="en-US"/>
                    </a:p>
                  </a:txBody>
                  <a:tcPr/>
                </a:tc>
                <a:tc hMerge="1">
                  <a:txBody>
                    <a:bodyPr/>
                    <a:lstStyle/>
                    <a:p>
                      <a:endParaRPr lang="en-US"/>
                    </a:p>
                  </a:txBody>
                  <a:tcPr/>
                </a:tc>
                <a:tc>
                  <a:txBody>
                    <a:bodyPr/>
                    <a:lstStyle/>
                    <a:p>
                      <a:pPr algn="ctr" rtl="0" fontAlgn="b"/>
                      <a:endParaRPr lang="en-US" sz="1400" dirty="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6AA84F"/>
                    </a:solidFill>
                  </a:tcPr>
                </a:tc>
                <a:tc>
                  <a:txBody>
                    <a:bodyPr/>
                    <a:lstStyle/>
                    <a:p>
                      <a:pPr algn="ctr" rtl="0" fontAlgn="b"/>
                      <a:endParaRPr lang="en-US" sz="1400" dirty="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6AA84F"/>
                    </a:solidFill>
                  </a:tcPr>
                </a:tc>
                <a:extLst>
                  <a:ext uri="{0D108BD9-81ED-4DB2-BD59-A6C34878D82A}">
                    <a16:rowId xmlns:a16="http://schemas.microsoft.com/office/drawing/2014/main" val="465052571"/>
                  </a:ext>
                </a:extLst>
              </a:tr>
              <a:tr h="546165">
                <a:tc>
                  <a:txBody>
                    <a:bodyPr/>
                    <a:lstStyle/>
                    <a:p>
                      <a:pPr algn="ctr" rtl="0" fontAlgn="b"/>
                      <a:r>
                        <a:rPr lang="en-US" sz="2000" dirty="0">
                          <a:effectLst/>
                        </a:rPr>
                        <a:t>Date</a:t>
                      </a:r>
                      <a:endParaRPr lang="en-US" sz="1800" dirty="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7E1CD"/>
                    </a:solidFill>
                  </a:tcPr>
                </a:tc>
                <a:tc>
                  <a:txBody>
                    <a:bodyPr/>
                    <a:lstStyle/>
                    <a:p>
                      <a:pPr algn="ctr" rtl="0" fontAlgn="b"/>
                      <a:r>
                        <a:rPr lang="en-US" sz="2000" dirty="0">
                          <a:effectLst/>
                        </a:rPr>
                        <a:t>Milestone</a:t>
                      </a: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7E1CD"/>
                    </a:solidFill>
                  </a:tcPr>
                </a:tc>
                <a:tc>
                  <a:txBody>
                    <a:bodyPr/>
                    <a:lstStyle/>
                    <a:p>
                      <a:pPr algn="ctr" rtl="0" fontAlgn="b"/>
                      <a:r>
                        <a:rPr lang="en-US" sz="2000" dirty="0">
                          <a:effectLst/>
                        </a:rPr>
                        <a:t>Task</a:t>
                      </a: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7E1CD"/>
                    </a:solidFill>
                  </a:tcPr>
                </a:tc>
                <a:tc>
                  <a:txBody>
                    <a:bodyPr/>
                    <a:lstStyle/>
                    <a:p>
                      <a:pPr algn="ctr" rtl="0" fontAlgn="b"/>
                      <a:r>
                        <a:rPr lang="en-US" sz="2000" dirty="0">
                          <a:effectLst/>
                        </a:rPr>
                        <a:t>Assets Needed</a:t>
                      </a: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7E1CD"/>
                    </a:solidFill>
                  </a:tcPr>
                </a:tc>
                <a:tc>
                  <a:txBody>
                    <a:bodyPr/>
                    <a:lstStyle/>
                    <a:p>
                      <a:pPr algn="ctr" rtl="0" fontAlgn="b"/>
                      <a:r>
                        <a:rPr lang="en-US" sz="2000" dirty="0">
                          <a:effectLst/>
                        </a:rPr>
                        <a:t>%</a:t>
                      </a:r>
                      <a:r>
                        <a:rPr lang="en-US" sz="1400" dirty="0">
                          <a:effectLst/>
                        </a:rPr>
                        <a:t> Complete</a:t>
                      </a: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7E1CD"/>
                    </a:solidFill>
                  </a:tcPr>
                </a:tc>
                <a:tc>
                  <a:txBody>
                    <a:bodyPr/>
                    <a:lstStyle/>
                    <a:p>
                      <a:pPr algn="ctr" rtl="0" fontAlgn="b"/>
                      <a:r>
                        <a:rPr lang="en-US" sz="2000" dirty="0">
                          <a:effectLst/>
                        </a:rPr>
                        <a:t>Comments</a:t>
                      </a: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7E1CD"/>
                    </a:solidFill>
                  </a:tcPr>
                </a:tc>
                <a:extLst>
                  <a:ext uri="{0D108BD9-81ED-4DB2-BD59-A6C34878D82A}">
                    <a16:rowId xmlns:a16="http://schemas.microsoft.com/office/drawing/2014/main" val="650773149"/>
                  </a:ext>
                </a:extLst>
              </a:tr>
              <a:tr h="435500">
                <a:tc>
                  <a:txBody>
                    <a:bodyPr/>
                    <a:lstStyle/>
                    <a:p>
                      <a:pPr algn="ctr" rtl="0" fontAlgn="b"/>
                      <a:r>
                        <a:rPr lang="en-US" sz="1400">
                          <a:effectLst/>
                        </a:rPr>
                        <a:t>1/30/19</a:t>
                      </a: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algn="ctr" rtl="0" fontAlgn="b"/>
                      <a:r>
                        <a:rPr lang="en-US" sz="1400" dirty="0">
                          <a:effectLst/>
                        </a:rPr>
                        <a:t>Design</a:t>
                      </a: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US" sz="140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US" sz="140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US" sz="1400" dirty="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US" sz="1400" dirty="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extLst>
                  <a:ext uri="{0D108BD9-81ED-4DB2-BD59-A6C34878D82A}">
                    <a16:rowId xmlns:a16="http://schemas.microsoft.com/office/drawing/2014/main" val="415764649"/>
                  </a:ext>
                </a:extLst>
              </a:tr>
              <a:tr h="449496">
                <a:tc>
                  <a:txBody>
                    <a:bodyPr/>
                    <a:lstStyle/>
                    <a:p>
                      <a:pPr rtl="0" fontAlgn="b"/>
                      <a:endParaRPr lang="en-US" sz="1400" dirty="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US" sz="1400" dirty="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algn="ctr" rtl="0" fontAlgn="b"/>
                      <a:r>
                        <a:rPr lang="en-US" sz="1400" dirty="0">
                          <a:effectLst/>
                        </a:rPr>
                        <a:t>Create Vision Canvas</a:t>
                      </a: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algn="ctr" rtl="0" fontAlgn="b"/>
                      <a:r>
                        <a:rPr lang="en-US" sz="1400">
                          <a:effectLst/>
                        </a:rPr>
                        <a:t>None</a:t>
                      </a: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US" sz="1400" dirty="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US" sz="140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extLst>
                  <a:ext uri="{0D108BD9-81ED-4DB2-BD59-A6C34878D82A}">
                    <a16:rowId xmlns:a16="http://schemas.microsoft.com/office/drawing/2014/main" val="2992579795"/>
                  </a:ext>
                </a:extLst>
              </a:tr>
              <a:tr h="364057">
                <a:tc>
                  <a:txBody>
                    <a:bodyPr/>
                    <a:lstStyle/>
                    <a:p>
                      <a:pPr rtl="0" fontAlgn="b"/>
                      <a:endParaRPr lang="en-US" sz="1400" dirty="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US" sz="1400" dirty="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algn="ctr" rtl="0" fontAlgn="b"/>
                      <a:r>
                        <a:rPr lang="en-US" sz="1400" dirty="0">
                          <a:effectLst/>
                        </a:rPr>
                        <a:t>Create Tone Target</a:t>
                      </a: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algn="ctr" rtl="0" fontAlgn="b"/>
                      <a:r>
                        <a:rPr lang="en-US" sz="1400">
                          <a:effectLst/>
                        </a:rPr>
                        <a:t>None</a:t>
                      </a: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US" sz="1400" dirty="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US" sz="140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extLst>
                  <a:ext uri="{0D108BD9-81ED-4DB2-BD59-A6C34878D82A}">
                    <a16:rowId xmlns:a16="http://schemas.microsoft.com/office/drawing/2014/main" val="2862962539"/>
                  </a:ext>
                </a:extLst>
              </a:tr>
              <a:tr h="296333">
                <a:tc>
                  <a:txBody>
                    <a:bodyPr/>
                    <a:lstStyle/>
                    <a:p>
                      <a:pPr algn="ctr" rtl="0" fontAlgn="b"/>
                      <a:endParaRPr lang="en-US" sz="140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algn="ctr" rtl="0" fontAlgn="b"/>
                      <a:endParaRPr lang="en-US" sz="1400" dirty="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algn="ctr" rtl="0" fontAlgn="b"/>
                      <a:r>
                        <a:rPr lang="en-US" sz="1400" dirty="0">
                          <a:effectLst/>
                        </a:rPr>
                        <a:t>Create Art Spectrum</a:t>
                      </a: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algn="ctr" rtl="0" fontAlgn="b"/>
                      <a:r>
                        <a:rPr lang="en-US" sz="1400">
                          <a:effectLst/>
                        </a:rPr>
                        <a:t>None</a:t>
                      </a: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US" sz="1400" dirty="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US" sz="140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extLst>
                  <a:ext uri="{0D108BD9-81ED-4DB2-BD59-A6C34878D82A}">
                    <a16:rowId xmlns:a16="http://schemas.microsoft.com/office/drawing/2014/main" val="3673859082"/>
                  </a:ext>
                </a:extLst>
              </a:tr>
              <a:tr h="304800">
                <a:tc>
                  <a:txBody>
                    <a:bodyPr/>
                    <a:lstStyle/>
                    <a:p>
                      <a:pPr algn="ctr" rtl="0" fontAlgn="b"/>
                      <a:r>
                        <a:rPr lang="en-US" sz="1400">
                          <a:effectLst/>
                        </a:rPr>
                        <a:t>2/15/19</a:t>
                      </a: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2CC"/>
                    </a:solidFill>
                  </a:tcPr>
                </a:tc>
                <a:tc>
                  <a:txBody>
                    <a:bodyPr/>
                    <a:lstStyle/>
                    <a:p>
                      <a:pPr algn="ctr" rtl="0" fontAlgn="b"/>
                      <a:r>
                        <a:rPr lang="en-US" sz="1400">
                          <a:effectLst/>
                        </a:rPr>
                        <a:t>Design II</a:t>
                      </a: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2CC"/>
                    </a:solidFill>
                  </a:tcPr>
                </a:tc>
                <a:tc>
                  <a:txBody>
                    <a:bodyPr/>
                    <a:lstStyle/>
                    <a:p>
                      <a:pPr rtl="0" fontAlgn="b"/>
                      <a:endParaRPr lang="en-US" sz="1400" dirty="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2CC"/>
                    </a:solidFill>
                  </a:tcPr>
                </a:tc>
                <a:tc>
                  <a:txBody>
                    <a:bodyPr/>
                    <a:lstStyle/>
                    <a:p>
                      <a:pPr rtl="0" fontAlgn="b"/>
                      <a:endParaRPr lang="en-US" sz="1400" dirty="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2CC"/>
                    </a:solidFill>
                  </a:tcPr>
                </a:tc>
                <a:tc>
                  <a:txBody>
                    <a:bodyPr/>
                    <a:lstStyle/>
                    <a:p>
                      <a:pPr rtl="0" fontAlgn="b"/>
                      <a:endParaRPr lang="en-US" sz="1400" dirty="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2CC"/>
                    </a:solidFill>
                  </a:tcPr>
                </a:tc>
                <a:tc>
                  <a:txBody>
                    <a:bodyPr/>
                    <a:lstStyle/>
                    <a:p>
                      <a:pPr rtl="0" fontAlgn="b"/>
                      <a:endParaRPr lang="en-US" sz="140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2CC"/>
                    </a:solidFill>
                  </a:tcPr>
                </a:tc>
                <a:extLst>
                  <a:ext uri="{0D108BD9-81ED-4DB2-BD59-A6C34878D82A}">
                    <a16:rowId xmlns:a16="http://schemas.microsoft.com/office/drawing/2014/main" val="2302771205"/>
                  </a:ext>
                </a:extLst>
              </a:tr>
              <a:tr h="435522">
                <a:tc>
                  <a:txBody>
                    <a:bodyPr/>
                    <a:lstStyle/>
                    <a:p>
                      <a:pPr rtl="0" fontAlgn="b"/>
                      <a:endParaRPr lang="en-US" sz="140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2CC"/>
                    </a:solidFill>
                  </a:tcPr>
                </a:tc>
                <a:tc>
                  <a:txBody>
                    <a:bodyPr/>
                    <a:lstStyle/>
                    <a:p>
                      <a:pPr algn="ctr" rtl="0" fontAlgn="b"/>
                      <a:endParaRPr lang="en-US" sz="140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2CC"/>
                    </a:solidFill>
                  </a:tcPr>
                </a:tc>
                <a:tc>
                  <a:txBody>
                    <a:bodyPr/>
                    <a:lstStyle/>
                    <a:p>
                      <a:pPr algn="ctr" rtl="0" fontAlgn="b"/>
                      <a:r>
                        <a:rPr lang="en-US" sz="1400">
                          <a:effectLst/>
                        </a:rPr>
                        <a:t>Create Tech Design Doc</a:t>
                      </a: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2CC"/>
                    </a:solidFill>
                  </a:tcPr>
                </a:tc>
                <a:tc>
                  <a:txBody>
                    <a:bodyPr/>
                    <a:lstStyle/>
                    <a:p>
                      <a:pPr algn="ctr" rtl="0" fontAlgn="b"/>
                      <a:r>
                        <a:rPr lang="en-US" sz="1400" dirty="0">
                          <a:effectLst/>
                        </a:rPr>
                        <a:t>None</a:t>
                      </a: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2CC"/>
                    </a:solidFill>
                  </a:tcPr>
                </a:tc>
                <a:tc>
                  <a:txBody>
                    <a:bodyPr/>
                    <a:lstStyle/>
                    <a:p>
                      <a:pPr rtl="0" fontAlgn="b"/>
                      <a:endParaRPr lang="en-US" sz="1400" dirty="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2CC"/>
                    </a:solidFill>
                  </a:tcPr>
                </a:tc>
                <a:tc>
                  <a:txBody>
                    <a:bodyPr/>
                    <a:lstStyle/>
                    <a:p>
                      <a:pPr rtl="0" fontAlgn="b"/>
                      <a:endParaRPr lang="en-US" sz="140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2CC"/>
                    </a:solidFill>
                  </a:tcPr>
                </a:tc>
                <a:extLst>
                  <a:ext uri="{0D108BD9-81ED-4DB2-BD59-A6C34878D82A}">
                    <a16:rowId xmlns:a16="http://schemas.microsoft.com/office/drawing/2014/main" val="1676920758"/>
                  </a:ext>
                </a:extLst>
              </a:tr>
              <a:tr h="304904">
                <a:tc>
                  <a:txBody>
                    <a:bodyPr/>
                    <a:lstStyle/>
                    <a:p>
                      <a:pPr rtl="0" fontAlgn="b"/>
                      <a:endParaRPr lang="en-US" sz="140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2CC"/>
                    </a:solidFill>
                  </a:tcPr>
                </a:tc>
                <a:tc>
                  <a:txBody>
                    <a:bodyPr/>
                    <a:lstStyle/>
                    <a:p>
                      <a:pPr rtl="0" fontAlgn="b"/>
                      <a:endParaRPr lang="en-US" sz="140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2CC"/>
                    </a:solidFill>
                  </a:tcPr>
                </a:tc>
                <a:tc>
                  <a:txBody>
                    <a:bodyPr/>
                    <a:lstStyle/>
                    <a:p>
                      <a:pPr algn="ctr" rtl="0" fontAlgn="b"/>
                      <a:r>
                        <a:rPr lang="en-US" sz="1400">
                          <a:effectLst/>
                        </a:rPr>
                        <a:t>Create Feature List</a:t>
                      </a: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2CC"/>
                    </a:solidFill>
                  </a:tcPr>
                </a:tc>
                <a:tc>
                  <a:txBody>
                    <a:bodyPr/>
                    <a:lstStyle/>
                    <a:p>
                      <a:pPr algn="ctr" rtl="0" fontAlgn="b"/>
                      <a:r>
                        <a:rPr lang="en-US" sz="1400" dirty="0">
                          <a:effectLst/>
                        </a:rPr>
                        <a:t>None</a:t>
                      </a: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2CC"/>
                    </a:solidFill>
                  </a:tcPr>
                </a:tc>
                <a:tc>
                  <a:txBody>
                    <a:bodyPr/>
                    <a:lstStyle/>
                    <a:p>
                      <a:pPr rtl="0" fontAlgn="b"/>
                      <a:endParaRPr lang="en-US" sz="1400" dirty="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2CC"/>
                    </a:solidFill>
                  </a:tcPr>
                </a:tc>
                <a:tc>
                  <a:txBody>
                    <a:bodyPr/>
                    <a:lstStyle/>
                    <a:p>
                      <a:pPr rtl="0" fontAlgn="b"/>
                      <a:endParaRPr lang="en-US" sz="140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2CC"/>
                    </a:solidFill>
                  </a:tcPr>
                </a:tc>
                <a:extLst>
                  <a:ext uri="{0D108BD9-81ED-4DB2-BD59-A6C34878D82A}">
                    <a16:rowId xmlns:a16="http://schemas.microsoft.com/office/drawing/2014/main" val="829622175"/>
                  </a:ext>
                </a:extLst>
              </a:tr>
              <a:tr h="303312">
                <a:tc>
                  <a:txBody>
                    <a:bodyPr/>
                    <a:lstStyle/>
                    <a:p>
                      <a:pPr rtl="0" fontAlgn="b"/>
                      <a:endParaRPr lang="en-US" sz="140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algn="ctr" rtl="0" fontAlgn="b"/>
                      <a:r>
                        <a:rPr lang="en-US" sz="1400">
                          <a:effectLst/>
                        </a:rPr>
                        <a:t>Feature I</a:t>
                      </a: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US" sz="140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US" sz="1400" dirty="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US" sz="1400" dirty="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US" sz="140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extLst>
                  <a:ext uri="{0D108BD9-81ED-4DB2-BD59-A6C34878D82A}">
                    <a16:rowId xmlns:a16="http://schemas.microsoft.com/office/drawing/2014/main" val="2763580489"/>
                  </a:ext>
                </a:extLst>
              </a:tr>
              <a:tr h="474037">
                <a:tc>
                  <a:txBody>
                    <a:bodyPr/>
                    <a:lstStyle/>
                    <a:p>
                      <a:pPr rtl="0" fontAlgn="b"/>
                      <a:endParaRPr lang="en-US" sz="140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US" sz="140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algn="ctr" rtl="0" fontAlgn="b"/>
                      <a:r>
                        <a:rPr lang="en-US" sz="1400">
                          <a:effectLst/>
                        </a:rPr>
                        <a:t>Ex: Inital Play Area layout</a:t>
                      </a: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algn="ctr" rtl="0" fontAlgn="b"/>
                      <a:r>
                        <a:rPr lang="en-US" sz="1400">
                          <a:effectLst/>
                        </a:rPr>
                        <a:t>Example: Initial UI elements</a:t>
                      </a: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US" sz="1400" dirty="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US" sz="140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extLst>
                  <a:ext uri="{0D108BD9-81ED-4DB2-BD59-A6C34878D82A}">
                    <a16:rowId xmlns:a16="http://schemas.microsoft.com/office/drawing/2014/main" val="3964606185"/>
                  </a:ext>
                </a:extLst>
              </a:tr>
              <a:tr h="351729">
                <a:tc>
                  <a:txBody>
                    <a:bodyPr/>
                    <a:lstStyle/>
                    <a:p>
                      <a:pPr rtl="0" fontAlgn="b"/>
                      <a:endParaRPr lang="en-US" sz="140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US" sz="140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algn="ctr" rtl="0" fontAlgn="b"/>
                      <a:endParaRPr lang="en-US" sz="140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algn="ctr" rtl="0" fontAlgn="b"/>
                      <a:r>
                        <a:rPr lang="en-US" sz="1400">
                          <a:effectLst/>
                        </a:rPr>
                        <a:t>Initial Contact Interface</a:t>
                      </a: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US" sz="1400" dirty="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US" sz="140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extLst>
                  <a:ext uri="{0D108BD9-81ED-4DB2-BD59-A6C34878D82A}">
                    <a16:rowId xmlns:a16="http://schemas.microsoft.com/office/drawing/2014/main" val="2558599324"/>
                  </a:ext>
                </a:extLst>
              </a:tr>
              <a:tr h="474037">
                <a:tc>
                  <a:txBody>
                    <a:bodyPr/>
                    <a:lstStyle/>
                    <a:p>
                      <a:pPr rtl="0" fontAlgn="b"/>
                      <a:endParaRPr lang="en-US" sz="140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US" sz="140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algn="ctr" rtl="0" fontAlgn="b"/>
                      <a:endParaRPr lang="en-US" sz="140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algn="ctr" rtl="0" fontAlgn="b"/>
                      <a:r>
                        <a:rPr lang="en-US" sz="1400">
                          <a:effectLst/>
                        </a:rPr>
                        <a:t>Initial Movement System, etc</a:t>
                      </a: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US" sz="1400" dirty="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US" sz="1400" dirty="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extLst>
                  <a:ext uri="{0D108BD9-81ED-4DB2-BD59-A6C34878D82A}">
                    <a16:rowId xmlns:a16="http://schemas.microsoft.com/office/drawing/2014/main" val="2911577112"/>
                  </a:ext>
                </a:extLst>
              </a:tr>
              <a:tr h="503488">
                <a:tc>
                  <a:txBody>
                    <a:bodyPr/>
                    <a:lstStyle/>
                    <a:p>
                      <a:pPr algn="ctr" rtl="0" fontAlgn="b"/>
                      <a:r>
                        <a:rPr lang="en-US" sz="1400">
                          <a:effectLst/>
                        </a:rPr>
                        <a:t>Insert New Dates</a:t>
                      </a: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2CC"/>
                    </a:solidFill>
                  </a:tcPr>
                </a:tc>
                <a:tc>
                  <a:txBody>
                    <a:bodyPr/>
                    <a:lstStyle/>
                    <a:p>
                      <a:pPr algn="ctr" rtl="0" fontAlgn="b"/>
                      <a:r>
                        <a:rPr lang="en-US" sz="1400">
                          <a:effectLst/>
                        </a:rPr>
                        <a:t>Insert new Milestones</a:t>
                      </a: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2CC"/>
                    </a:solidFill>
                  </a:tcPr>
                </a:tc>
                <a:tc>
                  <a:txBody>
                    <a:bodyPr/>
                    <a:lstStyle/>
                    <a:p>
                      <a:pPr algn="ctr" rtl="0" fontAlgn="b"/>
                      <a:r>
                        <a:rPr lang="en-US" sz="1400">
                          <a:effectLst/>
                        </a:rPr>
                        <a:t>Insert New Tasks</a:t>
                      </a: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2CC"/>
                    </a:solidFill>
                  </a:tcPr>
                </a:tc>
                <a:tc>
                  <a:txBody>
                    <a:bodyPr/>
                    <a:lstStyle/>
                    <a:p>
                      <a:pPr algn="ctr" rtl="0" fontAlgn="b"/>
                      <a:r>
                        <a:rPr lang="en-US" sz="1400">
                          <a:effectLst/>
                        </a:rPr>
                        <a:t>Insert New Asset Lists</a:t>
                      </a: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2CC"/>
                    </a:solidFill>
                  </a:tcPr>
                </a:tc>
                <a:tc>
                  <a:txBody>
                    <a:bodyPr/>
                    <a:lstStyle/>
                    <a:p>
                      <a:pPr rtl="0" fontAlgn="b"/>
                      <a:endParaRPr lang="en-US" sz="1400" dirty="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2CC"/>
                    </a:solidFill>
                  </a:tcPr>
                </a:tc>
                <a:tc>
                  <a:txBody>
                    <a:bodyPr/>
                    <a:lstStyle/>
                    <a:p>
                      <a:pPr algn="ctr" rtl="0" fontAlgn="b"/>
                      <a:r>
                        <a:rPr lang="en-US" sz="1400" dirty="0">
                          <a:effectLst/>
                        </a:rPr>
                        <a:t>Add new rows to include new milestones, add as many as you need</a:t>
                      </a: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2CC"/>
                    </a:solidFill>
                  </a:tcPr>
                </a:tc>
                <a:extLst>
                  <a:ext uri="{0D108BD9-81ED-4DB2-BD59-A6C34878D82A}">
                    <a16:rowId xmlns:a16="http://schemas.microsoft.com/office/drawing/2014/main" val="4016704756"/>
                  </a:ext>
                </a:extLst>
              </a:tr>
              <a:tr h="258413">
                <a:tc>
                  <a:txBody>
                    <a:bodyPr/>
                    <a:lstStyle/>
                    <a:p>
                      <a:pPr rtl="0" fontAlgn="b"/>
                      <a:endParaRPr lang="en-US" sz="140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2CC"/>
                    </a:solidFill>
                  </a:tcPr>
                </a:tc>
                <a:tc>
                  <a:txBody>
                    <a:bodyPr/>
                    <a:lstStyle/>
                    <a:p>
                      <a:pPr rtl="0" fontAlgn="b"/>
                      <a:endParaRPr lang="en-US" sz="140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2CC"/>
                    </a:solidFill>
                  </a:tcPr>
                </a:tc>
                <a:tc>
                  <a:txBody>
                    <a:bodyPr/>
                    <a:lstStyle/>
                    <a:p>
                      <a:pPr rtl="0" fontAlgn="b"/>
                      <a:endParaRPr lang="en-US" sz="140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2CC"/>
                    </a:solidFill>
                  </a:tcPr>
                </a:tc>
                <a:tc>
                  <a:txBody>
                    <a:bodyPr/>
                    <a:lstStyle/>
                    <a:p>
                      <a:pPr rtl="0" fontAlgn="b"/>
                      <a:endParaRPr lang="en-US" sz="140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2CC"/>
                    </a:solidFill>
                  </a:tcPr>
                </a:tc>
                <a:tc>
                  <a:txBody>
                    <a:bodyPr/>
                    <a:lstStyle/>
                    <a:p>
                      <a:pPr rtl="0" fontAlgn="b"/>
                      <a:endParaRPr lang="en-US" sz="1400" dirty="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2CC"/>
                    </a:solidFill>
                  </a:tcPr>
                </a:tc>
                <a:tc>
                  <a:txBody>
                    <a:bodyPr/>
                    <a:lstStyle/>
                    <a:p>
                      <a:pPr rtl="0" fontAlgn="b"/>
                      <a:endParaRPr lang="en-US" sz="1400" dirty="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2CC"/>
                    </a:solidFill>
                  </a:tcPr>
                </a:tc>
                <a:extLst>
                  <a:ext uri="{0D108BD9-81ED-4DB2-BD59-A6C34878D82A}">
                    <a16:rowId xmlns:a16="http://schemas.microsoft.com/office/drawing/2014/main" val="157619074"/>
                  </a:ext>
                </a:extLst>
              </a:tr>
              <a:tr h="474037">
                <a:tc>
                  <a:txBody>
                    <a:bodyPr/>
                    <a:lstStyle/>
                    <a:p>
                      <a:pPr algn="ctr" rtl="0" fontAlgn="b"/>
                      <a:endParaRPr lang="en-US" sz="1400" dirty="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algn="ctr" rtl="0" fontAlgn="b"/>
                      <a:endParaRPr lang="en-US" sz="1400" dirty="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US" sz="1400" dirty="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US" sz="1400" dirty="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US" sz="1400" dirty="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algn="ctr" rtl="0" fontAlgn="b"/>
                      <a:endParaRPr lang="en-US" sz="1400" dirty="0">
                        <a:effectLst/>
                      </a:endParaRPr>
                    </a:p>
                  </a:txBody>
                  <a:tcPr marL="7465" marR="7465" marT="4976" marB="497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extLst>
                  <a:ext uri="{0D108BD9-81ED-4DB2-BD59-A6C34878D82A}">
                    <a16:rowId xmlns:a16="http://schemas.microsoft.com/office/drawing/2014/main" val="2021784458"/>
                  </a:ext>
                </a:extLst>
              </a:tr>
            </a:tbl>
          </a:graphicData>
        </a:graphic>
      </p:graphicFrame>
    </p:spTree>
    <p:extLst>
      <p:ext uri="{BB962C8B-B14F-4D97-AF65-F5344CB8AC3E}">
        <p14:creationId xmlns:p14="http://schemas.microsoft.com/office/powerpoint/2010/main" val="772431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1893" y="276449"/>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Quality Assurance (QA) Test Plan</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p:cNvSpPr txBox="1"/>
          <p:nvPr/>
        </p:nvSpPr>
        <p:spPr>
          <a:xfrm>
            <a:off x="173735" y="1051559"/>
            <a:ext cx="11958997" cy="34163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Details out the elements of each feature to ensure it is working properly</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Once you reach Alpha the test plan becomes key to a successful User Experience</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Have someone not on the team, run through the test plan</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Remember to test integration, where system interact and work together</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Most often failures occur here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1200150" marR="0" lvl="2" indent="-285750" algn="l" defTabSz="914400" rtl="0" eaLnBrk="1" fontAlgn="auto" latinLnBrk="0" hangingPunct="1">
              <a:lnSpc>
                <a:spcPct val="100000"/>
              </a:lnSpc>
              <a:spcBef>
                <a:spcPts val="0"/>
              </a:spcBef>
              <a:spcAft>
                <a:spcPts val="0"/>
              </a:spcAft>
              <a:buClrTx/>
              <a:buSzTx/>
              <a:buFontTx/>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6676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Box 9"/>
          <p:cNvSpPr txBox="1"/>
          <p:nvPr/>
        </p:nvSpPr>
        <p:spPr>
          <a:xfrm>
            <a:off x="0" y="1097280"/>
            <a:ext cx="8341568" cy="923330"/>
          </a:xfrm>
          <a:prstGeom prst="rect">
            <a:avLst/>
          </a:prstGeom>
          <a:noFill/>
        </p:spPr>
        <p:txBody>
          <a:bodyPr wrap="square" rtlCol="0">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3" name="Table 2">
            <a:extLst>
              <a:ext uri="{FF2B5EF4-FFF2-40B4-BE49-F238E27FC236}">
                <a16:creationId xmlns:a16="http://schemas.microsoft.com/office/drawing/2014/main" id="{C52720CD-04A8-499E-8E6A-3D4DAAB0E2B3}"/>
              </a:ext>
            </a:extLst>
          </p:cNvPr>
          <p:cNvGraphicFramePr>
            <a:graphicFrameLocks noGrp="1"/>
          </p:cNvGraphicFramePr>
          <p:nvPr/>
        </p:nvGraphicFramePr>
        <p:xfrm>
          <a:off x="0" y="-5"/>
          <a:ext cx="12192001" cy="6600401"/>
        </p:xfrm>
        <a:graphic>
          <a:graphicData uri="http://schemas.openxmlformats.org/drawingml/2006/table">
            <a:tbl>
              <a:tblPr/>
              <a:tblGrid>
                <a:gridCol w="872067">
                  <a:extLst>
                    <a:ext uri="{9D8B030D-6E8A-4147-A177-3AD203B41FA5}">
                      <a16:colId xmlns:a16="http://schemas.microsoft.com/office/drawing/2014/main" val="685672306"/>
                    </a:ext>
                  </a:extLst>
                </a:gridCol>
                <a:gridCol w="1391522">
                  <a:extLst>
                    <a:ext uri="{9D8B030D-6E8A-4147-A177-3AD203B41FA5}">
                      <a16:colId xmlns:a16="http://schemas.microsoft.com/office/drawing/2014/main" val="2837624773"/>
                    </a:ext>
                  </a:extLst>
                </a:gridCol>
                <a:gridCol w="8548344">
                  <a:extLst>
                    <a:ext uri="{9D8B030D-6E8A-4147-A177-3AD203B41FA5}">
                      <a16:colId xmlns:a16="http://schemas.microsoft.com/office/drawing/2014/main" val="3990858579"/>
                    </a:ext>
                  </a:extLst>
                </a:gridCol>
                <a:gridCol w="1380068">
                  <a:extLst>
                    <a:ext uri="{9D8B030D-6E8A-4147-A177-3AD203B41FA5}">
                      <a16:colId xmlns:a16="http://schemas.microsoft.com/office/drawing/2014/main" val="3744989141"/>
                    </a:ext>
                  </a:extLst>
                </a:gridCol>
              </a:tblGrid>
              <a:tr h="296338">
                <a:tc>
                  <a:txBody>
                    <a:bodyPr/>
                    <a:lstStyle/>
                    <a:p>
                      <a:pPr rtl="0" fontAlgn="b"/>
                      <a:r>
                        <a:rPr lang="en-US" sz="1200" b="0" dirty="0">
                          <a:solidFill>
                            <a:srgbClr val="000000"/>
                          </a:solidFill>
                          <a:effectLst/>
                          <a:latin typeface="Calibri" panose="020F0502020204030204" pitchFamily="34" charset="0"/>
                        </a:rPr>
                        <a:t>QA Test Plan</a:t>
                      </a: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6D7A8"/>
                    </a:solidFill>
                  </a:tcPr>
                </a:tc>
                <a:tc>
                  <a:txBody>
                    <a:bodyPr/>
                    <a:lstStyle/>
                    <a:p>
                      <a:pPr rtl="0" fontAlgn="b"/>
                      <a:endParaRPr lang="en-US" sz="1200" dirty="0">
                        <a:effectLst/>
                      </a:endParaRP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6D7A8"/>
                    </a:solidFill>
                  </a:tcPr>
                </a:tc>
                <a:tc>
                  <a:txBody>
                    <a:bodyPr/>
                    <a:lstStyle/>
                    <a:p>
                      <a:pPr rtl="0" fontAlgn="b"/>
                      <a:r>
                        <a:rPr lang="en-US" sz="1200" b="0" dirty="0">
                          <a:solidFill>
                            <a:srgbClr val="000000"/>
                          </a:solidFill>
                          <a:effectLst/>
                          <a:latin typeface="Arial" panose="020B0604020202020204" pitchFamily="34" charset="0"/>
                        </a:rPr>
                        <a:t>Project:_____________________________</a:t>
                      </a: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6D7A8"/>
                    </a:solidFill>
                  </a:tcPr>
                </a:tc>
                <a:tc>
                  <a:txBody>
                    <a:bodyPr/>
                    <a:lstStyle/>
                    <a:p>
                      <a:pPr rtl="0" fontAlgn="b"/>
                      <a:endParaRPr lang="en-US" sz="1100">
                        <a:effectLst/>
                      </a:endParaRP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6D7A8"/>
                    </a:solidFill>
                  </a:tcPr>
                </a:tc>
                <a:extLst>
                  <a:ext uri="{0D108BD9-81ED-4DB2-BD59-A6C34878D82A}">
                    <a16:rowId xmlns:a16="http://schemas.microsoft.com/office/drawing/2014/main" val="155743466"/>
                  </a:ext>
                </a:extLst>
              </a:tr>
              <a:tr h="333763">
                <a:tc>
                  <a:txBody>
                    <a:bodyPr/>
                    <a:lstStyle/>
                    <a:p>
                      <a:pPr algn="ctr" rtl="0" fontAlgn="b"/>
                      <a:r>
                        <a:rPr lang="en-US" sz="1400" b="0" dirty="0">
                          <a:solidFill>
                            <a:srgbClr val="000000"/>
                          </a:solidFill>
                          <a:effectLst/>
                          <a:latin typeface="Roboto"/>
                        </a:rPr>
                        <a:t>Date </a:t>
                      </a: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EAD3"/>
                    </a:solidFill>
                  </a:tcPr>
                </a:tc>
                <a:tc>
                  <a:txBody>
                    <a:bodyPr/>
                    <a:lstStyle/>
                    <a:p>
                      <a:pPr algn="ctr" rtl="0" fontAlgn="b"/>
                      <a:r>
                        <a:rPr lang="en-US" sz="1400" b="0">
                          <a:solidFill>
                            <a:srgbClr val="000000"/>
                          </a:solidFill>
                          <a:effectLst/>
                          <a:latin typeface="Roboto"/>
                        </a:rPr>
                        <a:t>Build #</a:t>
                      </a: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EAD3"/>
                    </a:solidFill>
                  </a:tcPr>
                </a:tc>
                <a:tc>
                  <a:txBody>
                    <a:bodyPr/>
                    <a:lstStyle/>
                    <a:p>
                      <a:pPr algn="ctr" rtl="0" fontAlgn="b"/>
                      <a:r>
                        <a:rPr lang="en-US" sz="1600" b="0" dirty="0">
                          <a:solidFill>
                            <a:srgbClr val="000000"/>
                          </a:solidFill>
                          <a:effectLst/>
                          <a:latin typeface="Arial" panose="020B0604020202020204" pitchFamily="34" charset="0"/>
                        </a:rPr>
                        <a:t>Tester Name</a:t>
                      </a: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EAD3"/>
                    </a:solidFill>
                  </a:tcPr>
                </a:tc>
                <a:tc>
                  <a:txBody>
                    <a:bodyPr/>
                    <a:lstStyle/>
                    <a:p>
                      <a:pPr rtl="0" fontAlgn="b"/>
                      <a:endParaRPr lang="en-US" sz="1100">
                        <a:effectLst/>
                      </a:endParaRP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EAD3"/>
                    </a:solidFill>
                  </a:tcPr>
                </a:tc>
                <a:extLst>
                  <a:ext uri="{0D108BD9-81ED-4DB2-BD59-A6C34878D82A}">
                    <a16:rowId xmlns:a16="http://schemas.microsoft.com/office/drawing/2014/main" val="2962332696"/>
                  </a:ext>
                </a:extLst>
              </a:tr>
              <a:tr h="287514">
                <a:tc>
                  <a:txBody>
                    <a:bodyPr/>
                    <a:lstStyle/>
                    <a:p>
                      <a:pPr algn="ctr" rtl="0" fontAlgn="b"/>
                      <a:r>
                        <a:rPr lang="en-US" sz="1100" b="0" dirty="0">
                          <a:solidFill>
                            <a:srgbClr val="000000"/>
                          </a:solidFill>
                          <a:effectLst/>
                          <a:latin typeface="Roboto"/>
                        </a:rPr>
                        <a:t>1/14/2019</a:t>
                      </a: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EAD3"/>
                    </a:solidFill>
                  </a:tcPr>
                </a:tc>
                <a:tc>
                  <a:txBody>
                    <a:bodyPr/>
                    <a:lstStyle/>
                    <a:p>
                      <a:pPr rtl="0" fontAlgn="b"/>
                      <a:endParaRPr lang="en-US" sz="1100">
                        <a:effectLst/>
                      </a:endParaRP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EAD3"/>
                    </a:solidFill>
                  </a:tcPr>
                </a:tc>
                <a:tc>
                  <a:txBody>
                    <a:bodyPr/>
                    <a:lstStyle/>
                    <a:p>
                      <a:pPr rtl="0" fontAlgn="b"/>
                      <a:endParaRPr lang="en-US" sz="1100" dirty="0">
                        <a:effectLst/>
                      </a:endParaRP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EAD3"/>
                    </a:solidFill>
                  </a:tcPr>
                </a:tc>
                <a:tc>
                  <a:txBody>
                    <a:bodyPr/>
                    <a:lstStyle/>
                    <a:p>
                      <a:pPr rtl="0" fontAlgn="b"/>
                      <a:endParaRPr lang="en-US" sz="1100">
                        <a:effectLst/>
                      </a:endParaRP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EAD3"/>
                    </a:solidFill>
                  </a:tcPr>
                </a:tc>
                <a:extLst>
                  <a:ext uri="{0D108BD9-81ED-4DB2-BD59-A6C34878D82A}">
                    <a16:rowId xmlns:a16="http://schemas.microsoft.com/office/drawing/2014/main" val="385230532"/>
                  </a:ext>
                </a:extLst>
              </a:tr>
              <a:tr h="386646">
                <a:tc>
                  <a:txBody>
                    <a:bodyPr/>
                    <a:lstStyle/>
                    <a:p>
                      <a:pPr algn="ctr" rtl="0" fontAlgn="b"/>
                      <a:r>
                        <a:rPr lang="en-US" sz="1100" b="0" dirty="0">
                          <a:solidFill>
                            <a:srgbClr val="000000"/>
                          </a:solidFill>
                          <a:effectLst/>
                          <a:latin typeface="Arial" panose="020B0604020202020204" pitchFamily="34" charset="0"/>
                        </a:rPr>
                        <a:t>Test #</a:t>
                      </a: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6E0B4"/>
                    </a:solidFill>
                  </a:tcPr>
                </a:tc>
                <a:tc>
                  <a:txBody>
                    <a:bodyPr/>
                    <a:lstStyle/>
                    <a:p>
                      <a:pPr algn="ctr" rtl="0" fontAlgn="b"/>
                      <a:r>
                        <a:rPr lang="en-US" sz="1400" b="0" dirty="0">
                          <a:solidFill>
                            <a:srgbClr val="000000"/>
                          </a:solidFill>
                          <a:effectLst/>
                          <a:latin typeface="Calibri" panose="020F0502020204030204" pitchFamily="34" charset="0"/>
                        </a:rPr>
                        <a:t>Unit/Feature</a:t>
                      </a: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6E0B4"/>
                    </a:solidFill>
                  </a:tcPr>
                </a:tc>
                <a:tc>
                  <a:txBody>
                    <a:bodyPr/>
                    <a:lstStyle/>
                    <a:p>
                      <a:pPr algn="ctr" rtl="0" fontAlgn="b"/>
                      <a:r>
                        <a:rPr lang="en-US" sz="1600" b="0" dirty="0">
                          <a:solidFill>
                            <a:srgbClr val="000000"/>
                          </a:solidFill>
                          <a:effectLst/>
                          <a:latin typeface="Calibri" panose="020F0502020204030204" pitchFamily="34" charset="0"/>
                        </a:rPr>
                        <a:t>Item to be Tested</a:t>
                      </a: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6E0B4"/>
                    </a:solidFill>
                  </a:tcPr>
                </a:tc>
                <a:tc>
                  <a:txBody>
                    <a:bodyPr/>
                    <a:lstStyle/>
                    <a:p>
                      <a:pPr algn="ctr" rtl="0" fontAlgn="b"/>
                      <a:r>
                        <a:rPr lang="en-US" sz="1600" b="0" dirty="0">
                          <a:solidFill>
                            <a:srgbClr val="000000"/>
                          </a:solidFill>
                          <a:effectLst/>
                          <a:latin typeface="Calibri" panose="020F0502020204030204" pitchFamily="34" charset="0"/>
                        </a:rPr>
                        <a:t>Success/Fail</a:t>
                      </a: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6E0B4"/>
                    </a:solidFill>
                  </a:tcPr>
                </a:tc>
                <a:extLst>
                  <a:ext uri="{0D108BD9-81ED-4DB2-BD59-A6C34878D82A}">
                    <a16:rowId xmlns:a16="http://schemas.microsoft.com/office/drawing/2014/main" val="469531612"/>
                  </a:ext>
                </a:extLst>
              </a:tr>
              <a:tr h="386646">
                <a:tc>
                  <a:txBody>
                    <a:bodyPr/>
                    <a:lstStyle/>
                    <a:p>
                      <a:pPr rtl="0" fontAlgn="b"/>
                      <a:r>
                        <a:rPr lang="en-US" sz="1600" b="0" dirty="0">
                          <a:solidFill>
                            <a:srgbClr val="000000"/>
                          </a:solidFill>
                          <a:effectLst/>
                          <a:latin typeface="Arial" panose="020B0604020202020204" pitchFamily="34" charset="0"/>
                        </a:rPr>
                        <a:t>1</a:t>
                      </a: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1600" b="0" i="1" dirty="0">
                          <a:solidFill>
                            <a:srgbClr val="000000"/>
                          </a:solidFill>
                          <a:effectLst/>
                          <a:latin typeface="Calibri" panose="020F0502020204030204" pitchFamily="34" charset="0"/>
                        </a:rPr>
                        <a:t>Main Screen</a:t>
                      </a: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dirty="0">
                        <a:effectLst/>
                      </a:endParaRP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818731129"/>
                  </a:ext>
                </a:extLst>
              </a:tr>
              <a:tr h="342495">
                <a:tc>
                  <a:txBody>
                    <a:bodyPr/>
                    <a:lstStyle/>
                    <a:p>
                      <a:pPr algn="r" rtl="0" fontAlgn="b"/>
                      <a:r>
                        <a:rPr lang="en-US" sz="1600" b="0">
                          <a:solidFill>
                            <a:srgbClr val="000000"/>
                          </a:solidFill>
                          <a:effectLst/>
                          <a:latin typeface="Arial" panose="020B0604020202020204" pitchFamily="34" charset="0"/>
                        </a:rPr>
                        <a:t>1a</a:t>
                      </a: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1400" dirty="0">
                        <a:effectLst/>
                      </a:endParaRP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1600" b="0" dirty="0">
                          <a:solidFill>
                            <a:srgbClr val="000000"/>
                          </a:solidFill>
                          <a:effectLst/>
                          <a:latin typeface="Calibri" panose="020F0502020204030204" pitchFamily="34" charset="0"/>
                        </a:rPr>
                        <a:t>Game Loads properly to Main Screen</a:t>
                      </a: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694731313"/>
                  </a:ext>
                </a:extLst>
              </a:tr>
              <a:tr h="342495">
                <a:tc>
                  <a:txBody>
                    <a:bodyPr/>
                    <a:lstStyle/>
                    <a:p>
                      <a:pPr algn="r" rtl="0" fontAlgn="b"/>
                      <a:r>
                        <a:rPr lang="en-US" sz="1600" b="0" dirty="0">
                          <a:solidFill>
                            <a:srgbClr val="000000"/>
                          </a:solidFill>
                          <a:effectLst/>
                          <a:latin typeface="Arial" panose="020B0604020202020204" pitchFamily="34" charset="0"/>
                        </a:rPr>
                        <a:t>1b</a:t>
                      </a: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1400" dirty="0">
                        <a:effectLst/>
                      </a:endParaRP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1600" b="0" dirty="0">
                          <a:solidFill>
                            <a:srgbClr val="000000"/>
                          </a:solidFill>
                          <a:effectLst/>
                          <a:latin typeface="Calibri" panose="020F0502020204030204" pitchFamily="34" charset="0"/>
                        </a:rPr>
                        <a:t>UI elements change focus correctly</a:t>
                      </a: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259571280"/>
                  </a:ext>
                </a:extLst>
              </a:tr>
              <a:tr h="537621">
                <a:tc>
                  <a:txBody>
                    <a:bodyPr/>
                    <a:lstStyle/>
                    <a:p>
                      <a:pPr algn="r" rtl="0" fontAlgn="b"/>
                      <a:r>
                        <a:rPr lang="en-US" sz="1600" b="0" dirty="0">
                          <a:solidFill>
                            <a:srgbClr val="000000"/>
                          </a:solidFill>
                          <a:effectLst/>
                          <a:latin typeface="Arial" panose="020B0604020202020204" pitchFamily="34" charset="0"/>
                        </a:rPr>
                        <a:t>1c</a:t>
                      </a: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1600" dirty="0">
                        <a:effectLst/>
                      </a:endParaRP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1600" b="0" dirty="0">
                          <a:solidFill>
                            <a:srgbClr val="000000"/>
                          </a:solidFill>
                          <a:effectLst/>
                          <a:latin typeface="Calibri" panose="020F0502020204030204" pitchFamily="34" charset="0"/>
                        </a:rPr>
                        <a:t>Choosing &lt;Start Game&gt; functions correctly by placing the player in the game at the beginning of the first element</a:t>
                      </a: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67730904"/>
                  </a:ext>
                </a:extLst>
              </a:tr>
              <a:tr h="537621">
                <a:tc>
                  <a:txBody>
                    <a:bodyPr/>
                    <a:lstStyle/>
                    <a:p>
                      <a:pPr algn="r" rtl="0" fontAlgn="b"/>
                      <a:r>
                        <a:rPr lang="en-US" sz="1600" b="0" dirty="0">
                          <a:solidFill>
                            <a:srgbClr val="000000"/>
                          </a:solidFill>
                          <a:effectLst/>
                          <a:latin typeface="Arial" panose="020B0604020202020204" pitchFamily="34" charset="0"/>
                        </a:rPr>
                        <a:t>1d</a:t>
                      </a: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1600" dirty="0">
                        <a:effectLst/>
                      </a:endParaRP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1600" b="0" dirty="0">
                          <a:solidFill>
                            <a:srgbClr val="000000"/>
                          </a:solidFill>
                          <a:effectLst/>
                          <a:latin typeface="Calibri" panose="020F0502020204030204" pitchFamily="34" charset="0"/>
                        </a:rPr>
                        <a:t>Choosing &lt;Exit Game&gt; functions correctly closing out the game cleanly and places the player back in the platform interface</a:t>
                      </a: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705449940"/>
                  </a:ext>
                </a:extLst>
              </a:tr>
              <a:tr h="317616">
                <a:tc>
                  <a:txBody>
                    <a:bodyPr/>
                    <a:lstStyle/>
                    <a:p>
                      <a:pPr algn="r" rtl="0" fontAlgn="b"/>
                      <a:r>
                        <a:rPr lang="en-US" sz="1600" b="0" dirty="0">
                          <a:solidFill>
                            <a:srgbClr val="000000"/>
                          </a:solidFill>
                          <a:effectLst/>
                          <a:latin typeface="Arial" panose="020B0604020202020204" pitchFamily="34" charset="0"/>
                        </a:rPr>
                        <a:t>1e</a:t>
                      </a: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1400" dirty="0">
                        <a:effectLst/>
                      </a:endParaRP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1600" b="0" dirty="0">
                          <a:solidFill>
                            <a:srgbClr val="000000"/>
                          </a:solidFill>
                          <a:effectLst/>
                          <a:latin typeface="Calibri" panose="020F0502020204030204" pitchFamily="34" charset="0"/>
                        </a:rPr>
                        <a:t>Choosing &lt;Load Saved Game&gt; functions correctly takes the player to the &lt;Save/Load Game system</a:t>
                      </a: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217627574"/>
                  </a:ext>
                </a:extLst>
              </a:tr>
              <a:tr h="342495">
                <a:tc>
                  <a:txBody>
                    <a:bodyPr/>
                    <a:lstStyle/>
                    <a:p>
                      <a:pPr algn="r" rtl="0" fontAlgn="b"/>
                      <a:r>
                        <a:rPr lang="en-US" sz="1600" b="0" dirty="0">
                          <a:solidFill>
                            <a:srgbClr val="000000"/>
                          </a:solidFill>
                          <a:effectLst/>
                          <a:latin typeface="Arial" panose="020B0604020202020204" pitchFamily="34" charset="0"/>
                        </a:rPr>
                        <a:t>1f</a:t>
                      </a: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1400" dirty="0">
                        <a:effectLst/>
                      </a:endParaRP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1600" b="0" dirty="0">
                          <a:solidFill>
                            <a:srgbClr val="000000"/>
                          </a:solidFill>
                          <a:effectLst/>
                          <a:latin typeface="Calibri" panose="020F0502020204030204" pitchFamily="34" charset="0"/>
                        </a:rPr>
                        <a:t>Choosing &lt;Settings&gt; functions correctly by taking you to the Player Setting System</a:t>
                      </a: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276733654"/>
                  </a:ext>
                </a:extLst>
              </a:tr>
              <a:tr h="386646">
                <a:tc>
                  <a:txBody>
                    <a:bodyPr/>
                    <a:lstStyle/>
                    <a:p>
                      <a:pPr rtl="0" fontAlgn="b"/>
                      <a:r>
                        <a:rPr lang="en-US" sz="1600" b="0" dirty="0">
                          <a:solidFill>
                            <a:srgbClr val="000000"/>
                          </a:solidFill>
                          <a:effectLst/>
                          <a:latin typeface="Arial" panose="020B0604020202020204" pitchFamily="34" charset="0"/>
                        </a:rPr>
                        <a:t>2</a:t>
                      </a: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1600" b="0" i="1" dirty="0">
                          <a:solidFill>
                            <a:srgbClr val="000000"/>
                          </a:solidFill>
                          <a:effectLst/>
                          <a:latin typeface="Calibri" panose="020F0502020204030204" pitchFamily="34" charset="0"/>
                        </a:rPr>
                        <a:t>Performance</a:t>
                      </a: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dirty="0">
                        <a:effectLst/>
                      </a:endParaRP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dirty="0">
                        <a:effectLst/>
                      </a:endParaRP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428468612"/>
                  </a:ext>
                </a:extLst>
              </a:tr>
              <a:tr h="342495">
                <a:tc>
                  <a:txBody>
                    <a:bodyPr/>
                    <a:lstStyle/>
                    <a:p>
                      <a:pPr algn="r" rtl="0" fontAlgn="b"/>
                      <a:r>
                        <a:rPr lang="en-US" sz="1600" b="0">
                          <a:solidFill>
                            <a:srgbClr val="000000"/>
                          </a:solidFill>
                          <a:effectLst/>
                          <a:latin typeface="Arial" panose="020B0604020202020204" pitchFamily="34" charset="0"/>
                        </a:rPr>
                        <a:t>2a</a:t>
                      </a: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1400" dirty="0">
                        <a:effectLst/>
                      </a:endParaRP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1600" b="0" dirty="0">
                          <a:solidFill>
                            <a:srgbClr val="000000"/>
                          </a:solidFill>
                          <a:effectLst/>
                          <a:latin typeface="Calibri" panose="020F0502020204030204" pitchFamily="34" charset="0"/>
                        </a:rPr>
                        <a:t>Game loading time is within spec (loads within XX seconds)</a:t>
                      </a: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985870923"/>
                  </a:ext>
                </a:extLst>
              </a:tr>
              <a:tr h="342495">
                <a:tc>
                  <a:txBody>
                    <a:bodyPr/>
                    <a:lstStyle/>
                    <a:p>
                      <a:pPr algn="r" rtl="0" fontAlgn="b"/>
                      <a:r>
                        <a:rPr lang="en-US" sz="1600" b="0" dirty="0">
                          <a:solidFill>
                            <a:srgbClr val="000000"/>
                          </a:solidFill>
                          <a:effectLst/>
                          <a:latin typeface="Arial" panose="020B0604020202020204" pitchFamily="34" charset="0"/>
                        </a:rPr>
                        <a:t>2b</a:t>
                      </a: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1400" dirty="0">
                        <a:effectLst/>
                      </a:endParaRP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1600" b="0" dirty="0">
                          <a:solidFill>
                            <a:srgbClr val="000000"/>
                          </a:solidFill>
                          <a:effectLst/>
                          <a:latin typeface="Calibri" panose="020F0502020204030204" pitchFamily="34" charset="0"/>
                        </a:rPr>
                        <a:t>General game play shows no hitching or graphic errors</a:t>
                      </a: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166915295"/>
                  </a:ext>
                </a:extLst>
              </a:tr>
              <a:tr h="386646">
                <a:tc>
                  <a:txBody>
                    <a:bodyPr/>
                    <a:lstStyle/>
                    <a:p>
                      <a:pPr rtl="0" fontAlgn="b"/>
                      <a:r>
                        <a:rPr lang="en-US" sz="1600" b="0" dirty="0">
                          <a:solidFill>
                            <a:srgbClr val="000000"/>
                          </a:solidFill>
                          <a:effectLst/>
                          <a:latin typeface="Arial" panose="020B0604020202020204" pitchFamily="34" charset="0"/>
                        </a:rPr>
                        <a:t>3</a:t>
                      </a: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1600" b="0" i="1" dirty="0">
                          <a:solidFill>
                            <a:srgbClr val="000000"/>
                          </a:solidFill>
                          <a:effectLst/>
                          <a:latin typeface="Calibri" panose="020F0502020204030204" pitchFamily="34" charset="0"/>
                        </a:rPr>
                        <a:t>Save Game</a:t>
                      </a: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1600" dirty="0">
                        <a:effectLst/>
                      </a:endParaRP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459654092"/>
                  </a:ext>
                </a:extLst>
              </a:tr>
              <a:tr h="342495">
                <a:tc>
                  <a:txBody>
                    <a:bodyPr/>
                    <a:lstStyle/>
                    <a:p>
                      <a:pPr algn="r" rtl="0" fontAlgn="b"/>
                      <a:r>
                        <a:rPr lang="en-US" sz="1600" b="0" dirty="0">
                          <a:solidFill>
                            <a:srgbClr val="000000"/>
                          </a:solidFill>
                          <a:effectLst/>
                          <a:latin typeface="Arial" panose="020B0604020202020204" pitchFamily="34" charset="0"/>
                        </a:rPr>
                        <a:t>3a</a:t>
                      </a: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1400" dirty="0">
                        <a:effectLst/>
                      </a:endParaRP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1600" b="0" dirty="0">
                          <a:solidFill>
                            <a:srgbClr val="000000"/>
                          </a:solidFill>
                          <a:effectLst/>
                          <a:latin typeface="Calibri" panose="020F0502020204030204" pitchFamily="34" charset="0"/>
                        </a:rPr>
                        <a:t>Game save time is within spec (saves within XX seconds)</a:t>
                      </a: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520856100"/>
                  </a:ext>
                </a:extLst>
              </a:tr>
              <a:tr h="342495">
                <a:tc>
                  <a:txBody>
                    <a:bodyPr/>
                    <a:lstStyle/>
                    <a:p>
                      <a:pPr algn="r" rtl="0" fontAlgn="b"/>
                      <a:r>
                        <a:rPr lang="en-US" sz="1600" b="0" dirty="0">
                          <a:solidFill>
                            <a:srgbClr val="000000"/>
                          </a:solidFill>
                          <a:effectLst/>
                          <a:latin typeface="Arial" panose="020B0604020202020204" pitchFamily="34" charset="0"/>
                        </a:rPr>
                        <a:t>3b</a:t>
                      </a: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1400" dirty="0">
                        <a:effectLst/>
                      </a:endParaRP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1600" b="0" dirty="0">
                          <a:solidFill>
                            <a:srgbClr val="000000"/>
                          </a:solidFill>
                          <a:effectLst/>
                          <a:latin typeface="Calibri" panose="020F0502020204030204" pitchFamily="34" charset="0"/>
                        </a:rPr>
                        <a:t>Saved Game can be reloaded immediately</a:t>
                      </a: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13373702"/>
                  </a:ext>
                </a:extLst>
              </a:tr>
              <a:tr h="342495">
                <a:tc>
                  <a:txBody>
                    <a:bodyPr/>
                    <a:lstStyle/>
                    <a:p>
                      <a:pPr algn="r" rtl="0" fontAlgn="b"/>
                      <a:r>
                        <a:rPr lang="en-US" sz="1600" b="0" dirty="0">
                          <a:solidFill>
                            <a:srgbClr val="000000"/>
                          </a:solidFill>
                          <a:effectLst/>
                          <a:latin typeface="Arial" panose="020B0604020202020204" pitchFamily="34" charset="0"/>
                        </a:rPr>
                        <a:t>3c</a:t>
                      </a: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1400" dirty="0">
                        <a:effectLst/>
                      </a:endParaRP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1600" b="0" dirty="0">
                          <a:solidFill>
                            <a:srgbClr val="000000"/>
                          </a:solidFill>
                          <a:effectLst/>
                          <a:latin typeface="Calibri" panose="020F0502020204030204" pitchFamily="34" charset="0"/>
                        </a:rPr>
                        <a:t>Saved Game Data is correct on reloading</a:t>
                      </a: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dirty="0">
                        <a:effectLst/>
                      </a:endParaRPr>
                    </a:p>
                  </a:txBody>
                  <a:tcPr marL="12150" marR="12150" marT="8100" marB="81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057406251"/>
                  </a:ext>
                </a:extLst>
              </a:tr>
            </a:tbl>
          </a:graphicData>
        </a:graphic>
      </p:graphicFrame>
    </p:spTree>
    <p:extLst>
      <p:ext uri="{BB962C8B-B14F-4D97-AF65-F5344CB8AC3E}">
        <p14:creationId xmlns:p14="http://schemas.microsoft.com/office/powerpoint/2010/main" val="3542805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0EB9B51-16B2-4E98-88D3-D49287636FBD}"/>
              </a:ext>
            </a:extLst>
          </p:cNvPr>
          <p:cNvSpPr>
            <a:spLocks noGrp="1"/>
          </p:cNvSpPr>
          <p:nvPr>
            <p:ph type="title"/>
          </p:nvPr>
        </p:nvSpPr>
        <p:spPr>
          <a:xfrm>
            <a:off x="411480" y="274320"/>
            <a:ext cx="10515600" cy="758952"/>
          </a:xfrm>
        </p:spPr>
        <p:txBody>
          <a:bodyPr anchor="b" anchorCtr="0">
            <a:normAutofit/>
          </a:bodyPr>
          <a:lstStyle/>
          <a:p>
            <a:r>
              <a:rPr lang="en-US" sz="3200" dirty="0">
                <a:solidFill>
                  <a:schemeClr val="bg1"/>
                </a:solidFill>
                <a:latin typeface="+mn-lt"/>
              </a:rPr>
              <a:t>VR Design: Project Review and Critique</a:t>
            </a:r>
          </a:p>
        </p:txBody>
      </p:sp>
      <p:sp>
        <p:nvSpPr>
          <p:cNvPr id="7" name="TextBox 6">
            <a:extLst>
              <a:ext uri="{FF2B5EF4-FFF2-40B4-BE49-F238E27FC236}">
                <a16:creationId xmlns:a16="http://schemas.microsoft.com/office/drawing/2014/main" id="{91C43798-DEBA-4ABC-A4A9-5FCBF3A84CD3}"/>
              </a:ext>
            </a:extLst>
          </p:cNvPr>
          <p:cNvSpPr txBox="1"/>
          <p:nvPr/>
        </p:nvSpPr>
        <p:spPr>
          <a:xfrm>
            <a:off x="181876" y="1255694"/>
            <a:ext cx="11334388" cy="4801314"/>
          </a:xfrm>
          <a:prstGeom prst="rect">
            <a:avLst/>
          </a:prstGeom>
          <a:noFill/>
        </p:spPr>
        <p:txBody>
          <a:bodyPr wrap="square" rtlCol="0">
            <a:spAutoFit/>
          </a:bodyPr>
          <a:lstStyle/>
          <a:p>
            <a:pPr lvl="0">
              <a:defRPr/>
            </a:pP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BeatDance</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r>
              <a:rPr lang="en-US" dirty="0">
                <a:hlinkClick r:id="rId3"/>
              </a:rPr>
              <a:t>https://www.youtube.com/watch?time_continue=5&amp;v</a:t>
            </a:r>
            <a:r>
              <a:rPr lang="en-US">
                <a:hlinkClick r:id="rId3"/>
              </a:rPr>
              <a:t>=fKkAAEalfXA</a:t>
            </a:r>
            <a:endParaRPr lang="en-US"/>
          </a:p>
          <a:p>
            <a:pPr lvl="0">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lvl="0">
              <a:defRPr/>
            </a:pPr>
            <a:r>
              <a:rPr lang="en-US" dirty="0">
                <a:solidFill>
                  <a:prstClr val="white"/>
                </a:solidFill>
              </a:rPr>
              <a:t>Code 23: </a:t>
            </a:r>
            <a:r>
              <a:rPr lang="en-US" dirty="0">
                <a:hlinkClick r:id="rId4"/>
              </a:rPr>
              <a:t>https://www.youtube.com/watch?time_continue=1&amp;v=qekKBFw-1jA</a:t>
            </a:r>
            <a:endParaRPr lang="en-US" dirty="0"/>
          </a:p>
          <a:p>
            <a:pPr lvl="0">
              <a:defRPr/>
            </a:pPr>
            <a:endParaRPr lang="en-US" dirty="0">
              <a:solidFill>
                <a:prstClr val="white"/>
              </a:solidFill>
            </a:endParaRPr>
          </a:p>
          <a:p>
            <a:pPr lvl="0">
              <a:defRPr/>
            </a:pPr>
            <a:r>
              <a:rPr lang="en-US" dirty="0">
                <a:solidFill>
                  <a:prstClr val="white"/>
                </a:solidFill>
              </a:rPr>
              <a:t>Culture Heritage Site (Cahokia Mounds): </a:t>
            </a:r>
            <a:r>
              <a:rPr lang="en-US" dirty="0">
                <a:hlinkClick r:id="rId5"/>
              </a:rPr>
              <a:t>https://www.youtube.com/watch?v=OXXnKjPWmvo</a:t>
            </a:r>
            <a:endParaRPr lang="en-US" dirty="0"/>
          </a:p>
          <a:p>
            <a:pPr lvl="0">
              <a:defRPr/>
            </a:pPr>
            <a:endParaRPr lang="en-US" dirty="0">
              <a:solidFill>
                <a:prstClr val="white"/>
              </a:solidFill>
            </a:endParaRPr>
          </a:p>
          <a:p>
            <a:pPr lvl="0">
              <a:defRPr/>
            </a:pPr>
            <a:r>
              <a:rPr lang="en-US" dirty="0">
                <a:solidFill>
                  <a:prstClr val="white"/>
                </a:solidFill>
              </a:rPr>
              <a:t>Death Mine: </a:t>
            </a:r>
            <a:r>
              <a:rPr lang="en-US" dirty="0"/>
              <a:t> </a:t>
            </a:r>
            <a:r>
              <a:rPr lang="en-US" dirty="0">
                <a:hlinkClick r:id="rId6"/>
              </a:rPr>
              <a:t>https://www.youtube.com/watch?v=EJR-f2GgGSY</a:t>
            </a:r>
            <a:endParaRPr lang="en-US" dirty="0"/>
          </a:p>
          <a:p>
            <a:pPr lvl="0">
              <a:defRPr/>
            </a:pPr>
            <a:endParaRPr lang="en-US" dirty="0">
              <a:solidFill>
                <a:prstClr val="white"/>
              </a:solidFill>
            </a:endParaRPr>
          </a:p>
          <a:p>
            <a:pPr lvl="0">
              <a:defRPr/>
            </a:pPr>
            <a:r>
              <a:rPr lang="en-US" dirty="0">
                <a:solidFill>
                  <a:prstClr val="white"/>
                </a:solidFill>
              </a:rPr>
              <a:t>Doctor Dodge: </a:t>
            </a:r>
            <a:r>
              <a:rPr lang="en-US" dirty="0"/>
              <a:t> </a:t>
            </a:r>
            <a:r>
              <a:rPr lang="en-US" dirty="0">
                <a:hlinkClick r:id="rId7"/>
              </a:rPr>
              <a:t>https://www.youtube.com/watch?v=FdJu5SsqOOI</a:t>
            </a:r>
            <a:endParaRPr lang="en-US" dirty="0"/>
          </a:p>
          <a:p>
            <a:pPr lvl="0">
              <a:defRPr/>
            </a:pPr>
            <a:endParaRPr lang="en-US" dirty="0">
              <a:solidFill>
                <a:prstClr val="white"/>
              </a:solidFill>
            </a:endParaRPr>
          </a:p>
          <a:p>
            <a:pPr lvl="0">
              <a:defRPr/>
            </a:pPr>
            <a:r>
              <a:rPr lang="en-US" dirty="0">
                <a:solidFill>
                  <a:prstClr val="white"/>
                </a:solidFill>
              </a:rPr>
              <a:t>Dungeon Crawler: </a:t>
            </a:r>
            <a:r>
              <a:rPr lang="en-US" dirty="0">
                <a:hlinkClick r:id="rId8"/>
              </a:rPr>
              <a:t>https://www.youtube.com/watch?time_continue=6&amp;v=AzK8fJNOqcs</a:t>
            </a:r>
            <a:endParaRPr lang="en-US" dirty="0"/>
          </a:p>
          <a:p>
            <a:pPr lvl="0">
              <a:defRPr/>
            </a:pPr>
            <a:endParaRPr lang="en-US" dirty="0">
              <a:solidFill>
                <a:prstClr val="white"/>
              </a:solidFill>
            </a:endParaRPr>
          </a:p>
          <a:p>
            <a:pPr lvl="0">
              <a:defRPr/>
            </a:pPr>
            <a:r>
              <a:rPr lang="en-US" dirty="0">
                <a:solidFill>
                  <a:prstClr val="white"/>
                </a:solidFill>
              </a:rPr>
              <a:t>ECE 329: </a:t>
            </a:r>
            <a:r>
              <a:rPr lang="en-US" dirty="0">
                <a:hlinkClick r:id="rId9"/>
              </a:rPr>
              <a:t>https://www.youtube.com/watch?time_continue=7&amp;v=Y7-QghC1wgk</a:t>
            </a:r>
            <a:endParaRPr lang="en-US" dirty="0"/>
          </a:p>
          <a:p>
            <a:pPr lvl="0">
              <a:defRPr/>
            </a:pPr>
            <a:endParaRPr lang="en-US" dirty="0"/>
          </a:p>
          <a:p>
            <a:pPr lvl="0">
              <a:defRPr/>
            </a:pPr>
            <a:r>
              <a:rPr lang="en-US" dirty="0">
                <a:solidFill>
                  <a:schemeClr val="bg1"/>
                </a:solidFill>
              </a:rPr>
              <a:t>Elemental Experience: </a:t>
            </a:r>
            <a:r>
              <a:rPr lang="en-US" dirty="0">
                <a:hlinkClick r:id="rId10"/>
              </a:rPr>
              <a:t>https://www.youtube.com/watch?v=xnmZ9F3VdKM</a:t>
            </a:r>
            <a:endParaRPr lang="en-US" dirty="0"/>
          </a:p>
          <a:p>
            <a:pPr lvl="0">
              <a:defRPr/>
            </a:pPr>
            <a:endParaRPr lang="en-US" dirty="0">
              <a:solidFill>
                <a:schemeClr val="bg1"/>
              </a:solidFill>
            </a:endParaRPr>
          </a:p>
          <a:p>
            <a:pPr lvl="0">
              <a:defRPr/>
            </a:pPr>
            <a:r>
              <a:rPr lang="en-US" dirty="0">
                <a:solidFill>
                  <a:schemeClr val="bg1"/>
                </a:solidFill>
              </a:rPr>
              <a:t>Event Horizon: </a:t>
            </a:r>
            <a:r>
              <a:rPr lang="en-US" dirty="0">
                <a:hlinkClick r:id="rId11"/>
              </a:rPr>
              <a:t>https://www.youtube.com/watch?v=8dithIiWFaw</a:t>
            </a:r>
            <a:endParaRPr lang="en-US" dirty="0">
              <a:solidFill>
                <a:schemeClr val="bg1"/>
              </a:solidFill>
            </a:endParaRPr>
          </a:p>
        </p:txBody>
      </p:sp>
    </p:spTree>
    <p:extLst>
      <p:ext uri="{BB962C8B-B14F-4D97-AF65-F5344CB8AC3E}">
        <p14:creationId xmlns:p14="http://schemas.microsoft.com/office/powerpoint/2010/main" val="4219680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5B074F-E791-4D45-8CD0-41636E90370D}"/>
              </a:ext>
            </a:extLst>
          </p:cNvPr>
          <p:cNvSpPr txBox="1"/>
          <p:nvPr/>
        </p:nvSpPr>
        <p:spPr>
          <a:xfrm>
            <a:off x="411480" y="277382"/>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Project Schedule Update</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Content Placeholder 1">
            <a:extLst>
              <a:ext uri="{FF2B5EF4-FFF2-40B4-BE49-F238E27FC236}">
                <a16:creationId xmlns:a16="http://schemas.microsoft.com/office/drawing/2014/main" id="{7FCB2C9C-A3A0-4B27-BCB9-4F23B2C01526}"/>
              </a:ext>
            </a:extLst>
          </p:cNvPr>
          <p:cNvSpPr>
            <a:spLocks noGrp="1"/>
          </p:cNvSpPr>
          <p:nvPr>
            <p:ph idx="1"/>
          </p:nvPr>
        </p:nvSpPr>
        <p:spPr>
          <a:xfrm>
            <a:off x="0" y="1115411"/>
            <a:ext cx="10515600" cy="4351338"/>
          </a:xfrm>
        </p:spPr>
        <p:txBody>
          <a:bodyPr/>
          <a:lstStyle/>
          <a:p>
            <a:pPr marL="0" indent="0">
              <a:buNone/>
            </a:pPr>
            <a:r>
              <a:rPr lang="en-US" dirty="0">
                <a:solidFill>
                  <a:schemeClr val="bg1"/>
                </a:solidFill>
              </a:rPr>
              <a:t>Pre-Production Deadline:  October 25, 2019 23:59pm</a:t>
            </a:r>
          </a:p>
          <a:p>
            <a:r>
              <a:rPr lang="en-US" dirty="0">
                <a:solidFill>
                  <a:schemeClr val="bg1"/>
                </a:solidFill>
              </a:rPr>
              <a:t>Deliverables:</a:t>
            </a:r>
          </a:p>
          <a:p>
            <a:pPr lvl="1"/>
            <a:r>
              <a:rPr lang="en-US" dirty="0">
                <a:solidFill>
                  <a:schemeClr val="bg1"/>
                </a:solidFill>
              </a:rPr>
              <a:t>Updated Canvas, game loop and World/Environment docs</a:t>
            </a:r>
          </a:p>
          <a:p>
            <a:pPr lvl="2"/>
            <a:r>
              <a:rPr lang="en-US" i="1" dirty="0">
                <a:solidFill>
                  <a:schemeClr val="bg1"/>
                </a:solidFill>
              </a:rPr>
              <a:t>Should incorporate any feedback from Discovery</a:t>
            </a:r>
          </a:p>
          <a:p>
            <a:pPr lvl="1"/>
            <a:r>
              <a:rPr lang="en-US" dirty="0">
                <a:solidFill>
                  <a:schemeClr val="bg1"/>
                </a:solidFill>
              </a:rPr>
              <a:t>Feature List: Created from the Canvas Core Pillars and Core Systems</a:t>
            </a:r>
          </a:p>
          <a:p>
            <a:pPr lvl="1"/>
            <a:r>
              <a:rPr lang="en-US" dirty="0">
                <a:solidFill>
                  <a:schemeClr val="bg1"/>
                </a:solidFill>
              </a:rPr>
              <a:t>TDD: Created from the Feature list </a:t>
            </a:r>
          </a:p>
          <a:p>
            <a:pPr lvl="2"/>
            <a:r>
              <a:rPr lang="en-US" sz="1800" i="1" dirty="0">
                <a:solidFill>
                  <a:schemeClr val="bg1"/>
                </a:solidFill>
              </a:rPr>
              <a:t>A more detailed breakdown of the programmatic elements and assets needed</a:t>
            </a:r>
          </a:p>
          <a:p>
            <a:pPr lvl="1"/>
            <a:r>
              <a:rPr lang="en-US" dirty="0">
                <a:solidFill>
                  <a:schemeClr val="bg1"/>
                </a:solidFill>
              </a:rPr>
              <a:t>Milestone Schedule: 1</a:t>
            </a:r>
            <a:r>
              <a:rPr lang="en-US" baseline="30000" dirty="0">
                <a:solidFill>
                  <a:schemeClr val="bg1"/>
                </a:solidFill>
              </a:rPr>
              <a:t>st</a:t>
            </a:r>
            <a:r>
              <a:rPr lang="en-US" dirty="0">
                <a:solidFill>
                  <a:schemeClr val="bg1"/>
                </a:solidFill>
              </a:rPr>
              <a:t> pass at what will be done when and by who</a:t>
            </a:r>
          </a:p>
          <a:p>
            <a:pPr lvl="1"/>
            <a:r>
              <a:rPr lang="en-US" dirty="0">
                <a:solidFill>
                  <a:schemeClr val="bg1"/>
                </a:solidFill>
              </a:rPr>
              <a:t>QA Test Plan: </a:t>
            </a:r>
          </a:p>
          <a:p>
            <a:pPr lvl="2"/>
            <a:r>
              <a:rPr lang="en-US" i="1" dirty="0">
                <a:solidFill>
                  <a:schemeClr val="bg1"/>
                </a:solidFill>
              </a:rPr>
              <a:t>Each element of the TDD should be broken down into testable elements.</a:t>
            </a:r>
          </a:p>
          <a:p>
            <a:pPr lvl="1"/>
            <a:endParaRPr lang="en-US" dirty="0">
              <a:solidFill>
                <a:schemeClr val="bg1"/>
              </a:solidFill>
            </a:endParaRPr>
          </a:p>
          <a:p>
            <a:pPr lvl="1"/>
            <a:endParaRPr lang="en-US" dirty="0">
              <a:solidFill>
                <a:schemeClr val="bg1"/>
              </a:solidFill>
            </a:endParaRPr>
          </a:p>
        </p:txBody>
      </p:sp>
    </p:spTree>
    <p:extLst>
      <p:ext uri="{BB962C8B-B14F-4D97-AF65-F5344CB8AC3E}">
        <p14:creationId xmlns:p14="http://schemas.microsoft.com/office/powerpoint/2010/main" val="2001929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284020-0E44-4E83-8BA3-F5ACAC975592}"/>
              </a:ext>
            </a:extLst>
          </p:cNvPr>
          <p:cNvSpPr txBox="1"/>
          <p:nvPr/>
        </p:nvSpPr>
        <p:spPr>
          <a:xfrm>
            <a:off x="411893" y="276449"/>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Why do project management (production in video games)?</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4C3DB4C-0F97-463B-9B10-D8D4C2DF8F16}"/>
              </a:ext>
            </a:extLst>
          </p:cNvPr>
          <p:cNvSpPr txBox="1"/>
          <p:nvPr/>
        </p:nvSpPr>
        <p:spPr>
          <a:xfrm>
            <a:off x="173735" y="1051559"/>
            <a:ext cx="11958997" cy="46474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prstClr val="white"/>
                </a:solidFill>
                <a:effectLst/>
                <a:uLnTx/>
                <a:uFillTx/>
                <a:latin typeface="Calibri" panose="020F0502020204030204"/>
                <a:ea typeface="+mn-ea"/>
                <a:cs typeface="+mn-cs"/>
              </a:rPr>
              <a:t>Project success = completing planned deliverables, within budget and on time (including approved changes)</a:t>
            </a:r>
            <a:r>
              <a:rPr kumimoji="0" lang="en-US" sz="2000" b="1" i="1"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If you define success as listed above, most companies have a success rate of?  </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30%  (</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 a study of 10,640 projects from 200 companies in 30 countries and across various industries, it was found that only 2.5% of the companies successfully completed 100% of their projects.)</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342900" marR="0" lvl="0" indent="-3429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Reasons for failure</a:t>
            </a:r>
          </a:p>
          <a:p>
            <a:pPr marL="742950" marR="0" lvl="1"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Lack of confidence in project success:  75% of respondents admit that their projects are either always or usually “doomed right from the start.”</a:t>
            </a: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742950" marR="0" lvl="1"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Rework wariness: 80% admit they spend at least half their time on rework.</a:t>
            </a:r>
          </a:p>
          <a:p>
            <a:pPr marL="742950" marR="0" lvl="1"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Project out of sync: 78% feel the business is usually or always out of sync with project requirements </a:t>
            </a:r>
          </a:p>
          <a:p>
            <a:pPr marL="742950" marR="0" lvl="1"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Fuzzy objectives: Only 55% feel that the business objectives of their projects are clear to them.</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8151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1480" y="277382"/>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What is Production and why does it matter?</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extBox 6"/>
          <p:cNvSpPr txBox="1"/>
          <p:nvPr/>
        </p:nvSpPr>
        <p:spPr>
          <a:xfrm>
            <a:off x="173736" y="1051560"/>
            <a:ext cx="7633077" cy="445506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Production drives: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The creation of an atmosphere to support Productivity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Planning (staffing)</a:t>
            </a:r>
          </a:p>
          <a:p>
            <a:pPr marR="0" lvl="0" algn="l" defTabSz="914400" rtl="0" eaLnBrk="1" fontAlgn="auto" latinLnBrk="0" hangingPunct="1">
              <a:lnSpc>
                <a:spcPct val="100000"/>
              </a:lnSpc>
              <a:spcBef>
                <a:spcPts val="0"/>
              </a:spcBef>
              <a:spcAft>
                <a:spcPts val="0"/>
              </a:spcAft>
              <a:buClrTx/>
              <a:buSzTx/>
              <a:tabLst/>
              <a:defRPr/>
            </a:pPr>
            <a:endParaRPr lang="en-US" sz="1100" dirty="0">
              <a:solidFill>
                <a:prstClr val="white"/>
              </a:solidFill>
              <a:latin typeface="Calibri" panose="020F0502020204030204"/>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Budgeting</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Team Communication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Provides the eyes and ears for studio leadership into the team progress and overall mental state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Risk management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Decisions around scope and feature development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742950" marR="0" lvl="1" indent="-285750" algn="l" defTabSz="914400" rtl="0" eaLnBrk="1" fontAlgn="auto" latinLnBrk="0" hangingPunct="1">
              <a:lnSpc>
                <a:spcPct val="100000"/>
              </a:lnSpc>
              <a:spcBef>
                <a:spcPts val="0"/>
              </a:spcBef>
              <a:spcAft>
                <a:spcPts val="0"/>
              </a:spcAft>
              <a:buClrTx/>
              <a:buSzTx/>
              <a:buFontTx/>
              <a:buChar char="-"/>
              <a:tabLst/>
              <a:defRPr/>
            </a:pPr>
            <a:endParaRPr kumimoji="0" lang="en-US" sz="1800" b="0" i="0" u="none" strike="noStrike" kern="1200" cap="none" spc="0" normalizeH="0" baseline="0" noProof="0" dirty="0">
              <a:ln>
                <a:noFill/>
              </a:ln>
              <a:solidFill>
                <a:srgbClr val="9933FF"/>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3E88E06C-D6BE-4130-BAB0-B71C79F7DB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7107" y="2050743"/>
            <a:ext cx="4031157" cy="3414142"/>
          </a:xfrm>
          <a:prstGeom prst="rect">
            <a:avLst/>
          </a:prstGeom>
        </p:spPr>
      </p:pic>
      <p:sp>
        <p:nvSpPr>
          <p:cNvPr id="3" name="TextBox 2">
            <a:extLst>
              <a:ext uri="{FF2B5EF4-FFF2-40B4-BE49-F238E27FC236}">
                <a16:creationId xmlns:a16="http://schemas.microsoft.com/office/drawing/2014/main" id="{D23BDFCC-EEC8-4F85-929F-98B3D96884FA}"/>
              </a:ext>
            </a:extLst>
          </p:cNvPr>
          <p:cNvSpPr txBox="1"/>
          <p:nvPr/>
        </p:nvSpPr>
        <p:spPr>
          <a:xfrm>
            <a:off x="7969108" y="1996954"/>
            <a:ext cx="4178767" cy="5078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Copyright </a:t>
            </a:r>
            <a:r>
              <a:rPr kumimoji="0" lang="en-US" sz="900" b="0" i="0" u="none" strike="noStrike" kern="1200" cap="none" spc="0" normalizeH="0" baseline="0" noProof="0" dirty="0" err="1">
                <a:ln>
                  <a:noFill/>
                </a:ln>
                <a:solidFill>
                  <a:prstClr val="black"/>
                </a:solidFill>
                <a:effectLst/>
                <a:uLnTx/>
                <a:uFillTx/>
                <a:latin typeface="Calibri" panose="020F0502020204030204"/>
                <a:ea typeface="+mn-ea"/>
                <a:cs typeface="+mn-cs"/>
              </a:rPr>
              <a:t>Gamasutra</a:t>
            </a: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900" b="1" i="0" u="none" strike="noStrike" kern="1200" cap="none" spc="0" normalizeH="0" baseline="0" noProof="0" dirty="0">
                <a:ln>
                  <a:noFill/>
                </a:ln>
                <a:solidFill>
                  <a:prstClr val="black"/>
                </a:solidFill>
                <a:effectLst/>
                <a:uLnTx/>
                <a:uFillTx/>
                <a:latin typeface="Calibri" panose="020F0502020204030204"/>
                <a:ea typeface="+mn-ea"/>
                <a:cs typeface="+mn-cs"/>
              </a:rPr>
              <a:t>Cognitive Flow: The Psychology of Great Game Design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2475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1480" y="277382"/>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Old School production processes</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extBox 6"/>
          <p:cNvSpPr txBox="1"/>
          <p:nvPr/>
        </p:nvSpPr>
        <p:spPr>
          <a:xfrm>
            <a:off x="173736" y="1051560"/>
            <a:ext cx="11891264" cy="458587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The infamous Task List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Loved by many a programmer </a:t>
            </a:r>
          </a:p>
          <a:p>
            <a:pPr marL="342900" lvl="0" indent="-342900">
              <a:buFont typeface="Arial" panose="020B0604020202020204" pitchFamily="34" charset="0"/>
              <a:buChar char="•"/>
              <a:defRPr/>
            </a:pPr>
            <a:r>
              <a:rPr lang="en-US" sz="2400" dirty="0">
                <a:solidFill>
                  <a:prstClr val="white"/>
                </a:solidFill>
              </a:rPr>
              <a:t>Often driven by preference</a:t>
            </a:r>
          </a:p>
          <a:p>
            <a:pPr marL="800100" lvl="1" indent="-342900">
              <a:buFont typeface="Arial" panose="020B0604020202020204" pitchFamily="34" charset="0"/>
              <a:buChar char="•"/>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Doesn’t consider dependencies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The Hive mind</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Used by small teams usually working in one room</a:t>
            </a:r>
          </a:p>
          <a:p>
            <a:pPr marL="800100" lvl="1" indent="-342900">
              <a:buFont typeface="Arial" panose="020B0604020202020204" pitchFamily="34" charset="0"/>
              <a:buChar char="•"/>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Everyone knows what everyone is doing so planning isn’t as necessary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Doesn’t pass “the bus test”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Doesn’t deal with scope or “creative direction” and can be an issue with dependencies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lvl="1">
              <a:defRPr/>
            </a:pPr>
            <a:r>
              <a:rPr kumimoji="0" lang="en-US"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742950" marR="0" lvl="1" indent="-285750" algn="l" defTabSz="914400" rtl="0" eaLnBrk="1" fontAlgn="auto" latinLnBrk="0" hangingPunct="1">
              <a:lnSpc>
                <a:spcPct val="100000"/>
              </a:lnSpc>
              <a:spcBef>
                <a:spcPts val="0"/>
              </a:spcBef>
              <a:spcAft>
                <a:spcPts val="0"/>
              </a:spcAft>
              <a:buClrTx/>
              <a:buSzTx/>
              <a:buFontTx/>
              <a:buChar char="-"/>
              <a:tabLst/>
              <a:defRPr/>
            </a:pPr>
            <a:endParaRPr kumimoji="0" lang="en-US" sz="1800" b="0" i="0" u="none" strike="noStrike" kern="1200" cap="none" spc="0" normalizeH="0" baseline="0" noProof="0" dirty="0">
              <a:ln>
                <a:noFill/>
              </a:ln>
              <a:solidFill>
                <a:srgbClr val="9933FF"/>
              </a:solidFill>
              <a:effectLst/>
              <a:uLnTx/>
              <a:uFillTx/>
              <a:latin typeface="Calibri" panose="020F0502020204030204"/>
              <a:ea typeface="+mn-ea"/>
              <a:cs typeface="+mn-cs"/>
            </a:endParaRPr>
          </a:p>
        </p:txBody>
      </p:sp>
      <p:pic>
        <p:nvPicPr>
          <p:cNvPr id="3" name="Picture 2" descr="A picture containing drawing&#10;&#10;Description automatically generated">
            <a:extLst>
              <a:ext uri="{FF2B5EF4-FFF2-40B4-BE49-F238E27FC236}">
                <a16:creationId xmlns:a16="http://schemas.microsoft.com/office/drawing/2014/main" id="{E11DCB87-3793-4F28-B14E-EFED25E215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29833" y="1438427"/>
            <a:ext cx="2333333" cy="2438095"/>
          </a:xfrm>
          <a:prstGeom prst="rect">
            <a:avLst/>
          </a:prstGeom>
        </p:spPr>
      </p:pic>
      <p:pic>
        <p:nvPicPr>
          <p:cNvPr id="5" name="Picture 4" descr="A close up of a toy&#10;&#10;Description automatically generated">
            <a:extLst>
              <a:ext uri="{FF2B5EF4-FFF2-40B4-BE49-F238E27FC236}">
                <a16:creationId xmlns:a16="http://schemas.microsoft.com/office/drawing/2014/main" id="{282D62A4-0A20-4C51-AE82-6D106A7C9AF0}"/>
              </a:ext>
            </a:extLst>
          </p:cNvPr>
          <p:cNvPicPr preferRelativeResize="0">
            <a:picLocks/>
          </p:cNvPicPr>
          <p:nvPr/>
        </p:nvPicPr>
        <p:blipFill>
          <a:blip r:embed="rId4">
            <a:extLst>
              <a:ext uri="{28A0092B-C50C-407E-A947-70E740481C1C}">
                <a14:useLocalDpi xmlns:a14="http://schemas.microsoft.com/office/drawing/2010/main" val="0"/>
              </a:ext>
            </a:extLst>
          </a:blip>
          <a:stretch>
            <a:fillRect/>
          </a:stretch>
        </p:blipFill>
        <p:spPr>
          <a:xfrm>
            <a:off x="8936955" y="1438427"/>
            <a:ext cx="2333333" cy="2438095"/>
          </a:xfrm>
          <a:prstGeom prst="rect">
            <a:avLst/>
          </a:prstGeom>
        </p:spPr>
      </p:pic>
    </p:spTree>
    <p:extLst>
      <p:ext uri="{BB962C8B-B14F-4D97-AF65-F5344CB8AC3E}">
        <p14:creationId xmlns:p14="http://schemas.microsoft.com/office/powerpoint/2010/main" val="1396459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1480" y="277382"/>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A Simple Project Plan</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extBox 6"/>
          <p:cNvSpPr txBox="1"/>
          <p:nvPr/>
        </p:nvSpPr>
        <p:spPr>
          <a:xfrm>
            <a:off x="173736" y="1051560"/>
            <a:ext cx="11891264" cy="427809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Contains: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High and mid-level Design Elements</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Vision Canvas</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Feature List (notice the reference numbers, they are important)</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Action Loops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Simple Technical Design Doc</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Simple Milestone doc (instead of a true schedule)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QA test plan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742950" marR="0" lvl="1" indent="-285750" algn="l" defTabSz="914400" rtl="0" eaLnBrk="1" fontAlgn="auto" latinLnBrk="0" hangingPunct="1">
              <a:lnSpc>
                <a:spcPct val="100000"/>
              </a:lnSpc>
              <a:spcBef>
                <a:spcPts val="0"/>
              </a:spcBef>
              <a:spcAft>
                <a:spcPts val="0"/>
              </a:spcAft>
              <a:buClrTx/>
              <a:buSzTx/>
              <a:buFontTx/>
              <a:buChar char="-"/>
              <a:tabLst/>
              <a:defRPr/>
            </a:pPr>
            <a:endParaRPr kumimoji="0" lang="en-US" sz="1800" b="0" i="0" u="none" strike="noStrike" kern="1200" cap="none" spc="0" normalizeH="0" baseline="0" noProof="0" dirty="0">
              <a:ln>
                <a:noFill/>
              </a:ln>
              <a:solidFill>
                <a:srgbClr val="9933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4904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C7FC8990-AD33-4283-A76E-4FD402851F2C}"/>
              </a:ext>
            </a:extLst>
          </p:cNvPr>
          <p:cNvGraphicFramePr>
            <a:graphicFrameLocks noGrp="1"/>
          </p:cNvGraphicFramePr>
          <p:nvPr/>
        </p:nvGraphicFramePr>
        <p:xfrm>
          <a:off x="88739" y="1457501"/>
          <a:ext cx="12014522" cy="5182013"/>
        </p:xfrm>
        <a:graphic>
          <a:graphicData uri="http://schemas.openxmlformats.org/drawingml/2006/table">
            <a:tbl>
              <a:tblPr/>
              <a:tblGrid>
                <a:gridCol w="770005">
                  <a:extLst>
                    <a:ext uri="{9D8B030D-6E8A-4147-A177-3AD203B41FA5}">
                      <a16:colId xmlns:a16="http://schemas.microsoft.com/office/drawing/2014/main" val="1264743104"/>
                    </a:ext>
                  </a:extLst>
                </a:gridCol>
                <a:gridCol w="1043579">
                  <a:extLst>
                    <a:ext uri="{9D8B030D-6E8A-4147-A177-3AD203B41FA5}">
                      <a16:colId xmlns:a16="http://schemas.microsoft.com/office/drawing/2014/main" val="1691704351"/>
                    </a:ext>
                  </a:extLst>
                </a:gridCol>
                <a:gridCol w="1779774">
                  <a:extLst>
                    <a:ext uri="{9D8B030D-6E8A-4147-A177-3AD203B41FA5}">
                      <a16:colId xmlns:a16="http://schemas.microsoft.com/office/drawing/2014/main" val="1420320390"/>
                    </a:ext>
                  </a:extLst>
                </a:gridCol>
                <a:gridCol w="683964">
                  <a:extLst>
                    <a:ext uri="{9D8B030D-6E8A-4147-A177-3AD203B41FA5}">
                      <a16:colId xmlns:a16="http://schemas.microsoft.com/office/drawing/2014/main" val="1110113776"/>
                    </a:ext>
                  </a:extLst>
                </a:gridCol>
                <a:gridCol w="889683">
                  <a:extLst>
                    <a:ext uri="{9D8B030D-6E8A-4147-A177-3AD203B41FA5}">
                      <a16:colId xmlns:a16="http://schemas.microsoft.com/office/drawing/2014/main" val="2894770663"/>
                    </a:ext>
                  </a:extLst>
                </a:gridCol>
                <a:gridCol w="1003745">
                  <a:extLst>
                    <a:ext uri="{9D8B030D-6E8A-4147-A177-3AD203B41FA5}">
                      <a16:colId xmlns:a16="http://schemas.microsoft.com/office/drawing/2014/main" val="31249937"/>
                    </a:ext>
                  </a:extLst>
                </a:gridCol>
                <a:gridCol w="3381661">
                  <a:extLst>
                    <a:ext uri="{9D8B030D-6E8A-4147-A177-3AD203B41FA5}">
                      <a16:colId xmlns:a16="http://schemas.microsoft.com/office/drawing/2014/main" val="1711231408"/>
                    </a:ext>
                  </a:extLst>
                </a:gridCol>
                <a:gridCol w="2462111">
                  <a:extLst>
                    <a:ext uri="{9D8B030D-6E8A-4147-A177-3AD203B41FA5}">
                      <a16:colId xmlns:a16="http://schemas.microsoft.com/office/drawing/2014/main" val="1570821314"/>
                    </a:ext>
                  </a:extLst>
                </a:gridCol>
              </a:tblGrid>
              <a:tr h="543488">
                <a:tc>
                  <a:txBody>
                    <a:bodyPr/>
                    <a:lstStyle/>
                    <a:p>
                      <a:pPr algn="ctr" fontAlgn="ctr"/>
                      <a:r>
                        <a:rPr lang="en-US" sz="1600" b="0" i="0" u="none" strike="noStrike" dirty="0">
                          <a:solidFill>
                            <a:srgbClr val="000000"/>
                          </a:solidFill>
                          <a:effectLst/>
                          <a:latin typeface="Calibri" panose="020F0502020204030204" pitchFamily="34" charset="0"/>
                        </a:rPr>
                        <a:t>Number</a:t>
                      </a:r>
                    </a:p>
                  </a:txBody>
                  <a:tcPr marL="5349" marR="5349" marT="53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1600" b="0" i="0" u="none" strike="noStrike" dirty="0">
                          <a:solidFill>
                            <a:srgbClr val="000000"/>
                          </a:solidFill>
                          <a:effectLst/>
                          <a:latin typeface="Calibri" panose="020F0502020204030204" pitchFamily="34" charset="0"/>
                        </a:rPr>
                        <a:t>Feature</a:t>
                      </a:r>
                    </a:p>
                  </a:txBody>
                  <a:tcPr marL="5349" marR="5349" marT="53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1600" b="0" i="0" u="none" strike="noStrike" dirty="0">
                          <a:solidFill>
                            <a:srgbClr val="000000"/>
                          </a:solidFill>
                          <a:effectLst/>
                          <a:latin typeface="Calibri" panose="020F0502020204030204" pitchFamily="34" charset="0"/>
                        </a:rPr>
                        <a:t>Top Level Description</a:t>
                      </a:r>
                    </a:p>
                  </a:txBody>
                  <a:tcPr marL="5349" marR="5349" marT="53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1600" b="0" i="0" u="none" strike="noStrike" dirty="0">
                          <a:solidFill>
                            <a:srgbClr val="000000"/>
                          </a:solidFill>
                          <a:effectLst/>
                          <a:latin typeface="Calibri" panose="020F0502020204030204" pitchFamily="34" charset="0"/>
                        </a:rPr>
                        <a:t>Priority</a:t>
                      </a:r>
                    </a:p>
                  </a:txBody>
                  <a:tcPr marL="5349" marR="5349" marT="53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1600" b="0" i="0" u="none" strike="noStrike" dirty="0">
                          <a:solidFill>
                            <a:srgbClr val="000000"/>
                          </a:solidFill>
                          <a:effectLst/>
                          <a:latin typeface="Calibri" panose="020F0502020204030204" pitchFamily="34" charset="0"/>
                        </a:rPr>
                        <a:t>Difficulty</a:t>
                      </a:r>
                    </a:p>
                  </a:txBody>
                  <a:tcPr marL="5349" marR="5349" marT="53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1600" b="0" i="0" u="none" strike="noStrike" dirty="0">
                          <a:solidFill>
                            <a:srgbClr val="000000"/>
                          </a:solidFill>
                          <a:effectLst/>
                          <a:latin typeface="Calibri" panose="020F0502020204030204" pitchFamily="34" charset="0"/>
                        </a:rPr>
                        <a:t>Time To Implement</a:t>
                      </a:r>
                    </a:p>
                  </a:txBody>
                  <a:tcPr marL="5349" marR="5349" marT="53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1600" b="0" i="0" u="none" strike="noStrike" dirty="0">
                          <a:solidFill>
                            <a:srgbClr val="000000"/>
                          </a:solidFill>
                          <a:effectLst/>
                          <a:latin typeface="Calibri" panose="020F0502020204030204" pitchFamily="34" charset="0"/>
                        </a:rPr>
                        <a:t>Risk/Considerations</a:t>
                      </a:r>
                    </a:p>
                  </a:txBody>
                  <a:tcPr marL="5349" marR="5349" marT="53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1600" b="0" i="0" u="none" strike="noStrike" dirty="0">
                          <a:solidFill>
                            <a:srgbClr val="000000"/>
                          </a:solidFill>
                          <a:effectLst/>
                          <a:latin typeface="Calibri" panose="020F0502020204030204" pitchFamily="34" charset="0"/>
                        </a:rPr>
                        <a:t>Comments</a:t>
                      </a:r>
                    </a:p>
                  </a:txBody>
                  <a:tcPr marL="5349" marR="5349" marT="53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708653782"/>
                  </a:ext>
                </a:extLst>
              </a:tr>
              <a:tr h="518383">
                <a:tc>
                  <a:txBody>
                    <a:bodyPr/>
                    <a:lstStyle/>
                    <a:p>
                      <a:pPr algn="ctr" fontAlgn="b"/>
                      <a:r>
                        <a:rPr lang="en-US" sz="1600" b="0" i="0" u="none" strike="noStrike" dirty="0">
                          <a:solidFill>
                            <a:srgbClr val="000000"/>
                          </a:solidFill>
                          <a:effectLst/>
                          <a:latin typeface="Calibri" panose="020F0502020204030204" pitchFamily="34" charset="0"/>
                        </a:rPr>
                        <a:t>F001</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600" b="0" i="0" u="none" strike="noStrike" dirty="0">
                          <a:solidFill>
                            <a:srgbClr val="000000"/>
                          </a:solidFill>
                          <a:effectLst/>
                          <a:latin typeface="Calibri" panose="020F0502020204030204" pitchFamily="34" charset="0"/>
                        </a:rPr>
                        <a:t>Melee Combat</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600" b="0" i="0" u="none" strike="noStrike" dirty="0">
                          <a:solidFill>
                            <a:srgbClr val="000000"/>
                          </a:solidFill>
                          <a:effectLst/>
                          <a:latin typeface="Calibri" panose="020F0502020204030204" pitchFamily="34" charset="0"/>
                        </a:rPr>
                        <a:t>Primary combat system</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600" b="0" i="0" u="none" strike="noStrike">
                          <a:solidFill>
                            <a:srgbClr val="000000"/>
                          </a:solidFill>
                          <a:effectLst/>
                          <a:latin typeface="Calibri" panose="020F0502020204030204" pitchFamily="34" charset="0"/>
                        </a:rPr>
                        <a:t>High</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600" b="0" i="0" u="none" strike="noStrike">
                          <a:solidFill>
                            <a:srgbClr val="000000"/>
                          </a:solidFill>
                          <a:effectLst/>
                          <a:latin typeface="Calibri" panose="020F0502020204030204" pitchFamily="34" charset="0"/>
                        </a:rPr>
                        <a:t>High</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600" b="0" i="0" u="none" strike="noStrike">
                          <a:solidFill>
                            <a:srgbClr val="000000"/>
                          </a:solidFill>
                          <a:effectLst/>
                          <a:latin typeface="Calibri" panose="020F0502020204030204" pitchFamily="34" charset="0"/>
                        </a:rPr>
                        <a:t>High</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600" b="0" i="0" u="none" strike="noStrike" dirty="0">
                          <a:solidFill>
                            <a:srgbClr val="000000"/>
                          </a:solidFill>
                          <a:effectLst/>
                          <a:latin typeface="Calibri" panose="020F0502020204030204" pitchFamily="34" charset="0"/>
                        </a:rPr>
                        <a:t>Animations may require modifications to the animation system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600" b="0" i="0" u="none" strike="noStrike">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867024449"/>
                  </a:ext>
                </a:extLst>
              </a:tr>
              <a:tr h="518383">
                <a:tc>
                  <a:txBody>
                    <a:bodyPr/>
                    <a:lstStyle/>
                    <a:p>
                      <a:pPr algn="ctr" fontAlgn="b"/>
                      <a:r>
                        <a:rPr lang="en-US" sz="1600" b="0" i="0" u="none" strike="noStrike">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600" b="0" i="0" u="none" strike="noStrike" dirty="0">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600" b="0" i="0" u="none" strike="noStrike" dirty="0">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600" b="0" i="0" u="none" strike="noStrike" dirty="0">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600" b="0" i="0" u="none" strike="noStrike" dirty="0">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600" b="0" i="0" u="none" strike="noStrike" dirty="0">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600" b="0" i="0" u="none" strike="noStrike" dirty="0">
                          <a:solidFill>
                            <a:srgbClr val="000000"/>
                          </a:solidFill>
                          <a:effectLst/>
                          <a:latin typeface="Calibri" panose="020F0502020204030204" pitchFamily="34" charset="0"/>
                        </a:rPr>
                        <a:t>Camera system needs to pan relative to the attack type</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044492646"/>
                  </a:ext>
                </a:extLst>
              </a:tr>
              <a:tr h="456890">
                <a:tc>
                  <a:txBody>
                    <a:bodyPr/>
                    <a:lstStyle/>
                    <a:p>
                      <a:pPr algn="ctr" fontAlgn="b"/>
                      <a:r>
                        <a:rPr lang="en-US" sz="1600" b="0" i="0" u="none" strike="noStrike">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600" b="0" i="0" u="none" strike="noStrike" dirty="0">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600" b="0" i="0" u="none" strike="noStrike" dirty="0">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600" b="0" i="0" u="none" strike="noStrike" dirty="0">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600" b="0" i="0" u="none" strike="noStrike" dirty="0">
                          <a:solidFill>
                            <a:srgbClr val="000000"/>
                          </a:solidFill>
                          <a:effectLst/>
                          <a:latin typeface="Calibri" panose="020F0502020204030204" pitchFamily="34" charset="0"/>
                        </a:rPr>
                        <a:t>VFX needs to differ for each weapon (may impact schedule)</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225771075"/>
                  </a:ext>
                </a:extLst>
              </a:tr>
              <a:tr h="0">
                <a:tc>
                  <a:txBody>
                    <a:bodyPr/>
                    <a:lstStyle/>
                    <a:p>
                      <a:pPr algn="ctr" fontAlgn="b"/>
                      <a:r>
                        <a:rPr lang="en-US" sz="1600" b="0" i="0" u="none" strike="noStrike">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5887455"/>
                  </a:ext>
                </a:extLst>
              </a:tr>
              <a:tr h="518383">
                <a:tc>
                  <a:txBody>
                    <a:bodyPr/>
                    <a:lstStyle/>
                    <a:p>
                      <a:pPr algn="ctr" fontAlgn="ctr"/>
                      <a:r>
                        <a:rPr lang="en-US" sz="1600" b="0" i="0" u="none" strike="noStrike" dirty="0">
                          <a:solidFill>
                            <a:srgbClr val="000000"/>
                          </a:solidFill>
                          <a:effectLst/>
                          <a:latin typeface="Calibri" panose="020F0502020204030204" pitchFamily="34" charset="0"/>
                        </a:rPr>
                        <a:t>F002</a:t>
                      </a:r>
                    </a:p>
                  </a:txBody>
                  <a:tcPr marL="5349" marR="5349" marT="53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600" b="0" i="0" u="none" strike="noStrike">
                          <a:solidFill>
                            <a:srgbClr val="000000"/>
                          </a:solidFill>
                          <a:effectLst/>
                          <a:latin typeface="Calibri" panose="020F0502020204030204" pitchFamily="34" charset="0"/>
                        </a:rPr>
                        <a:t>Quadripeds</a:t>
                      </a:r>
                    </a:p>
                  </a:txBody>
                  <a:tcPr marL="5349" marR="5349" marT="53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600" b="0" i="0" u="none" strike="noStrike" dirty="0">
                          <a:solidFill>
                            <a:srgbClr val="000000"/>
                          </a:solidFill>
                          <a:effectLst/>
                          <a:latin typeface="Calibri" panose="020F0502020204030204" pitchFamily="34" charset="0"/>
                        </a:rPr>
                        <a:t>We want to support enemies with 4 legs</a:t>
                      </a:r>
                    </a:p>
                  </a:txBody>
                  <a:tcPr marL="5349" marR="5349" marT="53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600" b="0" i="0" u="none" strike="noStrike">
                          <a:solidFill>
                            <a:srgbClr val="000000"/>
                          </a:solidFill>
                          <a:effectLst/>
                          <a:latin typeface="Calibri" panose="020F0502020204030204" pitchFamily="34" charset="0"/>
                        </a:rPr>
                        <a:t>High</a:t>
                      </a:r>
                    </a:p>
                  </a:txBody>
                  <a:tcPr marL="5349" marR="5349" marT="53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600" b="0" i="0" u="none" strike="noStrike">
                          <a:solidFill>
                            <a:srgbClr val="000000"/>
                          </a:solidFill>
                          <a:effectLst/>
                          <a:latin typeface="Calibri" panose="020F0502020204030204" pitchFamily="34" charset="0"/>
                        </a:rPr>
                        <a:t>High</a:t>
                      </a:r>
                    </a:p>
                  </a:txBody>
                  <a:tcPr marL="5349" marR="5349" marT="53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600" b="0" i="0" u="none" strike="noStrike" dirty="0">
                          <a:solidFill>
                            <a:srgbClr val="000000"/>
                          </a:solidFill>
                          <a:effectLst/>
                          <a:latin typeface="Calibri" panose="020F0502020204030204" pitchFamily="34" charset="0"/>
                        </a:rPr>
                        <a:t>High</a:t>
                      </a:r>
                    </a:p>
                  </a:txBody>
                  <a:tcPr marL="5349" marR="5349" marT="53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sz="1600" b="0" i="0" u="none" strike="noStrike" dirty="0">
                          <a:solidFill>
                            <a:srgbClr val="000000"/>
                          </a:solidFill>
                          <a:effectLst/>
                          <a:latin typeface="Calibri" panose="020F0502020204030204" pitchFamily="34" charset="0"/>
                        </a:rPr>
                        <a:t>The volume of animations</a:t>
                      </a:r>
                    </a:p>
                  </a:txBody>
                  <a:tcPr marL="5349" marR="5349" marT="53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sz="1600" b="0" i="0" u="none" strike="noStrike">
                          <a:solidFill>
                            <a:srgbClr val="000000"/>
                          </a:solidFill>
                          <a:effectLst/>
                          <a:latin typeface="Calibri" panose="020F0502020204030204" pitchFamily="34" charset="0"/>
                        </a:rPr>
                        <a:t>We may be able to use the regular system and fake it</a:t>
                      </a:r>
                    </a:p>
                  </a:txBody>
                  <a:tcPr marL="5349" marR="5349" marT="53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51269397"/>
                  </a:ext>
                </a:extLst>
              </a:tr>
              <a:tr h="262003">
                <a:tc>
                  <a:txBody>
                    <a:bodyPr/>
                    <a:lstStyle/>
                    <a:p>
                      <a:pPr algn="ctr" fontAlgn="b"/>
                      <a:r>
                        <a:rPr lang="en-US" sz="1600" b="0" i="0" u="none" strike="noStrike">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0180213"/>
                  </a:ext>
                </a:extLst>
              </a:tr>
              <a:tr h="518383">
                <a:tc>
                  <a:txBody>
                    <a:bodyPr/>
                    <a:lstStyle/>
                    <a:p>
                      <a:pPr algn="ctr" fontAlgn="b"/>
                      <a:r>
                        <a:rPr lang="en-US" sz="1600" b="0" i="0" u="none" strike="noStrike" dirty="0">
                          <a:solidFill>
                            <a:srgbClr val="000000"/>
                          </a:solidFill>
                          <a:effectLst/>
                          <a:latin typeface="Calibri" panose="020F0502020204030204" pitchFamily="34" charset="0"/>
                        </a:rPr>
                        <a:t>F003</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600" b="0" i="0" u="none" strike="noStrike">
                          <a:solidFill>
                            <a:srgbClr val="000000"/>
                          </a:solidFill>
                          <a:effectLst/>
                          <a:latin typeface="Calibri" panose="020F0502020204030204" pitchFamily="34" charset="0"/>
                        </a:rPr>
                        <a:t>Clouds</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600" b="0" i="0" u="none" strike="noStrike" dirty="0">
                          <a:solidFill>
                            <a:srgbClr val="000000"/>
                          </a:solidFill>
                          <a:effectLst/>
                          <a:latin typeface="Calibri" panose="020F0502020204030204" pitchFamily="34" charset="0"/>
                        </a:rPr>
                        <a:t>Add moving clouds to the sky dome</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600" b="0" i="0" u="none" strike="noStrike" dirty="0">
                          <a:solidFill>
                            <a:srgbClr val="000000"/>
                          </a:solidFill>
                          <a:effectLst/>
                          <a:latin typeface="Calibri" panose="020F0502020204030204" pitchFamily="34" charset="0"/>
                        </a:rPr>
                        <a:t>Low</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600" b="0" i="0" u="none" strike="noStrike">
                          <a:solidFill>
                            <a:srgbClr val="000000"/>
                          </a:solidFill>
                          <a:effectLst/>
                          <a:latin typeface="Calibri" panose="020F0502020204030204" pitchFamily="34" charset="0"/>
                        </a:rPr>
                        <a:t>Moderate</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600" b="0" i="0" u="none" strike="noStrike">
                          <a:solidFill>
                            <a:srgbClr val="000000"/>
                          </a:solidFill>
                          <a:effectLst/>
                          <a:latin typeface="Calibri" panose="020F0502020204030204" pitchFamily="34" charset="0"/>
                        </a:rPr>
                        <a:t>High</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600" b="0" i="0" u="none" strike="noStrike" dirty="0">
                          <a:solidFill>
                            <a:srgbClr val="000000"/>
                          </a:solidFill>
                          <a:effectLst/>
                          <a:latin typeface="Calibri" panose="020F0502020204030204" pitchFamily="34" charset="0"/>
                        </a:rPr>
                        <a:t>New system</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600" b="0" i="0" u="none" strike="noStrike">
                          <a:solidFill>
                            <a:srgbClr val="000000"/>
                          </a:solidFill>
                          <a:effectLst/>
                          <a:latin typeface="Calibri" panose="020F0502020204030204" pitchFamily="34" charset="0"/>
                        </a:rPr>
                        <a:t>Nice to have if possible</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154382584"/>
                  </a:ext>
                </a:extLst>
              </a:tr>
              <a:tr h="262003">
                <a:tc>
                  <a:txBody>
                    <a:bodyPr/>
                    <a:lstStyle/>
                    <a:p>
                      <a:pPr algn="ctr" fontAlgn="b"/>
                      <a:r>
                        <a:rPr lang="en-US" sz="1600" b="0" i="0" u="none" strike="noStrike">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600" b="0" i="0" u="none" strike="noStrike" dirty="0">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600" b="0" i="0" u="none" strike="noStrike" dirty="0">
                          <a:solidFill>
                            <a:srgbClr val="000000"/>
                          </a:solidFill>
                          <a:effectLst/>
                          <a:latin typeface="Calibri" panose="020F0502020204030204" pitchFamily="34" charset="0"/>
                        </a:rPr>
                        <a:t>Players may expect weather</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701578862"/>
                  </a:ext>
                </a:extLst>
              </a:tr>
              <a:tr h="262003">
                <a:tc>
                  <a:txBody>
                    <a:bodyPr/>
                    <a:lstStyle/>
                    <a:p>
                      <a:pPr algn="ctr" fontAlgn="b"/>
                      <a:r>
                        <a:rPr lang="en-US" sz="1600" b="0" i="0" u="none" strike="noStrike">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8304220"/>
                  </a:ext>
                </a:extLst>
              </a:tr>
              <a:tr h="518383">
                <a:tc>
                  <a:txBody>
                    <a:bodyPr/>
                    <a:lstStyle/>
                    <a:p>
                      <a:pPr algn="ctr" fontAlgn="b"/>
                      <a:r>
                        <a:rPr lang="en-US" sz="1600" b="0" i="0" u="none" strike="noStrike" dirty="0">
                          <a:solidFill>
                            <a:srgbClr val="000000"/>
                          </a:solidFill>
                          <a:effectLst/>
                          <a:latin typeface="Calibri" panose="020F0502020204030204" pitchFamily="34" charset="0"/>
                        </a:rPr>
                        <a:t>F004</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600" b="0" i="0" u="none" strike="noStrike">
                          <a:solidFill>
                            <a:srgbClr val="000000"/>
                          </a:solidFill>
                          <a:effectLst/>
                          <a:latin typeface="Calibri" panose="020F0502020204030204" pitchFamily="34" charset="0"/>
                        </a:rPr>
                        <a:t>Cover</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600" b="0" i="0" u="none" strike="noStrike">
                          <a:solidFill>
                            <a:srgbClr val="000000"/>
                          </a:solidFill>
                          <a:effectLst/>
                          <a:latin typeface="Calibri" panose="020F0502020204030204" pitchFamily="34" charset="0"/>
                        </a:rPr>
                        <a:t>Ability to hide behind objects</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600" b="0" i="0" u="none" strike="noStrike" dirty="0">
                          <a:solidFill>
                            <a:srgbClr val="000000"/>
                          </a:solidFill>
                          <a:effectLst/>
                          <a:latin typeface="Calibri" panose="020F0502020204030204" pitchFamily="34" charset="0"/>
                        </a:rPr>
                        <a:t>Med</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600" b="0" i="0" u="none" strike="noStrike" dirty="0">
                          <a:solidFill>
                            <a:srgbClr val="000000"/>
                          </a:solidFill>
                          <a:effectLst/>
                          <a:latin typeface="Calibri" panose="020F0502020204030204" pitchFamily="34" charset="0"/>
                        </a:rPr>
                        <a:t>Med</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600" b="0" i="0" u="none" strike="noStrike">
                          <a:solidFill>
                            <a:srgbClr val="000000"/>
                          </a:solidFill>
                          <a:effectLst/>
                          <a:latin typeface="Calibri" panose="020F0502020204030204" pitchFamily="34" charset="0"/>
                        </a:rPr>
                        <a:t>Med</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600" b="0" i="0" u="none" strike="noStrike">
                          <a:solidFill>
                            <a:srgbClr val="000000"/>
                          </a:solidFill>
                          <a:effectLst/>
                          <a:latin typeface="Calibri" panose="020F0502020204030204" pitchFamily="34" charset="0"/>
                        </a:rPr>
                        <a:t>Objects need to be of certain heights, specs need to be created</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600" b="0" i="0" u="none" strike="noStrike" dirty="0">
                          <a:solidFill>
                            <a:srgbClr val="000000"/>
                          </a:solidFill>
                          <a:effectLst/>
                          <a:latin typeface="Calibri" panose="020F0502020204030204" pitchFamily="34" charset="0"/>
                        </a:rPr>
                        <a:t>Would make the combat system more interesting</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721175100"/>
                  </a:ext>
                </a:extLst>
              </a:tr>
              <a:tr h="518383">
                <a:tc>
                  <a:txBody>
                    <a:bodyPr/>
                    <a:lstStyle/>
                    <a:p>
                      <a:pPr algn="ctr" fontAlgn="b"/>
                      <a:r>
                        <a:rPr lang="en-US" sz="1600" b="0" i="0" u="none" strike="noStrike">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600" b="0" i="0" u="none" strike="noStrike" dirty="0">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600" b="0" i="0" u="none" strike="noStrike" dirty="0">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600" b="0" i="0" u="none" strike="noStrike">
                          <a:solidFill>
                            <a:srgbClr val="000000"/>
                          </a:solidFill>
                          <a:effectLst/>
                          <a:latin typeface="Calibri" panose="020F0502020204030204" pitchFamily="34" charset="0"/>
                        </a:rPr>
                        <a:t>May add complexity to the combat swings</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5349" marR="5349" marT="53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246926674"/>
                  </a:ext>
                </a:extLst>
              </a:tr>
            </a:tbl>
          </a:graphicData>
        </a:graphic>
      </p:graphicFrame>
      <p:sp>
        <p:nvSpPr>
          <p:cNvPr id="7" name="Title 1">
            <a:extLst>
              <a:ext uri="{FF2B5EF4-FFF2-40B4-BE49-F238E27FC236}">
                <a16:creationId xmlns:a16="http://schemas.microsoft.com/office/drawing/2014/main" id="{5D098A36-5380-49ED-8BEB-95818AD5E659}"/>
              </a:ext>
            </a:extLst>
          </p:cNvPr>
          <p:cNvSpPr>
            <a:spLocks noGrp="1"/>
          </p:cNvSpPr>
          <p:nvPr>
            <p:ph type="title"/>
          </p:nvPr>
        </p:nvSpPr>
        <p:spPr>
          <a:xfrm>
            <a:off x="0" y="0"/>
            <a:ext cx="10515600" cy="1112324"/>
          </a:xfrm>
        </p:spPr>
        <p:txBody>
          <a:bodyPr/>
          <a:lstStyle/>
          <a:p>
            <a:r>
              <a:rPr lang="en-US" dirty="0">
                <a:solidFill>
                  <a:schemeClr val="bg1"/>
                </a:solidFill>
              </a:rPr>
              <a:t>Simple Feature List</a:t>
            </a:r>
          </a:p>
        </p:txBody>
      </p:sp>
    </p:spTree>
    <p:extLst>
      <p:ext uri="{BB962C8B-B14F-4D97-AF65-F5344CB8AC3E}">
        <p14:creationId xmlns:p14="http://schemas.microsoft.com/office/powerpoint/2010/main" val="3285080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1893" y="276449"/>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Technical Design Document: </a:t>
            </a: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Built from the Feature List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p:cNvSpPr txBox="1"/>
          <p:nvPr/>
        </p:nvSpPr>
        <p:spPr>
          <a:xfrm>
            <a:off x="173736" y="1051560"/>
            <a:ext cx="10881442" cy="440120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Breaks down the Feature List into technical appropriate segments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Specifics will be programming elements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Systems (combinations of related tasks/features)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One-off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Clarifies the priorities, risks and dependencies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1200150" marR="0" lvl="2" indent="-285750" algn="l" defTabSz="914400" rtl="0" eaLnBrk="1" fontAlgn="auto" latinLnBrk="0" hangingPunct="1">
              <a:lnSpc>
                <a:spcPct val="100000"/>
              </a:lnSpc>
              <a:spcBef>
                <a:spcPts val="0"/>
              </a:spcBef>
              <a:spcAft>
                <a:spcPts val="0"/>
              </a:spcAft>
              <a:buClrTx/>
              <a:buSzTx/>
              <a:buFontTx/>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1977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Box 9"/>
          <p:cNvSpPr txBox="1"/>
          <p:nvPr/>
        </p:nvSpPr>
        <p:spPr>
          <a:xfrm>
            <a:off x="0" y="1097280"/>
            <a:ext cx="8341568" cy="923330"/>
          </a:xfrm>
          <a:prstGeom prst="rect">
            <a:avLst/>
          </a:prstGeom>
          <a:noFill/>
        </p:spPr>
        <p:txBody>
          <a:bodyPr wrap="square" rtlCol="0">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6" name="Table 5">
            <a:extLst>
              <a:ext uri="{FF2B5EF4-FFF2-40B4-BE49-F238E27FC236}">
                <a16:creationId xmlns:a16="http://schemas.microsoft.com/office/drawing/2014/main" id="{85805658-44FD-4430-8F41-4DD14E52EA06}"/>
              </a:ext>
            </a:extLst>
          </p:cNvPr>
          <p:cNvGraphicFramePr>
            <a:graphicFrameLocks noGrp="1"/>
          </p:cNvGraphicFramePr>
          <p:nvPr>
            <p:extLst>
              <p:ext uri="{D42A27DB-BD31-4B8C-83A1-F6EECF244321}">
                <p14:modId xmlns:p14="http://schemas.microsoft.com/office/powerpoint/2010/main" val="2683652985"/>
              </p:ext>
            </p:extLst>
          </p:nvPr>
        </p:nvGraphicFramePr>
        <p:xfrm>
          <a:off x="0" y="0"/>
          <a:ext cx="12191999" cy="6909900"/>
        </p:xfrm>
        <a:graphic>
          <a:graphicData uri="http://schemas.openxmlformats.org/drawingml/2006/table">
            <a:tbl>
              <a:tblPr/>
              <a:tblGrid>
                <a:gridCol w="770467">
                  <a:extLst>
                    <a:ext uri="{9D8B030D-6E8A-4147-A177-3AD203B41FA5}">
                      <a16:colId xmlns:a16="http://schemas.microsoft.com/office/drawing/2014/main" val="4095508099"/>
                    </a:ext>
                  </a:extLst>
                </a:gridCol>
                <a:gridCol w="1611518">
                  <a:extLst>
                    <a:ext uri="{9D8B030D-6E8A-4147-A177-3AD203B41FA5}">
                      <a16:colId xmlns:a16="http://schemas.microsoft.com/office/drawing/2014/main" val="3260849854"/>
                    </a:ext>
                  </a:extLst>
                </a:gridCol>
                <a:gridCol w="1525307">
                  <a:extLst>
                    <a:ext uri="{9D8B030D-6E8A-4147-A177-3AD203B41FA5}">
                      <a16:colId xmlns:a16="http://schemas.microsoft.com/office/drawing/2014/main" val="22977001"/>
                    </a:ext>
                  </a:extLst>
                </a:gridCol>
                <a:gridCol w="2120975">
                  <a:extLst>
                    <a:ext uri="{9D8B030D-6E8A-4147-A177-3AD203B41FA5}">
                      <a16:colId xmlns:a16="http://schemas.microsoft.com/office/drawing/2014/main" val="244865085"/>
                    </a:ext>
                  </a:extLst>
                </a:gridCol>
                <a:gridCol w="812800">
                  <a:extLst>
                    <a:ext uri="{9D8B030D-6E8A-4147-A177-3AD203B41FA5}">
                      <a16:colId xmlns:a16="http://schemas.microsoft.com/office/drawing/2014/main" val="822472430"/>
                    </a:ext>
                  </a:extLst>
                </a:gridCol>
                <a:gridCol w="778933">
                  <a:extLst>
                    <a:ext uri="{9D8B030D-6E8A-4147-A177-3AD203B41FA5}">
                      <a16:colId xmlns:a16="http://schemas.microsoft.com/office/drawing/2014/main" val="1814465389"/>
                    </a:ext>
                  </a:extLst>
                </a:gridCol>
                <a:gridCol w="612472">
                  <a:extLst>
                    <a:ext uri="{9D8B030D-6E8A-4147-A177-3AD203B41FA5}">
                      <a16:colId xmlns:a16="http://schemas.microsoft.com/office/drawing/2014/main" val="1392093945"/>
                    </a:ext>
                  </a:extLst>
                </a:gridCol>
                <a:gridCol w="987728">
                  <a:extLst>
                    <a:ext uri="{9D8B030D-6E8A-4147-A177-3AD203B41FA5}">
                      <a16:colId xmlns:a16="http://schemas.microsoft.com/office/drawing/2014/main" val="4223330714"/>
                    </a:ext>
                  </a:extLst>
                </a:gridCol>
                <a:gridCol w="2971799">
                  <a:extLst>
                    <a:ext uri="{9D8B030D-6E8A-4147-A177-3AD203B41FA5}">
                      <a16:colId xmlns:a16="http://schemas.microsoft.com/office/drawing/2014/main" val="2446970178"/>
                    </a:ext>
                  </a:extLst>
                </a:gridCol>
              </a:tblGrid>
              <a:tr h="270965">
                <a:tc>
                  <a:txBody>
                    <a:bodyPr/>
                    <a:lstStyle/>
                    <a:p>
                      <a:pPr algn="ctr" rtl="0" fontAlgn="b"/>
                      <a:r>
                        <a:rPr lang="en-US" sz="1200" b="0" dirty="0">
                          <a:solidFill>
                            <a:srgbClr val="000000"/>
                          </a:solidFill>
                          <a:effectLst/>
                          <a:latin typeface="Calibri" panose="020F0502020204030204" pitchFamily="34" charset="0"/>
                        </a:rPr>
                        <a:t>Ver 1.1</a:t>
                      </a:r>
                    </a:p>
                  </a:txBody>
                  <a:tcPr marL="8385" marR="8385" marT="5590" marB="5590" anchor="b">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4CCCC"/>
                    </a:solidFill>
                  </a:tcPr>
                </a:tc>
                <a:tc>
                  <a:txBody>
                    <a:bodyPr/>
                    <a:lstStyle/>
                    <a:p>
                      <a:pPr algn="ctr" rtl="0" fontAlgn="b"/>
                      <a:r>
                        <a:rPr lang="en-US" sz="1200" b="0">
                          <a:solidFill>
                            <a:srgbClr val="000000"/>
                          </a:solidFill>
                          <a:effectLst/>
                          <a:latin typeface="Calibri" panose="020F0502020204030204" pitchFamily="34" charset="0"/>
                        </a:rPr>
                        <a:t>Modified 9/11/2018</a:t>
                      </a: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4CCCC"/>
                    </a:solidFill>
                  </a:tcPr>
                </a:tc>
                <a:tc>
                  <a:txBody>
                    <a:bodyPr/>
                    <a:lstStyle/>
                    <a:p>
                      <a:pPr rtl="0" fontAlgn="b"/>
                      <a:endParaRPr lang="en-US" sz="18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18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18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18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18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18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18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50821790"/>
                  </a:ext>
                </a:extLst>
              </a:tr>
              <a:tr h="473462">
                <a:tc>
                  <a:txBody>
                    <a:bodyPr/>
                    <a:lstStyle/>
                    <a:p>
                      <a:pPr algn="ctr" rtl="0" fontAlgn="b"/>
                      <a:r>
                        <a:rPr lang="en-US" sz="1600" b="0" dirty="0">
                          <a:solidFill>
                            <a:srgbClr val="000000"/>
                          </a:solidFill>
                          <a:effectLst/>
                          <a:latin typeface="Calibri" panose="020F0502020204030204" pitchFamily="34" charset="0"/>
                        </a:rPr>
                        <a:t>Ref #</a:t>
                      </a:r>
                    </a:p>
                  </a:txBody>
                  <a:tcPr marL="8385" marR="8385" marT="5590" marB="5590" anchor="b">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DD7EE"/>
                    </a:solidFill>
                  </a:tcPr>
                </a:tc>
                <a:tc>
                  <a:txBody>
                    <a:bodyPr/>
                    <a:lstStyle/>
                    <a:p>
                      <a:pPr algn="ctr" rtl="0" fontAlgn="b"/>
                      <a:r>
                        <a:rPr lang="en-US" sz="1600" b="0">
                          <a:solidFill>
                            <a:srgbClr val="000000"/>
                          </a:solidFill>
                          <a:effectLst/>
                          <a:latin typeface="Calibri" panose="020F0502020204030204" pitchFamily="34" charset="0"/>
                        </a:rPr>
                        <a:t>System Name</a:t>
                      </a: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DD7EE"/>
                    </a:solidFill>
                  </a:tcPr>
                </a:tc>
                <a:tc>
                  <a:txBody>
                    <a:bodyPr/>
                    <a:lstStyle/>
                    <a:p>
                      <a:pPr algn="ctr" rtl="0" fontAlgn="b"/>
                      <a:r>
                        <a:rPr lang="en-US" sz="1600" b="0" dirty="0">
                          <a:solidFill>
                            <a:srgbClr val="000000"/>
                          </a:solidFill>
                          <a:effectLst/>
                          <a:latin typeface="Calibri" panose="020F0502020204030204" pitchFamily="34" charset="0"/>
                        </a:rPr>
                        <a:t>Feature Supported</a:t>
                      </a: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DD7EE"/>
                    </a:solidFill>
                  </a:tcPr>
                </a:tc>
                <a:tc>
                  <a:txBody>
                    <a:bodyPr/>
                    <a:lstStyle/>
                    <a:p>
                      <a:pPr algn="ctr" rtl="0" fontAlgn="b"/>
                      <a:r>
                        <a:rPr lang="en-US" sz="1600" b="0" dirty="0">
                          <a:solidFill>
                            <a:srgbClr val="000000"/>
                          </a:solidFill>
                          <a:effectLst/>
                          <a:latin typeface="Calibri" panose="020F0502020204030204" pitchFamily="34" charset="0"/>
                        </a:rPr>
                        <a:t>Feature Specifics</a:t>
                      </a: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DD7EE"/>
                    </a:solidFill>
                  </a:tcPr>
                </a:tc>
                <a:tc>
                  <a:txBody>
                    <a:bodyPr/>
                    <a:lstStyle/>
                    <a:p>
                      <a:pPr algn="ctr" rtl="0" fontAlgn="b"/>
                      <a:r>
                        <a:rPr lang="en-US" sz="1600" b="0" dirty="0">
                          <a:solidFill>
                            <a:srgbClr val="000000"/>
                          </a:solidFill>
                          <a:effectLst/>
                          <a:latin typeface="Calibri" panose="020F0502020204030204" pitchFamily="34" charset="0"/>
                        </a:rPr>
                        <a:t>Priority</a:t>
                      </a: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DD7EE"/>
                    </a:solidFill>
                  </a:tcPr>
                </a:tc>
                <a:tc>
                  <a:txBody>
                    <a:bodyPr/>
                    <a:lstStyle/>
                    <a:p>
                      <a:pPr algn="ctr" rtl="0" fontAlgn="b"/>
                      <a:r>
                        <a:rPr lang="en-US" sz="1600" b="0" dirty="0">
                          <a:solidFill>
                            <a:srgbClr val="000000"/>
                          </a:solidFill>
                          <a:effectLst/>
                          <a:latin typeface="Calibri" panose="020F0502020204030204" pitchFamily="34" charset="0"/>
                        </a:rPr>
                        <a:t>Difficulty</a:t>
                      </a: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DD7EE"/>
                    </a:solidFill>
                  </a:tcPr>
                </a:tc>
                <a:tc>
                  <a:txBody>
                    <a:bodyPr/>
                    <a:lstStyle/>
                    <a:p>
                      <a:pPr algn="ctr" rtl="0" fontAlgn="b"/>
                      <a:r>
                        <a:rPr lang="en-US" sz="1600" b="0">
                          <a:solidFill>
                            <a:srgbClr val="000000"/>
                          </a:solidFill>
                          <a:effectLst/>
                          <a:latin typeface="Calibri" panose="020F0502020204030204" pitchFamily="34" charset="0"/>
                        </a:rPr>
                        <a:t>Risk</a:t>
                      </a: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DD7EE"/>
                    </a:solidFill>
                  </a:tcPr>
                </a:tc>
                <a:tc>
                  <a:txBody>
                    <a:bodyPr/>
                    <a:lstStyle/>
                    <a:p>
                      <a:pPr algn="ctr" rtl="0" fontAlgn="b"/>
                      <a:r>
                        <a:rPr lang="en-US" sz="1400" b="0" dirty="0">
                          <a:solidFill>
                            <a:srgbClr val="000000"/>
                          </a:solidFill>
                          <a:effectLst/>
                          <a:latin typeface="Arial" panose="020B0604020202020204" pitchFamily="34" charset="0"/>
                        </a:rPr>
                        <a:t>Time Estimation</a:t>
                      </a: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DD7EE"/>
                    </a:solidFill>
                  </a:tcPr>
                </a:tc>
                <a:tc>
                  <a:txBody>
                    <a:bodyPr/>
                    <a:lstStyle/>
                    <a:p>
                      <a:pPr algn="ctr" rtl="0" fontAlgn="b"/>
                      <a:r>
                        <a:rPr lang="en-US" sz="1600" b="0" dirty="0">
                          <a:solidFill>
                            <a:srgbClr val="000000"/>
                          </a:solidFill>
                          <a:effectLst/>
                          <a:latin typeface="Calibri" panose="020F0502020204030204" pitchFamily="34" charset="0"/>
                        </a:rPr>
                        <a:t>Comments</a:t>
                      </a: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DD7EE"/>
                    </a:solidFill>
                  </a:tcPr>
                </a:tc>
                <a:extLst>
                  <a:ext uri="{0D108BD9-81ED-4DB2-BD59-A6C34878D82A}">
                    <a16:rowId xmlns:a16="http://schemas.microsoft.com/office/drawing/2014/main" val="482267878"/>
                  </a:ext>
                </a:extLst>
              </a:tr>
              <a:tr h="299893">
                <a:tc>
                  <a:txBody>
                    <a:bodyPr/>
                    <a:lstStyle/>
                    <a:p>
                      <a:pPr algn="ctr" rtl="0" fontAlgn="b"/>
                      <a:r>
                        <a:rPr lang="en-US" sz="1400" b="0" dirty="0">
                          <a:solidFill>
                            <a:srgbClr val="000000"/>
                          </a:solidFill>
                          <a:effectLst/>
                          <a:latin typeface="Calibri" panose="020F0502020204030204" pitchFamily="34" charset="0"/>
                        </a:rPr>
                        <a:t>F001</a:t>
                      </a:r>
                    </a:p>
                  </a:txBody>
                  <a:tcPr marL="8385" marR="8385" marT="5590" marB="5590" anchor="b">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en-US" sz="1400" b="0">
                          <a:solidFill>
                            <a:srgbClr val="000000"/>
                          </a:solidFill>
                          <a:effectLst/>
                          <a:latin typeface="Calibri" panose="020F0502020204030204" pitchFamily="34" charset="0"/>
                        </a:rPr>
                        <a:t>Traversal</a:t>
                      </a: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1600" dirty="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525446692"/>
                  </a:ext>
                </a:extLst>
              </a:tr>
              <a:tr h="299893">
                <a:tc>
                  <a:txBody>
                    <a:bodyPr/>
                    <a:lstStyle/>
                    <a:p>
                      <a:pPr algn="ctr" rtl="0" fontAlgn="b"/>
                      <a:r>
                        <a:rPr lang="en-US" sz="1400" b="0" dirty="0">
                          <a:solidFill>
                            <a:srgbClr val="000000"/>
                          </a:solidFill>
                          <a:effectLst/>
                          <a:latin typeface="Calibri" panose="020F0502020204030204" pitchFamily="34" charset="0"/>
                        </a:rPr>
                        <a:t>F001a</a:t>
                      </a:r>
                    </a:p>
                  </a:txBody>
                  <a:tcPr marL="8385" marR="8385" marT="5590" marB="5590" anchor="b">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dirty="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en-US" sz="1400" b="0">
                          <a:solidFill>
                            <a:srgbClr val="000000"/>
                          </a:solidFill>
                          <a:effectLst/>
                          <a:latin typeface="Calibri" panose="020F0502020204030204" pitchFamily="34" charset="0"/>
                        </a:rPr>
                        <a:t>Camera</a:t>
                      </a: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en-US" sz="1400" b="0">
                          <a:solidFill>
                            <a:srgbClr val="000000"/>
                          </a:solidFill>
                          <a:effectLst/>
                          <a:latin typeface="Calibri" panose="020F0502020204030204" pitchFamily="34" charset="0"/>
                        </a:rPr>
                        <a:t>High</a:t>
                      </a: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5050"/>
                    </a:solidFill>
                  </a:tcPr>
                </a:tc>
                <a:tc>
                  <a:txBody>
                    <a:bodyPr/>
                    <a:lstStyle/>
                    <a:p>
                      <a:pPr algn="ctr" rtl="0" fontAlgn="b"/>
                      <a:r>
                        <a:rPr lang="en-US" sz="1400" b="0">
                          <a:solidFill>
                            <a:srgbClr val="000000"/>
                          </a:solidFill>
                          <a:effectLst/>
                          <a:latin typeface="Calibri" panose="020F0502020204030204" pitchFamily="34" charset="0"/>
                        </a:rPr>
                        <a:t>Med</a:t>
                      </a: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A9D08E"/>
                    </a:solidFill>
                  </a:tcPr>
                </a:tc>
                <a:tc>
                  <a:txBody>
                    <a:bodyPr/>
                    <a:lstStyle/>
                    <a:p>
                      <a:pPr algn="ctr" rtl="0" fontAlgn="b"/>
                      <a:r>
                        <a:rPr lang="en-US" sz="1400" b="0">
                          <a:solidFill>
                            <a:srgbClr val="000000"/>
                          </a:solidFill>
                          <a:effectLst/>
                          <a:latin typeface="Calibri" panose="020F0502020204030204" pitchFamily="34" charset="0"/>
                        </a:rPr>
                        <a:t>Low</a:t>
                      </a: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4C6E7"/>
                    </a:solidFill>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63050451"/>
                  </a:ext>
                </a:extLst>
              </a:tr>
              <a:tr h="299893">
                <a:tc>
                  <a:txBody>
                    <a:bodyPr/>
                    <a:lstStyle/>
                    <a:p>
                      <a:pPr rtl="0" fontAlgn="b"/>
                      <a:endParaRPr lang="en-US" sz="2000" dirty="0">
                        <a:effectLst/>
                      </a:endParaRPr>
                    </a:p>
                  </a:txBody>
                  <a:tcPr marL="8385" marR="8385" marT="5590" marB="5590" anchor="b">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en-US" sz="1400" b="0" dirty="0">
                          <a:solidFill>
                            <a:srgbClr val="000000"/>
                          </a:solidFill>
                          <a:effectLst/>
                          <a:latin typeface="Calibri" panose="020F0502020204030204" pitchFamily="34" charset="0"/>
                        </a:rPr>
                        <a:t>View Frustum</a:t>
                      </a: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dirty="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dirty="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dirty="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en-US" sz="1400" b="0" dirty="0">
                          <a:solidFill>
                            <a:srgbClr val="000000"/>
                          </a:solidFill>
                          <a:effectLst/>
                          <a:latin typeface="Calibri" panose="020F0502020204030204" pitchFamily="34" charset="0"/>
                        </a:rPr>
                        <a:t>To Be determined</a:t>
                      </a: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736911343"/>
                  </a:ext>
                </a:extLst>
              </a:tr>
              <a:tr h="299893">
                <a:tc>
                  <a:txBody>
                    <a:bodyPr/>
                    <a:lstStyle/>
                    <a:p>
                      <a:pPr rtl="0" fontAlgn="b"/>
                      <a:endParaRPr lang="en-US" sz="2000">
                        <a:effectLst/>
                      </a:endParaRPr>
                    </a:p>
                  </a:txBody>
                  <a:tcPr marL="8385" marR="8385" marT="5590" marB="5590" anchor="b">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dirty="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en-US" sz="1400" b="0" dirty="0">
                          <a:solidFill>
                            <a:srgbClr val="000000"/>
                          </a:solidFill>
                          <a:effectLst/>
                          <a:latin typeface="Calibri" panose="020F0502020204030204" pitchFamily="34" charset="0"/>
                        </a:rPr>
                        <a:t>Viewing Distance (Scale)</a:t>
                      </a: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en-US" sz="1400" b="0" dirty="0">
                          <a:solidFill>
                            <a:srgbClr val="000000"/>
                          </a:solidFill>
                          <a:effectLst/>
                          <a:latin typeface="Calibri" panose="020F0502020204030204" pitchFamily="34" charset="0"/>
                        </a:rPr>
                        <a:t>Based on Frustum</a:t>
                      </a: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90043321"/>
                  </a:ext>
                </a:extLst>
              </a:tr>
              <a:tr h="299893">
                <a:tc>
                  <a:txBody>
                    <a:bodyPr/>
                    <a:lstStyle/>
                    <a:p>
                      <a:pPr algn="ctr" rtl="0" fontAlgn="b"/>
                      <a:r>
                        <a:rPr lang="en-US" sz="1400" b="0">
                          <a:solidFill>
                            <a:srgbClr val="000000"/>
                          </a:solidFill>
                          <a:effectLst/>
                          <a:latin typeface="Calibri" panose="020F0502020204030204" pitchFamily="34" charset="0"/>
                        </a:rPr>
                        <a:t>F001b</a:t>
                      </a:r>
                    </a:p>
                  </a:txBody>
                  <a:tcPr marL="8385" marR="8385" marT="5590" marB="5590" anchor="b">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dirty="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en-US" sz="1400" b="0" dirty="0">
                          <a:solidFill>
                            <a:srgbClr val="000000"/>
                          </a:solidFill>
                          <a:effectLst/>
                          <a:latin typeface="Calibri" panose="020F0502020204030204" pitchFamily="34" charset="0"/>
                        </a:rPr>
                        <a:t>Controls</a:t>
                      </a: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en-US" sz="1400" b="0">
                          <a:solidFill>
                            <a:srgbClr val="000000"/>
                          </a:solidFill>
                          <a:effectLst/>
                          <a:latin typeface="Calibri" panose="020F0502020204030204" pitchFamily="34" charset="0"/>
                        </a:rPr>
                        <a:t>Med</a:t>
                      </a: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A9D08E"/>
                    </a:solidFill>
                  </a:tcPr>
                </a:tc>
                <a:tc>
                  <a:txBody>
                    <a:bodyPr/>
                    <a:lstStyle/>
                    <a:p>
                      <a:pPr algn="ctr" rtl="0" fontAlgn="b"/>
                      <a:r>
                        <a:rPr lang="en-US" sz="1400" b="0">
                          <a:solidFill>
                            <a:srgbClr val="000000"/>
                          </a:solidFill>
                          <a:effectLst/>
                          <a:latin typeface="Calibri" panose="020F0502020204030204" pitchFamily="34" charset="0"/>
                        </a:rPr>
                        <a:t>Low</a:t>
                      </a: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4C6E7"/>
                    </a:solidFill>
                  </a:tcPr>
                </a:tc>
                <a:tc>
                  <a:txBody>
                    <a:bodyPr/>
                    <a:lstStyle/>
                    <a:p>
                      <a:pPr algn="ctr" rtl="0" fontAlgn="b"/>
                      <a:r>
                        <a:rPr lang="en-US" sz="1400" b="0">
                          <a:solidFill>
                            <a:srgbClr val="000000"/>
                          </a:solidFill>
                          <a:effectLst/>
                          <a:latin typeface="Calibri" panose="020F0502020204030204" pitchFamily="34" charset="0"/>
                        </a:rPr>
                        <a:t>Low</a:t>
                      </a: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4C6E7"/>
                    </a:solidFill>
                  </a:tcPr>
                </a:tc>
                <a:tc>
                  <a:txBody>
                    <a:bodyPr/>
                    <a:lstStyle/>
                    <a:p>
                      <a:pPr rtl="0" fontAlgn="b"/>
                      <a:endParaRPr lang="en-US" sz="2000" dirty="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en-US" sz="1400" b="0">
                          <a:solidFill>
                            <a:srgbClr val="000000"/>
                          </a:solidFill>
                          <a:effectLst/>
                          <a:latin typeface="Calibri" panose="020F0502020204030204" pitchFamily="34" charset="0"/>
                        </a:rPr>
                        <a:t>Timing based on Environmental layout</a:t>
                      </a: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04661143"/>
                  </a:ext>
                </a:extLst>
              </a:tr>
              <a:tr h="299893">
                <a:tc>
                  <a:txBody>
                    <a:bodyPr/>
                    <a:lstStyle/>
                    <a:p>
                      <a:pPr rtl="0" fontAlgn="b"/>
                      <a:endParaRPr lang="en-US" sz="2000">
                        <a:effectLst/>
                      </a:endParaRPr>
                    </a:p>
                  </a:txBody>
                  <a:tcPr marL="8385" marR="8385" marT="5590" marB="5590" anchor="b">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en-US" sz="1400" b="0">
                          <a:solidFill>
                            <a:srgbClr val="000000"/>
                          </a:solidFill>
                          <a:effectLst/>
                          <a:latin typeface="Calibri" panose="020F0502020204030204" pitchFamily="34" charset="0"/>
                        </a:rPr>
                        <a:t>Walk</a:t>
                      </a: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893408975"/>
                  </a:ext>
                </a:extLst>
              </a:tr>
              <a:tr h="299893">
                <a:tc>
                  <a:txBody>
                    <a:bodyPr/>
                    <a:lstStyle/>
                    <a:p>
                      <a:pPr rtl="0" fontAlgn="b"/>
                      <a:endParaRPr lang="en-US" sz="2000">
                        <a:effectLst/>
                      </a:endParaRPr>
                    </a:p>
                  </a:txBody>
                  <a:tcPr marL="8385" marR="8385" marT="5590" marB="5590" anchor="b">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dirty="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en-US" sz="1400" b="0">
                          <a:solidFill>
                            <a:srgbClr val="000000"/>
                          </a:solidFill>
                          <a:effectLst/>
                          <a:latin typeface="Calibri" panose="020F0502020204030204" pitchFamily="34" charset="0"/>
                        </a:rPr>
                        <a:t>Run</a:t>
                      </a: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063290572"/>
                  </a:ext>
                </a:extLst>
              </a:tr>
              <a:tr h="299893">
                <a:tc>
                  <a:txBody>
                    <a:bodyPr/>
                    <a:lstStyle/>
                    <a:p>
                      <a:pPr rtl="0" fontAlgn="b"/>
                      <a:endParaRPr lang="en-US" sz="2000">
                        <a:effectLst/>
                      </a:endParaRPr>
                    </a:p>
                  </a:txBody>
                  <a:tcPr marL="8385" marR="8385" marT="5590" marB="5590" anchor="b">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en-US" sz="1400" b="0" dirty="0">
                          <a:solidFill>
                            <a:srgbClr val="000000"/>
                          </a:solidFill>
                          <a:effectLst/>
                          <a:latin typeface="Calibri" panose="020F0502020204030204" pitchFamily="34" charset="0"/>
                        </a:rPr>
                        <a:t>Jump</a:t>
                      </a: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839356184"/>
                  </a:ext>
                </a:extLst>
              </a:tr>
              <a:tr h="299893">
                <a:tc>
                  <a:txBody>
                    <a:bodyPr/>
                    <a:lstStyle/>
                    <a:p>
                      <a:pPr rtl="0" fontAlgn="b"/>
                      <a:endParaRPr lang="en-US" sz="2000">
                        <a:effectLst/>
                      </a:endParaRPr>
                    </a:p>
                  </a:txBody>
                  <a:tcPr marL="8385" marR="8385" marT="5590" marB="5590" anchor="b">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en-US" sz="1400" b="0">
                          <a:solidFill>
                            <a:srgbClr val="000000"/>
                          </a:solidFill>
                          <a:effectLst/>
                          <a:latin typeface="Calibri" panose="020F0502020204030204" pitchFamily="34" charset="0"/>
                        </a:rPr>
                        <a:t>Crouch</a:t>
                      </a: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841333562"/>
                  </a:ext>
                </a:extLst>
              </a:tr>
              <a:tr h="415606">
                <a:tc>
                  <a:txBody>
                    <a:bodyPr/>
                    <a:lstStyle/>
                    <a:p>
                      <a:pPr algn="ctr" rtl="0" fontAlgn="b"/>
                      <a:r>
                        <a:rPr lang="en-US" sz="1400" b="0">
                          <a:solidFill>
                            <a:srgbClr val="000000"/>
                          </a:solidFill>
                          <a:effectLst/>
                          <a:latin typeface="Calibri" panose="020F0502020204030204" pitchFamily="34" charset="0"/>
                        </a:rPr>
                        <a:t>F001c</a:t>
                      </a:r>
                    </a:p>
                  </a:txBody>
                  <a:tcPr marL="8385" marR="8385" marT="5590" marB="5590" anchor="b">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en-US" sz="1400" b="0" dirty="0">
                          <a:solidFill>
                            <a:srgbClr val="000000"/>
                          </a:solidFill>
                          <a:effectLst/>
                          <a:latin typeface="Calibri" panose="020F0502020204030204" pitchFamily="34" charset="0"/>
                        </a:rPr>
                        <a:t>Determine Player Location</a:t>
                      </a: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dirty="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en-US" sz="1400" b="0" dirty="0">
                          <a:solidFill>
                            <a:srgbClr val="000000"/>
                          </a:solidFill>
                          <a:effectLst/>
                          <a:latin typeface="Calibri" panose="020F0502020204030204" pitchFamily="34" charset="0"/>
                        </a:rPr>
                        <a:t>Low</a:t>
                      </a: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4C6E7"/>
                    </a:solidFill>
                  </a:tcPr>
                </a:tc>
                <a:tc>
                  <a:txBody>
                    <a:bodyPr/>
                    <a:lstStyle/>
                    <a:p>
                      <a:pPr algn="ctr" rtl="0" fontAlgn="b"/>
                      <a:r>
                        <a:rPr lang="en-US" sz="1400" b="0">
                          <a:solidFill>
                            <a:srgbClr val="000000"/>
                          </a:solidFill>
                          <a:effectLst/>
                          <a:latin typeface="Calibri" panose="020F0502020204030204" pitchFamily="34" charset="0"/>
                        </a:rPr>
                        <a:t>Low</a:t>
                      </a: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4C6E7"/>
                    </a:solidFill>
                  </a:tcPr>
                </a:tc>
                <a:tc>
                  <a:txBody>
                    <a:bodyPr/>
                    <a:lstStyle/>
                    <a:p>
                      <a:pPr algn="ctr" rtl="0" fontAlgn="b"/>
                      <a:r>
                        <a:rPr lang="en-US" sz="1400" b="0">
                          <a:solidFill>
                            <a:srgbClr val="000000"/>
                          </a:solidFill>
                          <a:effectLst/>
                          <a:latin typeface="Calibri" panose="020F0502020204030204" pitchFamily="34" charset="0"/>
                        </a:rPr>
                        <a:t>Low</a:t>
                      </a: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4C6E7"/>
                    </a:solidFill>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048583985"/>
                  </a:ext>
                </a:extLst>
              </a:tr>
              <a:tr h="299893">
                <a:tc>
                  <a:txBody>
                    <a:bodyPr/>
                    <a:lstStyle/>
                    <a:p>
                      <a:pPr rtl="0" fontAlgn="b"/>
                      <a:endParaRPr lang="en-US" sz="2000">
                        <a:effectLst/>
                      </a:endParaRPr>
                    </a:p>
                  </a:txBody>
                  <a:tcPr marL="8385" marR="8385" marT="5590" marB="5590" anchor="b">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dirty="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dirty="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512449773"/>
                  </a:ext>
                </a:extLst>
              </a:tr>
              <a:tr h="299893">
                <a:tc>
                  <a:txBody>
                    <a:bodyPr/>
                    <a:lstStyle/>
                    <a:p>
                      <a:pPr algn="ctr" rtl="0" fontAlgn="b"/>
                      <a:r>
                        <a:rPr lang="en-US" sz="1400" b="0">
                          <a:solidFill>
                            <a:srgbClr val="000000"/>
                          </a:solidFill>
                          <a:effectLst/>
                          <a:latin typeface="Calibri" panose="020F0502020204030204" pitchFamily="34" charset="0"/>
                        </a:rPr>
                        <a:t>F002</a:t>
                      </a:r>
                    </a:p>
                  </a:txBody>
                  <a:tcPr marL="8385" marR="8385" marT="5590" marB="5590" anchor="b">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en-US" sz="1400" b="0">
                          <a:solidFill>
                            <a:srgbClr val="000000"/>
                          </a:solidFill>
                          <a:effectLst/>
                          <a:latin typeface="Calibri" panose="020F0502020204030204" pitchFamily="34" charset="0"/>
                        </a:rPr>
                        <a:t>Melee Combat</a:t>
                      </a: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675453572"/>
                  </a:ext>
                </a:extLst>
              </a:tr>
              <a:tr h="299893">
                <a:tc>
                  <a:txBody>
                    <a:bodyPr/>
                    <a:lstStyle/>
                    <a:p>
                      <a:pPr algn="ctr" rtl="0" fontAlgn="b"/>
                      <a:r>
                        <a:rPr lang="en-US" sz="1400" b="0">
                          <a:solidFill>
                            <a:srgbClr val="000000"/>
                          </a:solidFill>
                          <a:effectLst/>
                          <a:latin typeface="Calibri" panose="020F0502020204030204" pitchFamily="34" charset="0"/>
                        </a:rPr>
                        <a:t>F002a</a:t>
                      </a:r>
                    </a:p>
                  </a:txBody>
                  <a:tcPr marL="8385" marR="8385" marT="5590" marB="5590" anchor="b">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en-US" sz="1400" b="0">
                          <a:solidFill>
                            <a:srgbClr val="000000"/>
                          </a:solidFill>
                          <a:effectLst/>
                          <a:latin typeface="Calibri" panose="020F0502020204030204" pitchFamily="34" charset="0"/>
                        </a:rPr>
                        <a:t>Camera</a:t>
                      </a: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en-US" sz="1400" b="0">
                          <a:solidFill>
                            <a:srgbClr val="000000"/>
                          </a:solidFill>
                          <a:effectLst/>
                          <a:latin typeface="Calibri" panose="020F0502020204030204" pitchFamily="34" charset="0"/>
                        </a:rPr>
                        <a:t>High</a:t>
                      </a: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5050"/>
                    </a:solidFill>
                  </a:tcPr>
                </a:tc>
                <a:tc>
                  <a:txBody>
                    <a:bodyPr/>
                    <a:lstStyle/>
                    <a:p>
                      <a:pPr algn="ctr" rtl="0" fontAlgn="b"/>
                      <a:r>
                        <a:rPr lang="en-US" sz="1400" b="0">
                          <a:solidFill>
                            <a:srgbClr val="000000"/>
                          </a:solidFill>
                          <a:effectLst/>
                          <a:latin typeface="Calibri" panose="020F0502020204030204" pitchFamily="34" charset="0"/>
                        </a:rPr>
                        <a:t>Med</a:t>
                      </a: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A9D08E"/>
                    </a:solidFill>
                  </a:tcPr>
                </a:tc>
                <a:tc>
                  <a:txBody>
                    <a:bodyPr/>
                    <a:lstStyle/>
                    <a:p>
                      <a:pPr algn="ctr" rtl="0" fontAlgn="b"/>
                      <a:r>
                        <a:rPr lang="en-US" sz="1400" b="0">
                          <a:solidFill>
                            <a:srgbClr val="000000"/>
                          </a:solidFill>
                          <a:effectLst/>
                          <a:latin typeface="Calibri" panose="020F0502020204030204" pitchFamily="34" charset="0"/>
                        </a:rPr>
                        <a:t>Med</a:t>
                      </a: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A9D08E"/>
                    </a:solidFill>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547864711"/>
                  </a:ext>
                </a:extLst>
              </a:tr>
              <a:tr h="299893">
                <a:tc>
                  <a:txBody>
                    <a:bodyPr/>
                    <a:lstStyle/>
                    <a:p>
                      <a:pPr rtl="0" fontAlgn="b"/>
                      <a:endParaRPr lang="en-US" sz="2000">
                        <a:effectLst/>
                      </a:endParaRPr>
                    </a:p>
                  </a:txBody>
                  <a:tcPr marL="8385" marR="8385" marT="5590" marB="5590" anchor="b">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en-US" sz="1400" b="0">
                          <a:solidFill>
                            <a:srgbClr val="000000"/>
                          </a:solidFill>
                          <a:effectLst/>
                          <a:latin typeface="Calibri" panose="020F0502020204030204" pitchFamily="34" charset="0"/>
                        </a:rPr>
                        <a:t>Over the Shoulder</a:t>
                      </a: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dirty="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992799662"/>
                  </a:ext>
                </a:extLst>
              </a:tr>
              <a:tr h="299893">
                <a:tc>
                  <a:txBody>
                    <a:bodyPr/>
                    <a:lstStyle/>
                    <a:p>
                      <a:pPr algn="ctr" rtl="0" fontAlgn="b"/>
                      <a:r>
                        <a:rPr lang="en-US" sz="1400" b="0">
                          <a:solidFill>
                            <a:srgbClr val="000000"/>
                          </a:solidFill>
                          <a:effectLst/>
                          <a:latin typeface="Calibri" panose="020F0502020204030204" pitchFamily="34" charset="0"/>
                        </a:rPr>
                        <a:t>F002b</a:t>
                      </a:r>
                    </a:p>
                  </a:txBody>
                  <a:tcPr marL="8385" marR="8385" marT="5590" marB="5590" anchor="b">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en-US" sz="1400" b="0">
                          <a:solidFill>
                            <a:srgbClr val="000000"/>
                          </a:solidFill>
                          <a:effectLst/>
                          <a:latin typeface="Calibri" panose="020F0502020204030204" pitchFamily="34" charset="0"/>
                        </a:rPr>
                        <a:t>Controls</a:t>
                      </a: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en-US" sz="1400" b="0">
                          <a:solidFill>
                            <a:srgbClr val="000000"/>
                          </a:solidFill>
                          <a:effectLst/>
                          <a:latin typeface="Calibri" panose="020F0502020204030204" pitchFamily="34" charset="0"/>
                        </a:rPr>
                        <a:t>High</a:t>
                      </a: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5050"/>
                    </a:solidFill>
                  </a:tcPr>
                </a:tc>
                <a:tc>
                  <a:txBody>
                    <a:bodyPr/>
                    <a:lstStyle/>
                    <a:p>
                      <a:pPr algn="ctr" rtl="0" fontAlgn="b"/>
                      <a:r>
                        <a:rPr lang="en-US" sz="1400" b="0">
                          <a:solidFill>
                            <a:srgbClr val="000000"/>
                          </a:solidFill>
                          <a:effectLst/>
                          <a:latin typeface="Calibri" panose="020F0502020204030204" pitchFamily="34" charset="0"/>
                        </a:rPr>
                        <a:t>Med</a:t>
                      </a: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A9D08E"/>
                    </a:solidFill>
                  </a:tcPr>
                </a:tc>
                <a:tc>
                  <a:txBody>
                    <a:bodyPr/>
                    <a:lstStyle/>
                    <a:p>
                      <a:pPr algn="ctr" rtl="0" fontAlgn="b"/>
                      <a:r>
                        <a:rPr lang="en-US" sz="1400" b="0">
                          <a:solidFill>
                            <a:srgbClr val="000000"/>
                          </a:solidFill>
                          <a:effectLst/>
                          <a:latin typeface="Calibri" panose="020F0502020204030204" pitchFamily="34" charset="0"/>
                        </a:rPr>
                        <a:t>Low</a:t>
                      </a: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4C6E7"/>
                    </a:solidFill>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97900456"/>
                  </a:ext>
                </a:extLst>
              </a:tr>
              <a:tr h="299893">
                <a:tc>
                  <a:txBody>
                    <a:bodyPr/>
                    <a:lstStyle/>
                    <a:p>
                      <a:pPr rtl="0" fontAlgn="b"/>
                      <a:endParaRPr lang="en-US" sz="2000">
                        <a:effectLst/>
                      </a:endParaRPr>
                    </a:p>
                  </a:txBody>
                  <a:tcPr marL="8385" marR="8385" marT="5590" marB="5590" anchor="b">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en-US" sz="1400" b="0">
                          <a:solidFill>
                            <a:srgbClr val="000000"/>
                          </a:solidFill>
                          <a:effectLst/>
                          <a:latin typeface="Calibri" panose="020F0502020204030204" pitchFamily="34" charset="0"/>
                        </a:rPr>
                        <a:t>Thrust</a:t>
                      </a: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dirty="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387277550"/>
                  </a:ext>
                </a:extLst>
              </a:tr>
              <a:tr h="299893">
                <a:tc>
                  <a:txBody>
                    <a:bodyPr/>
                    <a:lstStyle/>
                    <a:p>
                      <a:pPr rtl="0" fontAlgn="b"/>
                      <a:endParaRPr lang="en-US" sz="2000">
                        <a:effectLst/>
                      </a:endParaRPr>
                    </a:p>
                  </a:txBody>
                  <a:tcPr marL="8385" marR="8385" marT="5590" marB="5590" anchor="b">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en-US" sz="1400" b="0">
                          <a:solidFill>
                            <a:srgbClr val="000000"/>
                          </a:solidFill>
                          <a:effectLst/>
                          <a:latin typeface="Calibri" panose="020F0502020204030204" pitchFamily="34" charset="0"/>
                        </a:rPr>
                        <a:t>Swing</a:t>
                      </a: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dirty="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585821499"/>
                  </a:ext>
                </a:extLst>
              </a:tr>
              <a:tr h="299893">
                <a:tc>
                  <a:txBody>
                    <a:bodyPr/>
                    <a:lstStyle/>
                    <a:p>
                      <a:pPr rtl="0" fontAlgn="b"/>
                      <a:endParaRPr lang="en-US" sz="2000">
                        <a:effectLst/>
                      </a:endParaRPr>
                    </a:p>
                  </a:txBody>
                  <a:tcPr marL="8385" marR="8385" marT="5590" marB="5590" anchor="b">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en-US" sz="1400" b="0">
                          <a:solidFill>
                            <a:srgbClr val="000000"/>
                          </a:solidFill>
                          <a:effectLst/>
                          <a:latin typeface="Calibri" panose="020F0502020204030204" pitchFamily="34" charset="0"/>
                        </a:rPr>
                        <a:t>Counter</a:t>
                      </a: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dirty="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504467084"/>
                  </a:ext>
                </a:extLst>
              </a:tr>
              <a:tr h="299893">
                <a:tc>
                  <a:txBody>
                    <a:bodyPr/>
                    <a:lstStyle/>
                    <a:p>
                      <a:pPr rtl="0" fontAlgn="b"/>
                      <a:endParaRPr lang="en-US" sz="2000" dirty="0">
                        <a:effectLst/>
                      </a:endParaRPr>
                    </a:p>
                  </a:txBody>
                  <a:tcPr marL="8385" marR="8385" marT="5590" marB="5590" anchor="b">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en-US" sz="1400" b="0">
                          <a:solidFill>
                            <a:srgbClr val="000000"/>
                          </a:solidFill>
                          <a:effectLst/>
                          <a:latin typeface="Calibri" panose="020F0502020204030204" pitchFamily="34" charset="0"/>
                        </a:rPr>
                        <a:t>Block</a:t>
                      </a: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000" dirty="0">
                        <a:effectLst/>
                      </a:endParaRPr>
                    </a:p>
                  </a:txBody>
                  <a:tcPr marL="8385" marR="8385" marT="5590" marB="5590" anchor="b">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122519968"/>
                  </a:ext>
                </a:extLst>
              </a:tr>
            </a:tbl>
          </a:graphicData>
        </a:graphic>
      </p:graphicFrame>
    </p:spTree>
    <p:extLst>
      <p:ext uri="{BB962C8B-B14F-4D97-AF65-F5344CB8AC3E}">
        <p14:creationId xmlns:p14="http://schemas.microsoft.com/office/powerpoint/2010/main" val="279404557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1399</Words>
  <Application>Microsoft Office PowerPoint</Application>
  <PresentationFormat>Widescreen</PresentationFormat>
  <Paragraphs>362</Paragraphs>
  <Slides>14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Roboto</vt:lpstr>
      <vt:lpstr>1_Office Theme</vt:lpstr>
      <vt:lpstr>PowerPoint Presentation</vt:lpstr>
      <vt:lpstr>PowerPoint Presentation</vt:lpstr>
      <vt:lpstr>PowerPoint Presentation</vt:lpstr>
      <vt:lpstr>PowerPoint Presentation</vt:lpstr>
      <vt:lpstr>PowerPoint Presentation</vt:lpstr>
      <vt:lpstr>PowerPoint Presentation</vt:lpstr>
      <vt:lpstr>Simple Feature List</vt:lpstr>
      <vt:lpstr>PowerPoint Presentation</vt:lpstr>
      <vt:lpstr>PowerPoint Presentation</vt:lpstr>
      <vt:lpstr>PowerPoint Presentation</vt:lpstr>
      <vt:lpstr>PowerPoint Presentation</vt:lpstr>
      <vt:lpstr>PowerPoint Presentation</vt:lpstr>
      <vt:lpstr>PowerPoint Presentation</vt:lpstr>
      <vt:lpstr>VR Design: Project Review and Critique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Cermak</dc:creator>
  <cp:lastModifiedBy>Eric Shaffer</cp:lastModifiedBy>
  <cp:revision>4</cp:revision>
  <dcterms:created xsi:type="dcterms:W3CDTF">2019-10-12T13:15:50Z</dcterms:created>
  <dcterms:modified xsi:type="dcterms:W3CDTF">2019-10-16T15:10:27Z</dcterms:modified>
</cp:coreProperties>
</file>