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746" r:id="rId2"/>
    <p:sldId id="357" r:id="rId3"/>
    <p:sldId id="493" r:id="rId4"/>
    <p:sldId id="390" r:id="rId5"/>
    <p:sldId id="392" r:id="rId6"/>
    <p:sldId id="409" r:id="rId7"/>
    <p:sldId id="494" r:id="rId8"/>
    <p:sldId id="747" r:id="rId9"/>
    <p:sldId id="391" r:id="rId10"/>
    <p:sldId id="749" r:id="rId11"/>
    <p:sldId id="74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2" autoAdjust="0"/>
    <p:restoredTop sz="94660"/>
  </p:normalViewPr>
  <p:slideViewPr>
    <p:cSldViewPr snapToGrid="0">
      <p:cViewPr varScale="1">
        <p:scale>
          <a:sx n="92" d="100"/>
          <a:sy n="92" d="100"/>
        </p:scale>
        <p:origin x="52" y="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C04BC-9D61-4594-AC99-22AAE82B8C2F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1CA29-B16D-42C1-856F-E891FC423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2852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E03C5A-84C4-4174-8126-8DE6933E072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3670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E03C5A-84C4-4174-8126-8DE6933E072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5729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E03C5A-84C4-4174-8126-8DE6933E072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0040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E03C5A-84C4-4174-8126-8DE6933E072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6807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E03C5A-84C4-4174-8126-8DE6933E072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8637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6F0C-1B62-4A4B-B205-559A1FC97015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A973-04F0-4413-B53D-C445ADDD5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28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6F0C-1B62-4A4B-B205-559A1FC97015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A973-04F0-4413-B53D-C445ADDD5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27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6F0C-1B62-4A4B-B205-559A1FC97015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A973-04F0-4413-B53D-C445ADDD5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72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6F0C-1B62-4A4B-B205-559A1FC97015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A973-04F0-4413-B53D-C445ADDD5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03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6F0C-1B62-4A4B-B205-559A1FC97015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A973-04F0-4413-B53D-C445ADDD5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22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6F0C-1B62-4A4B-B205-559A1FC97015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A973-04F0-4413-B53D-C445ADDD5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00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6F0C-1B62-4A4B-B205-559A1FC97015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A973-04F0-4413-B53D-C445ADDD5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82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6F0C-1B62-4A4B-B205-559A1FC97015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A973-04F0-4413-B53D-C445ADDD5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80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6F0C-1B62-4A4B-B205-559A1FC97015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A973-04F0-4413-B53D-C445ADDD5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56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6F0C-1B62-4A4B-B205-559A1FC97015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A973-04F0-4413-B53D-C445ADDD5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3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6F0C-1B62-4A4B-B205-559A1FC97015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A973-04F0-4413-B53D-C445ADDD5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39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D6F0C-1B62-4A4B-B205-559A1FC97015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0A973-04F0-4413-B53D-C445ADDD5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8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0zBx1KiUU0" TargetMode="External"/><Relationship Id="rId2" Type="http://schemas.openxmlformats.org/officeDocument/2006/relationships/hyperlink" Target="https://www.youtube.com/watch?v=A3FCssd-SK0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outube.com/watch?v=DN7EpzL4Y5g" TargetMode="External"/><Relationship Id="rId4" Type="http://schemas.openxmlformats.org/officeDocument/2006/relationships/hyperlink" Target="https://www.youtube.com/watch?v=P5lAtNFbH_0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94L6KHOQG0M" TargetMode="External"/><Relationship Id="rId7" Type="http://schemas.openxmlformats.org/officeDocument/2006/relationships/hyperlink" Target="https://www.youtube.com/watch?v=2KCo3zjAaO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S0D0N2SYHlI" TargetMode="External"/><Relationship Id="rId5" Type="http://schemas.openxmlformats.org/officeDocument/2006/relationships/hyperlink" Target="https://www.youtube.com/watch?v=LCwZ1gOp5ag" TargetMode="External"/><Relationship Id="rId4" Type="http://schemas.openxmlformats.org/officeDocument/2006/relationships/hyperlink" Target="https://www.youtube.com/watch?v=7Ystx0up86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0zBx1KiUU0" TargetMode="External"/><Relationship Id="rId2" Type="http://schemas.openxmlformats.org/officeDocument/2006/relationships/hyperlink" Target="https://www.youtube.com/watch?v=A3FCssd-SK0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outube.com/watch?v=DN7EpzL4Y5g" TargetMode="External"/><Relationship Id="rId4" Type="http://schemas.openxmlformats.org/officeDocument/2006/relationships/hyperlink" Target="https://www.youtube.com/watch?v=P5lAtNFbH_0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1893" y="275594"/>
            <a:ext cx="10643285" cy="7546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 498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-2" y="1097280"/>
            <a:ext cx="12192001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Virtual Reality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1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1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4/8/2019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088829"/>
            <a:ext cx="12192000" cy="0"/>
          </a:xfrm>
          <a:prstGeom prst="line">
            <a:avLst/>
          </a:prstGeom>
          <a:ln w="254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0" y="6370320"/>
            <a:ext cx="12192000" cy="0"/>
          </a:xfrm>
          <a:prstGeom prst="line">
            <a:avLst/>
          </a:prstGeom>
          <a:ln w="254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1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1893" y="275594"/>
            <a:ext cx="10643285" cy="7546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VR Design Examples/critique and discussion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097280"/>
            <a:ext cx="8341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1" y="1097280"/>
            <a:ext cx="11586412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Arktika.1 VR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https://www.youtube.com/watch?v=A3FCssd-SK0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Batman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Arkham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https://www.youtube.com/watch?v=g0zBx1KiUU0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Rick and Morty VR, Virtual Rick-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Ality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hlinkClick r:id="rId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https://www.youtube.com/watch?v=P5lAtNFbH_0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Theseus VR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5"/>
              </a:rPr>
              <a:t>https://www.youtube.com/watch?v=DN7EpzL4Y5g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9980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1893" y="275594"/>
            <a:ext cx="10643285" cy="7546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VR Design Examples/critique and discussion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097280"/>
            <a:ext cx="8341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1" y="1097280"/>
            <a:ext cx="11586412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Marvel United VR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https://www.youtube.com/watch?v=94L6KHOQG0M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https://www.youtube.com/watch?v=7Ystx0up86U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5"/>
              </a:rPr>
              <a:t>https://www.youtube.com/watch?v=LCwZ1gOp5ag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Fallout 4 VR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6"/>
              </a:rPr>
              <a:t>https://www.youtube.com/watch?v=S0D0N2SYHlI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Beat Saber VR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7"/>
              </a:rPr>
              <a:t>https://www.youtube.com/watch?v=2KCo3zjAaOM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5353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8636029" y="1745439"/>
            <a:ext cx="1151783" cy="1660446"/>
            <a:chOff x="8829666" y="1745580"/>
            <a:chExt cx="1151783" cy="2370717"/>
          </a:xfrm>
        </p:grpSpPr>
        <p:sp>
          <p:nvSpPr>
            <p:cNvPr id="15" name="Rectangle 14"/>
            <p:cNvSpPr/>
            <p:nvPr/>
          </p:nvSpPr>
          <p:spPr>
            <a:xfrm>
              <a:off x="9145835" y="1745580"/>
              <a:ext cx="45719" cy="130945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Subtitle 2"/>
            <p:cNvSpPr txBox="1">
              <a:spLocks/>
            </p:cNvSpPr>
            <p:nvPr/>
          </p:nvSpPr>
          <p:spPr>
            <a:xfrm>
              <a:off x="8829666" y="3064362"/>
              <a:ext cx="1151783" cy="1051935"/>
            </a:xfrm>
            <a:prstGeom prst="rect">
              <a:avLst/>
            </a:prstGeom>
            <a:noFill/>
          </p:spPr>
          <p:txBody>
            <a:bodyPr tIns="91440"/>
            <a:lstStyle>
              <a:lvl1pPr marL="182880" indent="-18288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buClr>
                  <a:schemeClr val="accent1"/>
                </a:buClr>
                <a:buFont typeface="Wingdings 2" pitchFamily="18" charset="2"/>
                <a:buChar char=""/>
                <a:defRPr sz="2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182880" algn="l" defTabSz="914400" rtl="0" eaLnBrk="1" latinLnBrk="0" hangingPunct="1">
                <a:lnSpc>
                  <a:spcPct val="90000"/>
                </a:lnSpc>
                <a:spcBef>
                  <a:spcPts val="250"/>
                </a:spcBef>
                <a:spcAft>
                  <a:spcPts val="25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8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182880" algn="l" defTabSz="914400" rtl="0" eaLnBrk="1" latinLnBrk="0" hangingPunct="1">
                <a:lnSpc>
                  <a:spcPct val="90000"/>
                </a:lnSpc>
                <a:spcBef>
                  <a:spcPts val="250"/>
                </a:spcBef>
                <a:spcAft>
                  <a:spcPts val="25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6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182880" algn="l" defTabSz="914400" rtl="0" eaLnBrk="1" latinLnBrk="0" hangingPunct="1">
                <a:lnSpc>
                  <a:spcPct val="90000"/>
                </a:lnSpc>
                <a:spcBef>
                  <a:spcPts val="250"/>
                </a:spcBef>
                <a:spcAft>
                  <a:spcPts val="25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182880" algn="l" defTabSz="914400" rtl="0" eaLnBrk="1" latinLnBrk="0" hangingPunct="1">
                <a:lnSpc>
                  <a:spcPct val="90000"/>
                </a:lnSpc>
                <a:spcBef>
                  <a:spcPts val="250"/>
                </a:spcBef>
                <a:spcAft>
                  <a:spcPts val="25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250"/>
                </a:spcBef>
                <a:spcAft>
                  <a:spcPts val="25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250"/>
                </a:spcBef>
                <a:spcAft>
                  <a:spcPts val="25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250"/>
                </a:spcBef>
                <a:spcAft>
                  <a:spcPts val="25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250"/>
                </a:spcBef>
                <a:spcAft>
                  <a:spcPts val="25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93DBF"/>
                </a:buClr>
                <a:buSzTx/>
                <a:buFont typeface="Wingdings 2" pitchFamily="18" charset="2"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ontserrat" panose="02000505000000020004" pitchFamily="2" charset="0"/>
                  <a:ea typeface="+mn-ea"/>
                  <a:cs typeface="+mn-cs"/>
                </a:rPr>
                <a:t>Alpha </a:t>
              </a: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93DBF"/>
                </a:buClr>
                <a:buSzTx/>
                <a:buFont typeface="Wingdings 2" pitchFamily="18" charset="2"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ontserrat" panose="02000505000000020004" pitchFamily="2" charset="0"/>
                  <a:ea typeface="+mn-ea"/>
                  <a:cs typeface="+mn-cs"/>
                </a:rPr>
                <a:t>(Feature Complete)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+mn-cs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0091604" y="1731056"/>
            <a:ext cx="813312" cy="1832845"/>
            <a:chOff x="7472874" y="1272549"/>
            <a:chExt cx="813312" cy="2387792"/>
          </a:xfrm>
        </p:grpSpPr>
        <p:sp>
          <p:nvSpPr>
            <p:cNvPr id="13" name="Rectangle 12"/>
            <p:cNvSpPr/>
            <p:nvPr/>
          </p:nvSpPr>
          <p:spPr>
            <a:xfrm>
              <a:off x="7758393" y="1272549"/>
              <a:ext cx="45719" cy="208116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Subtitle 2"/>
            <p:cNvSpPr txBox="1">
              <a:spLocks/>
            </p:cNvSpPr>
            <p:nvPr/>
          </p:nvSpPr>
          <p:spPr>
            <a:xfrm>
              <a:off x="7472874" y="3291395"/>
              <a:ext cx="813312" cy="368946"/>
            </a:xfrm>
            <a:prstGeom prst="rect">
              <a:avLst/>
            </a:prstGeom>
            <a:noFill/>
          </p:spPr>
          <p:txBody>
            <a:bodyPr/>
            <a:lstStyle>
              <a:lvl1pPr marL="182880" indent="-18288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buClr>
                  <a:schemeClr val="accent1"/>
                </a:buClr>
                <a:buFont typeface="Wingdings 2" pitchFamily="18" charset="2"/>
                <a:buChar char=""/>
                <a:defRPr sz="2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182880" algn="l" defTabSz="914400" rtl="0" eaLnBrk="1" latinLnBrk="0" hangingPunct="1">
                <a:lnSpc>
                  <a:spcPct val="90000"/>
                </a:lnSpc>
                <a:spcBef>
                  <a:spcPts val="250"/>
                </a:spcBef>
                <a:spcAft>
                  <a:spcPts val="25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8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182880" algn="l" defTabSz="914400" rtl="0" eaLnBrk="1" latinLnBrk="0" hangingPunct="1">
                <a:lnSpc>
                  <a:spcPct val="90000"/>
                </a:lnSpc>
                <a:spcBef>
                  <a:spcPts val="250"/>
                </a:spcBef>
                <a:spcAft>
                  <a:spcPts val="25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6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182880" algn="l" defTabSz="914400" rtl="0" eaLnBrk="1" latinLnBrk="0" hangingPunct="1">
                <a:lnSpc>
                  <a:spcPct val="90000"/>
                </a:lnSpc>
                <a:spcBef>
                  <a:spcPts val="250"/>
                </a:spcBef>
                <a:spcAft>
                  <a:spcPts val="25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182880" algn="l" defTabSz="914400" rtl="0" eaLnBrk="1" latinLnBrk="0" hangingPunct="1">
                <a:lnSpc>
                  <a:spcPct val="90000"/>
                </a:lnSpc>
                <a:spcBef>
                  <a:spcPts val="250"/>
                </a:spcBef>
                <a:spcAft>
                  <a:spcPts val="25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250"/>
                </a:spcBef>
                <a:spcAft>
                  <a:spcPts val="25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250"/>
                </a:spcBef>
                <a:spcAft>
                  <a:spcPts val="25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250"/>
                </a:spcBef>
                <a:spcAft>
                  <a:spcPts val="25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250"/>
                </a:spcBef>
                <a:spcAft>
                  <a:spcPts val="25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93DBF"/>
                </a:buClr>
                <a:buSzTx/>
                <a:buFont typeface="Wingdings 2" pitchFamily="18" charset="2"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ontserrat" panose="02000505000000020004" pitchFamily="2" charset="0"/>
                  <a:ea typeface="+mn-ea"/>
                  <a:cs typeface="+mn-cs"/>
                </a:rPr>
                <a:t>Beta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ontserrat" panose="02000505000000020004" pitchFamily="2" charset="0"/>
                  <a:ea typeface="+mn-ea"/>
                  <a:cs typeface="+mn-cs"/>
                </a:rPr>
                <a:t> </a:t>
              </a: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93DBF"/>
                </a:buClr>
                <a:buSzTx/>
                <a:buFont typeface="Wingdings 2" pitchFamily="18" charset="2"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ontserrat" panose="02000505000000020004" pitchFamily="2" charset="0"/>
                  <a:ea typeface="+mn-ea"/>
                  <a:cs typeface="+mn-cs"/>
                </a:rPr>
                <a:t>(Content Complete)</a:t>
              </a: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+mn-cs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11893" y="275594"/>
            <a:ext cx="11440339" cy="7546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Production (in this case video games): Where this class fits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09728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9933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9933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9933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07504" y="1350868"/>
          <a:ext cx="11690448" cy="1385495"/>
        </p:xfrm>
        <a:graphic>
          <a:graphicData uri="http://schemas.openxmlformats.org/drawingml/2006/table">
            <a:tbl>
              <a:tblPr/>
              <a:tblGrid>
                <a:gridCol w="487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1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1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71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1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1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71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71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710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710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710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710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8710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8710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8710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8710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8710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8710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8710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8710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8710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487102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487102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15559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 1</a:t>
                      </a:r>
                    </a:p>
                  </a:txBody>
                  <a:tcPr marL="6846" marR="6846" marT="68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 2</a:t>
                      </a:r>
                    </a:p>
                  </a:txBody>
                  <a:tcPr marL="6846" marR="6846" marT="684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 3</a:t>
                      </a:r>
                    </a:p>
                  </a:txBody>
                  <a:tcPr marL="6846" marR="6846" marT="684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 4</a:t>
                      </a:r>
                    </a:p>
                  </a:txBody>
                  <a:tcPr marL="6846" marR="6846" marT="68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 5</a:t>
                      </a:r>
                    </a:p>
                  </a:txBody>
                  <a:tcPr marL="6846" marR="6846" marT="684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 6</a:t>
                      </a:r>
                    </a:p>
                  </a:txBody>
                  <a:tcPr marL="6846" marR="6846" marT="684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 7</a:t>
                      </a:r>
                    </a:p>
                  </a:txBody>
                  <a:tcPr marL="6846" marR="6846" marT="68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 8</a:t>
                      </a:r>
                    </a:p>
                  </a:txBody>
                  <a:tcPr marL="6846" marR="6846" marT="684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 9</a:t>
                      </a:r>
                    </a:p>
                  </a:txBody>
                  <a:tcPr marL="6846" marR="6846" marT="684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 10</a:t>
                      </a:r>
                    </a:p>
                  </a:txBody>
                  <a:tcPr marL="6846" marR="6846" marT="68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 11</a:t>
                      </a:r>
                    </a:p>
                  </a:txBody>
                  <a:tcPr marL="6846" marR="6846" marT="684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 12</a:t>
                      </a:r>
                    </a:p>
                  </a:txBody>
                  <a:tcPr marL="6846" marR="6846" marT="684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 13</a:t>
                      </a:r>
                    </a:p>
                  </a:txBody>
                  <a:tcPr marL="6846" marR="6846" marT="68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 14</a:t>
                      </a:r>
                    </a:p>
                  </a:txBody>
                  <a:tcPr marL="6846" marR="6846" marT="684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 15</a:t>
                      </a:r>
                    </a:p>
                  </a:txBody>
                  <a:tcPr marL="6846" marR="6846" marT="684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 16</a:t>
                      </a:r>
                    </a:p>
                  </a:txBody>
                  <a:tcPr marL="6846" marR="6846" marT="68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 17 </a:t>
                      </a:r>
                    </a:p>
                  </a:txBody>
                  <a:tcPr marL="6846" marR="6846" marT="684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 18</a:t>
                      </a:r>
                    </a:p>
                  </a:txBody>
                  <a:tcPr marL="6846" marR="6846" marT="684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 19</a:t>
                      </a:r>
                    </a:p>
                  </a:txBody>
                  <a:tcPr marL="6846" marR="6846" marT="68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 20</a:t>
                      </a:r>
                    </a:p>
                  </a:txBody>
                  <a:tcPr marL="6846" marR="6846" marT="684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 21</a:t>
                      </a:r>
                    </a:p>
                  </a:txBody>
                  <a:tcPr marL="6846" marR="6846" marT="684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 22</a:t>
                      </a:r>
                    </a:p>
                  </a:txBody>
                  <a:tcPr marL="6846" marR="6846" marT="68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 23</a:t>
                      </a:r>
                    </a:p>
                  </a:txBody>
                  <a:tcPr marL="6846" marR="6846" marT="684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 24</a:t>
                      </a:r>
                    </a:p>
                  </a:txBody>
                  <a:tcPr marL="6846" marR="6846" marT="684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681">
                <a:tc gridSpan="7">
                  <a:txBody>
                    <a:bodyPr/>
                    <a:lstStyle/>
                    <a:p>
                      <a:pPr algn="ctr" rtl="0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POC Work (~6-9 Months)</a:t>
                      </a:r>
                    </a:p>
                  </a:txBody>
                  <a:tcPr marL="6846" marR="6846" marT="68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6" marR="6846" marT="68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6" marR="6846" marT="68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846" marR="6846" marT="684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846" marR="6846" marT="684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846" marR="6846" marT="684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846" marR="6846" marT="684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846" marR="6846" marT="684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846" marR="6846" marT="684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846" marR="6846" marT="684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846" marR="6846" marT="684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846" marR="6846" marT="684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846" marR="6846" marT="684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846" marR="6846" marT="684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846" marR="6846" marT="684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846" marR="6846" marT="684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846" marR="6846" marT="684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846" marR="6846" marT="684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68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6" marR="6846" marT="68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6" marR="6846" marT="68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6" marR="6846" marT="68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6" marR="6846" marT="68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6" marR="6846" marT="68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6" marR="6846" marT="68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6">
                  <a:txBody>
                    <a:bodyPr/>
                    <a:lstStyle/>
                    <a:p>
                      <a:pPr algn="ctr" rtl="0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Production (~14-16 Months)</a:t>
                      </a:r>
                    </a:p>
                  </a:txBody>
                  <a:tcPr marL="6846" marR="6846" marT="68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6" marR="6846" marT="68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6" marR="6846" marT="68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18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6" marR="6846" marT="68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6" marR="6846" marT="68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6" marR="6846" marT="68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6" marR="6846" marT="68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6" marR="6846" marT="68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6" marR="6846" marT="68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6" marR="6846" marT="68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6" marR="6846" marT="68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6" marR="6846" marT="68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6" marR="6846" marT="68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6" marR="6846" marT="68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6" marR="6846" marT="68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6" marR="6846" marT="68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6" marR="6846" marT="68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6" marR="6846" marT="68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6" marR="6846" marT="68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6" marR="6846" marT="68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6" marR="6846" marT="68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6" marR="6846" marT="68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6" marR="6846" marT="68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6" marR="6846" marT="68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Lock Down</a:t>
                      </a:r>
                    </a:p>
                  </a:txBody>
                  <a:tcPr marL="6846" marR="6846" marT="68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6" marR="6846" marT="68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6" marR="6846" marT="68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68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6" marR="6846" marT="68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6" marR="6846" marT="68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6" marR="6846" marT="68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6" marR="6846" marT="68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6" marR="6846" marT="68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6" marR="6846" marT="68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6" marR="6846" marT="68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6" marR="6846" marT="68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6" marR="6846" marT="68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6" marR="6846" marT="68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6" marR="6846" marT="68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6" marR="6846" marT="68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6" marR="6846" marT="68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6" marR="6846" marT="68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6" marR="6846" marT="68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6" marR="6846" marT="68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6" marR="6846" marT="68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6" marR="6846" marT="68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6" marR="6846" marT="68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6" marR="6846" marT="68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6" marR="6846" marT="68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Sub/Man/Distrib</a:t>
                      </a:r>
                    </a:p>
                  </a:txBody>
                  <a:tcPr marL="6846" marR="6846" marT="68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6" marR="6846" marT="68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68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6" marR="6846" marT="68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6" marR="6846" marT="68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6" marR="6846" marT="68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6" marR="6846" marT="68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6" marR="6846" marT="68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6" marR="6846" marT="68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6" marR="6846" marT="68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6" marR="6846" marT="68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6" marR="6846" marT="68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6" marR="6846" marT="68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6" marR="6846" marT="68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6" marR="6846" marT="68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6" marR="6846" marT="68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6" marR="6846" marT="68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6" marR="6846" marT="68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6" marR="6846" marT="68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6" marR="6846" marT="68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6" marR="6846" marT="68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6" marR="6846" marT="68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6" marR="6846" marT="68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6" marR="6846" marT="68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6" marR="6846" marT="68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6" marR="6846" marT="68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Street</a:t>
                      </a:r>
                    </a:p>
                  </a:txBody>
                  <a:tcPr marL="6846" marR="6846" marT="68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1CAEE26-3D42-476E-B838-C13E1A474EF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7503" y="4121637"/>
          <a:ext cx="11856674" cy="715754"/>
        </p:xfrm>
        <a:graphic>
          <a:graphicData uri="http://schemas.openxmlformats.org/drawingml/2006/table">
            <a:tbl>
              <a:tblPr/>
              <a:tblGrid>
                <a:gridCol w="364821">
                  <a:extLst>
                    <a:ext uri="{9D8B030D-6E8A-4147-A177-3AD203B41FA5}">
                      <a16:colId xmlns:a16="http://schemas.microsoft.com/office/drawing/2014/main" val="661152887"/>
                    </a:ext>
                  </a:extLst>
                </a:gridCol>
                <a:gridCol w="364821">
                  <a:extLst>
                    <a:ext uri="{9D8B030D-6E8A-4147-A177-3AD203B41FA5}">
                      <a16:colId xmlns:a16="http://schemas.microsoft.com/office/drawing/2014/main" val="4030008548"/>
                    </a:ext>
                  </a:extLst>
                </a:gridCol>
                <a:gridCol w="364821">
                  <a:extLst>
                    <a:ext uri="{9D8B030D-6E8A-4147-A177-3AD203B41FA5}">
                      <a16:colId xmlns:a16="http://schemas.microsoft.com/office/drawing/2014/main" val="2044129019"/>
                    </a:ext>
                  </a:extLst>
                </a:gridCol>
                <a:gridCol w="364821">
                  <a:extLst>
                    <a:ext uri="{9D8B030D-6E8A-4147-A177-3AD203B41FA5}">
                      <a16:colId xmlns:a16="http://schemas.microsoft.com/office/drawing/2014/main" val="2523127304"/>
                    </a:ext>
                  </a:extLst>
                </a:gridCol>
                <a:gridCol w="364821">
                  <a:extLst>
                    <a:ext uri="{9D8B030D-6E8A-4147-A177-3AD203B41FA5}">
                      <a16:colId xmlns:a16="http://schemas.microsoft.com/office/drawing/2014/main" val="795138304"/>
                    </a:ext>
                  </a:extLst>
                </a:gridCol>
                <a:gridCol w="364821">
                  <a:extLst>
                    <a:ext uri="{9D8B030D-6E8A-4147-A177-3AD203B41FA5}">
                      <a16:colId xmlns:a16="http://schemas.microsoft.com/office/drawing/2014/main" val="3435803257"/>
                    </a:ext>
                  </a:extLst>
                </a:gridCol>
                <a:gridCol w="364821">
                  <a:extLst>
                    <a:ext uri="{9D8B030D-6E8A-4147-A177-3AD203B41FA5}">
                      <a16:colId xmlns:a16="http://schemas.microsoft.com/office/drawing/2014/main" val="1205747913"/>
                    </a:ext>
                  </a:extLst>
                </a:gridCol>
                <a:gridCol w="547231">
                  <a:extLst>
                    <a:ext uri="{9D8B030D-6E8A-4147-A177-3AD203B41FA5}">
                      <a16:colId xmlns:a16="http://schemas.microsoft.com/office/drawing/2014/main" val="3061402205"/>
                    </a:ext>
                  </a:extLst>
                </a:gridCol>
                <a:gridCol w="547231">
                  <a:extLst>
                    <a:ext uri="{9D8B030D-6E8A-4147-A177-3AD203B41FA5}">
                      <a16:colId xmlns:a16="http://schemas.microsoft.com/office/drawing/2014/main" val="2782609069"/>
                    </a:ext>
                  </a:extLst>
                </a:gridCol>
                <a:gridCol w="547231">
                  <a:extLst>
                    <a:ext uri="{9D8B030D-6E8A-4147-A177-3AD203B41FA5}">
                      <a16:colId xmlns:a16="http://schemas.microsoft.com/office/drawing/2014/main" val="457359160"/>
                    </a:ext>
                  </a:extLst>
                </a:gridCol>
                <a:gridCol w="547231">
                  <a:extLst>
                    <a:ext uri="{9D8B030D-6E8A-4147-A177-3AD203B41FA5}">
                      <a16:colId xmlns:a16="http://schemas.microsoft.com/office/drawing/2014/main" val="2600636975"/>
                    </a:ext>
                  </a:extLst>
                </a:gridCol>
                <a:gridCol w="547231">
                  <a:extLst>
                    <a:ext uri="{9D8B030D-6E8A-4147-A177-3AD203B41FA5}">
                      <a16:colId xmlns:a16="http://schemas.microsoft.com/office/drawing/2014/main" val="3671562331"/>
                    </a:ext>
                  </a:extLst>
                </a:gridCol>
                <a:gridCol w="547231">
                  <a:extLst>
                    <a:ext uri="{9D8B030D-6E8A-4147-A177-3AD203B41FA5}">
                      <a16:colId xmlns:a16="http://schemas.microsoft.com/office/drawing/2014/main" val="4204071101"/>
                    </a:ext>
                  </a:extLst>
                </a:gridCol>
                <a:gridCol w="547231">
                  <a:extLst>
                    <a:ext uri="{9D8B030D-6E8A-4147-A177-3AD203B41FA5}">
                      <a16:colId xmlns:a16="http://schemas.microsoft.com/office/drawing/2014/main" val="1605240573"/>
                    </a:ext>
                  </a:extLst>
                </a:gridCol>
                <a:gridCol w="547231">
                  <a:extLst>
                    <a:ext uri="{9D8B030D-6E8A-4147-A177-3AD203B41FA5}">
                      <a16:colId xmlns:a16="http://schemas.microsoft.com/office/drawing/2014/main" val="1071978010"/>
                    </a:ext>
                  </a:extLst>
                </a:gridCol>
                <a:gridCol w="547231">
                  <a:extLst>
                    <a:ext uri="{9D8B030D-6E8A-4147-A177-3AD203B41FA5}">
                      <a16:colId xmlns:a16="http://schemas.microsoft.com/office/drawing/2014/main" val="2695787875"/>
                    </a:ext>
                  </a:extLst>
                </a:gridCol>
                <a:gridCol w="547231">
                  <a:extLst>
                    <a:ext uri="{9D8B030D-6E8A-4147-A177-3AD203B41FA5}">
                      <a16:colId xmlns:a16="http://schemas.microsoft.com/office/drawing/2014/main" val="2693595801"/>
                    </a:ext>
                  </a:extLst>
                </a:gridCol>
                <a:gridCol w="547231">
                  <a:extLst>
                    <a:ext uri="{9D8B030D-6E8A-4147-A177-3AD203B41FA5}">
                      <a16:colId xmlns:a16="http://schemas.microsoft.com/office/drawing/2014/main" val="3767415027"/>
                    </a:ext>
                  </a:extLst>
                </a:gridCol>
                <a:gridCol w="547231">
                  <a:extLst>
                    <a:ext uri="{9D8B030D-6E8A-4147-A177-3AD203B41FA5}">
                      <a16:colId xmlns:a16="http://schemas.microsoft.com/office/drawing/2014/main" val="1970888590"/>
                    </a:ext>
                  </a:extLst>
                </a:gridCol>
                <a:gridCol w="547231">
                  <a:extLst>
                    <a:ext uri="{9D8B030D-6E8A-4147-A177-3AD203B41FA5}">
                      <a16:colId xmlns:a16="http://schemas.microsoft.com/office/drawing/2014/main" val="2883698050"/>
                    </a:ext>
                  </a:extLst>
                </a:gridCol>
                <a:gridCol w="547231">
                  <a:extLst>
                    <a:ext uri="{9D8B030D-6E8A-4147-A177-3AD203B41FA5}">
                      <a16:colId xmlns:a16="http://schemas.microsoft.com/office/drawing/2014/main" val="540136729"/>
                    </a:ext>
                  </a:extLst>
                </a:gridCol>
                <a:gridCol w="547231">
                  <a:extLst>
                    <a:ext uri="{9D8B030D-6E8A-4147-A177-3AD203B41FA5}">
                      <a16:colId xmlns:a16="http://schemas.microsoft.com/office/drawing/2014/main" val="3015604697"/>
                    </a:ext>
                  </a:extLst>
                </a:gridCol>
                <a:gridCol w="547231">
                  <a:extLst>
                    <a:ext uri="{9D8B030D-6E8A-4147-A177-3AD203B41FA5}">
                      <a16:colId xmlns:a16="http://schemas.microsoft.com/office/drawing/2014/main" val="3881994949"/>
                    </a:ext>
                  </a:extLst>
                </a:gridCol>
                <a:gridCol w="547231">
                  <a:extLst>
                    <a:ext uri="{9D8B030D-6E8A-4147-A177-3AD203B41FA5}">
                      <a16:colId xmlns:a16="http://schemas.microsoft.com/office/drawing/2014/main" val="2441757512"/>
                    </a:ext>
                  </a:extLst>
                </a:gridCol>
              </a:tblGrid>
              <a:tr h="255626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Discovery (already done)</a:t>
                      </a:r>
                    </a:p>
                  </a:txBody>
                  <a:tcPr marL="4564" marR="4564" marT="45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Discovery (2 week Milestone)</a:t>
                      </a:r>
                    </a:p>
                  </a:txBody>
                  <a:tcPr marL="4564" marR="4564" marT="45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 Production (3 Week Milestone)</a:t>
                      </a:r>
                    </a:p>
                  </a:txBody>
                  <a:tcPr marL="4564" marR="4564" marT="45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4" marR="4564" marT="45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4" marR="4564" marT="45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4" marR="4564" marT="45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4" marR="4564" marT="45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4" marR="4564" marT="45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4" marR="4564" marT="45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4" marR="4564" marT="45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4" marR="4564" marT="45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4" marR="4564" marT="45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4" marR="4564" marT="45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4" marR="4564" marT="45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4" marR="4564" marT="45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4" marR="4564" marT="45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4" marR="4564" marT="45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4" marR="4564" marT="45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4" marR="4564" marT="45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4" marR="4564" marT="45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4227203"/>
                  </a:ext>
                </a:extLst>
              </a:tr>
              <a:tr h="244265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4" marR="4564" marT="45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4" marR="4564" marT="45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4" marR="4564" marT="45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4" marR="4564" marT="45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4" marR="4564" marT="45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4" marR="4564" marT="45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6">
                  <a:txBody>
                    <a:bodyPr/>
                    <a:lstStyle/>
                    <a:p>
                      <a:pPr algn="ctr" rtl="0" fontAlgn="b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Production (9 Weeks)</a:t>
                      </a:r>
                    </a:p>
                  </a:txBody>
                  <a:tcPr marL="4564" marR="4564" marT="45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4" marR="4564" marT="45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4" marR="4564" marT="45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4838471"/>
                  </a:ext>
                </a:extLst>
              </a:tr>
              <a:tr h="215863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4" marR="4564" marT="45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4" marR="4564" marT="45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4" marR="4564" marT="45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4" marR="4564" marT="45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4" marR="4564" marT="45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4" marR="4564" marT="45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4" marR="4564" marT="45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4" marR="4564" marT="45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4" marR="4564" marT="45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4" marR="4564" marT="45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4" marR="4564" marT="45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4" marR="4564" marT="45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4" marR="4564" marT="45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4" marR="4564" marT="45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4" marR="4564" marT="45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4" marR="4564" marT="45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4" marR="4564" marT="45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4" marR="4564" marT="45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4" marR="4564" marT="45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4" marR="4564" marT="45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4" marR="4564" marT="45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4" marR="4564" marT="45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Street</a:t>
                      </a:r>
                    </a:p>
                  </a:txBody>
                  <a:tcPr marL="4564" marR="4564" marT="45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4" marR="4564" marT="45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6133998"/>
                  </a:ext>
                </a:extLst>
              </a:tr>
            </a:tbl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87A5EDF9-3342-405E-96EB-DFE66465E935}"/>
              </a:ext>
            </a:extLst>
          </p:cNvPr>
          <p:cNvGrpSpPr/>
          <p:nvPr/>
        </p:nvGrpSpPr>
        <p:grpSpPr>
          <a:xfrm>
            <a:off x="10551456" y="4613493"/>
            <a:ext cx="795429" cy="1579867"/>
            <a:chOff x="8642531" y="1745580"/>
            <a:chExt cx="980911" cy="268886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972AE27-D95D-4DAF-9B96-D26E6CBCBA42}"/>
                </a:ext>
              </a:extLst>
            </p:cNvPr>
            <p:cNvSpPr/>
            <p:nvPr/>
          </p:nvSpPr>
          <p:spPr>
            <a:xfrm>
              <a:off x="9145835" y="1745580"/>
              <a:ext cx="45719" cy="130945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Subtitle 2">
              <a:extLst>
                <a:ext uri="{FF2B5EF4-FFF2-40B4-BE49-F238E27FC236}">
                  <a16:creationId xmlns:a16="http://schemas.microsoft.com/office/drawing/2014/main" id="{941F7AE5-5C15-4F53-A64D-9D550AC5F377}"/>
                </a:ext>
              </a:extLst>
            </p:cNvPr>
            <p:cNvSpPr txBox="1">
              <a:spLocks/>
            </p:cNvSpPr>
            <p:nvPr/>
          </p:nvSpPr>
          <p:spPr>
            <a:xfrm>
              <a:off x="8642531" y="3064362"/>
              <a:ext cx="980911" cy="1370078"/>
            </a:xfrm>
            <a:prstGeom prst="rect">
              <a:avLst/>
            </a:prstGeom>
            <a:noFill/>
          </p:spPr>
          <p:txBody>
            <a:bodyPr tIns="91440"/>
            <a:lstStyle>
              <a:lvl1pPr marL="182880" indent="-18288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buClr>
                  <a:schemeClr val="accent1"/>
                </a:buClr>
                <a:buFont typeface="Wingdings 2" pitchFamily="18" charset="2"/>
                <a:buChar char=""/>
                <a:defRPr sz="2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182880" algn="l" defTabSz="914400" rtl="0" eaLnBrk="1" latinLnBrk="0" hangingPunct="1">
                <a:lnSpc>
                  <a:spcPct val="90000"/>
                </a:lnSpc>
                <a:spcBef>
                  <a:spcPts val="250"/>
                </a:spcBef>
                <a:spcAft>
                  <a:spcPts val="25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8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182880" algn="l" defTabSz="914400" rtl="0" eaLnBrk="1" latinLnBrk="0" hangingPunct="1">
                <a:lnSpc>
                  <a:spcPct val="90000"/>
                </a:lnSpc>
                <a:spcBef>
                  <a:spcPts val="250"/>
                </a:spcBef>
                <a:spcAft>
                  <a:spcPts val="25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6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182880" algn="l" defTabSz="914400" rtl="0" eaLnBrk="1" latinLnBrk="0" hangingPunct="1">
                <a:lnSpc>
                  <a:spcPct val="90000"/>
                </a:lnSpc>
                <a:spcBef>
                  <a:spcPts val="250"/>
                </a:spcBef>
                <a:spcAft>
                  <a:spcPts val="25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182880" algn="l" defTabSz="914400" rtl="0" eaLnBrk="1" latinLnBrk="0" hangingPunct="1">
                <a:lnSpc>
                  <a:spcPct val="90000"/>
                </a:lnSpc>
                <a:spcBef>
                  <a:spcPts val="250"/>
                </a:spcBef>
                <a:spcAft>
                  <a:spcPts val="25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250"/>
                </a:spcBef>
                <a:spcAft>
                  <a:spcPts val="25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250"/>
                </a:spcBef>
                <a:spcAft>
                  <a:spcPts val="25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250"/>
                </a:spcBef>
                <a:spcAft>
                  <a:spcPts val="25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250"/>
                </a:spcBef>
                <a:spcAft>
                  <a:spcPts val="25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93DBF"/>
                </a:buClr>
                <a:buSzTx/>
                <a:buFont typeface="Wingdings 2" pitchFamily="18" charset="2"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ontserrat" panose="02000505000000020004" pitchFamily="2" charset="0"/>
                  <a:ea typeface="+mn-ea"/>
                  <a:cs typeface="+mn-cs"/>
                </a:rPr>
                <a:t>Alpha </a:t>
              </a:r>
            </a:p>
          </p:txBody>
        </p:sp>
      </p:grpSp>
      <p:sp>
        <p:nvSpPr>
          <p:cNvPr id="25" name="Subtitle 2">
            <a:extLst>
              <a:ext uri="{FF2B5EF4-FFF2-40B4-BE49-F238E27FC236}">
                <a16:creationId xmlns:a16="http://schemas.microsoft.com/office/drawing/2014/main" id="{0D618E19-83DE-4432-9158-10CD053B20D3}"/>
              </a:ext>
            </a:extLst>
          </p:cNvPr>
          <p:cNvSpPr txBox="1">
            <a:spLocks/>
          </p:cNvSpPr>
          <p:nvPr/>
        </p:nvSpPr>
        <p:spPr>
          <a:xfrm>
            <a:off x="411893" y="2596169"/>
            <a:ext cx="4732332" cy="2287803"/>
          </a:xfrm>
          <a:prstGeom prst="rect">
            <a:avLst/>
          </a:prstGeom>
          <a:noFill/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prstClr val="white"/>
              </a:buClr>
              <a:buSzTx/>
              <a:buFont typeface="Wingdings 2" pitchFamily="18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+mn-cs"/>
              </a:rPr>
              <a:t>Proof Of Concept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2000505000000020004" pitchFamily="2" charset="0"/>
              <a:ea typeface="+mn-ea"/>
              <a:cs typeface="+mn-cs"/>
            </a:endParaRP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1CF0B275-CF41-4D6B-B001-93FB4ABBEF08}"/>
              </a:ext>
            </a:extLst>
          </p:cNvPr>
          <p:cNvSpPr txBox="1">
            <a:spLocks/>
          </p:cNvSpPr>
          <p:nvPr/>
        </p:nvSpPr>
        <p:spPr>
          <a:xfrm>
            <a:off x="5733535" y="2596169"/>
            <a:ext cx="3715806" cy="1372015"/>
          </a:xfrm>
          <a:prstGeom prst="rect">
            <a:avLst/>
          </a:prstGeom>
          <a:noFill/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prstClr val="white"/>
              </a:buClr>
              <a:buSzTx/>
              <a:buFont typeface="Wingdings 2" pitchFamily="18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+mn-cs"/>
              </a:rPr>
              <a:t>Production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4480DF89-F623-4427-9A4C-69D4CB2950ED}"/>
              </a:ext>
            </a:extLst>
          </p:cNvPr>
          <p:cNvSpPr txBox="1">
            <a:spLocks/>
          </p:cNvSpPr>
          <p:nvPr/>
        </p:nvSpPr>
        <p:spPr>
          <a:xfrm>
            <a:off x="4953067" y="4913716"/>
            <a:ext cx="3715806" cy="639427"/>
          </a:xfrm>
          <a:prstGeom prst="rect">
            <a:avLst/>
          </a:prstGeom>
          <a:noFill/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prstClr val="white"/>
              </a:buClr>
              <a:buSzTx/>
              <a:buFont typeface="Wingdings 2" pitchFamily="18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+mn-cs"/>
              </a:rPr>
              <a:t>Production (3-5 weeks)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460A47F1-1FAD-4ECE-9254-EA2C81377CDF}"/>
              </a:ext>
            </a:extLst>
          </p:cNvPr>
          <p:cNvSpPr txBox="1">
            <a:spLocks/>
          </p:cNvSpPr>
          <p:nvPr/>
        </p:nvSpPr>
        <p:spPr>
          <a:xfrm>
            <a:off x="608141" y="4913716"/>
            <a:ext cx="4732332" cy="1220227"/>
          </a:xfrm>
          <a:prstGeom prst="rect">
            <a:avLst/>
          </a:prstGeom>
          <a:noFill/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prstClr val="white"/>
              </a:buClr>
              <a:buSzTx/>
              <a:buFont typeface="Wingdings 2" pitchFamily="18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+mn-cs"/>
              </a:rPr>
              <a:t>Proof Of Concept</a:t>
            </a: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prstClr val="white"/>
              </a:buClr>
              <a:buSzTx/>
              <a:buFont typeface="Wingdings 2" pitchFamily="18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+mn-cs"/>
              </a:rPr>
              <a:t>Discovery &amp; Pre-Production:</a:t>
            </a:r>
          </a:p>
        </p:txBody>
      </p:sp>
    </p:spTree>
    <p:extLst>
      <p:ext uri="{BB962C8B-B14F-4D97-AF65-F5344CB8AC3E}">
        <p14:creationId xmlns:p14="http://schemas.microsoft.com/office/powerpoint/2010/main" val="3598313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Oval 83">
            <a:extLst>
              <a:ext uri="{FF2B5EF4-FFF2-40B4-BE49-F238E27FC236}">
                <a16:creationId xmlns:a16="http://schemas.microsoft.com/office/drawing/2014/main" id="{504099BD-AC7E-49C4-ACB8-C1D9D121365B}"/>
              </a:ext>
            </a:extLst>
          </p:cNvPr>
          <p:cNvSpPr/>
          <p:nvPr/>
        </p:nvSpPr>
        <p:spPr>
          <a:xfrm>
            <a:off x="415547" y="2648074"/>
            <a:ext cx="3180856" cy="2108569"/>
          </a:xfrm>
          <a:prstGeom prst="ellipse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Progression (F01)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B39CB5D9-8F32-4820-B092-EA2DC7CF2D41}"/>
              </a:ext>
            </a:extLst>
          </p:cNvPr>
          <p:cNvSpPr/>
          <p:nvPr/>
        </p:nvSpPr>
        <p:spPr>
          <a:xfrm>
            <a:off x="6353108" y="2446773"/>
            <a:ext cx="4453437" cy="3619735"/>
          </a:xfrm>
          <a:prstGeom prst="ellipse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38C50D9-56D3-42DF-AF3F-51F7C5FFE928}"/>
              </a:ext>
            </a:extLst>
          </p:cNvPr>
          <p:cNvSpPr/>
          <p:nvPr/>
        </p:nvSpPr>
        <p:spPr>
          <a:xfrm>
            <a:off x="3303262" y="2446773"/>
            <a:ext cx="3410851" cy="1373757"/>
          </a:xfrm>
          <a:prstGeom prst="ellipse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Exploration (F02)</a:t>
            </a:r>
          </a:p>
        </p:txBody>
      </p:sp>
      <p:sp>
        <p:nvSpPr>
          <p:cNvPr id="76" name="Arrow: Bent-Up 75">
            <a:extLst>
              <a:ext uri="{FF2B5EF4-FFF2-40B4-BE49-F238E27FC236}">
                <a16:creationId xmlns:a16="http://schemas.microsoft.com/office/drawing/2014/main" id="{A10F9ADC-BB83-4C57-86B7-3FC34863D5B6}"/>
              </a:ext>
            </a:extLst>
          </p:cNvPr>
          <p:cNvSpPr/>
          <p:nvPr/>
        </p:nvSpPr>
        <p:spPr>
          <a:xfrm rot="10800000">
            <a:off x="2641032" y="1137148"/>
            <a:ext cx="2478630" cy="608967"/>
          </a:xfrm>
          <a:prstGeom prst="bentUpArrow">
            <a:avLst>
              <a:gd name="adj1" fmla="val 25000"/>
              <a:gd name="adj2" fmla="val 26950"/>
              <a:gd name="adj3" fmla="val 25000"/>
            </a:avLst>
          </a:prstGeom>
          <a:solidFill>
            <a:schemeClr val="accent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1893" y="275594"/>
            <a:ext cx="10643285" cy="7546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Design Docs Process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060F1E-CC35-486D-81E0-84376962E189}"/>
              </a:ext>
            </a:extLst>
          </p:cNvPr>
          <p:cNvSpPr txBox="1"/>
          <p:nvPr/>
        </p:nvSpPr>
        <p:spPr>
          <a:xfrm>
            <a:off x="147483" y="5243919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Mid-Level Action Loop (example)</a:t>
            </a: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References Features</a:t>
            </a: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Breaks down higher level areas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B71F2B-7447-4A10-B873-F7B936728BDC}"/>
              </a:ext>
            </a:extLst>
          </p:cNvPr>
          <p:cNvSpPr/>
          <p:nvPr/>
        </p:nvSpPr>
        <p:spPr>
          <a:xfrm>
            <a:off x="767973" y="1810931"/>
            <a:ext cx="666532" cy="570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Start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S01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168B657-883C-4DBB-B890-51C3C5620ED8}"/>
              </a:ext>
            </a:extLst>
          </p:cNvPr>
          <p:cNvCxnSpPr/>
          <p:nvPr/>
        </p:nvCxnSpPr>
        <p:spPr>
          <a:xfrm>
            <a:off x="1564395" y="2087602"/>
            <a:ext cx="6041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A80CC62-1DDF-4000-9BC6-2C615AE90C1A}"/>
              </a:ext>
            </a:extLst>
          </p:cNvPr>
          <p:cNvSpPr/>
          <p:nvPr/>
        </p:nvSpPr>
        <p:spPr>
          <a:xfrm>
            <a:off x="2344793" y="1769534"/>
            <a:ext cx="1059829" cy="807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 Base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S02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8C4FA5D-0C34-45BD-B0AE-8FD6F5718936}"/>
              </a:ext>
            </a:extLst>
          </p:cNvPr>
          <p:cNvCxnSpPr>
            <a:cxnSpLocks/>
          </p:cNvCxnSpPr>
          <p:nvPr/>
        </p:nvCxnSpPr>
        <p:spPr>
          <a:xfrm flipV="1">
            <a:off x="3664114" y="2087602"/>
            <a:ext cx="840962" cy="4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770245F-AA13-4035-A0F7-C98E92C9D9D0}"/>
              </a:ext>
            </a:extLst>
          </p:cNvPr>
          <p:cNvSpPr/>
          <p:nvPr/>
        </p:nvSpPr>
        <p:spPr>
          <a:xfrm>
            <a:off x="4689588" y="1803774"/>
            <a:ext cx="958468" cy="509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Mission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S03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CC12AFF-EA19-4DB8-B1D4-264DADC71E1B}"/>
              </a:ext>
            </a:extLst>
          </p:cNvPr>
          <p:cNvSpPr/>
          <p:nvPr/>
        </p:nvSpPr>
        <p:spPr>
          <a:xfrm>
            <a:off x="5041258" y="2767736"/>
            <a:ext cx="1359542" cy="509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Encounter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System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33C178-663C-4F3B-A7BD-2FFD371B99ED}"/>
              </a:ext>
            </a:extLst>
          </p:cNvPr>
          <p:cNvSpPr/>
          <p:nvPr/>
        </p:nvSpPr>
        <p:spPr>
          <a:xfrm>
            <a:off x="3546608" y="2787086"/>
            <a:ext cx="958468" cy="509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system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E5B258B-56CD-4A08-9029-5AEBB80F02DC}"/>
              </a:ext>
            </a:extLst>
          </p:cNvPr>
          <p:cNvCxnSpPr>
            <a:cxnSpLocks/>
          </p:cNvCxnSpPr>
          <p:nvPr/>
        </p:nvCxnSpPr>
        <p:spPr>
          <a:xfrm flipV="1">
            <a:off x="4375205" y="2302657"/>
            <a:ext cx="362563" cy="4971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46951D3-5063-4656-B3E9-D3BC2933D717}"/>
              </a:ext>
            </a:extLst>
          </p:cNvPr>
          <p:cNvCxnSpPr>
            <a:cxnSpLocks/>
          </p:cNvCxnSpPr>
          <p:nvPr/>
        </p:nvCxnSpPr>
        <p:spPr>
          <a:xfrm flipH="1" flipV="1">
            <a:off x="5648056" y="2330867"/>
            <a:ext cx="357742" cy="4368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05E86FC-A1F6-4D4B-A119-95866D4A3B26}"/>
              </a:ext>
            </a:extLst>
          </p:cNvPr>
          <p:cNvCxnSpPr>
            <a:cxnSpLocks/>
          </p:cNvCxnSpPr>
          <p:nvPr/>
        </p:nvCxnSpPr>
        <p:spPr>
          <a:xfrm flipV="1">
            <a:off x="5845184" y="2103948"/>
            <a:ext cx="1909403" cy="6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48811DD-FC9B-4EEC-916A-A3E6BBD8502E}"/>
              </a:ext>
            </a:extLst>
          </p:cNvPr>
          <p:cNvSpPr/>
          <p:nvPr/>
        </p:nvSpPr>
        <p:spPr>
          <a:xfrm>
            <a:off x="8014079" y="1790442"/>
            <a:ext cx="958468" cy="509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Combat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S04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B3A07A-E074-45E0-B55E-C6D9DD2F1699}"/>
              </a:ext>
            </a:extLst>
          </p:cNvPr>
          <p:cNvCxnSpPr>
            <a:cxnSpLocks/>
          </p:cNvCxnSpPr>
          <p:nvPr/>
        </p:nvCxnSpPr>
        <p:spPr>
          <a:xfrm flipV="1">
            <a:off x="1922065" y="2312626"/>
            <a:ext cx="362563" cy="4971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07CAB40C-9AC4-4471-B9D6-35CB96F5716B}"/>
              </a:ext>
            </a:extLst>
          </p:cNvPr>
          <p:cNvSpPr/>
          <p:nvPr/>
        </p:nvSpPr>
        <p:spPr>
          <a:xfrm>
            <a:off x="1068636" y="2842597"/>
            <a:ext cx="1215992" cy="701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Upgrades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S02a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F8C070B-9363-44CC-AD50-58741ACFDD3D}"/>
              </a:ext>
            </a:extLst>
          </p:cNvPr>
          <p:cNvCxnSpPr>
            <a:cxnSpLocks/>
          </p:cNvCxnSpPr>
          <p:nvPr/>
        </p:nvCxnSpPr>
        <p:spPr>
          <a:xfrm flipV="1">
            <a:off x="2790870" y="2310820"/>
            <a:ext cx="26731" cy="13230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724CB636-AC94-4D04-A14F-53BCE324CCA7}"/>
              </a:ext>
            </a:extLst>
          </p:cNvPr>
          <p:cNvSpPr/>
          <p:nvPr/>
        </p:nvSpPr>
        <p:spPr>
          <a:xfrm>
            <a:off x="1922065" y="3681589"/>
            <a:ext cx="1515572" cy="509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Customization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S02b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2B128C7-01B0-456D-97B4-681ACE16732A}"/>
              </a:ext>
            </a:extLst>
          </p:cNvPr>
          <p:cNvCxnSpPr>
            <a:cxnSpLocks/>
          </p:cNvCxnSpPr>
          <p:nvPr/>
        </p:nvCxnSpPr>
        <p:spPr>
          <a:xfrm flipV="1">
            <a:off x="7871273" y="2381560"/>
            <a:ext cx="686065" cy="12522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69EB2C6-F1DD-4DB3-A8B1-345000AE8EA0}"/>
              </a:ext>
            </a:extLst>
          </p:cNvPr>
          <p:cNvSpPr/>
          <p:nvPr/>
        </p:nvSpPr>
        <p:spPr>
          <a:xfrm>
            <a:off x="6569622" y="3496213"/>
            <a:ext cx="1215992" cy="509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Melee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637EF2A-2A33-4AC2-B8B7-DA984607A037}"/>
              </a:ext>
            </a:extLst>
          </p:cNvPr>
          <p:cNvCxnSpPr>
            <a:cxnSpLocks/>
          </p:cNvCxnSpPr>
          <p:nvPr/>
        </p:nvCxnSpPr>
        <p:spPr>
          <a:xfrm flipH="1" flipV="1">
            <a:off x="8988610" y="2369877"/>
            <a:ext cx="357742" cy="4368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5413AB67-6F69-4877-B070-6C7E1938251E}"/>
              </a:ext>
            </a:extLst>
          </p:cNvPr>
          <p:cNvSpPr/>
          <p:nvPr/>
        </p:nvSpPr>
        <p:spPr>
          <a:xfrm>
            <a:off x="9000485" y="2920648"/>
            <a:ext cx="1215992" cy="509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Result System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CDFD214-E4A0-4C5E-A6DE-01C605CFCECC}"/>
              </a:ext>
            </a:extLst>
          </p:cNvPr>
          <p:cNvCxnSpPr/>
          <p:nvPr/>
        </p:nvCxnSpPr>
        <p:spPr>
          <a:xfrm flipH="1">
            <a:off x="8857116" y="3570679"/>
            <a:ext cx="522514" cy="608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5F4F707-D291-4FA8-90F7-E73DC7FE81F7}"/>
              </a:ext>
            </a:extLst>
          </p:cNvPr>
          <p:cNvCxnSpPr>
            <a:cxnSpLocks/>
          </p:cNvCxnSpPr>
          <p:nvPr/>
        </p:nvCxnSpPr>
        <p:spPr>
          <a:xfrm flipV="1">
            <a:off x="7912279" y="2381559"/>
            <a:ext cx="214233" cy="4327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4A7FE343-2A49-41CC-BB1B-1E2ACAE21AE5}"/>
              </a:ext>
            </a:extLst>
          </p:cNvPr>
          <p:cNvSpPr/>
          <p:nvPr/>
        </p:nvSpPr>
        <p:spPr>
          <a:xfrm>
            <a:off x="6775628" y="2845410"/>
            <a:ext cx="1215992" cy="509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Ranged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5B779DE-ECBE-4F70-B55A-0480D46F31A7}"/>
              </a:ext>
            </a:extLst>
          </p:cNvPr>
          <p:cNvSpPr/>
          <p:nvPr/>
        </p:nvSpPr>
        <p:spPr>
          <a:xfrm>
            <a:off x="7641124" y="4269436"/>
            <a:ext cx="1215992" cy="509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Loss System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F100F86-6517-49A1-B86E-DF5961E3C813}"/>
              </a:ext>
            </a:extLst>
          </p:cNvPr>
          <p:cNvCxnSpPr>
            <a:cxnSpLocks/>
          </p:cNvCxnSpPr>
          <p:nvPr/>
        </p:nvCxnSpPr>
        <p:spPr>
          <a:xfrm>
            <a:off x="9679408" y="3544243"/>
            <a:ext cx="521233" cy="635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534DE98D-3558-474A-B019-F95A712EB8F2}"/>
              </a:ext>
            </a:extLst>
          </p:cNvPr>
          <p:cNvSpPr/>
          <p:nvPr/>
        </p:nvSpPr>
        <p:spPr>
          <a:xfrm>
            <a:off x="9430921" y="4261776"/>
            <a:ext cx="1215992" cy="509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Win System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811DF50-D773-4220-98FF-9D98A2521D49}"/>
              </a:ext>
            </a:extLst>
          </p:cNvPr>
          <p:cNvSpPr/>
          <p:nvPr/>
        </p:nvSpPr>
        <p:spPr>
          <a:xfrm>
            <a:off x="8014079" y="5422535"/>
            <a:ext cx="1215992" cy="509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Reward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System</a:t>
            </a:r>
          </a:p>
        </p:txBody>
      </p:sp>
      <p:sp>
        <p:nvSpPr>
          <p:cNvPr id="75" name="Arrow: Left-Right-Up 74">
            <a:extLst>
              <a:ext uri="{FF2B5EF4-FFF2-40B4-BE49-F238E27FC236}">
                <a16:creationId xmlns:a16="http://schemas.microsoft.com/office/drawing/2014/main" id="{4ABE450C-B39A-47E4-BECC-5FE6686EE6ED}"/>
              </a:ext>
            </a:extLst>
          </p:cNvPr>
          <p:cNvSpPr/>
          <p:nvPr/>
        </p:nvSpPr>
        <p:spPr>
          <a:xfrm rot="10800000">
            <a:off x="8882761" y="4466986"/>
            <a:ext cx="522514" cy="608966"/>
          </a:xfrm>
          <a:prstGeom prst="leftRightUp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0521298-938D-4E8B-A35D-9E57046B0B9D}"/>
              </a:ext>
            </a:extLst>
          </p:cNvPr>
          <p:cNvCxnSpPr>
            <a:cxnSpLocks/>
          </p:cNvCxnSpPr>
          <p:nvPr/>
        </p:nvCxnSpPr>
        <p:spPr>
          <a:xfrm flipV="1">
            <a:off x="9167481" y="4819244"/>
            <a:ext cx="263438" cy="5440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Arrow: Up 79">
            <a:extLst>
              <a:ext uri="{FF2B5EF4-FFF2-40B4-BE49-F238E27FC236}">
                <a16:creationId xmlns:a16="http://schemas.microsoft.com/office/drawing/2014/main" id="{4EC61F18-7920-41A9-A237-71BC8D5E8D29}"/>
              </a:ext>
            </a:extLst>
          </p:cNvPr>
          <p:cNvSpPr/>
          <p:nvPr/>
        </p:nvSpPr>
        <p:spPr>
          <a:xfrm>
            <a:off x="11141442" y="1318161"/>
            <a:ext cx="283488" cy="3198461"/>
          </a:xfrm>
          <a:prstGeom prst="upArrow">
            <a:avLst/>
          </a:prstGeom>
          <a:solidFill>
            <a:schemeClr val="accent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Arrow: Bent-Up 80">
            <a:extLst>
              <a:ext uri="{FF2B5EF4-FFF2-40B4-BE49-F238E27FC236}">
                <a16:creationId xmlns:a16="http://schemas.microsoft.com/office/drawing/2014/main" id="{9920ECEF-86ED-4060-8395-2D65517C26C1}"/>
              </a:ext>
            </a:extLst>
          </p:cNvPr>
          <p:cNvSpPr/>
          <p:nvPr/>
        </p:nvSpPr>
        <p:spPr>
          <a:xfrm>
            <a:off x="9230071" y="4619387"/>
            <a:ext cx="2183925" cy="596904"/>
          </a:xfrm>
          <a:prstGeom prst="bentUpArrow">
            <a:avLst/>
          </a:prstGeom>
          <a:solidFill>
            <a:schemeClr val="accent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05B4CD2-2191-417A-89DB-A58C13077C08}"/>
              </a:ext>
            </a:extLst>
          </p:cNvPr>
          <p:cNvSpPr txBox="1"/>
          <p:nvPr/>
        </p:nvSpPr>
        <p:spPr>
          <a:xfrm>
            <a:off x="6776621" y="4891287"/>
            <a:ext cx="14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Combat (F03)</a:t>
            </a:r>
          </a:p>
        </p:txBody>
      </p:sp>
      <p:sp>
        <p:nvSpPr>
          <p:cNvPr id="42" name="Arrow: Bent-Up 41">
            <a:extLst>
              <a:ext uri="{FF2B5EF4-FFF2-40B4-BE49-F238E27FC236}">
                <a16:creationId xmlns:a16="http://schemas.microsoft.com/office/drawing/2014/main" id="{9B44D0B6-FDF4-41EE-A090-DB40355B2444}"/>
              </a:ext>
            </a:extLst>
          </p:cNvPr>
          <p:cNvSpPr/>
          <p:nvPr/>
        </p:nvSpPr>
        <p:spPr>
          <a:xfrm rot="10800000">
            <a:off x="5041258" y="1142445"/>
            <a:ext cx="6119010" cy="608967"/>
          </a:xfrm>
          <a:prstGeom prst="bentUpArrow">
            <a:avLst>
              <a:gd name="adj1" fmla="val 25000"/>
              <a:gd name="adj2" fmla="val 26950"/>
              <a:gd name="adj3" fmla="val 25000"/>
            </a:avLst>
          </a:prstGeom>
          <a:solidFill>
            <a:schemeClr val="accent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1A3B842-1DB6-40C5-9808-E5220125CD38}"/>
              </a:ext>
            </a:extLst>
          </p:cNvPr>
          <p:cNvCxnSpPr>
            <a:cxnSpLocks/>
          </p:cNvCxnSpPr>
          <p:nvPr/>
        </p:nvCxnSpPr>
        <p:spPr>
          <a:xfrm flipH="1">
            <a:off x="6452527" y="2254517"/>
            <a:ext cx="1302060" cy="5325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034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1097280"/>
            <a:ext cx="8341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B6F085-5371-43AD-8DD5-CBAEDA6430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l="4562" t="16000" r="16233" b="3809"/>
          <a:stretch/>
        </p:blipFill>
        <p:spPr>
          <a:xfrm>
            <a:off x="1257299" y="1097280"/>
            <a:ext cx="9677401" cy="54994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334EDE-052F-4194-8F8E-3801F65BFA84}"/>
              </a:ext>
            </a:extLst>
          </p:cNvPr>
          <p:cNvSpPr txBox="1"/>
          <p:nvPr/>
        </p:nvSpPr>
        <p:spPr>
          <a:xfrm>
            <a:off x="411893" y="275594"/>
            <a:ext cx="10643285" cy="7546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 Development: Feature Board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2A30E2-AB02-4DD5-B117-5D622AF797CB}"/>
              </a:ext>
            </a:extLst>
          </p:cNvPr>
          <p:cNvSpPr txBox="1"/>
          <p:nvPr/>
        </p:nvSpPr>
        <p:spPr>
          <a:xfrm>
            <a:off x="1387927" y="6227411"/>
            <a:ext cx="4136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http://www.edudemic.com</a:t>
            </a:r>
          </a:p>
        </p:txBody>
      </p:sp>
    </p:spTree>
    <p:extLst>
      <p:ext uri="{BB962C8B-B14F-4D97-AF65-F5344CB8AC3E}">
        <p14:creationId xmlns:p14="http://schemas.microsoft.com/office/powerpoint/2010/main" val="4255781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72D522-EBAB-4171-A8AE-F998ED3241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5000"/>
                    </a14:imgEffect>
                  </a14:imgLayer>
                </a14:imgProps>
              </a:ext>
            </a:extLst>
          </a:blip>
          <a:srcRect l="12462" r="14173"/>
          <a:stretch/>
        </p:blipFill>
        <p:spPr>
          <a:xfrm>
            <a:off x="278674" y="1620309"/>
            <a:ext cx="2477641" cy="1895564"/>
          </a:xfrm>
          <a:prstGeom prst="rect">
            <a:avLst/>
          </a:prstGeom>
        </p:spPr>
      </p:pic>
      <p:pic>
        <p:nvPicPr>
          <p:cNvPr id="1026" name="Picture 2" descr="bubble chart">
            <a:extLst>
              <a:ext uri="{FF2B5EF4-FFF2-40B4-BE49-F238E27FC236}">
                <a16:creationId xmlns:a16="http://schemas.microsoft.com/office/drawing/2014/main" id="{EFECC95D-B302-45F3-80D8-42DD98340C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988" r="15367"/>
          <a:stretch/>
        </p:blipFill>
        <p:spPr bwMode="auto">
          <a:xfrm>
            <a:off x="3650542" y="2232341"/>
            <a:ext cx="2764971" cy="215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ubble chart exercise">
            <a:extLst>
              <a:ext uri="{FF2B5EF4-FFF2-40B4-BE49-F238E27FC236}">
                <a16:creationId xmlns:a16="http://schemas.microsoft.com/office/drawing/2014/main" id="{6FAA908D-FCED-4E26-A60A-29A6D9FD02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732" t="4977" r="17696" b="985"/>
          <a:stretch/>
        </p:blipFill>
        <p:spPr bwMode="auto">
          <a:xfrm>
            <a:off x="7415541" y="3091310"/>
            <a:ext cx="4610319" cy="3548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Bent 4">
            <a:extLst>
              <a:ext uri="{FF2B5EF4-FFF2-40B4-BE49-F238E27FC236}">
                <a16:creationId xmlns:a16="http://schemas.microsoft.com/office/drawing/2014/main" id="{5026D5B0-ED4A-4902-B50C-36661249B58D}"/>
              </a:ext>
            </a:extLst>
          </p:cNvPr>
          <p:cNvSpPr/>
          <p:nvPr/>
        </p:nvSpPr>
        <p:spPr>
          <a:xfrm rot="10800000" flipH="1">
            <a:off x="1425689" y="3701144"/>
            <a:ext cx="2047151" cy="522514"/>
          </a:xfrm>
          <a:prstGeom prst="bentArrow">
            <a:avLst>
              <a:gd name="adj1" fmla="val 26389"/>
              <a:gd name="adj2" fmla="val 26263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E71487-F203-41BE-9060-A9D255B43DE4}"/>
              </a:ext>
            </a:extLst>
          </p:cNvPr>
          <p:cNvSpPr txBox="1"/>
          <p:nvPr/>
        </p:nvSpPr>
        <p:spPr>
          <a:xfrm>
            <a:off x="870856" y="1173781"/>
            <a:ext cx="1611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D1AA17-5D37-4E29-9369-3A547BE7AA55}"/>
              </a:ext>
            </a:extLst>
          </p:cNvPr>
          <p:cNvSpPr txBox="1"/>
          <p:nvPr/>
        </p:nvSpPr>
        <p:spPr>
          <a:xfrm>
            <a:off x="3472840" y="1020144"/>
            <a:ext cx="31203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Support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(Programming, Art, UI, Design, etc.)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2F6788-400C-4169-AD80-FE8668F95191}"/>
              </a:ext>
            </a:extLst>
          </p:cNvPr>
          <p:cNvSpPr txBox="1"/>
          <p:nvPr/>
        </p:nvSpPr>
        <p:spPr>
          <a:xfrm>
            <a:off x="7788028" y="1967926"/>
            <a:ext cx="3865347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Support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Details/Considerations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CEE2FED6-A52D-4821-9531-0D1CBBD80394}"/>
              </a:ext>
            </a:extLst>
          </p:cNvPr>
          <p:cNvSpPr/>
          <p:nvPr/>
        </p:nvSpPr>
        <p:spPr>
          <a:xfrm rot="10800000" flipH="1">
            <a:off x="4738203" y="4637528"/>
            <a:ext cx="2457254" cy="935958"/>
          </a:xfrm>
          <a:prstGeom prst="bentArrow">
            <a:avLst>
              <a:gd name="adj1" fmla="val 26389"/>
              <a:gd name="adj2" fmla="val 26263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1268FB-FC4A-4B32-9D3F-A958DACC59E5}"/>
              </a:ext>
            </a:extLst>
          </p:cNvPr>
          <p:cNvSpPr txBox="1"/>
          <p:nvPr/>
        </p:nvSpPr>
        <p:spPr>
          <a:xfrm>
            <a:off x="411893" y="275594"/>
            <a:ext cx="11878078" cy="7546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 Development Mind Mapping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(mapping out your ideas with details)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A26481-7CA5-4524-A05B-BF03FB539E23}"/>
              </a:ext>
            </a:extLst>
          </p:cNvPr>
          <p:cNvSpPr txBox="1"/>
          <p:nvPr/>
        </p:nvSpPr>
        <p:spPr>
          <a:xfrm>
            <a:off x="8343898" y="6031469"/>
            <a:ext cx="4136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http://www.edudemic.com</a:t>
            </a:r>
          </a:p>
        </p:txBody>
      </p:sp>
    </p:spTree>
    <p:extLst>
      <p:ext uri="{BB962C8B-B14F-4D97-AF65-F5344CB8AC3E}">
        <p14:creationId xmlns:p14="http://schemas.microsoft.com/office/powerpoint/2010/main" val="34855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1893" y="275594"/>
            <a:ext cx="10643285" cy="7546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 this point….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097280"/>
            <a:ext cx="8341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1" y="1097280"/>
            <a:ext cx="11586412" cy="554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Milestone Process: review the schedule: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has changed because of the current milestone?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 we need to change the scope?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Are there any new features or uncovered tasks that were not planned?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yes, what is the impact on the schedule?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Are there any dependencies that weren’t expected?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 programmers need assets?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 asset creators need information about how things should be made?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Should we test out our experiences?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 there a test plan segment for those areas we need to test?</a:t>
            </a: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How do we need to plan the next milestone?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changes need to be made?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 we need to shift resources?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Don’t forget the revisions to the test plan.</a:t>
            </a: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3200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1893" y="275594"/>
            <a:ext cx="10643285" cy="7546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Production Tools/Methods for the team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097280"/>
            <a:ext cx="8341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4637" y="1046834"/>
            <a:ext cx="10984976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 Overview of the professional tools/methods we used at Volition to drive the team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Project Management Systems</a:t>
            </a: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Waterfall</a:t>
            </a: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Agile/Scrum</a:t>
            </a: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Driven Development			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Project management Software</a:t>
            </a: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Planning Poker</a:t>
            </a: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Hansoft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Jira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Asset Database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SWOT Testing (Strength, Weakness,  Opportunities, Threats)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Voice/Narrative database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QA Database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 System</a:t>
            </a: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Version control</a:t>
            </a: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Automated Testing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Outsourcing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Meetings or lack thereof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6640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1893" y="275594"/>
            <a:ext cx="10643285" cy="7546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VR Design Examples/critique and discussion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097280"/>
            <a:ext cx="8341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1" y="1097280"/>
            <a:ext cx="11586412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Arktika.1 VR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https://www.youtube.com/watch?v=A3FCssd-SK0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Batman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Arkham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https://www.youtube.com/watch?v=g0zBx1KiUU0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Rick and Morty VR, Virtual Rick-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Ality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hlinkClick r:id="rId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https://www.youtube.com/watch?v=P5lAtNFbH_0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Theseus VR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5"/>
              </a:rPr>
              <a:t>https://www.youtube.com/watch?v=DN7EpzL4Y5g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1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1097280"/>
            <a:ext cx="112014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Design Revisions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Board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Project Management method (used in milestones and feature management)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Color Coded Sticky pads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 be by Discipline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 be by Feature</a:t>
            </a: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Contains Requirements for programming, art &amp; design</a:t>
            </a: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Mind Mapping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Project Plan</a:t>
            </a: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3E362F-7FA8-4FD6-B8CE-80DB93A5781B}"/>
              </a:ext>
            </a:extLst>
          </p:cNvPr>
          <p:cNvSpPr txBox="1"/>
          <p:nvPr/>
        </p:nvSpPr>
        <p:spPr>
          <a:xfrm>
            <a:off x="411893" y="275594"/>
            <a:ext cx="11682136" cy="7546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Processes that can help your design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(detail development NOT brainstorming)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18033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697</Words>
  <Application>Microsoft Office PowerPoint</Application>
  <PresentationFormat>Widescreen</PresentationFormat>
  <Paragraphs>218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Montserrat</vt:lpstr>
      <vt:lpstr>Wingdings 2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Cermak, Daniel</dc:creator>
  <cp:lastModifiedBy>Cermak, Daniel</cp:lastModifiedBy>
  <cp:revision>1</cp:revision>
  <dcterms:created xsi:type="dcterms:W3CDTF">2019-04-08T18:19:00Z</dcterms:created>
  <dcterms:modified xsi:type="dcterms:W3CDTF">2019-04-08T18:20:22Z</dcterms:modified>
</cp:coreProperties>
</file>