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488" r:id="rId2"/>
    <p:sldId id="475" r:id="rId3"/>
    <p:sldId id="483" r:id="rId4"/>
    <p:sldId id="572" r:id="rId5"/>
    <p:sldId id="574" r:id="rId6"/>
    <p:sldId id="575" r:id="rId7"/>
    <p:sldId id="576" r:id="rId8"/>
    <p:sldId id="577" r:id="rId9"/>
    <p:sldId id="478" r:id="rId10"/>
    <p:sldId id="587" r:id="rId11"/>
    <p:sldId id="702" r:id="rId12"/>
    <p:sldId id="606" r:id="rId13"/>
    <p:sldId id="609" r:id="rId14"/>
    <p:sldId id="585" r:id="rId15"/>
    <p:sldId id="692" r:id="rId16"/>
    <p:sldId id="693" r:id="rId17"/>
    <p:sldId id="694" r:id="rId18"/>
    <p:sldId id="695" r:id="rId19"/>
    <p:sldId id="696" r:id="rId20"/>
    <p:sldId id="697" r:id="rId21"/>
    <p:sldId id="698" r:id="rId22"/>
    <p:sldId id="699" r:id="rId23"/>
    <p:sldId id="700" r:id="rId24"/>
    <p:sldId id="701" r:id="rId25"/>
    <p:sldId id="5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60"/>
      </p:cViewPr>
      <p:guideLst/>
    </p:cSldViewPr>
  </p:slideViewPr>
  <p:notesTextViewPr>
    <p:cViewPr>
      <p:scale>
        <a:sx n="1" d="1"/>
        <a:sy n="1" d="1"/>
      </p:scale>
      <p:origin x="0" y="0"/>
    </p:cViewPr>
  </p:notesTextViewPr>
  <p:notesViewPr>
    <p:cSldViewPr snapToGrid="0">
      <p:cViewPr varScale="1">
        <p:scale>
          <a:sx n="55" d="100"/>
          <a:sy n="55" d="100"/>
        </p:scale>
        <p:origin x="2604"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63D4F-E1D4-48B9-A84D-2F4ECDA53251}" type="datetimeFigureOut">
              <a:rPr lang="en-US" smtClean="0"/>
              <a:t>9/15/2019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5DA5-C05B-45E5-8CEE-06935E8586AC}" type="slidenum">
              <a:rPr lang="en-US" smtClean="0"/>
              <a:t>‹#›</a:t>
            </a:fld>
            <a:endParaRPr lang="en-US"/>
          </a:p>
        </p:txBody>
      </p:sp>
    </p:spTree>
    <p:extLst>
      <p:ext uri="{BB962C8B-B14F-4D97-AF65-F5344CB8AC3E}">
        <p14:creationId xmlns:p14="http://schemas.microsoft.com/office/powerpoint/2010/main" val="183705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6755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4263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636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E03C5A-84C4-4174-8126-8DE6933E0729}" type="slidenum">
              <a:rPr lang="en-US" smtClean="0"/>
              <a:t>13</a:t>
            </a:fld>
            <a:endParaRPr lang="en-US"/>
          </a:p>
        </p:txBody>
      </p:sp>
    </p:spTree>
    <p:extLst>
      <p:ext uri="{BB962C8B-B14F-4D97-AF65-F5344CB8AC3E}">
        <p14:creationId xmlns:p14="http://schemas.microsoft.com/office/powerpoint/2010/main" val="2468598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4279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209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379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292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3785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752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470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3482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Cognitive overload, This is from Tin </a:t>
            </a:r>
            <a:r>
              <a:rPr lang="en-US" dirty="0" err="1"/>
              <a:t>tin</a:t>
            </a:r>
            <a:r>
              <a:rPr lang="en-US" dirty="0"/>
              <a:t> an old comic and the density of the comic was meant to cause the reader to pause.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5753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0830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5445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4868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239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7D6F0C-1B62-4A4B-B205-559A1FC97015}"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1488896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7D6F0C-1B62-4A4B-B205-559A1FC97015}"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150731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7D6F0C-1B62-4A4B-B205-559A1FC97015}"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419087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7D6F0C-1B62-4A4B-B205-559A1FC97015}"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980189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7D6F0C-1B62-4A4B-B205-559A1FC97015}"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168155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7D6F0C-1B62-4A4B-B205-559A1FC97015}" type="datetimeFigureOut">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1223907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7D6F0C-1B62-4A4B-B205-559A1FC97015}" type="datetimeFigureOut">
              <a:rPr lang="en-US" smtClean="0"/>
              <a:t>9/15/2019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1526495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7D6F0C-1B62-4A4B-B205-559A1FC97015}" type="datetimeFigureOut">
              <a:rPr lang="en-US" smtClean="0"/>
              <a:t>9/15/2019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4141108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D6F0C-1B62-4A4B-B205-559A1FC97015}" type="datetimeFigureOut">
              <a:rPr lang="en-US" smtClean="0"/>
              <a:t>9/15/2019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3877364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7D6F0C-1B62-4A4B-B205-559A1FC97015}" type="datetimeFigureOut">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2833756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7D6F0C-1B62-4A4B-B205-559A1FC97015}" type="datetimeFigureOut">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1524341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7D6F0C-1B62-4A4B-B205-559A1FC97015}" type="datetimeFigureOut">
              <a:rPr lang="en-US" smtClean="0"/>
              <a:t>9/15/2019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B0A973-04F0-4413-B53D-C445ADDD5112}" type="slidenum">
              <a:rPr lang="en-US" smtClean="0"/>
              <a:t>‹#›</a:t>
            </a:fld>
            <a:endParaRPr lang="en-US"/>
          </a:p>
        </p:txBody>
      </p:sp>
    </p:spTree>
    <p:extLst>
      <p:ext uri="{BB962C8B-B14F-4D97-AF65-F5344CB8AC3E}">
        <p14:creationId xmlns:p14="http://schemas.microsoft.com/office/powerpoint/2010/main" val="1694039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CS 498</a:t>
            </a:r>
          </a:p>
        </p:txBody>
      </p:sp>
      <p:sp>
        <p:nvSpPr>
          <p:cNvPr id="10" name="TextBox 9"/>
          <p:cNvSpPr txBox="1"/>
          <p:nvPr/>
        </p:nvSpPr>
        <p:spPr>
          <a:xfrm>
            <a:off x="91439" y="1097280"/>
            <a:ext cx="11927841" cy="5663089"/>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panose="020F0502020204030204"/>
                <a:ea typeface="+mn-ea"/>
                <a:cs typeface="+mn-cs"/>
              </a:rPr>
              <a:t>Virtual Reality</a:t>
            </a:r>
          </a:p>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panose="020F0502020204030204"/>
                <a:ea typeface="+mn-ea"/>
                <a:cs typeface="+mn-cs"/>
              </a:rPr>
              <a:t>Design Processes</a:t>
            </a:r>
          </a:p>
          <a:p>
            <a:pPr marL="457200" marR="0" lvl="1"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ctr"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marR="0" lvl="2" indent="0" algn="r" defTabSz="914400" rtl="0" eaLnBrk="1" fontAlgn="auto" latinLnBrk="0" hangingPunct="1">
              <a:lnSpc>
                <a:spcPct val="100000"/>
              </a:lnSpc>
              <a:spcBef>
                <a:spcPts val="0"/>
              </a:spcBef>
              <a:spcAft>
                <a:spcPts val="0"/>
              </a:spcAft>
              <a:buClrTx/>
              <a:buSzTx/>
              <a:buFontTx/>
              <a:buNone/>
              <a:tabLst/>
              <a:defRPr/>
            </a:pPr>
            <a:r>
              <a:rPr kumimoji="0" lang="en-US" sz="3600" b="0" i="1" u="none" strike="noStrike" kern="1200" cap="none" spc="0" normalizeH="0" baseline="0" noProof="0" dirty="0">
                <a:ln>
                  <a:noFill/>
                </a:ln>
                <a:solidFill>
                  <a:prstClr val="white"/>
                </a:solidFill>
                <a:effectLst/>
                <a:uLnTx/>
                <a:uFillTx/>
                <a:latin typeface="Calibri" panose="020F0502020204030204"/>
                <a:ea typeface="+mn-ea"/>
                <a:cs typeface="+mn-cs"/>
              </a:rPr>
              <a:t>(For internal use only)</a:t>
            </a:r>
          </a:p>
          <a:p>
            <a:pPr marL="914400" marR="0" lvl="2" indent="0" algn="r"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marR="0" lvl="2" indent="0" algn="r"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white"/>
                </a:solidFill>
                <a:effectLst/>
                <a:uLnTx/>
                <a:uFillTx/>
                <a:latin typeface="Calibri" panose="020F0502020204030204"/>
                <a:ea typeface="+mn-ea"/>
                <a:cs typeface="+mn-cs"/>
              </a:rPr>
              <a:t>Set 3</a:t>
            </a: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682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F97F57-A904-438D-AD8C-EED15153ADB2}"/>
              </a:ext>
            </a:extLst>
          </p:cNvPr>
          <p:cNvSpPr/>
          <p:nvPr/>
        </p:nvSpPr>
        <p:spPr>
          <a:xfrm>
            <a:off x="115747" y="1226916"/>
            <a:ext cx="11968223" cy="4712637"/>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Don’t create objects that don’t behave as expected (handles on pots, etc.)</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Make sure that objects with interactable elements are interactable</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Drawers with handles should open, etc.</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Real isn’t as important as ease of use an</a:t>
            </a:r>
            <a:br>
              <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simple functionality </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Watch out for simulation fatigue </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Don’t make a person use big gestures </a:t>
            </a:r>
            <a:br>
              <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to do common place things</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Make any gesture a satisfying and</a:t>
            </a:r>
            <a:br>
              <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meaningful experience</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4BA7D12-DDE5-44C2-B715-679138A499E8}"/>
              </a:ext>
            </a:extLst>
          </p:cNvPr>
          <p:cNvSpPr>
            <a:spLocks noGrp="1"/>
          </p:cNvSpPr>
          <p:nvPr>
            <p:ph type="title"/>
          </p:nvPr>
        </p:nvSpPr>
        <p:spPr>
          <a:xfrm>
            <a:off x="411479" y="274320"/>
            <a:ext cx="11664773" cy="1056640"/>
          </a:xfrm>
        </p:spPr>
        <p:txBody>
          <a:bodyPr anchor="ctr" anchorCtr="0">
            <a:normAutofit fontScale="90000"/>
          </a:bodyPr>
          <a:lstStyle/>
          <a:p>
            <a:r>
              <a:rPr lang="en-US" sz="3200" dirty="0">
                <a:solidFill>
                  <a:schemeClr val="bg1"/>
                </a:solidFill>
                <a:latin typeface="+mn-lt"/>
              </a:rPr>
              <a:t>VR Design: Summary of General Concerns</a:t>
            </a:r>
            <a:br>
              <a:rPr lang="en-US" sz="3200" dirty="0">
                <a:solidFill>
                  <a:schemeClr val="bg1"/>
                </a:solidFill>
                <a:latin typeface="+mn-lt"/>
              </a:rPr>
            </a:br>
            <a:r>
              <a:rPr lang="en-US" sz="2200" i="1" dirty="0">
                <a:solidFill>
                  <a:schemeClr val="bg1"/>
                </a:solidFill>
                <a:latin typeface="+mn-lt"/>
              </a:rPr>
              <a:t>Yasser Malaika (Valve), Patrick </a:t>
            </a:r>
            <a:r>
              <a:rPr lang="en-US" sz="2200" i="1" dirty="0" err="1">
                <a:solidFill>
                  <a:schemeClr val="bg1"/>
                </a:solidFill>
                <a:latin typeface="+mn-lt"/>
              </a:rPr>
              <a:t>O'Luanaigh</a:t>
            </a:r>
            <a:r>
              <a:rPr lang="en-US" sz="2200" i="1" dirty="0">
                <a:solidFill>
                  <a:schemeClr val="bg1"/>
                </a:solidFill>
                <a:latin typeface="+mn-lt"/>
              </a:rPr>
              <a:t> (</a:t>
            </a:r>
            <a:r>
              <a:rPr lang="en-US" sz="2200" i="1" dirty="0" err="1">
                <a:solidFill>
                  <a:schemeClr val="bg1"/>
                </a:solidFill>
                <a:latin typeface="+mn-lt"/>
              </a:rPr>
              <a:t>nDreams</a:t>
            </a:r>
            <a:r>
              <a:rPr lang="en-US" sz="2200" i="1" dirty="0">
                <a:solidFill>
                  <a:schemeClr val="bg1"/>
                </a:solidFill>
                <a:latin typeface="+mn-lt"/>
              </a:rPr>
              <a:t>)  Mike </a:t>
            </a:r>
            <a:r>
              <a:rPr lang="en-US" sz="2200" i="1" dirty="0" err="1">
                <a:solidFill>
                  <a:schemeClr val="bg1"/>
                </a:solidFill>
                <a:latin typeface="+mn-lt"/>
              </a:rPr>
              <a:t>Agler</a:t>
            </a:r>
            <a:r>
              <a:rPr lang="en-US" sz="2200" i="1" dirty="0">
                <a:solidFill>
                  <a:schemeClr val="bg1"/>
                </a:solidFill>
                <a:latin typeface="+mn-lt"/>
              </a:rPr>
              <a:t> (Google) , Design Best Practices (Oculus)</a:t>
            </a:r>
            <a:endParaRPr lang="en-US" sz="2200" i="1" dirty="0">
              <a:solidFill>
                <a:schemeClr val="bg1"/>
              </a:solidFill>
              <a:highlight>
                <a:srgbClr val="FFFF00"/>
              </a:highlight>
              <a:latin typeface="+mn-lt"/>
            </a:endParaRPr>
          </a:p>
        </p:txBody>
      </p:sp>
      <p:pic>
        <p:nvPicPr>
          <p:cNvPr id="4" name="Picture 3">
            <a:extLst>
              <a:ext uri="{FF2B5EF4-FFF2-40B4-BE49-F238E27FC236}">
                <a16:creationId xmlns:a16="http://schemas.microsoft.com/office/drawing/2014/main" id="{53F322B3-EEE6-41C2-9F79-6D830F464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865" y="2378745"/>
            <a:ext cx="5575438" cy="3252339"/>
          </a:xfrm>
          <a:prstGeom prst="rect">
            <a:avLst/>
          </a:prstGeom>
        </p:spPr>
      </p:pic>
    </p:spTree>
    <p:extLst>
      <p:ext uri="{BB962C8B-B14F-4D97-AF65-F5344CB8AC3E}">
        <p14:creationId xmlns:p14="http://schemas.microsoft.com/office/powerpoint/2010/main" val="1408500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 y="1097280"/>
            <a:ext cx="12038122" cy="2031325"/>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Design Phase (Discovery) is coming up</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Starts with Team creation</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Survey has got out and we are putting together the teams right now</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solidFill>
                <a:latin typeface="Calibri" panose="020F0502020204030204"/>
              </a:rPr>
              <a:t>Discovery is the phase used to design or clarify the vision and high level design</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880C564-8AD0-4C9A-9B9E-793907D332BC}"/>
              </a:ext>
            </a:extLst>
          </p:cNvPr>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CS 498 VR Design Elements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6904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1894" y="275594"/>
            <a:ext cx="9857158"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Main Project Production Begins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0" y="1097280"/>
            <a:ext cx="12192000"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9933FF"/>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9933FF"/>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9933FF"/>
              </a:solidFill>
              <a:effectLst/>
              <a:uLnTx/>
              <a:uFillTx/>
              <a:latin typeface="Calibri" panose="020F0502020204030204"/>
              <a:ea typeface="+mn-ea"/>
              <a:cs typeface="+mn-cs"/>
            </a:endParaRPr>
          </a:p>
        </p:txBody>
      </p:sp>
      <p:graphicFrame>
        <p:nvGraphicFramePr>
          <p:cNvPr id="6" name="Table 5">
            <a:extLst>
              <a:ext uri="{FF2B5EF4-FFF2-40B4-BE49-F238E27FC236}">
                <a16:creationId xmlns:a16="http://schemas.microsoft.com/office/drawing/2014/main" id="{91CAEE26-3D42-476E-B838-C13E1A474EFA}"/>
              </a:ext>
            </a:extLst>
          </p:cNvPr>
          <p:cNvGraphicFramePr>
            <a:graphicFrameLocks noGrp="1"/>
          </p:cNvGraphicFramePr>
          <p:nvPr>
            <p:extLst>
              <p:ext uri="{D42A27DB-BD31-4B8C-83A1-F6EECF244321}">
                <p14:modId xmlns:p14="http://schemas.microsoft.com/office/powerpoint/2010/main" val="1040406681"/>
              </p:ext>
            </p:extLst>
          </p:nvPr>
        </p:nvGraphicFramePr>
        <p:xfrm>
          <a:off x="258303" y="1304856"/>
          <a:ext cx="11856674" cy="797805"/>
        </p:xfrm>
        <a:graphic>
          <a:graphicData uri="http://schemas.openxmlformats.org/drawingml/2006/table">
            <a:tbl>
              <a:tblPr/>
              <a:tblGrid>
                <a:gridCol w="364821">
                  <a:extLst>
                    <a:ext uri="{9D8B030D-6E8A-4147-A177-3AD203B41FA5}">
                      <a16:colId xmlns:a16="http://schemas.microsoft.com/office/drawing/2014/main" val="661152887"/>
                    </a:ext>
                  </a:extLst>
                </a:gridCol>
                <a:gridCol w="364821">
                  <a:extLst>
                    <a:ext uri="{9D8B030D-6E8A-4147-A177-3AD203B41FA5}">
                      <a16:colId xmlns:a16="http://schemas.microsoft.com/office/drawing/2014/main" val="4030008548"/>
                    </a:ext>
                  </a:extLst>
                </a:gridCol>
                <a:gridCol w="364821">
                  <a:extLst>
                    <a:ext uri="{9D8B030D-6E8A-4147-A177-3AD203B41FA5}">
                      <a16:colId xmlns:a16="http://schemas.microsoft.com/office/drawing/2014/main" val="2044129019"/>
                    </a:ext>
                  </a:extLst>
                </a:gridCol>
                <a:gridCol w="364821">
                  <a:extLst>
                    <a:ext uri="{9D8B030D-6E8A-4147-A177-3AD203B41FA5}">
                      <a16:colId xmlns:a16="http://schemas.microsoft.com/office/drawing/2014/main" val="2523127304"/>
                    </a:ext>
                  </a:extLst>
                </a:gridCol>
                <a:gridCol w="364821">
                  <a:extLst>
                    <a:ext uri="{9D8B030D-6E8A-4147-A177-3AD203B41FA5}">
                      <a16:colId xmlns:a16="http://schemas.microsoft.com/office/drawing/2014/main" val="795138304"/>
                    </a:ext>
                  </a:extLst>
                </a:gridCol>
                <a:gridCol w="364821">
                  <a:extLst>
                    <a:ext uri="{9D8B030D-6E8A-4147-A177-3AD203B41FA5}">
                      <a16:colId xmlns:a16="http://schemas.microsoft.com/office/drawing/2014/main" val="3435803257"/>
                    </a:ext>
                  </a:extLst>
                </a:gridCol>
                <a:gridCol w="364821">
                  <a:extLst>
                    <a:ext uri="{9D8B030D-6E8A-4147-A177-3AD203B41FA5}">
                      <a16:colId xmlns:a16="http://schemas.microsoft.com/office/drawing/2014/main" val="1205747913"/>
                    </a:ext>
                  </a:extLst>
                </a:gridCol>
                <a:gridCol w="547231">
                  <a:extLst>
                    <a:ext uri="{9D8B030D-6E8A-4147-A177-3AD203B41FA5}">
                      <a16:colId xmlns:a16="http://schemas.microsoft.com/office/drawing/2014/main" val="3061402205"/>
                    </a:ext>
                  </a:extLst>
                </a:gridCol>
                <a:gridCol w="547231">
                  <a:extLst>
                    <a:ext uri="{9D8B030D-6E8A-4147-A177-3AD203B41FA5}">
                      <a16:colId xmlns:a16="http://schemas.microsoft.com/office/drawing/2014/main" val="2782609069"/>
                    </a:ext>
                  </a:extLst>
                </a:gridCol>
                <a:gridCol w="547231">
                  <a:extLst>
                    <a:ext uri="{9D8B030D-6E8A-4147-A177-3AD203B41FA5}">
                      <a16:colId xmlns:a16="http://schemas.microsoft.com/office/drawing/2014/main" val="457359160"/>
                    </a:ext>
                  </a:extLst>
                </a:gridCol>
                <a:gridCol w="547231">
                  <a:extLst>
                    <a:ext uri="{9D8B030D-6E8A-4147-A177-3AD203B41FA5}">
                      <a16:colId xmlns:a16="http://schemas.microsoft.com/office/drawing/2014/main" val="2600636975"/>
                    </a:ext>
                  </a:extLst>
                </a:gridCol>
                <a:gridCol w="547231">
                  <a:extLst>
                    <a:ext uri="{9D8B030D-6E8A-4147-A177-3AD203B41FA5}">
                      <a16:colId xmlns:a16="http://schemas.microsoft.com/office/drawing/2014/main" val="3671562331"/>
                    </a:ext>
                  </a:extLst>
                </a:gridCol>
                <a:gridCol w="547231">
                  <a:extLst>
                    <a:ext uri="{9D8B030D-6E8A-4147-A177-3AD203B41FA5}">
                      <a16:colId xmlns:a16="http://schemas.microsoft.com/office/drawing/2014/main" val="4204071101"/>
                    </a:ext>
                  </a:extLst>
                </a:gridCol>
                <a:gridCol w="547231">
                  <a:extLst>
                    <a:ext uri="{9D8B030D-6E8A-4147-A177-3AD203B41FA5}">
                      <a16:colId xmlns:a16="http://schemas.microsoft.com/office/drawing/2014/main" val="1605240573"/>
                    </a:ext>
                  </a:extLst>
                </a:gridCol>
                <a:gridCol w="547231">
                  <a:extLst>
                    <a:ext uri="{9D8B030D-6E8A-4147-A177-3AD203B41FA5}">
                      <a16:colId xmlns:a16="http://schemas.microsoft.com/office/drawing/2014/main" val="1071978010"/>
                    </a:ext>
                  </a:extLst>
                </a:gridCol>
                <a:gridCol w="547231">
                  <a:extLst>
                    <a:ext uri="{9D8B030D-6E8A-4147-A177-3AD203B41FA5}">
                      <a16:colId xmlns:a16="http://schemas.microsoft.com/office/drawing/2014/main" val="2695787875"/>
                    </a:ext>
                  </a:extLst>
                </a:gridCol>
                <a:gridCol w="547231">
                  <a:extLst>
                    <a:ext uri="{9D8B030D-6E8A-4147-A177-3AD203B41FA5}">
                      <a16:colId xmlns:a16="http://schemas.microsoft.com/office/drawing/2014/main" val="2693595801"/>
                    </a:ext>
                  </a:extLst>
                </a:gridCol>
                <a:gridCol w="547231">
                  <a:extLst>
                    <a:ext uri="{9D8B030D-6E8A-4147-A177-3AD203B41FA5}">
                      <a16:colId xmlns:a16="http://schemas.microsoft.com/office/drawing/2014/main" val="3767415027"/>
                    </a:ext>
                  </a:extLst>
                </a:gridCol>
                <a:gridCol w="547231">
                  <a:extLst>
                    <a:ext uri="{9D8B030D-6E8A-4147-A177-3AD203B41FA5}">
                      <a16:colId xmlns:a16="http://schemas.microsoft.com/office/drawing/2014/main" val="1970888590"/>
                    </a:ext>
                  </a:extLst>
                </a:gridCol>
                <a:gridCol w="547231">
                  <a:extLst>
                    <a:ext uri="{9D8B030D-6E8A-4147-A177-3AD203B41FA5}">
                      <a16:colId xmlns:a16="http://schemas.microsoft.com/office/drawing/2014/main" val="2883698050"/>
                    </a:ext>
                  </a:extLst>
                </a:gridCol>
                <a:gridCol w="547231">
                  <a:extLst>
                    <a:ext uri="{9D8B030D-6E8A-4147-A177-3AD203B41FA5}">
                      <a16:colId xmlns:a16="http://schemas.microsoft.com/office/drawing/2014/main" val="540136729"/>
                    </a:ext>
                  </a:extLst>
                </a:gridCol>
                <a:gridCol w="547231">
                  <a:extLst>
                    <a:ext uri="{9D8B030D-6E8A-4147-A177-3AD203B41FA5}">
                      <a16:colId xmlns:a16="http://schemas.microsoft.com/office/drawing/2014/main" val="3015604697"/>
                    </a:ext>
                  </a:extLst>
                </a:gridCol>
                <a:gridCol w="547231">
                  <a:extLst>
                    <a:ext uri="{9D8B030D-6E8A-4147-A177-3AD203B41FA5}">
                      <a16:colId xmlns:a16="http://schemas.microsoft.com/office/drawing/2014/main" val="3881994949"/>
                    </a:ext>
                  </a:extLst>
                </a:gridCol>
                <a:gridCol w="547231">
                  <a:extLst>
                    <a:ext uri="{9D8B030D-6E8A-4147-A177-3AD203B41FA5}">
                      <a16:colId xmlns:a16="http://schemas.microsoft.com/office/drawing/2014/main" val="2441757512"/>
                    </a:ext>
                  </a:extLst>
                </a:gridCol>
              </a:tblGrid>
              <a:tr h="337677">
                <a:tc gridSpan="2">
                  <a:txBody>
                    <a:bodyPr/>
                    <a:lstStyle/>
                    <a:p>
                      <a:pPr algn="ctr" rtl="0" fontAlgn="b"/>
                      <a:r>
                        <a:rPr lang="en-US" sz="600" b="1" i="0" u="none" strike="noStrike" dirty="0">
                          <a:solidFill>
                            <a:srgbClr val="000000"/>
                          </a:solidFill>
                          <a:effectLst/>
                          <a:latin typeface="Calibri" panose="020F0502020204030204" pitchFamily="34" charset="0"/>
                        </a:rPr>
                        <a:t>Discovery (already done)</a:t>
                      </a:r>
                    </a:p>
                  </a:txBody>
                  <a:tcPr marL="4564" marR="4564" marT="4564" marB="0" anchor="b">
                    <a:lnL>
                      <a:noFill/>
                    </a:lnL>
                    <a:lnR>
                      <a:noFill/>
                    </a:lnR>
                    <a:lnT>
                      <a:noFill/>
                    </a:lnT>
                    <a:lnB>
                      <a:noFill/>
                    </a:lnB>
                    <a:solidFill>
                      <a:srgbClr val="FFFFCC"/>
                    </a:solidFill>
                  </a:tcPr>
                </a:tc>
                <a:tc hMerge="1">
                  <a:txBody>
                    <a:bodyPr/>
                    <a:lstStyle/>
                    <a:p>
                      <a:endParaRPr lang="en-US"/>
                    </a:p>
                  </a:txBody>
                  <a:tcPr/>
                </a:tc>
                <a:tc gridSpan="2">
                  <a:txBody>
                    <a:bodyPr/>
                    <a:lstStyle/>
                    <a:p>
                      <a:pPr algn="ctr" rtl="0" fontAlgn="b"/>
                      <a:r>
                        <a:rPr lang="en-US" sz="600" b="1" i="0" u="none" strike="noStrike">
                          <a:solidFill>
                            <a:srgbClr val="000000"/>
                          </a:solidFill>
                          <a:effectLst/>
                          <a:latin typeface="Calibri" panose="020F0502020204030204" pitchFamily="34" charset="0"/>
                        </a:rPr>
                        <a:t>Discovery (2 week Milestone)</a:t>
                      </a:r>
                    </a:p>
                  </a:txBody>
                  <a:tcPr marL="4564" marR="4564" marT="4564" marB="0" anchor="b">
                    <a:lnL>
                      <a:noFill/>
                    </a:lnL>
                    <a:lnR>
                      <a:noFill/>
                    </a:lnR>
                    <a:lnT>
                      <a:noFill/>
                    </a:lnT>
                    <a:lnB>
                      <a:noFill/>
                    </a:lnB>
                    <a:solidFill>
                      <a:srgbClr val="FFFF99"/>
                    </a:solidFill>
                  </a:tcPr>
                </a:tc>
                <a:tc hMerge="1">
                  <a:txBody>
                    <a:bodyPr/>
                    <a:lstStyle/>
                    <a:p>
                      <a:endParaRPr lang="en-US"/>
                    </a:p>
                  </a:txBody>
                  <a:tcPr/>
                </a:tc>
                <a:tc gridSpan="3">
                  <a:txBody>
                    <a:bodyPr/>
                    <a:lstStyle/>
                    <a:p>
                      <a:pPr algn="ctr" rtl="0" fontAlgn="b"/>
                      <a:r>
                        <a:rPr lang="en-US" sz="600" b="1" i="0" u="none" strike="noStrike" dirty="0">
                          <a:solidFill>
                            <a:srgbClr val="000000"/>
                          </a:solidFill>
                          <a:effectLst/>
                          <a:latin typeface="Calibri" panose="020F0502020204030204" pitchFamily="34" charset="0"/>
                        </a:rPr>
                        <a:t>Pre Production (2 Week Milestone)</a:t>
                      </a:r>
                    </a:p>
                  </a:txBody>
                  <a:tcPr marL="4564" marR="4564" marT="4564" marB="0" anchor="b">
                    <a:lnL>
                      <a:noFill/>
                    </a:lnL>
                    <a:lnR>
                      <a:noFill/>
                    </a:lnR>
                    <a:lnT>
                      <a:noFill/>
                    </a:lnT>
                    <a:lnB>
                      <a:noFill/>
                    </a:lnB>
                    <a:solidFill>
                      <a:srgbClr val="FFFF00"/>
                    </a:solidFill>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extLst>
                  <a:ext uri="{0D108BD9-81ED-4DB2-BD59-A6C34878D82A}">
                    <a16:rowId xmlns:a16="http://schemas.microsoft.com/office/drawing/2014/main" val="2934227203"/>
                  </a:ext>
                </a:extLst>
              </a:tr>
              <a:tr h="244265">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gridSpan="16">
                  <a:txBody>
                    <a:bodyPr/>
                    <a:lstStyle/>
                    <a:p>
                      <a:pPr algn="ctr" rtl="0" fontAlgn="b"/>
                      <a:r>
                        <a:rPr lang="en-US" sz="600" b="1" i="0" u="none" strike="noStrike" dirty="0">
                          <a:solidFill>
                            <a:srgbClr val="000000"/>
                          </a:solidFill>
                          <a:effectLst/>
                          <a:latin typeface="Calibri" panose="020F0502020204030204" pitchFamily="34" charset="0"/>
                        </a:rPr>
                        <a:t>Production (9 Weeks)</a:t>
                      </a:r>
                    </a:p>
                  </a:txBody>
                  <a:tcPr marL="4564" marR="4564" marT="4564" marB="0" anchor="b">
                    <a:lnL>
                      <a:noFill/>
                    </a:lnL>
                    <a:lnR>
                      <a:noFill/>
                    </a:lnR>
                    <a:lnT>
                      <a:noFill/>
                    </a:lnT>
                    <a:lnB>
                      <a:noFill/>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extLst>
                  <a:ext uri="{0D108BD9-81ED-4DB2-BD59-A6C34878D82A}">
                    <a16:rowId xmlns:a16="http://schemas.microsoft.com/office/drawing/2014/main" val="1134838471"/>
                  </a:ext>
                </a:extLst>
              </a:tr>
              <a:tr h="215863">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ctr" rtl="0" fontAlgn="b"/>
                      <a:r>
                        <a:rPr lang="en-US" sz="600" b="1" i="0" u="none" strike="noStrike">
                          <a:solidFill>
                            <a:srgbClr val="000000"/>
                          </a:solidFill>
                          <a:effectLst/>
                          <a:latin typeface="Calibri" panose="020F0502020204030204" pitchFamily="34" charset="0"/>
                        </a:rPr>
                        <a:t>Street</a:t>
                      </a:r>
                    </a:p>
                  </a:txBody>
                  <a:tcPr marL="4564" marR="4564" marT="4564" marB="0" anchor="b">
                    <a:lnL>
                      <a:noFill/>
                    </a:lnL>
                    <a:lnR>
                      <a:noFill/>
                    </a:lnR>
                    <a:lnT>
                      <a:noFill/>
                    </a:lnT>
                    <a:lnB>
                      <a:noFill/>
                    </a:lnB>
                    <a:solidFill>
                      <a:srgbClr val="00B050"/>
                    </a:solidFill>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4564" marR="4564" marT="4564" marB="0" anchor="b">
                    <a:lnL>
                      <a:noFill/>
                    </a:lnL>
                    <a:lnR>
                      <a:noFill/>
                    </a:lnR>
                    <a:lnT>
                      <a:noFill/>
                    </a:lnT>
                    <a:lnB>
                      <a:noFill/>
                    </a:lnB>
                  </a:tcPr>
                </a:tc>
                <a:extLst>
                  <a:ext uri="{0D108BD9-81ED-4DB2-BD59-A6C34878D82A}">
                    <a16:rowId xmlns:a16="http://schemas.microsoft.com/office/drawing/2014/main" val="1606133998"/>
                  </a:ext>
                </a:extLst>
              </a:tr>
            </a:tbl>
          </a:graphicData>
        </a:graphic>
      </p:graphicFrame>
      <p:grpSp>
        <p:nvGrpSpPr>
          <p:cNvPr id="19" name="Group 18">
            <a:extLst>
              <a:ext uri="{FF2B5EF4-FFF2-40B4-BE49-F238E27FC236}">
                <a16:creationId xmlns:a16="http://schemas.microsoft.com/office/drawing/2014/main" id="{87A5EDF9-3342-405E-96EB-DFE66465E935}"/>
              </a:ext>
            </a:extLst>
          </p:cNvPr>
          <p:cNvGrpSpPr/>
          <p:nvPr/>
        </p:nvGrpSpPr>
        <p:grpSpPr>
          <a:xfrm>
            <a:off x="9493929" y="1813314"/>
            <a:ext cx="1387205" cy="1615686"/>
            <a:chOff x="8829666" y="1745580"/>
            <a:chExt cx="1710680" cy="2749822"/>
          </a:xfrm>
        </p:grpSpPr>
        <p:sp>
          <p:nvSpPr>
            <p:cNvPr id="20" name="Rectangle 19">
              <a:extLst>
                <a:ext uri="{FF2B5EF4-FFF2-40B4-BE49-F238E27FC236}">
                  <a16:creationId xmlns:a16="http://schemas.microsoft.com/office/drawing/2014/main" id="{F972AE27-D95D-4DAF-9B96-D26E6CBCBA42}"/>
                </a:ext>
              </a:extLst>
            </p:cNvPr>
            <p:cNvSpPr/>
            <p:nvPr/>
          </p:nvSpPr>
          <p:spPr>
            <a:xfrm>
              <a:off x="9145835" y="1745580"/>
              <a:ext cx="45719" cy="13094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Subtitle 2">
              <a:extLst>
                <a:ext uri="{FF2B5EF4-FFF2-40B4-BE49-F238E27FC236}">
                  <a16:creationId xmlns:a16="http://schemas.microsoft.com/office/drawing/2014/main" id="{941F7AE5-5C15-4F53-A64D-9D550AC5F377}"/>
                </a:ext>
              </a:extLst>
            </p:cNvPr>
            <p:cNvSpPr txBox="1">
              <a:spLocks/>
            </p:cNvSpPr>
            <p:nvPr/>
          </p:nvSpPr>
          <p:spPr>
            <a:xfrm>
              <a:off x="8829666" y="3064362"/>
              <a:ext cx="1710680" cy="1431040"/>
            </a:xfrm>
            <a:prstGeom prst="rect">
              <a:avLst/>
            </a:prstGeom>
            <a:noFill/>
          </p:spPr>
          <p:txBody>
            <a:bodyPr tIns="91440"/>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
                  <a:srgbClr val="693DBF"/>
                </a:buClr>
                <a:buSzTx/>
                <a:buFont typeface="Wingdings 2" pitchFamily="18" charset="2"/>
                <a:buNone/>
                <a:tabLst/>
                <a:defRPr/>
              </a:pPr>
              <a:r>
                <a:rPr kumimoji="0" lang="en-US" sz="2000" b="0" i="0" u="none" strike="noStrike" kern="1200" cap="none" spc="0" normalizeH="0" baseline="0" noProof="0" dirty="0">
                  <a:ln>
                    <a:noFill/>
                  </a:ln>
                  <a:solidFill>
                    <a:prstClr val="white"/>
                  </a:solidFill>
                  <a:effectLst/>
                  <a:uLnTx/>
                  <a:uFillTx/>
                  <a:latin typeface="Montserrat" panose="02000505000000020004" pitchFamily="2" charset="0"/>
                  <a:ea typeface="+mn-ea"/>
                  <a:cs typeface="+mn-cs"/>
                </a:rPr>
                <a:t>Alpha</a:t>
              </a:r>
            </a:p>
            <a:p>
              <a:pPr marL="0" marR="0" lvl="0" indent="0" algn="l" defTabSz="914400" rtl="0" eaLnBrk="1" fontAlgn="auto" latinLnBrk="0" hangingPunct="1">
                <a:lnSpc>
                  <a:spcPct val="90000"/>
                </a:lnSpc>
                <a:spcBef>
                  <a:spcPts val="0"/>
                </a:spcBef>
                <a:spcAft>
                  <a:spcPts val="0"/>
                </a:spcAft>
                <a:buClr>
                  <a:srgbClr val="693DBF"/>
                </a:buClr>
                <a:buSzTx/>
                <a:buFont typeface="Wingdings 2" pitchFamily="18" charset="2"/>
                <a:buNone/>
                <a:tabLst/>
                <a:defRPr/>
              </a:pPr>
              <a:r>
                <a:rPr kumimoji="0" lang="en-US" sz="1400" b="0" i="0" u="none" strike="noStrike" kern="1200" cap="none" spc="0" normalizeH="0" baseline="0" noProof="0" dirty="0">
                  <a:ln>
                    <a:noFill/>
                  </a:ln>
                  <a:solidFill>
                    <a:prstClr val="white"/>
                  </a:solidFill>
                  <a:effectLst/>
                  <a:uLnTx/>
                  <a:uFillTx/>
                  <a:latin typeface="Montserrat" panose="02000505000000020004" pitchFamily="2" charset="0"/>
                  <a:ea typeface="+mn-ea"/>
                  <a:cs typeface="+mn-cs"/>
                </a:rPr>
                <a:t>Due 11/29/2019</a:t>
              </a:r>
            </a:p>
            <a:p>
              <a:pPr marL="0" marR="0" lvl="0" indent="0" algn="l" defTabSz="914400" rtl="0" eaLnBrk="1" fontAlgn="auto" latinLnBrk="0" hangingPunct="1">
                <a:lnSpc>
                  <a:spcPct val="90000"/>
                </a:lnSpc>
                <a:spcBef>
                  <a:spcPts val="0"/>
                </a:spcBef>
                <a:spcAft>
                  <a:spcPts val="0"/>
                </a:spcAft>
                <a:buClr>
                  <a:srgbClr val="693DBF"/>
                </a:buClr>
                <a:buSzTx/>
                <a:buFont typeface="Wingdings 2" pitchFamily="18" charset="2"/>
                <a:buNone/>
                <a:tabLst/>
                <a:defRPr/>
              </a:pPr>
              <a:r>
                <a:rPr kumimoji="0" lang="en-US" sz="2000" b="0" i="0" u="none" strike="noStrike" kern="1200" cap="none" spc="0" normalizeH="0" baseline="0" noProof="0" dirty="0">
                  <a:ln>
                    <a:noFill/>
                  </a:ln>
                  <a:solidFill>
                    <a:prstClr val="white"/>
                  </a:solidFill>
                  <a:effectLst/>
                  <a:uLnTx/>
                  <a:uFillTx/>
                  <a:latin typeface="Montserrat" panose="02000505000000020004" pitchFamily="2" charset="0"/>
                  <a:ea typeface="+mn-ea"/>
                  <a:cs typeface="+mn-cs"/>
                </a:rPr>
                <a:t> </a:t>
              </a:r>
            </a:p>
            <a:p>
              <a:pPr marL="0" marR="0" lvl="0" indent="0" algn="l" defTabSz="914400" rtl="0" eaLnBrk="1" fontAlgn="auto" latinLnBrk="0" hangingPunct="1">
                <a:lnSpc>
                  <a:spcPct val="90000"/>
                </a:lnSpc>
                <a:spcBef>
                  <a:spcPts val="0"/>
                </a:spcBef>
                <a:spcAft>
                  <a:spcPts val="0"/>
                </a:spcAft>
                <a:buClr>
                  <a:srgbClr val="693DBF"/>
                </a:buClr>
                <a:buSzTx/>
                <a:buFont typeface="Wingdings 2" pitchFamily="18" charset="2"/>
                <a:buNone/>
                <a:tabLst/>
                <a:defRPr/>
              </a:pPr>
              <a:r>
                <a:rPr kumimoji="0" lang="en-US" sz="1000" b="0" i="0" u="none" strike="noStrike" kern="1200" cap="none" spc="0" normalizeH="0" baseline="0" noProof="0" dirty="0">
                  <a:ln>
                    <a:noFill/>
                  </a:ln>
                  <a:solidFill>
                    <a:prstClr val="white"/>
                  </a:solidFill>
                  <a:effectLst/>
                  <a:uLnTx/>
                  <a:uFillTx/>
                  <a:latin typeface="Montserrat" panose="02000505000000020004" pitchFamily="2" charset="0"/>
                  <a:ea typeface="+mn-ea"/>
                  <a:cs typeface="+mn-cs"/>
                </a:rPr>
                <a:t> </a:t>
              </a:r>
              <a:endParaRPr kumimoji="0" lang="en-US" sz="1000" b="0" i="0" u="none" strike="noStrike" kern="1200" cap="none" spc="0" normalizeH="0" baseline="0" noProof="0" dirty="0">
                <a:ln>
                  <a:noFill/>
                </a:ln>
                <a:solidFill>
                  <a:prstClr val="white">
                    <a:lumMod val="65000"/>
                  </a:prstClr>
                </a:solidFill>
                <a:effectLst/>
                <a:uLnTx/>
                <a:uFillTx/>
                <a:latin typeface="Montserrat" panose="02000505000000020004" pitchFamily="2" charset="0"/>
                <a:ea typeface="+mn-ea"/>
                <a:cs typeface="+mn-cs"/>
              </a:endParaRPr>
            </a:p>
          </p:txBody>
        </p:sp>
      </p:grpSp>
      <p:grpSp>
        <p:nvGrpSpPr>
          <p:cNvPr id="22" name="Group 21">
            <a:extLst>
              <a:ext uri="{FF2B5EF4-FFF2-40B4-BE49-F238E27FC236}">
                <a16:creationId xmlns:a16="http://schemas.microsoft.com/office/drawing/2014/main" id="{FC489508-5BEF-4B2E-8C4A-0382B181114C}"/>
              </a:ext>
            </a:extLst>
          </p:cNvPr>
          <p:cNvGrpSpPr/>
          <p:nvPr/>
        </p:nvGrpSpPr>
        <p:grpSpPr>
          <a:xfrm>
            <a:off x="10117004" y="1813314"/>
            <a:ext cx="1589189" cy="1159156"/>
            <a:chOff x="8798343" y="1745580"/>
            <a:chExt cx="1151783" cy="1972830"/>
          </a:xfrm>
        </p:grpSpPr>
        <p:sp>
          <p:nvSpPr>
            <p:cNvPr id="23" name="Rectangle 22">
              <a:extLst>
                <a:ext uri="{FF2B5EF4-FFF2-40B4-BE49-F238E27FC236}">
                  <a16:creationId xmlns:a16="http://schemas.microsoft.com/office/drawing/2014/main" id="{4A7F3C55-D49C-4F51-B0FC-D3727D0707CF}"/>
                </a:ext>
              </a:extLst>
            </p:cNvPr>
            <p:cNvSpPr/>
            <p:nvPr/>
          </p:nvSpPr>
          <p:spPr>
            <a:xfrm>
              <a:off x="9044242" y="1745580"/>
              <a:ext cx="33135" cy="6027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Subtitle 2">
              <a:extLst>
                <a:ext uri="{FF2B5EF4-FFF2-40B4-BE49-F238E27FC236}">
                  <a16:creationId xmlns:a16="http://schemas.microsoft.com/office/drawing/2014/main" id="{7A2D392F-714E-4923-9007-B268C09BF237}"/>
                </a:ext>
              </a:extLst>
            </p:cNvPr>
            <p:cNvSpPr txBox="1">
              <a:spLocks/>
            </p:cNvSpPr>
            <p:nvPr/>
          </p:nvSpPr>
          <p:spPr>
            <a:xfrm>
              <a:off x="8798343" y="2348332"/>
              <a:ext cx="1151783" cy="1370078"/>
            </a:xfrm>
            <a:prstGeom prst="rect">
              <a:avLst/>
            </a:prstGeom>
            <a:noFill/>
          </p:spPr>
          <p:txBody>
            <a:bodyPr tIns="91440"/>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
                  <a:srgbClr val="693DBF"/>
                </a:buClr>
                <a:buSzTx/>
                <a:buFont typeface="Wingdings 2" pitchFamily="18" charset="2"/>
                <a:buNone/>
                <a:tabLst/>
                <a:defRPr/>
              </a:pPr>
              <a:r>
                <a:rPr kumimoji="0" lang="en-US" sz="2000" b="0" i="0" u="none" strike="noStrike" kern="1200" cap="none" spc="0" normalizeH="0" baseline="0" noProof="0" dirty="0">
                  <a:ln>
                    <a:noFill/>
                  </a:ln>
                  <a:solidFill>
                    <a:prstClr val="white"/>
                  </a:solidFill>
                  <a:effectLst/>
                  <a:uLnTx/>
                  <a:uFillTx/>
                  <a:latin typeface="Montserrat" panose="02000505000000020004" pitchFamily="2" charset="0"/>
                  <a:ea typeface="+mn-ea"/>
                  <a:cs typeface="+mn-cs"/>
                </a:rPr>
                <a:t>Beta      Final</a:t>
              </a:r>
            </a:p>
            <a:p>
              <a:pPr marL="0" marR="0" lvl="0" indent="0" algn="l" defTabSz="914400" rtl="0" eaLnBrk="1" fontAlgn="auto" latinLnBrk="0" hangingPunct="1">
                <a:lnSpc>
                  <a:spcPct val="90000"/>
                </a:lnSpc>
                <a:spcBef>
                  <a:spcPts val="0"/>
                </a:spcBef>
                <a:spcAft>
                  <a:spcPts val="0"/>
                </a:spcAft>
                <a:buClr>
                  <a:srgbClr val="693DBF"/>
                </a:buClr>
                <a:buSzTx/>
                <a:buFont typeface="Wingdings 2" pitchFamily="18" charset="2"/>
                <a:buNone/>
                <a:tabLst/>
                <a:defRPr/>
              </a:pPr>
              <a:endParaRPr kumimoji="0" lang="en-US" sz="1000" b="0" i="0" u="none" strike="noStrike" kern="1200" cap="none" spc="0" normalizeH="0" baseline="0" noProof="0" dirty="0">
                <a:ln>
                  <a:noFill/>
                </a:ln>
                <a:solidFill>
                  <a:prstClr val="white">
                    <a:lumMod val="65000"/>
                  </a:prstClr>
                </a:solidFill>
                <a:effectLst/>
                <a:uLnTx/>
                <a:uFillTx/>
                <a:latin typeface="Montserrat" panose="02000505000000020004" pitchFamily="2" charset="0"/>
                <a:ea typeface="+mn-ea"/>
                <a:cs typeface="+mn-cs"/>
              </a:endParaRPr>
            </a:p>
          </p:txBody>
        </p:sp>
      </p:grpSp>
      <p:sp>
        <p:nvSpPr>
          <p:cNvPr id="27" name="Subtitle 2">
            <a:extLst>
              <a:ext uri="{FF2B5EF4-FFF2-40B4-BE49-F238E27FC236}">
                <a16:creationId xmlns:a16="http://schemas.microsoft.com/office/drawing/2014/main" id="{4480DF89-F623-4427-9A4C-69D4CB2950ED}"/>
              </a:ext>
            </a:extLst>
          </p:cNvPr>
          <p:cNvSpPr txBox="1">
            <a:spLocks/>
          </p:cNvSpPr>
          <p:nvPr/>
        </p:nvSpPr>
        <p:spPr>
          <a:xfrm>
            <a:off x="5003867" y="2087602"/>
            <a:ext cx="3715806" cy="1372015"/>
          </a:xfrm>
          <a:prstGeom prst="rect">
            <a:avLst/>
          </a:prstGeom>
          <a:noFill/>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0"/>
              </a:spcAft>
              <a:buClr>
                <a:prstClr val="white"/>
              </a:buClr>
              <a:buSzTx/>
              <a:buFont typeface="Wingdings 2" pitchFamily="18" charset="2"/>
              <a:buNone/>
              <a:tabLst/>
              <a:defRPr/>
            </a:pPr>
            <a:r>
              <a:rPr kumimoji="0" lang="en-US" sz="2000" b="0" i="0" u="none" strike="noStrike" kern="1200" cap="none" spc="0" normalizeH="0" baseline="0" noProof="0" dirty="0">
                <a:ln>
                  <a:noFill/>
                </a:ln>
                <a:solidFill>
                  <a:prstClr val="white"/>
                </a:solidFill>
                <a:effectLst/>
                <a:uLnTx/>
                <a:uFillTx/>
                <a:latin typeface="Montserrat" panose="02000505000000020004" pitchFamily="2" charset="0"/>
                <a:ea typeface="+mn-ea"/>
                <a:cs typeface="+mn-cs"/>
              </a:rPr>
              <a:t>Production </a:t>
            </a:r>
          </a:p>
        </p:txBody>
      </p:sp>
      <p:sp>
        <p:nvSpPr>
          <p:cNvPr id="28" name="Subtitle 2">
            <a:extLst>
              <a:ext uri="{FF2B5EF4-FFF2-40B4-BE49-F238E27FC236}">
                <a16:creationId xmlns:a16="http://schemas.microsoft.com/office/drawing/2014/main" id="{460A47F1-1FAD-4ECE-9254-EA2C81377CDF}"/>
              </a:ext>
            </a:extLst>
          </p:cNvPr>
          <p:cNvSpPr txBox="1">
            <a:spLocks/>
          </p:cNvSpPr>
          <p:nvPr/>
        </p:nvSpPr>
        <p:spPr>
          <a:xfrm>
            <a:off x="658940" y="2096935"/>
            <a:ext cx="5732981" cy="1220227"/>
          </a:xfrm>
          <a:prstGeom prst="rect">
            <a:avLst/>
          </a:prstGeom>
          <a:noFill/>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0"/>
              </a:spcAft>
              <a:buClr>
                <a:prstClr val="white"/>
              </a:buClr>
              <a:buSzTx/>
              <a:buFont typeface="Wingdings 2" pitchFamily="18" charset="2"/>
              <a:buNone/>
              <a:tabLst/>
              <a:defRPr/>
            </a:pPr>
            <a:r>
              <a:rPr kumimoji="0" lang="en-US" sz="2000" b="0" i="0" u="none" strike="noStrike" kern="1200" cap="none" spc="0" normalizeH="0" baseline="0" noProof="0" dirty="0">
                <a:ln>
                  <a:noFill/>
                </a:ln>
                <a:solidFill>
                  <a:prstClr val="white"/>
                </a:solidFill>
                <a:effectLst/>
                <a:uLnTx/>
                <a:uFillTx/>
                <a:latin typeface="Montserrat" panose="02000505000000020004" pitchFamily="2" charset="0"/>
                <a:ea typeface="+mn-ea"/>
                <a:cs typeface="+mn-cs"/>
              </a:rPr>
              <a:t>Proof Of Concept</a:t>
            </a:r>
          </a:p>
          <a:p>
            <a:pPr marL="182880" marR="0" lvl="0" indent="-182880" algn="l" defTabSz="914400" rtl="0" eaLnBrk="1" fontAlgn="auto" latinLnBrk="0" hangingPunct="1">
              <a:lnSpc>
                <a:spcPct val="90000"/>
              </a:lnSpc>
              <a:spcBef>
                <a:spcPts val="1200"/>
              </a:spcBef>
              <a:spcAft>
                <a:spcPts val="0"/>
              </a:spcAft>
              <a:buClr>
                <a:prstClr val="white"/>
              </a:buClr>
              <a:buSzTx/>
              <a:buFont typeface="Wingdings 2" pitchFamily="18" charset="2"/>
              <a:buNone/>
              <a:tabLst/>
              <a:defRPr/>
            </a:pPr>
            <a:r>
              <a:rPr kumimoji="0" lang="en-US" sz="1600" b="0" i="0" u="none" strike="noStrike" kern="1200" cap="none" spc="0" normalizeH="0" baseline="0" noProof="0" dirty="0">
                <a:ln>
                  <a:noFill/>
                </a:ln>
                <a:solidFill>
                  <a:prstClr val="white"/>
                </a:solidFill>
                <a:effectLst/>
                <a:uLnTx/>
                <a:uFillTx/>
                <a:latin typeface="Montserrat" panose="02000505000000020004" pitchFamily="2" charset="0"/>
                <a:ea typeface="+mn-ea"/>
                <a:cs typeface="+mn-cs"/>
              </a:rPr>
              <a:t>Discovery: Milestone Due </a:t>
            </a:r>
            <a:r>
              <a:rPr lang="en-US" sz="1600" dirty="0">
                <a:solidFill>
                  <a:prstClr val="white"/>
                </a:solidFill>
                <a:latin typeface="Montserrat" panose="02000505000000020004" pitchFamily="2" charset="0"/>
              </a:rPr>
              <a:t>TBD (around 10/4/2019)</a:t>
            </a:r>
            <a:endParaRPr kumimoji="0" lang="en-US" sz="1600" b="0" i="0" u="none" strike="noStrike" kern="1200" cap="none" spc="0" normalizeH="0" baseline="0" noProof="0" dirty="0">
              <a:ln>
                <a:noFill/>
              </a:ln>
              <a:solidFill>
                <a:prstClr val="white"/>
              </a:solidFill>
              <a:effectLst/>
              <a:uLnTx/>
              <a:uFillTx/>
              <a:latin typeface="Montserrat" panose="02000505000000020004" pitchFamily="2" charset="0"/>
              <a:ea typeface="+mn-ea"/>
              <a:cs typeface="+mn-cs"/>
            </a:endParaRPr>
          </a:p>
          <a:p>
            <a:pPr marL="182880" marR="0" lvl="0" indent="-182880" algn="l" defTabSz="914400" rtl="0" eaLnBrk="1" fontAlgn="auto" latinLnBrk="0" hangingPunct="1">
              <a:lnSpc>
                <a:spcPct val="90000"/>
              </a:lnSpc>
              <a:spcBef>
                <a:spcPts val="1200"/>
              </a:spcBef>
              <a:spcAft>
                <a:spcPts val="0"/>
              </a:spcAft>
              <a:buClr>
                <a:prstClr val="white"/>
              </a:buClr>
              <a:buSzTx/>
              <a:buFont typeface="Wingdings 2" pitchFamily="18" charset="2"/>
              <a:buNone/>
              <a:tabLst/>
              <a:defRPr/>
            </a:pPr>
            <a:r>
              <a:rPr kumimoji="0" lang="en-US" sz="1600" b="0" i="0" u="none" strike="noStrike" kern="1200" cap="none" spc="0" normalizeH="0" baseline="0" noProof="0" dirty="0">
                <a:ln>
                  <a:noFill/>
                </a:ln>
                <a:solidFill>
                  <a:prstClr val="white"/>
                </a:solidFill>
                <a:effectLst/>
                <a:uLnTx/>
                <a:uFillTx/>
                <a:latin typeface="Montserrat" panose="02000505000000020004" pitchFamily="2" charset="0"/>
                <a:ea typeface="+mn-ea"/>
                <a:cs typeface="+mn-cs"/>
              </a:rPr>
              <a:t>Pre-Production: Milestone Due </a:t>
            </a:r>
            <a:r>
              <a:rPr lang="en-US" sz="1600" dirty="0">
                <a:solidFill>
                  <a:prstClr val="white"/>
                </a:solidFill>
                <a:latin typeface="Montserrat" panose="02000505000000020004" pitchFamily="2" charset="0"/>
              </a:rPr>
              <a:t>TBD (around 10/18/2019)</a:t>
            </a:r>
            <a:endParaRPr kumimoji="0" lang="en-US" sz="1600" b="0" i="0" u="none" strike="noStrike" kern="1200" cap="none" spc="0" normalizeH="0" baseline="0" noProof="0" dirty="0">
              <a:ln>
                <a:noFill/>
              </a:ln>
              <a:solidFill>
                <a:prstClr val="white"/>
              </a:solidFill>
              <a:effectLst/>
              <a:uLnTx/>
              <a:uFillTx/>
              <a:latin typeface="Montserrat" panose="02000505000000020004" pitchFamily="2" charset="0"/>
              <a:ea typeface="+mn-ea"/>
              <a:cs typeface="+mn-cs"/>
            </a:endParaRPr>
          </a:p>
        </p:txBody>
      </p:sp>
      <p:sp>
        <p:nvSpPr>
          <p:cNvPr id="2" name="Rectangle 1">
            <a:extLst>
              <a:ext uri="{FF2B5EF4-FFF2-40B4-BE49-F238E27FC236}">
                <a16:creationId xmlns:a16="http://schemas.microsoft.com/office/drawing/2014/main" id="{F3947514-D537-4BBD-A052-004BA57A6F60}"/>
              </a:ext>
            </a:extLst>
          </p:cNvPr>
          <p:cNvSpPr/>
          <p:nvPr/>
        </p:nvSpPr>
        <p:spPr>
          <a:xfrm>
            <a:off x="101600" y="3326496"/>
            <a:ext cx="12090400" cy="2493440"/>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1125"/>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Times New Roman" panose="02020603050405020304" pitchFamily="18" charset="0"/>
                <a:cs typeface="Times New Roman" panose="02020603050405020304" pitchFamily="18" charset="0"/>
              </a:rPr>
              <a:t>Discovery:  </a:t>
            </a:r>
          </a:p>
          <a:p>
            <a:pPr marL="285750" marR="0" lvl="0" indent="-285750" algn="l" defTabSz="914400" rtl="0" eaLnBrk="1" fontAlgn="auto" latinLnBrk="0" hangingPunct="1">
              <a:lnSpc>
                <a:spcPct val="107000"/>
              </a:lnSpc>
              <a:spcBef>
                <a:spcPts val="0"/>
              </a:spcBef>
              <a:spcAft>
                <a:spcPts val="1125"/>
              </a:spcAft>
              <a:buClrTx/>
              <a:buSzTx/>
              <a:buFont typeface="Arial" panose="020B0604020202020204" pitchFamily="34" charset="0"/>
              <a:buChar char="•"/>
              <a:tabLst/>
              <a:defRPr/>
            </a:pPr>
            <a:r>
              <a:rPr kumimoji="0" lang="en-US" sz="1600" b="0" i="1" u="none" strike="noStrike" kern="1200" cap="none" spc="0" normalizeH="0" baseline="0" noProof="0" dirty="0">
                <a:ln>
                  <a:noFill/>
                </a:ln>
                <a:solidFill>
                  <a:srgbClr val="FFFFFF"/>
                </a:solidFill>
                <a:effectLst/>
                <a:uLnTx/>
                <a:uFillTx/>
                <a:latin typeface="Segoe UI" panose="020B0502040204020203" pitchFamily="34" charset="0"/>
                <a:ea typeface="Times New Roman" panose="02020603050405020304" pitchFamily="18" charset="0"/>
                <a:cs typeface="Times New Roman" panose="02020603050405020304" pitchFamily="18" charset="0"/>
              </a:rPr>
              <a:t>High Vision Canvas: </a:t>
            </a:r>
            <a:r>
              <a:rPr kumimoji="0" lang="en-US" sz="1600" b="0" i="0" u="none" strike="noStrike" kern="1200" cap="none" spc="0" normalizeH="0" baseline="0" noProof="0" dirty="0">
                <a:ln>
                  <a:noFill/>
                </a:ln>
                <a:solidFill>
                  <a:srgbClr val="FFFFFF"/>
                </a:solidFill>
                <a:effectLst/>
                <a:uLnTx/>
                <a:uFillTx/>
                <a:latin typeface="Segoe UI" panose="020B0502040204020203" pitchFamily="34" charset="0"/>
                <a:ea typeface="Times New Roman" panose="02020603050405020304" pitchFamily="18" charset="0"/>
                <a:cs typeface="Times New Roman" panose="02020603050405020304" pitchFamily="18" charset="0"/>
              </a:rPr>
              <a:t>Use the template provided and the example to create a clear vision for your group project.</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7000"/>
              </a:lnSpc>
              <a:spcBef>
                <a:spcPts val="0"/>
              </a:spcBef>
              <a:spcAft>
                <a:spcPts val="1125"/>
              </a:spcAft>
              <a:buClrTx/>
              <a:buSzTx/>
              <a:buFont typeface="Arial" panose="020B0604020202020204" pitchFamily="34" charset="0"/>
              <a:buChar char="•"/>
              <a:tabLst/>
              <a:defRPr/>
            </a:pPr>
            <a:r>
              <a:rPr kumimoji="0" lang="en-US" sz="1600" b="0" i="1" u="none" strike="noStrike" kern="1200" cap="none" spc="0" normalizeH="0" baseline="0" noProof="0" dirty="0">
                <a:ln>
                  <a:noFill/>
                </a:ln>
                <a:solidFill>
                  <a:srgbClr val="FFFFFF"/>
                </a:solidFill>
                <a:effectLst/>
                <a:uLnTx/>
                <a:uFillTx/>
                <a:latin typeface="Segoe UI" panose="020B0502040204020203" pitchFamily="34" charset="0"/>
                <a:ea typeface="Times New Roman" panose="02020603050405020304" pitchFamily="18" charset="0"/>
                <a:cs typeface="Times New Roman" panose="02020603050405020304" pitchFamily="18" charset="0"/>
              </a:rPr>
              <a:t>High Level Action Loop</a:t>
            </a:r>
            <a:r>
              <a:rPr kumimoji="0" lang="en-US" sz="1600" b="0" i="0" u="none" strike="noStrike" kern="1200" cap="none" spc="0" normalizeH="0" baseline="0" noProof="0" dirty="0">
                <a:ln>
                  <a:noFill/>
                </a:ln>
                <a:solidFill>
                  <a:srgbClr val="FFFFFF"/>
                </a:solidFill>
                <a:effectLst/>
                <a:uLnTx/>
                <a:uFillTx/>
                <a:latin typeface="Segoe UI" panose="020B0502040204020203" pitchFamily="34" charset="0"/>
                <a:ea typeface="Times New Roman" panose="02020603050405020304" pitchFamily="18" charset="0"/>
                <a:cs typeface="Times New Roman" panose="02020603050405020304" pitchFamily="18" charset="0"/>
              </a:rPr>
              <a:t>: Prepare an action loop that shows the main flow of your app/game.</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7000"/>
              </a:lnSpc>
              <a:spcBef>
                <a:spcPts val="0"/>
              </a:spcBef>
              <a:spcAft>
                <a:spcPts val="1125"/>
              </a:spcAft>
              <a:buClrTx/>
              <a:buSzTx/>
              <a:buFont typeface="Arial" panose="020B0604020202020204" pitchFamily="34" charset="0"/>
              <a:buChar char="•"/>
              <a:tabLst/>
              <a:defRPr/>
            </a:pPr>
            <a:r>
              <a:rPr kumimoji="0" lang="en-US" sz="1600" b="0" i="1" u="none" strike="noStrike" kern="1200" cap="none" spc="0" normalizeH="0" baseline="0" noProof="0" dirty="0">
                <a:ln>
                  <a:noFill/>
                </a:ln>
                <a:solidFill>
                  <a:srgbClr val="FFFFFF"/>
                </a:solidFill>
                <a:effectLst/>
                <a:uLnTx/>
                <a:uFillTx/>
                <a:latin typeface="Segoe UI" panose="020B0502040204020203" pitchFamily="34" charset="0"/>
                <a:ea typeface="Times New Roman" panose="02020603050405020304" pitchFamily="18" charset="0"/>
                <a:cs typeface="Times New Roman" panose="02020603050405020304" pitchFamily="18" charset="0"/>
              </a:rPr>
              <a:t>Feature List</a:t>
            </a:r>
            <a:r>
              <a:rPr kumimoji="0" lang="en-US" sz="1600" b="0" i="0" u="none" strike="noStrike" kern="1200" cap="none" spc="0" normalizeH="0" baseline="0" noProof="0" dirty="0">
                <a:ln>
                  <a:noFill/>
                </a:ln>
                <a:solidFill>
                  <a:srgbClr val="FFFFFF"/>
                </a:solidFill>
                <a:effectLst/>
                <a:uLnTx/>
                <a:uFillTx/>
                <a:latin typeface="Segoe UI" panose="020B0502040204020203" pitchFamily="34" charset="0"/>
                <a:ea typeface="Times New Roman" panose="02020603050405020304" pitchFamily="18" charset="0"/>
                <a:cs typeface="Times New Roman" panose="02020603050405020304" pitchFamily="18" charset="0"/>
              </a:rPr>
              <a:t>: Use the Canvas and Action Loop to set the main features of your app/game. Use the Feature List template.</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7000"/>
              </a:lnSpc>
              <a:spcBef>
                <a:spcPts val="0"/>
              </a:spcBef>
              <a:spcAft>
                <a:spcPts val="1125"/>
              </a:spcAft>
              <a:buClrTx/>
              <a:buSzTx/>
              <a:buFont typeface="Arial" panose="020B0604020202020204" pitchFamily="34" charset="0"/>
              <a:buChar char="•"/>
              <a:tabLst/>
              <a:defRPr/>
            </a:pPr>
            <a:r>
              <a:rPr kumimoji="0" lang="en-US" sz="1600" b="0" i="1" u="none" strike="noStrike" kern="1200" cap="none" spc="0" normalizeH="0" baseline="0" noProof="0" dirty="0">
                <a:ln>
                  <a:noFill/>
                </a:ln>
                <a:solidFill>
                  <a:srgbClr val="FFFFFF"/>
                </a:solidFill>
                <a:effectLst/>
                <a:uLnTx/>
                <a:uFillTx/>
                <a:latin typeface="Segoe UI" panose="020B0502040204020203" pitchFamily="34" charset="0"/>
                <a:ea typeface="Times New Roman" panose="02020603050405020304" pitchFamily="18" charset="0"/>
                <a:cs typeface="Times New Roman" panose="02020603050405020304" pitchFamily="18" charset="0"/>
              </a:rPr>
              <a:t>Team Milestone Plan</a:t>
            </a:r>
            <a:r>
              <a:rPr kumimoji="0" lang="en-US" sz="1600" b="0" i="0" u="none" strike="noStrike" kern="1200" cap="none" spc="0" normalizeH="0" baseline="0" noProof="0" dirty="0">
                <a:ln>
                  <a:noFill/>
                </a:ln>
                <a:solidFill>
                  <a:srgbClr val="FFFFFF"/>
                </a:solidFill>
                <a:effectLst/>
                <a:uLnTx/>
                <a:uFillTx/>
                <a:latin typeface="Segoe UI" panose="020B0502040204020203" pitchFamily="34" charset="0"/>
                <a:ea typeface="Times New Roman" panose="02020603050405020304" pitchFamily="18" charset="0"/>
                <a:cs typeface="Times New Roman" panose="02020603050405020304" pitchFamily="18" charset="0"/>
              </a:rPr>
              <a:t>: Create a simple team milestone for the 2-week pre-pro phase using the milestone template.</a:t>
            </a:r>
          </a:p>
          <a:p>
            <a:pPr marR="0" lvl="0" algn="l" defTabSz="914400" rtl="0" eaLnBrk="1" fontAlgn="auto" latinLnBrk="0" hangingPunct="1">
              <a:lnSpc>
                <a:spcPct val="107000"/>
              </a:lnSpc>
              <a:spcBef>
                <a:spcPts val="0"/>
              </a:spcBef>
              <a:spcAft>
                <a:spcPts val="1125"/>
              </a:spcAft>
              <a:buClrTx/>
              <a:buSzTx/>
              <a:tabLst/>
              <a:defRPr/>
            </a:pPr>
            <a:r>
              <a:rPr kumimoji="0" lang="en-US" sz="2000" b="0"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rPr>
              <a:t>TAs will be set for the Projects on Thursday and they will help guide you through the Discovery Process</a:t>
            </a:r>
            <a:endPar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6753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893" y="276449"/>
            <a:ext cx="10643285" cy="754694"/>
          </a:xfrm>
          <a:prstGeom prst="rect">
            <a:avLst/>
          </a:prstGeom>
          <a:noFill/>
        </p:spPr>
        <p:txBody>
          <a:bodyPr wrap="square" rtlCol="0" anchor="ctr">
            <a:spAutoFit/>
          </a:bodyPr>
          <a:lstStyle/>
          <a:p>
            <a:pPr>
              <a:lnSpc>
                <a:spcPct val="150000"/>
              </a:lnSpc>
            </a:pPr>
            <a:r>
              <a:rPr lang="en-US" sz="3200" dirty="0">
                <a:solidFill>
                  <a:schemeClr val="bg1"/>
                </a:solidFill>
              </a:rPr>
              <a:t>Vision Canvas – Single Project/Level Version</a:t>
            </a:r>
            <a:endParaRPr lang="en-US" dirty="0">
              <a:solidFill>
                <a:schemeClr val="bg1"/>
              </a:solidFill>
            </a:endParaRPr>
          </a:p>
        </p:txBody>
      </p:sp>
      <p:sp>
        <p:nvSpPr>
          <p:cNvPr id="6" name="TextBox 5">
            <a:extLst>
              <a:ext uri="{FF2B5EF4-FFF2-40B4-BE49-F238E27FC236}">
                <a16:creationId xmlns:a16="http://schemas.microsoft.com/office/drawing/2014/main" id="{EB0F642F-964C-4246-A3F1-86CD01A5DB4D}"/>
              </a:ext>
            </a:extLst>
          </p:cNvPr>
          <p:cNvSpPr txBox="1"/>
          <p:nvPr/>
        </p:nvSpPr>
        <p:spPr>
          <a:xfrm>
            <a:off x="0" y="1098640"/>
            <a:ext cx="4827182" cy="2308324"/>
          </a:xfrm>
          <a:prstGeom prst="rect">
            <a:avLst/>
          </a:prstGeom>
          <a:noFill/>
        </p:spPr>
        <p:txBody>
          <a:bodyPr wrap="square" rtlCol="0">
            <a:spAutoFit/>
          </a:bodyPr>
          <a:lstStyle/>
          <a:p>
            <a:pPr lvl="0">
              <a:defRPr/>
            </a:pPr>
            <a:r>
              <a:rPr lang="en-US" sz="2400" dirty="0">
                <a:solidFill>
                  <a:prstClr val="white"/>
                </a:solidFill>
              </a:rPr>
              <a:t>Process for Completion:</a:t>
            </a:r>
          </a:p>
          <a:p>
            <a:pPr lvl="0">
              <a:defRPr/>
            </a:pPr>
            <a:endParaRPr lang="en-US" sz="2400" dirty="0">
              <a:solidFill>
                <a:prstClr val="white"/>
              </a:solidFill>
            </a:endParaRPr>
          </a:p>
          <a:p>
            <a:pPr lvl="0" algn="ctr">
              <a:defRPr/>
            </a:pPr>
            <a:r>
              <a:rPr lang="en-US" sz="2400" dirty="0">
                <a:solidFill>
                  <a:prstClr val="white"/>
                </a:solidFill>
              </a:rPr>
              <a:t>Come up with an IDEA</a:t>
            </a:r>
          </a:p>
          <a:p>
            <a:pPr lvl="0" algn="ctr">
              <a:defRPr/>
            </a:pPr>
            <a:r>
              <a:rPr lang="en-US" sz="2400" dirty="0">
                <a:solidFill>
                  <a:prstClr val="white"/>
                </a:solidFill>
              </a:rPr>
              <a:t>Or </a:t>
            </a:r>
          </a:p>
          <a:p>
            <a:pPr lvl="0" algn="ctr">
              <a:defRPr/>
            </a:pPr>
            <a:r>
              <a:rPr lang="en-US" sz="2400" dirty="0">
                <a:solidFill>
                  <a:prstClr val="white"/>
                </a:solidFill>
              </a:rPr>
              <a:t>Get a strong understanding of what your project originator’s idea is.</a:t>
            </a:r>
          </a:p>
        </p:txBody>
      </p:sp>
      <p:pic>
        <p:nvPicPr>
          <p:cNvPr id="8" name="Picture 7">
            <a:extLst>
              <a:ext uri="{FF2B5EF4-FFF2-40B4-BE49-F238E27FC236}">
                <a16:creationId xmlns:a16="http://schemas.microsoft.com/office/drawing/2014/main" id="{929147CF-0D63-4A90-AB61-CD3D1EB8BB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5143" y="3309339"/>
            <a:ext cx="6766639" cy="2632098"/>
          </a:xfrm>
          <a:prstGeom prst="rect">
            <a:avLst/>
          </a:prstGeom>
        </p:spPr>
      </p:pic>
    </p:spTree>
    <p:extLst>
      <p:ext uri="{BB962C8B-B14F-4D97-AF65-F5344CB8AC3E}">
        <p14:creationId xmlns:p14="http://schemas.microsoft.com/office/powerpoint/2010/main" val="26546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893" y="276449"/>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Vision Canvas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173736" y="1051560"/>
            <a:ext cx="5454178" cy="51398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The layout is important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App/Game Name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Descriptive</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Genre </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World</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Inspirations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Targets</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User Experience</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User Types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Foundational </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Core Pillars</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Core Systems</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1200150" marR="0" lvl="2" indent="-285750" algn="l"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6" name="Table 5">
            <a:extLst>
              <a:ext uri="{FF2B5EF4-FFF2-40B4-BE49-F238E27FC236}">
                <a16:creationId xmlns:a16="http://schemas.microsoft.com/office/drawing/2014/main" id="{E1FF07BD-C29D-4CAB-9A46-D3BF68036CD6}"/>
              </a:ext>
            </a:extLst>
          </p:cNvPr>
          <p:cNvGraphicFramePr>
            <a:graphicFrameLocks noGrp="1"/>
          </p:cNvGraphicFramePr>
          <p:nvPr/>
        </p:nvGraphicFramePr>
        <p:xfrm>
          <a:off x="3792354" y="1051560"/>
          <a:ext cx="8225910" cy="5509205"/>
        </p:xfrm>
        <a:graphic>
          <a:graphicData uri="http://schemas.openxmlformats.org/drawingml/2006/table">
            <a:tbl>
              <a:tblPr/>
              <a:tblGrid>
                <a:gridCol w="1680251">
                  <a:extLst>
                    <a:ext uri="{9D8B030D-6E8A-4147-A177-3AD203B41FA5}">
                      <a16:colId xmlns:a16="http://schemas.microsoft.com/office/drawing/2014/main" val="863257311"/>
                    </a:ext>
                  </a:extLst>
                </a:gridCol>
                <a:gridCol w="1125700">
                  <a:extLst>
                    <a:ext uri="{9D8B030D-6E8A-4147-A177-3AD203B41FA5}">
                      <a16:colId xmlns:a16="http://schemas.microsoft.com/office/drawing/2014/main" val="2552829264"/>
                    </a:ext>
                  </a:extLst>
                </a:gridCol>
                <a:gridCol w="1882819">
                  <a:extLst>
                    <a:ext uri="{9D8B030D-6E8A-4147-A177-3AD203B41FA5}">
                      <a16:colId xmlns:a16="http://schemas.microsoft.com/office/drawing/2014/main" val="3637504218"/>
                    </a:ext>
                  </a:extLst>
                </a:gridCol>
                <a:gridCol w="1700021">
                  <a:extLst>
                    <a:ext uri="{9D8B030D-6E8A-4147-A177-3AD203B41FA5}">
                      <a16:colId xmlns:a16="http://schemas.microsoft.com/office/drawing/2014/main" val="396917266"/>
                    </a:ext>
                  </a:extLst>
                </a:gridCol>
                <a:gridCol w="1837119">
                  <a:extLst>
                    <a:ext uri="{9D8B030D-6E8A-4147-A177-3AD203B41FA5}">
                      <a16:colId xmlns:a16="http://schemas.microsoft.com/office/drawing/2014/main" val="533619470"/>
                    </a:ext>
                  </a:extLst>
                </a:gridCol>
              </a:tblGrid>
              <a:tr h="279235">
                <a:tc gridSpan="5">
                  <a:txBody>
                    <a:bodyPr/>
                    <a:lstStyle/>
                    <a:p>
                      <a:pPr algn="ctr" rtl="0" fontAlgn="b"/>
                      <a:r>
                        <a:rPr lang="en-US" sz="1600" b="0" dirty="0">
                          <a:solidFill>
                            <a:srgbClr val="000000"/>
                          </a:solidFill>
                          <a:effectLst/>
                          <a:latin typeface="Calibri" panose="020F0502020204030204" pitchFamily="34" charset="0"/>
                        </a:rPr>
                        <a:t>High Level Vision Canvas</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pPr algn="ctr" rtl="0" fontAlgn="b"/>
                      <a:endParaRPr lang="en-US" sz="1600" b="0" dirty="0">
                        <a:solidFill>
                          <a:srgbClr val="000000"/>
                        </a:solidFill>
                        <a:effectLst/>
                        <a:latin typeface="Calibri" panose="020F0502020204030204" pitchFamily="34" charset="0"/>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3530413845"/>
                  </a:ext>
                </a:extLst>
              </a:tr>
              <a:tr h="196385">
                <a:tc gridSpan="3">
                  <a:txBody>
                    <a:bodyPr/>
                    <a:lstStyle/>
                    <a:p>
                      <a:pPr rtl="0" fontAlgn="b"/>
                      <a:r>
                        <a:rPr lang="en-US" sz="1100" b="0" i="1" dirty="0">
                          <a:solidFill>
                            <a:srgbClr val="000000"/>
                          </a:solidFill>
                          <a:effectLst/>
                          <a:latin typeface="Calibri" panose="020F0502020204030204" pitchFamily="34" charset="0"/>
                        </a:rPr>
                        <a:t>App/Game Name</a:t>
                      </a: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endParaRPr lang="en-US"/>
                    </a:p>
                  </a:txBody>
                  <a:tcPr/>
                </a:tc>
                <a:tc hMerge="1">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3865835602"/>
                  </a:ext>
                </a:extLst>
              </a:tr>
              <a:tr h="163245">
                <a:tc gridSpan="2">
                  <a:txBody>
                    <a:bodyPr/>
                    <a:lstStyle/>
                    <a:p>
                      <a:pPr rtl="0" fontAlgn="b"/>
                      <a:endParaRPr lang="en-US" sz="90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endParaRPr lang="en-US"/>
                    </a:p>
                  </a:txBody>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1164445955"/>
                  </a:ext>
                </a:extLst>
              </a:tr>
              <a:tr h="458070">
                <a:tc>
                  <a:txBody>
                    <a:bodyPr/>
                    <a:lstStyle/>
                    <a:p>
                      <a:pPr algn="ctr" rtl="0" fontAlgn="b"/>
                      <a:r>
                        <a:rPr lang="en-US" sz="1600" b="0" i="1" dirty="0">
                          <a:solidFill>
                            <a:srgbClr val="000000"/>
                          </a:solidFill>
                          <a:effectLst/>
                          <a:latin typeface="Calibri" panose="020F0502020204030204" pitchFamily="34" charset="0"/>
                        </a:rPr>
                        <a:t>Inspirations</a:t>
                      </a:r>
                    </a:p>
                    <a:p>
                      <a:pPr algn="ctr" rtl="0" fontAlgn="b"/>
                      <a:r>
                        <a:rPr lang="en-US" sz="1200" b="0" i="1" dirty="0">
                          <a:solidFill>
                            <a:srgbClr val="000000"/>
                          </a:solidFill>
                          <a:effectLst/>
                          <a:latin typeface="Calibri" panose="020F0502020204030204" pitchFamily="34" charset="0"/>
                        </a:rPr>
                        <a:t>(note what it is inspiring)</a:t>
                      </a: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9BC2E6"/>
                    </a:solidFill>
                  </a:tcPr>
                </a:tc>
                <a:tc>
                  <a:txBody>
                    <a:bodyPr/>
                    <a:lstStyle/>
                    <a:p>
                      <a:pPr algn="ctr" rtl="0" fontAlgn="b"/>
                      <a:r>
                        <a:rPr lang="en-US" sz="1600" b="0" i="1" dirty="0">
                          <a:solidFill>
                            <a:srgbClr val="000000"/>
                          </a:solidFill>
                          <a:effectLst/>
                          <a:latin typeface="Calibri" panose="020F0502020204030204" pitchFamily="34" charset="0"/>
                        </a:rPr>
                        <a:t>Genre</a:t>
                      </a:r>
                    </a:p>
                    <a:p>
                      <a:pPr algn="ctr" rtl="0" fontAlgn="b"/>
                      <a:r>
                        <a:rPr lang="en-US" sz="1200" b="0" i="1" dirty="0">
                          <a:solidFill>
                            <a:srgbClr val="000000"/>
                          </a:solidFill>
                          <a:effectLst/>
                          <a:latin typeface="Calibri" panose="020F0502020204030204" pitchFamily="34" charset="0"/>
                        </a:rPr>
                        <a:t>(ex: RPG, Travel)</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E699"/>
                    </a:solidFill>
                  </a:tcPr>
                </a:tc>
                <a:tc>
                  <a:txBody>
                    <a:bodyPr/>
                    <a:lstStyle/>
                    <a:p>
                      <a:pPr algn="ctr" rtl="0" fontAlgn="b"/>
                      <a:r>
                        <a:rPr lang="en-US" sz="1600" b="0" i="1" dirty="0">
                          <a:solidFill>
                            <a:srgbClr val="000000"/>
                          </a:solidFill>
                          <a:effectLst/>
                          <a:latin typeface="Calibri" panose="020F0502020204030204" pitchFamily="34" charset="0"/>
                        </a:rPr>
                        <a:t>Core Pillars</a:t>
                      </a:r>
                    </a:p>
                    <a:p>
                      <a:pPr algn="ctr" rtl="0" fontAlgn="b"/>
                      <a:r>
                        <a:rPr lang="en-US" sz="1100" b="0" i="1" dirty="0">
                          <a:solidFill>
                            <a:srgbClr val="000000"/>
                          </a:solidFill>
                          <a:effectLst/>
                          <a:latin typeface="Arial" panose="020B0604020202020204" pitchFamily="34" charset="0"/>
                        </a:rPr>
                        <a:t>(in the form "Player can...")</a:t>
                      </a:r>
                      <a:endParaRPr lang="en-US" sz="1100" b="0" i="1" dirty="0">
                        <a:solidFill>
                          <a:srgbClr val="000000"/>
                        </a:solidFill>
                        <a:effectLst/>
                        <a:latin typeface="Calibri" panose="020F0502020204030204" pitchFamily="34" charset="0"/>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C66FF"/>
                    </a:solidFill>
                  </a:tcPr>
                </a:tc>
                <a:tc>
                  <a:txBody>
                    <a:bodyPr/>
                    <a:lstStyle/>
                    <a:p>
                      <a:pPr algn="ctr" rtl="0" fontAlgn="b"/>
                      <a:r>
                        <a:rPr lang="en-US" sz="1600" b="0" i="1" dirty="0">
                          <a:solidFill>
                            <a:srgbClr val="000000"/>
                          </a:solidFill>
                          <a:effectLst/>
                          <a:latin typeface="Calibri" panose="020F0502020204030204" pitchFamily="34" charset="0"/>
                        </a:rPr>
                        <a:t>Core Systems</a:t>
                      </a:r>
                    </a:p>
                    <a:p>
                      <a:pPr algn="ctr" rtl="0" fontAlgn="b"/>
                      <a:r>
                        <a:rPr lang="en-US" sz="1100" b="0" i="1" dirty="0">
                          <a:solidFill>
                            <a:srgbClr val="000000"/>
                          </a:solidFill>
                          <a:effectLst/>
                          <a:latin typeface="Calibri" panose="020F0502020204030204" pitchFamily="34" charset="0"/>
                        </a:rPr>
                        <a:t> (ex: Save/Load or Combat)</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B084"/>
                    </a:solidFill>
                  </a:tcPr>
                </a:tc>
                <a:tc>
                  <a:txBody>
                    <a:bodyPr/>
                    <a:lstStyle/>
                    <a:p>
                      <a:pPr algn="ctr" rtl="0" fontAlgn="b"/>
                      <a:r>
                        <a:rPr lang="en-US" sz="1600" b="0" i="1" dirty="0">
                          <a:solidFill>
                            <a:srgbClr val="000000"/>
                          </a:solidFill>
                          <a:effectLst/>
                          <a:latin typeface="Calibri" panose="020F0502020204030204" pitchFamily="34" charset="0"/>
                        </a:rPr>
                        <a:t>User Experience</a:t>
                      </a:r>
                    </a:p>
                    <a:p>
                      <a:pPr algn="ctr" rtl="0" fontAlgn="b"/>
                      <a:r>
                        <a:rPr lang="en-US" sz="1050" b="0" i="1" dirty="0">
                          <a:solidFill>
                            <a:srgbClr val="000000"/>
                          </a:solidFill>
                          <a:effectLst/>
                          <a:latin typeface="Arial" panose="020B0604020202020204" pitchFamily="34" charset="0"/>
                        </a:rPr>
                        <a:t> (the emotion elicited)</a:t>
                      </a:r>
                      <a:endParaRPr lang="en-US" sz="1200" b="0" i="1" dirty="0">
                        <a:solidFill>
                          <a:srgbClr val="000000"/>
                        </a:solidFill>
                        <a:effectLst/>
                        <a:latin typeface="Calibri" panose="020F0502020204030204" pitchFamily="34" charset="0"/>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6E0B4"/>
                    </a:solidFill>
                  </a:tcPr>
                </a:tc>
                <a:extLst>
                  <a:ext uri="{0D108BD9-81ED-4DB2-BD59-A6C34878D82A}">
                    <a16:rowId xmlns:a16="http://schemas.microsoft.com/office/drawing/2014/main" val="556589987"/>
                  </a:ext>
                </a:extLst>
              </a:tr>
              <a:tr h="163245">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034959411"/>
                  </a:ext>
                </a:extLst>
              </a:tr>
              <a:tr h="163245">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730840678"/>
                  </a:ext>
                </a:extLst>
              </a:tr>
              <a:tr h="163245">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654733947"/>
                  </a:ext>
                </a:extLst>
              </a:tr>
              <a:tr h="163245">
                <a:tc>
                  <a:txBody>
                    <a:bodyPr/>
                    <a:lstStyle/>
                    <a:p>
                      <a:pPr rtl="0" fontAlgn="b"/>
                      <a:endParaRPr lang="en-US" sz="90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252502467"/>
                  </a:ext>
                </a:extLst>
              </a:tr>
              <a:tr h="163245">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548290758"/>
                  </a:ext>
                </a:extLst>
              </a:tr>
              <a:tr h="163245">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397128645"/>
                  </a:ext>
                </a:extLst>
              </a:tr>
              <a:tr h="163245">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541908877"/>
                  </a:ext>
                </a:extLst>
              </a:tr>
              <a:tr h="410440">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1400" b="0" i="1" dirty="0">
                          <a:solidFill>
                            <a:srgbClr val="000000"/>
                          </a:solidFill>
                          <a:effectLst/>
                          <a:latin typeface="Calibri" panose="020F0502020204030204" pitchFamily="34" charset="0"/>
                        </a:rPr>
                        <a:t>IP/World</a:t>
                      </a:r>
                    </a:p>
                    <a:p>
                      <a:pPr algn="ctr" rtl="0" fontAlgn="b"/>
                      <a:r>
                        <a:rPr lang="en-US" sz="1100" b="0" i="1" dirty="0">
                          <a:solidFill>
                            <a:srgbClr val="000000"/>
                          </a:solidFill>
                          <a:effectLst/>
                          <a:latin typeface="Calibri" panose="020F0502020204030204" pitchFamily="34" charset="0"/>
                        </a:rPr>
                        <a:t>(ex: Sci-fi, Beach)</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E699"/>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389085042"/>
                  </a:ext>
                </a:extLst>
              </a:tr>
              <a:tr h="163245">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815416683"/>
                  </a:ext>
                </a:extLst>
              </a:tr>
              <a:tr h="163245">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648929539"/>
                  </a:ext>
                </a:extLst>
              </a:tr>
              <a:tr h="410440">
                <a:tc>
                  <a:txBody>
                    <a:bodyPr/>
                    <a:lstStyle/>
                    <a:p>
                      <a:pPr rtl="0" fontAlgn="b"/>
                      <a:endParaRPr lang="en-US" sz="90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1400" b="0" i="1" dirty="0">
                          <a:solidFill>
                            <a:srgbClr val="000000"/>
                          </a:solidFill>
                          <a:effectLst/>
                          <a:latin typeface="Calibri" panose="020F0502020204030204" pitchFamily="34" charset="0"/>
                        </a:rPr>
                        <a:t>Player Types</a:t>
                      </a:r>
                    </a:p>
                    <a:p>
                      <a:pPr algn="ctr" rtl="0" fontAlgn="b"/>
                      <a:r>
                        <a:rPr lang="en-US" sz="1100" b="0" i="1" dirty="0">
                          <a:solidFill>
                            <a:srgbClr val="000000"/>
                          </a:solidFill>
                          <a:effectLst/>
                          <a:latin typeface="Calibri" panose="020F0502020204030204" pitchFamily="34" charset="0"/>
                        </a:rPr>
                        <a:t>(rank by priority)</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6E0B4"/>
                    </a:solidFill>
                  </a:tcPr>
                </a:tc>
                <a:extLst>
                  <a:ext uri="{0D108BD9-81ED-4DB2-BD59-A6C34878D82A}">
                    <a16:rowId xmlns:a16="http://schemas.microsoft.com/office/drawing/2014/main" val="1987173444"/>
                  </a:ext>
                </a:extLst>
              </a:tr>
              <a:tr h="163245">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812310543"/>
                  </a:ext>
                </a:extLst>
              </a:tr>
              <a:tr h="163245">
                <a:tc>
                  <a:txBody>
                    <a:bodyPr/>
                    <a:lstStyle/>
                    <a:p>
                      <a:pPr rtl="0" fontAlgn="b"/>
                      <a:endParaRPr lang="en-US" sz="90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950268167"/>
                  </a:ext>
                </a:extLst>
              </a:tr>
              <a:tr h="163245">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178483135"/>
                  </a:ext>
                </a:extLst>
              </a:tr>
              <a:tr h="163245">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846399134"/>
                  </a:ext>
                </a:extLst>
              </a:tr>
              <a:tr h="163245">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849399745"/>
                  </a:ext>
                </a:extLst>
              </a:tr>
              <a:tr h="163245">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267705100"/>
                  </a:ext>
                </a:extLst>
              </a:tr>
              <a:tr h="163245">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528224510"/>
                  </a:ext>
                </a:extLst>
              </a:tr>
              <a:tr h="163245">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481577632"/>
                  </a:ext>
                </a:extLst>
              </a:tr>
              <a:tr h="163245">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594981123"/>
                  </a:ext>
                </a:extLst>
              </a:tr>
              <a:tr h="163245">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183119232"/>
                  </a:ext>
                </a:extLst>
              </a:tr>
              <a:tr h="163245">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972685138"/>
                  </a:ext>
                </a:extLst>
              </a:tr>
              <a:tr h="163245">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090987318"/>
                  </a:ext>
                </a:extLst>
              </a:tr>
              <a:tr h="163245">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extLst>
                  <a:ext uri="{0D108BD9-81ED-4DB2-BD59-A6C34878D82A}">
                    <a16:rowId xmlns:a16="http://schemas.microsoft.com/office/drawing/2014/main" val="3104708319"/>
                  </a:ext>
                </a:extLst>
              </a:tr>
            </a:tbl>
          </a:graphicData>
        </a:graphic>
      </p:graphicFrame>
    </p:spTree>
    <p:extLst>
      <p:ext uri="{BB962C8B-B14F-4D97-AF65-F5344CB8AC3E}">
        <p14:creationId xmlns:p14="http://schemas.microsoft.com/office/powerpoint/2010/main" val="2002105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16840D5-2501-4ECB-B942-7B445573C740}"/>
              </a:ext>
            </a:extLst>
          </p:cNvPr>
          <p:cNvGraphicFramePr>
            <a:graphicFrameLocks noGrp="1"/>
          </p:cNvGraphicFramePr>
          <p:nvPr>
            <p:ph idx="1"/>
          </p:nvPr>
        </p:nvGraphicFramePr>
        <p:xfrm>
          <a:off x="0" y="2"/>
          <a:ext cx="12191999" cy="6835163"/>
        </p:xfrm>
        <a:graphic>
          <a:graphicData uri="http://schemas.openxmlformats.org/drawingml/2006/table">
            <a:tbl>
              <a:tblPr/>
              <a:tblGrid>
                <a:gridCol w="1534886">
                  <a:extLst>
                    <a:ext uri="{9D8B030D-6E8A-4147-A177-3AD203B41FA5}">
                      <a16:colId xmlns:a16="http://schemas.microsoft.com/office/drawing/2014/main" val="3170801398"/>
                    </a:ext>
                  </a:extLst>
                </a:gridCol>
                <a:gridCol w="384594">
                  <a:extLst>
                    <a:ext uri="{9D8B030D-6E8A-4147-A177-3AD203B41FA5}">
                      <a16:colId xmlns:a16="http://schemas.microsoft.com/office/drawing/2014/main" val="4170796997"/>
                    </a:ext>
                  </a:extLst>
                </a:gridCol>
                <a:gridCol w="1901406">
                  <a:extLst>
                    <a:ext uri="{9D8B030D-6E8A-4147-A177-3AD203B41FA5}">
                      <a16:colId xmlns:a16="http://schemas.microsoft.com/office/drawing/2014/main" val="423684108"/>
                    </a:ext>
                  </a:extLst>
                </a:gridCol>
                <a:gridCol w="3004457">
                  <a:extLst>
                    <a:ext uri="{9D8B030D-6E8A-4147-A177-3AD203B41FA5}">
                      <a16:colId xmlns:a16="http://schemas.microsoft.com/office/drawing/2014/main" val="2629939410"/>
                    </a:ext>
                  </a:extLst>
                </a:gridCol>
                <a:gridCol w="2758812">
                  <a:extLst>
                    <a:ext uri="{9D8B030D-6E8A-4147-A177-3AD203B41FA5}">
                      <a16:colId xmlns:a16="http://schemas.microsoft.com/office/drawing/2014/main" val="2041023673"/>
                    </a:ext>
                  </a:extLst>
                </a:gridCol>
                <a:gridCol w="2607844">
                  <a:extLst>
                    <a:ext uri="{9D8B030D-6E8A-4147-A177-3AD203B41FA5}">
                      <a16:colId xmlns:a16="http://schemas.microsoft.com/office/drawing/2014/main" val="3693091935"/>
                    </a:ext>
                  </a:extLst>
                </a:gridCol>
              </a:tblGrid>
              <a:tr h="181472">
                <a:tc gridSpan="2">
                  <a:txBody>
                    <a:bodyPr/>
                    <a:lstStyle/>
                    <a:p>
                      <a:pPr algn="l" fontAlgn="b"/>
                      <a:r>
                        <a:rPr lang="en-US" sz="1100" b="0" i="0" u="none" strike="noStrike" dirty="0">
                          <a:solidFill>
                            <a:srgbClr val="000000"/>
                          </a:solidFill>
                          <a:effectLst/>
                          <a:latin typeface="Calibri" panose="020F0502020204030204" pitchFamily="34" charset="0"/>
                        </a:rPr>
                        <a:t> </a:t>
                      </a:r>
                    </a:p>
                  </a:txBody>
                  <a:tcPr marL="2883" marR="2883" marT="2883" marB="0" anchor="b">
                    <a:lnL>
                      <a:noFill/>
                    </a:lnL>
                    <a:lnR>
                      <a:noFill/>
                    </a:lnR>
                    <a:lnT>
                      <a:noFill/>
                    </a:lnT>
                    <a:lnB>
                      <a:noFill/>
                    </a:lnB>
                    <a:solidFill>
                      <a:srgbClr val="D9D9D9"/>
                    </a:solidFill>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2883" marR="2883" marT="2883" marB="0" anchor="b">
                    <a:lnL>
                      <a:noFill/>
                    </a:lnL>
                    <a:lnR>
                      <a:noFill/>
                    </a:lnR>
                    <a:lnT>
                      <a:noFill/>
                    </a:lnT>
                    <a:lnB>
                      <a:noFill/>
                    </a:lnB>
                    <a:solidFill>
                      <a:srgbClr val="D9D9D9"/>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2883" marR="2883" marT="2883" marB="0" anchor="b">
                    <a:lnL>
                      <a:noFill/>
                    </a:lnL>
                    <a:lnR>
                      <a:noFill/>
                    </a:lnR>
                    <a:lnT>
                      <a:noFill/>
                    </a:lnT>
                    <a:lnB>
                      <a:noFill/>
                    </a:lnB>
                    <a:solidFill>
                      <a:srgbClr val="D9D9D9"/>
                    </a:solidFill>
                  </a:tcPr>
                </a:tc>
                <a:tc>
                  <a:txBody>
                    <a:bodyPr/>
                    <a:lstStyle/>
                    <a:p>
                      <a:pPr algn="ctr" fontAlgn="b"/>
                      <a:r>
                        <a:rPr lang="en-US" sz="1200" b="0" i="0" u="none" strike="noStrike">
                          <a:solidFill>
                            <a:srgbClr val="000000"/>
                          </a:solidFill>
                          <a:effectLst/>
                          <a:latin typeface="Calibri" panose="020F0502020204030204" pitchFamily="34" charset="0"/>
                        </a:rPr>
                        <a:t>High Level Vision Canvas</a:t>
                      </a:r>
                    </a:p>
                  </a:txBody>
                  <a:tcPr marL="2883" marR="2883" marT="2883" marB="0" anchor="b">
                    <a:lnL>
                      <a:noFill/>
                    </a:lnL>
                    <a:lnR>
                      <a:noFill/>
                    </a:lnR>
                    <a:lnT>
                      <a:noFill/>
                    </a:lnT>
                    <a:lnB>
                      <a:noFill/>
                    </a:lnB>
                    <a:solidFill>
                      <a:srgbClr val="D9D9D9"/>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2883" marR="2883" marT="2883" marB="0" anchor="b">
                    <a:lnL>
                      <a:noFill/>
                    </a:lnL>
                    <a:lnR>
                      <a:noFill/>
                    </a:lnR>
                    <a:lnT>
                      <a:noFill/>
                    </a:lnT>
                    <a:lnB>
                      <a:noFill/>
                    </a:lnB>
                    <a:solidFill>
                      <a:srgbClr val="D9D9D9"/>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2883" marR="2883" marT="2883" marB="0" anchor="b">
                    <a:lnL>
                      <a:noFill/>
                    </a:lnL>
                    <a:lnR>
                      <a:noFill/>
                    </a:lnR>
                    <a:lnT>
                      <a:noFill/>
                    </a:lnT>
                    <a:lnB>
                      <a:noFill/>
                    </a:lnB>
                    <a:solidFill>
                      <a:srgbClr val="D9D9D9"/>
                    </a:solidFill>
                  </a:tcPr>
                </a:tc>
                <a:extLst>
                  <a:ext uri="{0D108BD9-81ED-4DB2-BD59-A6C34878D82A}">
                    <a16:rowId xmlns:a16="http://schemas.microsoft.com/office/drawing/2014/main" val="1892126704"/>
                  </a:ext>
                </a:extLst>
              </a:tr>
              <a:tr h="166584">
                <a:tc gridSpan="3">
                  <a:txBody>
                    <a:bodyPr/>
                    <a:lstStyle/>
                    <a:p>
                      <a:pPr algn="l" fontAlgn="b"/>
                      <a:r>
                        <a:rPr lang="en-US" sz="1100" b="0" i="1" u="none" strike="noStrike" dirty="0">
                          <a:solidFill>
                            <a:srgbClr val="000000"/>
                          </a:solidFill>
                          <a:effectLst/>
                          <a:latin typeface="Calibri" panose="020F0502020204030204" pitchFamily="34" charset="0"/>
                        </a:rPr>
                        <a:t>Project Name</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068363755"/>
                  </a:ext>
                </a:extLst>
              </a:tr>
              <a:tr h="166584">
                <a:tc gridSpan="3">
                  <a:txBody>
                    <a:bodyPr/>
                    <a:lstStyle/>
                    <a:p>
                      <a:pPr algn="l" fontAlgn="b"/>
                      <a:r>
                        <a:rPr lang="en-US" sz="1100" b="0" i="0" u="none" strike="noStrike" dirty="0">
                          <a:solidFill>
                            <a:srgbClr val="000000"/>
                          </a:solidFill>
                          <a:effectLst/>
                          <a:latin typeface="Arial" panose="020B060402020202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982778361"/>
                  </a:ext>
                </a:extLst>
              </a:tr>
              <a:tr h="360128">
                <a:tc>
                  <a:txBody>
                    <a:bodyPr/>
                    <a:lstStyle/>
                    <a:p>
                      <a:pPr algn="ctr" fontAlgn="b"/>
                      <a:r>
                        <a:rPr lang="en-US" sz="1100" b="0" i="1" u="none" strike="noStrike" dirty="0">
                          <a:solidFill>
                            <a:srgbClr val="000000"/>
                          </a:solidFill>
                          <a:effectLst/>
                          <a:latin typeface="Arial" panose="020B0604020202020204" pitchFamily="34" charset="0"/>
                        </a:rPr>
                        <a:t>Inspirations                         (note what is it inspiring)</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b"/>
                      <a:r>
                        <a:rPr lang="en-US" sz="1100" b="0" i="1" u="none" strike="noStrike" dirty="0">
                          <a:solidFill>
                            <a:srgbClr val="000000"/>
                          </a:solidFill>
                          <a:effectLst/>
                          <a:latin typeface="Arial" panose="020B0604020202020204" pitchFamily="34" charset="0"/>
                        </a:rPr>
                        <a:t>Genre                                               (ex: 3rd Person)</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hMerge="1">
                  <a:txBody>
                    <a:bodyPr/>
                    <a:lstStyle/>
                    <a:p>
                      <a:pPr algn="ctr" fontAlgn="b"/>
                      <a:r>
                        <a:rPr lang="en-US" sz="1100" b="0" i="1" u="none" strike="noStrike">
                          <a:solidFill>
                            <a:srgbClr val="000000"/>
                          </a:solidFill>
                          <a:effectLst/>
                          <a:latin typeface="Arial" panose="020B0604020202020204" pitchFamily="34" charset="0"/>
                        </a:rPr>
                        <a:t>Genre                                     (ex: 3rd Person)</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100" b="0" i="1" u="none" strike="noStrike" dirty="0">
                          <a:solidFill>
                            <a:srgbClr val="000000"/>
                          </a:solidFill>
                          <a:effectLst/>
                          <a:latin typeface="Arial" panose="020B0604020202020204" pitchFamily="34" charset="0"/>
                        </a:rPr>
                        <a:t>Core Pillars                                                                              (in the form "User can...")</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66FF"/>
                    </a:solidFill>
                  </a:tcPr>
                </a:tc>
                <a:tc>
                  <a:txBody>
                    <a:bodyPr/>
                    <a:lstStyle/>
                    <a:p>
                      <a:pPr algn="ctr" fontAlgn="b"/>
                      <a:r>
                        <a:rPr lang="en-US" sz="1200" b="0" i="1" u="none" strike="noStrike" dirty="0">
                          <a:solidFill>
                            <a:srgbClr val="000000"/>
                          </a:solidFill>
                          <a:effectLst/>
                          <a:latin typeface="Calibri" panose="020F0502020204030204" pitchFamily="34" charset="0"/>
                        </a:rPr>
                        <a:t>Core Systems                                                          (ex: Save/Load or Combat)</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100" b="0" i="1" u="none" strike="noStrike" dirty="0">
                          <a:solidFill>
                            <a:srgbClr val="000000"/>
                          </a:solidFill>
                          <a:effectLst/>
                          <a:latin typeface="Arial" panose="020B0604020202020204" pitchFamily="34" charset="0"/>
                        </a:rPr>
                        <a:t>User Experience                                       (the emotion elicited)</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999254582"/>
                  </a:ext>
                </a:extLst>
              </a:tr>
              <a:tr h="1149190">
                <a:tc>
                  <a:txBody>
                    <a:bodyPr/>
                    <a:lstStyle/>
                    <a:p>
                      <a:pPr algn="l" fontAlgn="b"/>
                      <a:r>
                        <a:rPr lang="en-US" sz="1100" b="1" i="0" u="none" strike="noStrike" dirty="0">
                          <a:solidFill>
                            <a:srgbClr val="000000"/>
                          </a:solidFill>
                          <a:effectLst/>
                          <a:latin typeface="Calibri" panose="020F0502020204030204" pitchFamily="34" charset="0"/>
                        </a:rPr>
                        <a:t>Inspirations inform about what the usage, gameplay, tone (humor or atmosphere), UI, Audio, and art style are like by providing similar examples</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1100" b="1" i="0" u="none" strike="noStrike" dirty="0">
                          <a:solidFill>
                            <a:srgbClr val="000000"/>
                          </a:solidFill>
                          <a:effectLst/>
                          <a:latin typeface="Calibri" panose="020F0502020204030204" pitchFamily="34" charset="0"/>
                        </a:rPr>
                        <a:t>The Genre describes, informs, and constrains the usage and camera style and sets expectations for the team what the team will be building for the User.  These should be common genres</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r>
                        <a:rPr lang="en-US" sz="1100" b="1" i="0" u="none" strike="noStrike" dirty="0">
                          <a:solidFill>
                            <a:srgbClr val="000000"/>
                          </a:solidFill>
                          <a:effectLst/>
                          <a:latin typeface="Calibri" panose="020F0502020204030204" pitchFamily="34" charset="0"/>
                        </a:rPr>
                        <a:t>The Genre describes, informs, and constrains the usage and camera style and sets expectations for the team what the team will be building for the User.  These should be common genres</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The core pillars are the actions the user can perform that define the user actions (the core mechanics) that, if removed would change the user experience.</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panose="020F0502020204030204" pitchFamily="34" charset="0"/>
                        </a:rPr>
                        <a:t>Core Systems are the key programmatic features/systems that need to be created to build your project, they should directly relate to Core Pillars and should also contain those systems needed that are not core but necessary (for example Save/Load)</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panose="020F0502020204030204" pitchFamily="34" charset="0"/>
                        </a:rPr>
                        <a:t>The User experiences should be the foundation for your core mechanics (Core Pillars and Core Systems).  They should be the emotional experiences you are trying to evoke from the user.</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8835118"/>
                  </a:ext>
                </a:extLst>
              </a:tr>
              <a:tr h="821655">
                <a:tc>
                  <a:txBody>
                    <a:bodyPr/>
                    <a:lstStyle/>
                    <a:p>
                      <a:pPr algn="l" fontAlgn="b"/>
                      <a:r>
                        <a:rPr lang="en-US" sz="1100" b="0" i="0" u="none" strike="noStrike" dirty="0">
                          <a:solidFill>
                            <a:srgbClr val="FF0000"/>
                          </a:solidFill>
                          <a:effectLst/>
                          <a:latin typeface="Calibri" panose="020F0502020204030204" pitchFamily="34" charset="0"/>
                        </a:rPr>
                        <a:t>Inspirations are key, they show others what surrounds your idea and makes it special.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1100" b="0" i="0" u="none" strike="noStrike" dirty="0">
                          <a:solidFill>
                            <a:srgbClr val="FF0000"/>
                          </a:solidFill>
                          <a:effectLst/>
                          <a:latin typeface="Calibri" panose="020F0502020204030204" pitchFamily="34" charset="0"/>
                        </a:rPr>
                        <a:t>Don't put world descriptors here, (Zombies are not a Genre, they are an element of the world, the genre would be Survival)</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r>
                        <a:rPr lang="en-US" sz="1100" b="0" i="0" u="none" strike="noStrike" dirty="0">
                          <a:solidFill>
                            <a:srgbClr val="FF0000"/>
                          </a:solidFill>
                          <a:effectLst/>
                          <a:latin typeface="Calibri" panose="020F0502020204030204" pitchFamily="34" charset="0"/>
                        </a:rPr>
                        <a:t>Don't put world </a:t>
                      </a:r>
                      <a:r>
                        <a:rPr lang="en-US" sz="1100" b="0" i="0" u="none" strike="noStrike" dirty="0" err="1">
                          <a:solidFill>
                            <a:srgbClr val="FF0000"/>
                          </a:solidFill>
                          <a:effectLst/>
                          <a:latin typeface="Calibri" panose="020F0502020204030204" pitchFamily="34" charset="0"/>
                        </a:rPr>
                        <a:t>desciptors</a:t>
                      </a:r>
                      <a:r>
                        <a:rPr lang="en-US" sz="1100" b="0" i="0" u="none" strike="noStrike" dirty="0">
                          <a:solidFill>
                            <a:srgbClr val="FF0000"/>
                          </a:solidFill>
                          <a:effectLst/>
                          <a:latin typeface="Calibri" panose="020F0502020204030204" pitchFamily="34" charset="0"/>
                        </a:rPr>
                        <a:t> here (</a:t>
                      </a:r>
                      <a:r>
                        <a:rPr lang="en-US" sz="1100" b="0" i="0" u="none" strike="noStrike" dirty="0" err="1">
                          <a:solidFill>
                            <a:srgbClr val="FF0000"/>
                          </a:solidFill>
                          <a:effectLst/>
                          <a:latin typeface="Calibri" panose="020F0502020204030204" pitchFamily="34" charset="0"/>
                        </a:rPr>
                        <a:t>Zomibes</a:t>
                      </a:r>
                      <a:r>
                        <a:rPr lang="en-US" sz="1100" b="0" i="0" u="none" strike="noStrike" dirty="0">
                          <a:solidFill>
                            <a:srgbClr val="FF0000"/>
                          </a:solidFill>
                          <a:effectLst/>
                          <a:latin typeface="Calibri" panose="020F0502020204030204" pitchFamily="34" charset="0"/>
                        </a:rPr>
                        <a:t> are not a Genre, they are an element of the world, the genre is survival)</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FF0000"/>
                          </a:solidFill>
                          <a:effectLst/>
                          <a:latin typeface="Calibri" panose="020F0502020204030204" pitchFamily="34" charset="0"/>
                        </a:rPr>
                        <a:t>Make sure each core pillar reflects/supports a user experience.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FF0000"/>
                          </a:solidFill>
                          <a:effectLst/>
                          <a:latin typeface="Calibri" panose="020F0502020204030204" pitchFamily="34" charset="0"/>
                        </a:rPr>
                        <a:t>Don't forget those background elements that drive key game play mechanics (AI, Audio, UI, etc.)  These are key systems.</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FF0000"/>
                          </a:solidFill>
                          <a:effectLst/>
                          <a:latin typeface="Calibri" panose="020F0502020204030204" pitchFamily="34" charset="0"/>
                        </a:rPr>
                        <a:t>If you want to build something that has an impression on users, then you need to develop this element properly, with real consideration for experiences you have had as well as emotions you want to drive.</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1187227"/>
                  </a:ext>
                </a:extLst>
              </a:tr>
              <a:tr h="74721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FF0000"/>
                          </a:solidFill>
                          <a:effectLst/>
                          <a:latin typeface="Calibri" panose="020F0502020204030204" pitchFamily="34" charset="0"/>
                        </a:rPr>
                        <a:t>Remember to note what part of the game each element inspires.</a:t>
                      </a:r>
                    </a:p>
                    <a:p>
                      <a:pPr algn="l" fontAlgn="b"/>
                      <a:r>
                        <a:rPr lang="en-US" sz="1100" b="0" i="0" u="none" strike="noStrike" dirty="0">
                          <a:solidFill>
                            <a:srgbClr val="00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1100" b="0" i="0" u="none" strike="noStrike" dirty="0">
                          <a:solidFill>
                            <a:srgbClr val="00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r>
                        <a:rPr lang="en-US" sz="1100" b="0" i="0" u="none" strike="noStrike">
                          <a:solidFill>
                            <a:srgbClr val="00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FF0000"/>
                          </a:solidFill>
                          <a:effectLst/>
                          <a:latin typeface="Calibri" panose="020F0502020204030204" pitchFamily="34" charset="0"/>
                        </a:rPr>
                        <a:t>Grouping like elements or sub elements is good for clarity (ex: pillars about ranged and melee combat would fit under a more general combat pillar)</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dirty="0">
                        <a:solidFill>
                          <a:srgbClr val="FF0000"/>
                        </a:solidFill>
                        <a:effectLst/>
                        <a:latin typeface="Calibri" panose="020F0502020204030204" pitchFamily="34" charset="0"/>
                      </a:endParaRPr>
                    </a:p>
                    <a:p>
                      <a:pPr algn="l" fontAlgn="b"/>
                      <a:r>
                        <a:rPr lang="en-US" sz="1100" b="0" i="0" u="none" strike="noStrike" dirty="0">
                          <a:solidFill>
                            <a:srgbClr val="FF0000"/>
                          </a:solidFill>
                          <a:effectLst/>
                          <a:latin typeface="Calibri" panose="020F0502020204030204" pitchFamily="34" charset="0"/>
                        </a:rPr>
                        <a:t>The details in this and core pillars drive the feature list.  Be thoughtful here, start with higher level elements and then add contributing background elements).</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FF0000"/>
                          </a:solidFill>
                          <a:effectLst/>
                          <a:latin typeface="Calibri" panose="020F0502020204030204" pitchFamily="34" charset="0"/>
                        </a:rPr>
                        <a:t>If you don't have much to offer here you may need to consider adding depth to what you are building (if a tour say, you might want to gamify it in some way).</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6218741"/>
                  </a:ext>
                </a:extLst>
              </a:tr>
              <a:tr h="494119">
                <a:tc>
                  <a:txBody>
                    <a:bodyPr/>
                    <a:lstStyle/>
                    <a:p>
                      <a:pPr algn="l" fontAlgn="b"/>
                      <a:r>
                        <a:rPr lang="en-US" sz="1100" b="0" i="0" u="none" strike="noStrike" dirty="0">
                          <a:solidFill>
                            <a:srgbClr val="00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0" i="1" u="none" strike="noStrike" dirty="0">
                          <a:solidFill>
                            <a:srgbClr val="000000"/>
                          </a:solidFill>
                          <a:effectLst/>
                          <a:latin typeface="Arial" panose="020B0604020202020204" pitchFamily="34" charset="0"/>
                        </a:rPr>
                        <a:t>IP/World                                                (high level descriptions)</a:t>
                      </a:r>
                      <a:endParaRPr lang="en-US" sz="1600" b="0" i="0" u="none" strike="noStrike" dirty="0">
                        <a:solidFill>
                          <a:srgbClr val="000000"/>
                        </a:solidFill>
                        <a:effectLst/>
                        <a:latin typeface="Calibri" panose="020F0502020204030204" pitchFamily="34" charset="0"/>
                      </a:endParaRP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hMerge="1">
                  <a:txBody>
                    <a:bodyPr/>
                    <a:lstStyle/>
                    <a:p>
                      <a:pPr algn="ctr" fontAlgn="b"/>
                      <a:r>
                        <a:rPr lang="en-US" sz="1050" b="0" i="1" u="none" strike="noStrike">
                          <a:solidFill>
                            <a:srgbClr val="000000"/>
                          </a:solidFill>
                          <a:effectLst/>
                          <a:latin typeface="Arial" panose="020B0604020202020204" pitchFamily="34" charset="0"/>
                        </a:rPr>
                        <a:t>IP/World                                                (high level descriptions)</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FF0000"/>
                        </a:solidFill>
                        <a:effectLst/>
                        <a:latin typeface="Calibri" panose="020F050202020403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FF0000"/>
                          </a:solidFill>
                          <a:effectLst/>
                          <a:latin typeface="Calibri" panose="020F0502020204030204" pitchFamily="34" charset="0"/>
                        </a:rPr>
                        <a:t>Don’t put emotions here, they belong in User Experiences.  They can be rewritten as core pillars.</a:t>
                      </a:r>
                      <a:r>
                        <a:rPr lang="en-US" sz="1100" b="0" i="0" u="none" strike="noStrike" dirty="0">
                          <a:solidFill>
                            <a:srgbClr val="00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1" u="none" strike="noStrike" dirty="0">
                          <a:solidFill>
                            <a:srgbClr val="000000"/>
                          </a:solidFill>
                          <a:effectLst/>
                          <a:latin typeface="Calibri" panose="020F0502020204030204" pitchFamily="34" charset="0"/>
                        </a:rPr>
                        <a:t>User Types (prioritized)</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180525867"/>
                  </a:ext>
                </a:extLst>
              </a:tr>
              <a:tr h="985422">
                <a:tc>
                  <a:txBody>
                    <a:bodyPr/>
                    <a:lstStyle/>
                    <a:p>
                      <a:pPr algn="l" fontAlgn="b"/>
                      <a:r>
                        <a:rPr lang="en-US" sz="1100" b="0" i="0" u="none" strike="noStrike" dirty="0">
                          <a:solidFill>
                            <a:srgbClr val="00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The IP/World element is there to provide context for where the game/project is being placed.</a:t>
                      </a:r>
                    </a:p>
                    <a:p>
                      <a:pPr marL="0" marR="0" lvl="0" indent="0" algn="l" defTabSz="914400"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Elements about Narrative and environment belong here.</a:t>
                      </a:r>
                      <a:endParaRPr lang="en-US" sz="1100" b="0" i="0" u="none" strike="noStrike" dirty="0">
                        <a:solidFill>
                          <a:srgbClr val="000000"/>
                        </a:solidFill>
                        <a:effectLst/>
                        <a:latin typeface="Calibri" panose="020F0502020204030204" pitchFamily="34" charset="0"/>
                      </a:endParaRP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r>
                        <a:rPr lang="en-US" sz="1100" b="1" i="0" u="none" strike="noStrike">
                          <a:solidFill>
                            <a:srgbClr val="000000"/>
                          </a:solidFill>
                          <a:effectLst/>
                          <a:latin typeface="Calibri" panose="020F0502020204030204" pitchFamily="34" charset="0"/>
                        </a:rPr>
                        <a:t>The IP/World element is there to provide context for where the game/project is being placed.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panose="020F0502020204030204" pitchFamily="34" charset="0"/>
                        </a:rPr>
                        <a:t>These are the types of users you think your project will attract. These should be prioritized by size of group (biggest first).  This list helps you make decisions when conflicts arise between supporting features and handling scope.</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420760"/>
                  </a:ext>
                </a:extLst>
              </a:tr>
              <a:tr h="801773">
                <a:tc>
                  <a:txBody>
                    <a:bodyPr/>
                    <a:lstStyle/>
                    <a:p>
                      <a:pPr algn="l" fontAlgn="b"/>
                      <a:r>
                        <a:rPr lang="en-US" sz="1100" b="0" i="0" u="none" strike="noStrike">
                          <a:solidFill>
                            <a:srgbClr val="00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FF0000"/>
                          </a:solidFill>
                          <a:effectLst/>
                          <a:latin typeface="Calibri" panose="020F0502020204030204" pitchFamily="34" charset="0"/>
                        </a:rPr>
                        <a:t>This is more important that most designers realize.  Adding enough detail to describe the context of what you are building in just a few lines of text is key.</a:t>
                      </a:r>
                      <a:endParaRPr lang="en-US" sz="1100" b="0" i="0" u="none" strike="noStrike" dirty="0">
                        <a:solidFill>
                          <a:srgbClr val="000000"/>
                        </a:solidFill>
                        <a:effectLst/>
                        <a:latin typeface="Calibri" panose="020F0502020204030204" pitchFamily="34" charset="0"/>
                      </a:endParaRP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r>
                        <a:rPr lang="en-US" sz="1100" b="1" i="0" u="none" strike="noStrike">
                          <a:solidFill>
                            <a:srgbClr val="000000"/>
                          </a:solidFill>
                          <a:effectLst/>
                          <a:latin typeface="Calibri" panose="020F0502020204030204" pitchFamily="34" charset="0"/>
                        </a:rPr>
                        <a:t>Elements about Narrative and environment belong here.</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FF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FF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FF0000"/>
                          </a:solidFill>
                          <a:effectLst/>
                          <a:latin typeface="Calibri" panose="020F0502020204030204" pitchFamily="34" charset="0"/>
                        </a:rPr>
                        <a:t>We found that personalizing the Names for these groups helped describe them.  Knowing these groups well helps define your efforts.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6053155"/>
                  </a:ext>
                </a:extLst>
              </a:tr>
              <a:tr h="820571">
                <a:tc>
                  <a:txBody>
                    <a:bodyPr/>
                    <a:lstStyle/>
                    <a:p>
                      <a:pPr algn="l" fontAlgn="b"/>
                      <a:r>
                        <a:rPr lang="en-US" sz="1100" b="0" i="0" u="none" strike="noStrike" dirty="0">
                          <a:solidFill>
                            <a:srgbClr val="00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FF0000"/>
                        </a:solidFill>
                        <a:effectLst/>
                        <a:latin typeface="Calibri" panose="020F050202020403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FF0000"/>
                          </a:solidFill>
                          <a:effectLst/>
                          <a:latin typeface="Calibri" panose="020F0502020204030204" pitchFamily="34" charset="0"/>
                        </a:rPr>
                        <a:t>Timeframes matter (For example: Sci fi Technology can vary greatly based on how far in the future we are talking about. </a:t>
                      </a:r>
                      <a:endParaRPr lang="en-US" sz="1100" b="0" i="0" u="none" strike="noStrike" dirty="0">
                        <a:solidFill>
                          <a:srgbClr val="000000"/>
                        </a:solidFill>
                        <a:effectLst/>
                        <a:latin typeface="Calibri" panose="020F0502020204030204" pitchFamily="34" charset="0"/>
                      </a:endParaRP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r>
                        <a:rPr lang="en-US" sz="1100" b="0" i="0" u="none" strike="noStrike">
                          <a:solidFill>
                            <a:srgbClr val="FF0000"/>
                          </a:solidFill>
                          <a:effectLst/>
                          <a:latin typeface="Calibri" panose="020F0502020204030204" pitchFamily="34" charset="0"/>
                        </a:rPr>
                        <a:t>This is more important that most designers realize.  Adding enough detail to describe the context of what you are building in just a few lines of text is very important.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FF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FF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FF0000"/>
                          </a:solidFill>
                          <a:effectLst/>
                          <a:latin typeface="Calibri" panose="020F0502020204030204" pitchFamily="34" charset="0"/>
                        </a:rPr>
                        <a:t>You don’t have to be one of these types, but you need to find these types to try your app to make sure it is meeting their needs.</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8226695"/>
                  </a:ext>
                </a:extLst>
              </a:tr>
            </a:tbl>
          </a:graphicData>
        </a:graphic>
      </p:graphicFrame>
    </p:spTree>
    <p:extLst>
      <p:ext uri="{BB962C8B-B14F-4D97-AF65-F5344CB8AC3E}">
        <p14:creationId xmlns:p14="http://schemas.microsoft.com/office/powerpoint/2010/main" val="2960197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8ACE649B-7FBD-454C-8465-02939A331006}"/>
              </a:ext>
            </a:extLst>
          </p:cNvPr>
          <p:cNvGraphicFramePr>
            <a:graphicFrameLocks noGrp="1"/>
          </p:cNvGraphicFramePr>
          <p:nvPr/>
        </p:nvGraphicFramePr>
        <p:xfrm>
          <a:off x="5000780" y="1171562"/>
          <a:ext cx="7122698" cy="5284865"/>
        </p:xfrm>
        <a:graphic>
          <a:graphicData uri="http://schemas.openxmlformats.org/drawingml/2006/table">
            <a:tbl>
              <a:tblPr/>
              <a:tblGrid>
                <a:gridCol w="1454905">
                  <a:extLst>
                    <a:ext uri="{9D8B030D-6E8A-4147-A177-3AD203B41FA5}">
                      <a16:colId xmlns:a16="http://schemas.microsoft.com/office/drawing/2014/main" val="863257311"/>
                    </a:ext>
                  </a:extLst>
                </a:gridCol>
                <a:gridCol w="974727">
                  <a:extLst>
                    <a:ext uri="{9D8B030D-6E8A-4147-A177-3AD203B41FA5}">
                      <a16:colId xmlns:a16="http://schemas.microsoft.com/office/drawing/2014/main" val="2552829264"/>
                    </a:ext>
                  </a:extLst>
                </a:gridCol>
                <a:gridCol w="1630306">
                  <a:extLst>
                    <a:ext uri="{9D8B030D-6E8A-4147-A177-3AD203B41FA5}">
                      <a16:colId xmlns:a16="http://schemas.microsoft.com/office/drawing/2014/main" val="3637504218"/>
                    </a:ext>
                  </a:extLst>
                </a:gridCol>
                <a:gridCol w="1472025">
                  <a:extLst>
                    <a:ext uri="{9D8B030D-6E8A-4147-A177-3AD203B41FA5}">
                      <a16:colId xmlns:a16="http://schemas.microsoft.com/office/drawing/2014/main" val="396917266"/>
                    </a:ext>
                  </a:extLst>
                </a:gridCol>
                <a:gridCol w="1590735">
                  <a:extLst>
                    <a:ext uri="{9D8B030D-6E8A-4147-A177-3AD203B41FA5}">
                      <a16:colId xmlns:a16="http://schemas.microsoft.com/office/drawing/2014/main" val="533619470"/>
                    </a:ext>
                  </a:extLst>
                </a:gridCol>
              </a:tblGrid>
              <a:tr h="281505">
                <a:tc gridSpan="5">
                  <a:txBody>
                    <a:bodyPr/>
                    <a:lstStyle/>
                    <a:p>
                      <a:pPr algn="ctr" rtl="0" fontAlgn="b"/>
                      <a:r>
                        <a:rPr lang="en-US" sz="1600" b="0" dirty="0">
                          <a:solidFill>
                            <a:srgbClr val="000000"/>
                          </a:solidFill>
                          <a:effectLst/>
                          <a:latin typeface="Calibri" panose="020F0502020204030204" pitchFamily="34" charset="0"/>
                        </a:rPr>
                        <a:t>High Level Vision Canvas</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pPr algn="ctr" rtl="0" fontAlgn="b"/>
                      <a:endParaRPr lang="en-US" sz="1600" b="0" dirty="0">
                        <a:solidFill>
                          <a:srgbClr val="000000"/>
                        </a:solidFill>
                        <a:effectLst/>
                        <a:latin typeface="Calibri" panose="020F0502020204030204" pitchFamily="34" charset="0"/>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3530413845"/>
                  </a:ext>
                </a:extLst>
              </a:tr>
              <a:tr h="0">
                <a:tc gridSpan="2">
                  <a:txBody>
                    <a:bodyPr/>
                    <a:lstStyle/>
                    <a:p>
                      <a:pPr rtl="0" fontAlgn="b"/>
                      <a:r>
                        <a:rPr lang="en-US" sz="800" dirty="0">
                          <a:effectLst/>
                        </a:rPr>
                        <a:t>   </a:t>
                      </a:r>
                      <a:r>
                        <a:rPr lang="en-US" sz="1100" dirty="0">
                          <a:effectLst/>
                        </a:rPr>
                        <a:t>App/Game Name</a:t>
                      </a:r>
                      <a:endParaRPr lang="en-US" sz="8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endParaRPr lang="en-US"/>
                    </a:p>
                  </a:txBody>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1164445955"/>
                  </a:ext>
                </a:extLst>
              </a:tr>
              <a:tr h="409741">
                <a:tc>
                  <a:txBody>
                    <a:bodyPr/>
                    <a:lstStyle/>
                    <a:p>
                      <a:pPr algn="ctr" rtl="0" fontAlgn="b"/>
                      <a:r>
                        <a:rPr lang="en-US" sz="1400" b="0" i="1" dirty="0">
                          <a:solidFill>
                            <a:srgbClr val="000000"/>
                          </a:solidFill>
                          <a:effectLst/>
                          <a:latin typeface="Calibri" panose="020F0502020204030204" pitchFamily="34" charset="0"/>
                        </a:rPr>
                        <a:t>Inspirations</a:t>
                      </a:r>
                    </a:p>
                    <a:p>
                      <a:pPr algn="ctr" rtl="0" fontAlgn="b"/>
                      <a:r>
                        <a:rPr lang="en-US" sz="1100" b="0" i="1" dirty="0">
                          <a:solidFill>
                            <a:srgbClr val="000000"/>
                          </a:solidFill>
                          <a:effectLst/>
                          <a:latin typeface="Calibri" panose="020F0502020204030204" pitchFamily="34" charset="0"/>
                        </a:rPr>
                        <a:t>(note what it is inspiring)</a:t>
                      </a: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9BC2E6"/>
                    </a:solidFill>
                  </a:tcPr>
                </a:tc>
                <a:tc>
                  <a:txBody>
                    <a:bodyPr/>
                    <a:lstStyle/>
                    <a:p>
                      <a:pPr algn="ctr" rtl="0" fontAlgn="b"/>
                      <a:r>
                        <a:rPr lang="en-US" sz="1400" b="0" i="1" dirty="0">
                          <a:solidFill>
                            <a:srgbClr val="000000"/>
                          </a:solidFill>
                          <a:effectLst/>
                          <a:latin typeface="Calibri" panose="020F0502020204030204" pitchFamily="34" charset="0"/>
                        </a:rPr>
                        <a:t>Genre</a:t>
                      </a:r>
                    </a:p>
                    <a:p>
                      <a:pPr algn="ctr" rtl="0" fontAlgn="b"/>
                      <a:r>
                        <a:rPr lang="en-US" sz="1100" b="0" i="1" dirty="0">
                          <a:solidFill>
                            <a:srgbClr val="000000"/>
                          </a:solidFill>
                          <a:effectLst/>
                          <a:latin typeface="Calibri" panose="020F0502020204030204" pitchFamily="34" charset="0"/>
                        </a:rPr>
                        <a:t>(ex: RPG, Travel)</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E699"/>
                    </a:solidFill>
                  </a:tcPr>
                </a:tc>
                <a:tc>
                  <a:txBody>
                    <a:bodyPr/>
                    <a:lstStyle/>
                    <a:p>
                      <a:pPr algn="ctr" rtl="0" fontAlgn="b"/>
                      <a:r>
                        <a:rPr lang="en-US" sz="1400" b="0" i="1" dirty="0">
                          <a:solidFill>
                            <a:srgbClr val="000000"/>
                          </a:solidFill>
                          <a:effectLst/>
                          <a:latin typeface="Calibri" panose="020F0502020204030204" pitchFamily="34" charset="0"/>
                        </a:rPr>
                        <a:t>Core Pillars</a:t>
                      </a:r>
                    </a:p>
                    <a:p>
                      <a:pPr algn="ctr" rtl="0" fontAlgn="b"/>
                      <a:r>
                        <a:rPr lang="en-US" sz="1050" b="0" i="1" dirty="0">
                          <a:solidFill>
                            <a:srgbClr val="000000"/>
                          </a:solidFill>
                          <a:effectLst/>
                          <a:latin typeface="Arial" panose="020B0604020202020204" pitchFamily="34" charset="0"/>
                        </a:rPr>
                        <a:t>(in the form “User can...")</a:t>
                      </a:r>
                      <a:endParaRPr lang="en-US" sz="1050" b="0" i="1" dirty="0">
                        <a:solidFill>
                          <a:srgbClr val="000000"/>
                        </a:solidFill>
                        <a:effectLst/>
                        <a:latin typeface="Calibri" panose="020F0502020204030204" pitchFamily="34" charset="0"/>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C66FF"/>
                    </a:solidFill>
                  </a:tcPr>
                </a:tc>
                <a:tc>
                  <a:txBody>
                    <a:bodyPr/>
                    <a:lstStyle/>
                    <a:p>
                      <a:pPr algn="ctr" rtl="0" fontAlgn="b"/>
                      <a:r>
                        <a:rPr lang="en-US" sz="1400" b="0" i="1" dirty="0">
                          <a:solidFill>
                            <a:srgbClr val="000000"/>
                          </a:solidFill>
                          <a:effectLst/>
                          <a:latin typeface="Calibri" panose="020F0502020204030204" pitchFamily="34" charset="0"/>
                        </a:rPr>
                        <a:t>Core Systems</a:t>
                      </a:r>
                    </a:p>
                    <a:p>
                      <a:pPr algn="ctr" rtl="0" fontAlgn="b"/>
                      <a:r>
                        <a:rPr lang="en-US" sz="1050" b="0" i="1" dirty="0">
                          <a:solidFill>
                            <a:srgbClr val="000000"/>
                          </a:solidFill>
                          <a:effectLst/>
                          <a:latin typeface="Calibri" panose="020F0502020204030204" pitchFamily="34" charset="0"/>
                        </a:rPr>
                        <a:t> (ex: Save/Load, Combat)</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B084"/>
                    </a:solidFill>
                  </a:tcPr>
                </a:tc>
                <a:tc>
                  <a:txBody>
                    <a:bodyPr/>
                    <a:lstStyle/>
                    <a:p>
                      <a:pPr algn="ctr" rtl="0" fontAlgn="b"/>
                      <a:r>
                        <a:rPr lang="en-US" sz="1400" b="0" i="1" dirty="0">
                          <a:solidFill>
                            <a:srgbClr val="000000"/>
                          </a:solidFill>
                          <a:effectLst/>
                          <a:latin typeface="Calibri" panose="020F0502020204030204" pitchFamily="34" charset="0"/>
                        </a:rPr>
                        <a:t>User Experience</a:t>
                      </a:r>
                    </a:p>
                    <a:p>
                      <a:pPr algn="ctr" rtl="0" fontAlgn="b"/>
                      <a:r>
                        <a:rPr lang="en-US" sz="1000" b="0" i="1" dirty="0">
                          <a:solidFill>
                            <a:srgbClr val="000000"/>
                          </a:solidFill>
                          <a:effectLst/>
                          <a:latin typeface="Arial" panose="020B0604020202020204" pitchFamily="34" charset="0"/>
                        </a:rPr>
                        <a:t> (the emotion elicited)</a:t>
                      </a:r>
                      <a:endParaRPr lang="en-US" sz="1100" b="0" i="1" dirty="0">
                        <a:solidFill>
                          <a:srgbClr val="000000"/>
                        </a:solidFill>
                        <a:effectLst/>
                        <a:latin typeface="Calibri" panose="020F0502020204030204" pitchFamily="34" charset="0"/>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6E0B4"/>
                    </a:solidFill>
                  </a:tcPr>
                </a:tc>
                <a:extLst>
                  <a:ext uri="{0D108BD9-81ED-4DB2-BD59-A6C34878D82A}">
                    <a16:rowId xmlns:a16="http://schemas.microsoft.com/office/drawing/2014/main" val="556589987"/>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034959411"/>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730840678"/>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654733947"/>
                  </a:ext>
                </a:extLst>
              </a:tr>
              <a:tr h="164572">
                <a:tc>
                  <a:txBody>
                    <a:bodyPr/>
                    <a:lstStyle/>
                    <a:p>
                      <a:pPr rtl="0" fontAlgn="b"/>
                      <a:endParaRPr lang="en-US" sz="90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252502467"/>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548290758"/>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397128645"/>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541908877"/>
                  </a:ext>
                </a:extLst>
              </a:tr>
              <a:tr h="360566">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1200" b="0" i="1" dirty="0">
                          <a:solidFill>
                            <a:srgbClr val="000000"/>
                          </a:solidFill>
                          <a:effectLst/>
                          <a:latin typeface="Calibri" panose="020F0502020204030204" pitchFamily="34" charset="0"/>
                        </a:rPr>
                        <a:t>IP/World</a:t>
                      </a:r>
                    </a:p>
                    <a:p>
                      <a:pPr algn="ctr" rtl="0" fontAlgn="b"/>
                      <a:r>
                        <a:rPr lang="en-US" sz="1050" b="0" i="1" dirty="0">
                          <a:solidFill>
                            <a:srgbClr val="000000"/>
                          </a:solidFill>
                          <a:effectLst/>
                          <a:latin typeface="Calibri" panose="020F0502020204030204" pitchFamily="34" charset="0"/>
                        </a:rPr>
                        <a:t>(ex: Sci-fi, Beach)</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E699"/>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389085042"/>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815416683"/>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648929539"/>
                  </a:ext>
                </a:extLst>
              </a:tr>
              <a:tr h="431847">
                <a:tc>
                  <a:txBody>
                    <a:bodyPr/>
                    <a:lstStyle/>
                    <a:p>
                      <a:pPr rtl="0" fontAlgn="b"/>
                      <a:endParaRPr lang="en-US" sz="90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1200" b="0" i="1" dirty="0">
                          <a:solidFill>
                            <a:srgbClr val="000000"/>
                          </a:solidFill>
                          <a:effectLst/>
                          <a:latin typeface="Calibri" panose="020F0502020204030204" pitchFamily="34" charset="0"/>
                        </a:rPr>
                        <a:t>User Types</a:t>
                      </a:r>
                    </a:p>
                    <a:p>
                      <a:pPr algn="ctr" rtl="0" fontAlgn="b"/>
                      <a:r>
                        <a:rPr lang="en-US" sz="1050" b="0" i="1" dirty="0">
                          <a:solidFill>
                            <a:srgbClr val="000000"/>
                          </a:solidFill>
                          <a:effectLst/>
                          <a:latin typeface="Calibri" panose="020F0502020204030204" pitchFamily="34" charset="0"/>
                        </a:rPr>
                        <a:t>(rank by priority)</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6E0B4"/>
                    </a:solidFill>
                  </a:tcPr>
                </a:tc>
                <a:extLst>
                  <a:ext uri="{0D108BD9-81ED-4DB2-BD59-A6C34878D82A}">
                    <a16:rowId xmlns:a16="http://schemas.microsoft.com/office/drawing/2014/main" val="1987173444"/>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812310543"/>
                  </a:ext>
                </a:extLst>
              </a:tr>
              <a:tr h="164572">
                <a:tc>
                  <a:txBody>
                    <a:bodyPr/>
                    <a:lstStyle/>
                    <a:p>
                      <a:pPr rtl="0" fontAlgn="b"/>
                      <a:endParaRPr lang="en-US" sz="90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950268167"/>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178483135"/>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846399134"/>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849399745"/>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267705100"/>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528224510"/>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481577632"/>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594981123"/>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183119232"/>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972685138"/>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090987318"/>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extLst>
                  <a:ext uri="{0D108BD9-81ED-4DB2-BD59-A6C34878D82A}">
                    <a16:rowId xmlns:a16="http://schemas.microsoft.com/office/drawing/2014/main" val="3104708319"/>
                  </a:ext>
                </a:extLst>
              </a:tr>
            </a:tbl>
          </a:graphicData>
        </a:graphic>
      </p:graphicFrame>
      <p:grpSp>
        <p:nvGrpSpPr>
          <p:cNvPr id="10" name="Group 9">
            <a:extLst>
              <a:ext uri="{FF2B5EF4-FFF2-40B4-BE49-F238E27FC236}">
                <a16:creationId xmlns:a16="http://schemas.microsoft.com/office/drawing/2014/main" id="{38FFC3D0-FCCB-4E75-A72F-D59D10CA9109}"/>
              </a:ext>
            </a:extLst>
          </p:cNvPr>
          <p:cNvGrpSpPr/>
          <p:nvPr/>
        </p:nvGrpSpPr>
        <p:grpSpPr>
          <a:xfrm>
            <a:off x="5000779" y="1663701"/>
            <a:ext cx="7122701" cy="4859892"/>
            <a:chOff x="5563312" y="2099582"/>
            <a:chExt cx="6458567" cy="3927339"/>
          </a:xfrm>
        </p:grpSpPr>
        <p:sp>
          <p:nvSpPr>
            <p:cNvPr id="2" name="Rectangle 1">
              <a:extLst>
                <a:ext uri="{FF2B5EF4-FFF2-40B4-BE49-F238E27FC236}">
                  <a16:creationId xmlns:a16="http://schemas.microsoft.com/office/drawing/2014/main" id="{D56A1A7F-0805-4BCA-8E60-010B82ADBE8D}"/>
                </a:ext>
              </a:extLst>
            </p:cNvPr>
            <p:cNvSpPr/>
            <p:nvPr/>
          </p:nvSpPr>
          <p:spPr>
            <a:xfrm>
              <a:off x="5563312" y="2099583"/>
              <a:ext cx="1319413" cy="392733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FE6B2A48-7940-4A14-BA2C-4AD19DE042DC}"/>
                </a:ext>
              </a:extLst>
            </p:cNvPr>
            <p:cNvSpPr/>
            <p:nvPr/>
          </p:nvSpPr>
          <p:spPr>
            <a:xfrm>
              <a:off x="7777092" y="2099582"/>
              <a:ext cx="4244787" cy="392733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 name="TextBox 3"/>
          <p:cNvSpPr txBox="1"/>
          <p:nvPr/>
        </p:nvSpPr>
        <p:spPr>
          <a:xfrm>
            <a:off x="411893" y="276449"/>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Vision Canvas – Single Project/Level Version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17555" y="1104397"/>
            <a:ext cx="4983225" cy="473975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Determine the Descriptors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Define the Genre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1</a:t>
            </a:r>
            <a:r>
              <a:rPr kumimoji="0" lang="en-US" sz="1600" b="0" i="0" u="none" strike="noStrike" kern="1200" cap="none" spc="0" normalizeH="0" baseline="30000" noProof="0" dirty="0">
                <a:ln>
                  <a:noFill/>
                </a:ln>
                <a:solidFill>
                  <a:prstClr val="white"/>
                </a:solidFill>
                <a:effectLst/>
                <a:uLnTx/>
                <a:uFillTx/>
                <a:latin typeface="Calibri" panose="020F0502020204030204"/>
                <a:ea typeface="+mn-ea"/>
                <a:cs typeface="+mn-cs"/>
              </a:rPr>
              <a:t>st</a:t>
            </a: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Person or 3</a:t>
            </a:r>
            <a:r>
              <a:rPr kumimoji="0" lang="en-US" sz="1600" b="0" i="0" u="none" strike="noStrike" kern="1200" cap="none" spc="0" normalizeH="0" baseline="30000" noProof="0" dirty="0">
                <a:ln>
                  <a:noFill/>
                </a:ln>
                <a:solidFill>
                  <a:prstClr val="white"/>
                </a:solidFill>
                <a:effectLst/>
                <a:uLnTx/>
                <a:uFillTx/>
                <a:latin typeface="Calibri" panose="020F0502020204030204"/>
                <a:ea typeface="+mn-ea"/>
                <a:cs typeface="+mn-cs"/>
              </a:rPr>
              <a:t>rd</a:t>
            </a: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Travelogue, Shooter</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Don’t include info about the world</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Expectation is for standard Genre vernacular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Describe the World/Environment or IP</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Information about the background of the world</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Post Apocalyptic, Sci Fi, Japan, Beach , etc.</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Licensed Intellectual Properties, etc.</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Concepts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Narrative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These define the physical world, supplying context, interactions and connections.  They describe how the user interacts (ex: camera view) and relates (especially for a existing IP).</a:t>
            </a:r>
          </a:p>
          <a:p>
            <a:pPr marL="1200150" marR="0" lvl="2" indent="-285750" algn="l"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1072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07C38F3-F408-4881-A568-CAAA3F0E216E}"/>
              </a:ext>
            </a:extLst>
          </p:cNvPr>
          <p:cNvGraphicFramePr>
            <a:graphicFrameLocks noGrp="1"/>
          </p:cNvGraphicFramePr>
          <p:nvPr/>
        </p:nvGraphicFramePr>
        <p:xfrm>
          <a:off x="2465609" y="-8164"/>
          <a:ext cx="7260772" cy="3174991"/>
        </p:xfrm>
        <a:graphic>
          <a:graphicData uri="http://schemas.openxmlformats.org/drawingml/2006/table">
            <a:tbl>
              <a:tblPr/>
              <a:tblGrid>
                <a:gridCol w="7260772">
                  <a:extLst>
                    <a:ext uri="{9D8B030D-6E8A-4147-A177-3AD203B41FA5}">
                      <a16:colId xmlns:a16="http://schemas.microsoft.com/office/drawing/2014/main" val="2987258829"/>
                    </a:ext>
                  </a:extLst>
                </a:gridCol>
              </a:tblGrid>
              <a:tr h="539921">
                <a:tc>
                  <a:txBody>
                    <a:bodyPr/>
                    <a:lstStyle/>
                    <a:p>
                      <a:pPr algn="ctr" fontAlgn="b"/>
                      <a:r>
                        <a:rPr lang="en-US" sz="2000" b="0" i="1" u="none" strike="noStrike" dirty="0">
                          <a:solidFill>
                            <a:srgbClr val="000000"/>
                          </a:solidFill>
                          <a:effectLst/>
                          <a:latin typeface="Arial" panose="020B0604020202020204" pitchFamily="34" charset="0"/>
                        </a:rPr>
                        <a:t>Genre                                                                                               (ex: 3rd Person)</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3497164049"/>
                  </a:ext>
                </a:extLst>
              </a:tr>
              <a:tr h="1494186">
                <a:tc>
                  <a:txBody>
                    <a:bodyPr/>
                    <a:lstStyle/>
                    <a:p>
                      <a:pPr algn="l" fontAlgn="b"/>
                      <a:r>
                        <a:rPr lang="en-US" sz="2000" b="1" i="0" u="none" strike="noStrike" dirty="0">
                          <a:solidFill>
                            <a:srgbClr val="000000"/>
                          </a:solidFill>
                          <a:effectLst/>
                          <a:latin typeface="Calibri" panose="020F0502020204030204" pitchFamily="34" charset="0"/>
                        </a:rPr>
                        <a:t>The Genre describes, informs, and constrains the usage and camera style and sets expectations for the team what the team will be building for the User.  These should be common genres</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7983486"/>
                  </a:ext>
                </a:extLst>
              </a:tr>
              <a:tr h="1068322">
                <a:tc>
                  <a:txBody>
                    <a:bodyPr/>
                    <a:lstStyle/>
                    <a:p>
                      <a:pPr algn="l" fontAlgn="b"/>
                      <a:r>
                        <a:rPr lang="en-US" sz="2000" b="0" i="0" u="none" strike="noStrike" dirty="0">
                          <a:solidFill>
                            <a:srgbClr val="FF0000"/>
                          </a:solidFill>
                          <a:effectLst/>
                          <a:latin typeface="Calibri" panose="020F0502020204030204" pitchFamily="34" charset="0"/>
                        </a:rPr>
                        <a:t>Don't put world </a:t>
                      </a:r>
                      <a:r>
                        <a:rPr lang="en-US" sz="2000" b="0" i="0" u="none" strike="noStrike" dirty="0" err="1">
                          <a:solidFill>
                            <a:srgbClr val="FF0000"/>
                          </a:solidFill>
                          <a:effectLst/>
                          <a:latin typeface="Calibri" panose="020F0502020204030204" pitchFamily="34" charset="0"/>
                        </a:rPr>
                        <a:t>desciptors</a:t>
                      </a:r>
                      <a:r>
                        <a:rPr lang="en-US" sz="2000" b="0" i="0" u="none" strike="noStrike" dirty="0">
                          <a:solidFill>
                            <a:srgbClr val="FF0000"/>
                          </a:solidFill>
                          <a:effectLst/>
                          <a:latin typeface="Calibri" panose="020F0502020204030204" pitchFamily="34" charset="0"/>
                        </a:rPr>
                        <a:t> here (Zombies are not a Genre, they are an element of the world, the genre would be Survival)</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415931"/>
                  </a:ext>
                </a:extLst>
              </a:tr>
            </a:tbl>
          </a:graphicData>
        </a:graphic>
      </p:graphicFrame>
      <p:graphicFrame>
        <p:nvGraphicFramePr>
          <p:cNvPr id="6" name="Table 5">
            <a:extLst>
              <a:ext uri="{FF2B5EF4-FFF2-40B4-BE49-F238E27FC236}">
                <a16:creationId xmlns:a16="http://schemas.microsoft.com/office/drawing/2014/main" id="{7BEA304C-9D86-45D1-AF9E-9BA4E711E14F}"/>
              </a:ext>
            </a:extLst>
          </p:cNvPr>
          <p:cNvGraphicFramePr>
            <a:graphicFrameLocks noGrp="1"/>
          </p:cNvGraphicFramePr>
          <p:nvPr/>
        </p:nvGraphicFramePr>
        <p:xfrm>
          <a:off x="2465610" y="3174991"/>
          <a:ext cx="7260771" cy="3595124"/>
        </p:xfrm>
        <a:graphic>
          <a:graphicData uri="http://schemas.openxmlformats.org/drawingml/2006/table">
            <a:tbl>
              <a:tblPr/>
              <a:tblGrid>
                <a:gridCol w="7260771">
                  <a:extLst>
                    <a:ext uri="{9D8B030D-6E8A-4147-A177-3AD203B41FA5}">
                      <a16:colId xmlns:a16="http://schemas.microsoft.com/office/drawing/2014/main" val="171223883"/>
                    </a:ext>
                  </a:extLst>
                </a:gridCol>
              </a:tblGrid>
              <a:tr h="382290">
                <a:tc>
                  <a:txBody>
                    <a:bodyPr/>
                    <a:lstStyle/>
                    <a:p>
                      <a:pPr algn="ctr" fontAlgn="b"/>
                      <a:r>
                        <a:rPr lang="en-US" sz="2000" b="0" i="1" u="none" strike="noStrike" dirty="0">
                          <a:solidFill>
                            <a:srgbClr val="000000"/>
                          </a:solidFill>
                          <a:effectLst/>
                          <a:latin typeface="Arial" panose="020B0604020202020204" pitchFamily="34" charset="0"/>
                        </a:rPr>
                        <a:t>IP/World                                              </a:t>
                      </a:r>
                    </a:p>
                    <a:p>
                      <a:pPr algn="ctr" fontAlgn="b"/>
                      <a:r>
                        <a:rPr lang="en-US" sz="2000" b="0" i="1" u="none" strike="noStrike" dirty="0">
                          <a:solidFill>
                            <a:srgbClr val="000000"/>
                          </a:solidFill>
                          <a:effectLst/>
                          <a:latin typeface="Arial" panose="020B0604020202020204" pitchFamily="34" charset="0"/>
                        </a:rPr>
                        <a:t>  (high level descriptions)</a:t>
                      </a:r>
                      <a:endParaRPr lang="en-US" sz="2400" b="0" i="0" u="none" strike="noStrike" dirty="0">
                        <a:solidFill>
                          <a:srgbClr val="000000"/>
                        </a:solidFill>
                        <a:effectLst/>
                        <a:latin typeface="Calibri" panose="020F0502020204030204" pitchFamily="34" charset="0"/>
                      </a:endParaRP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3318871570"/>
                  </a:ext>
                </a:extLst>
              </a:tr>
              <a:tr h="89763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000" b="1" i="0" u="none" strike="noStrike" dirty="0">
                          <a:solidFill>
                            <a:srgbClr val="000000"/>
                          </a:solidFill>
                          <a:effectLst/>
                          <a:latin typeface="Calibri" panose="020F0502020204030204" pitchFamily="34" charset="0"/>
                        </a:rPr>
                        <a:t>The IP/World element is there to provide context for where the game/project is being placed.</a:t>
                      </a:r>
                    </a:p>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1" i="0" u="none" strike="noStrike" dirty="0">
                        <a:solidFill>
                          <a:srgbClr val="000000"/>
                        </a:solidFill>
                        <a:effectLst/>
                        <a:latin typeface="Calibri" panose="020F050202020403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r>
                        <a:rPr lang="en-US" sz="2000" b="1" i="0" u="none" strike="noStrike" dirty="0">
                          <a:solidFill>
                            <a:srgbClr val="000000"/>
                          </a:solidFill>
                          <a:effectLst/>
                          <a:latin typeface="Calibri" panose="020F0502020204030204" pitchFamily="34" charset="0"/>
                        </a:rPr>
                        <a:t> Elements about Narrative and environment belong here.</a:t>
                      </a:r>
                      <a:endParaRPr lang="en-US" sz="2000" b="0" i="0" u="none" strike="noStrike" dirty="0">
                        <a:solidFill>
                          <a:srgbClr val="000000"/>
                        </a:solidFill>
                        <a:effectLst/>
                        <a:latin typeface="Calibri" panose="020F0502020204030204" pitchFamily="34" charset="0"/>
                      </a:endParaRP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5582030"/>
                  </a:ext>
                </a:extLst>
              </a:tr>
              <a:tr h="74845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FF0000"/>
                        </a:solidFill>
                        <a:effectLst/>
                        <a:latin typeface="Calibri" panose="020F050202020403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a:solidFill>
                            <a:srgbClr val="FF0000"/>
                          </a:solidFill>
                          <a:effectLst/>
                          <a:latin typeface="Calibri" panose="020F0502020204030204" pitchFamily="34" charset="0"/>
                        </a:rPr>
                        <a:t>This is more important that most designers realize.  Adding enough detail to describe the context of what you are building in just a few lines of text is key. </a:t>
                      </a:r>
                      <a:endParaRPr lang="en-US" sz="2000" b="0" i="0" u="none" strike="noStrike" dirty="0">
                        <a:solidFill>
                          <a:srgbClr val="000000"/>
                        </a:solidFill>
                        <a:effectLst/>
                        <a:latin typeface="Calibri" panose="020F0502020204030204" pitchFamily="34" charset="0"/>
                      </a:endParaRP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6125068"/>
                  </a:ext>
                </a:extLst>
              </a:tr>
              <a:tr h="81279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a:solidFill>
                            <a:srgbClr val="FF0000"/>
                          </a:solidFill>
                          <a:effectLst/>
                          <a:latin typeface="Calibri" panose="020F0502020204030204" pitchFamily="34" charset="0"/>
                        </a:rPr>
                        <a:t>Timeframes matter (For example: Sci-fi tech. can vary greatly based on how far in the future we are talking about). </a:t>
                      </a:r>
                      <a:endParaRPr lang="en-US" sz="2000" b="0" i="0" u="none" strike="noStrike" dirty="0">
                        <a:solidFill>
                          <a:srgbClr val="000000"/>
                        </a:solidFill>
                        <a:effectLst/>
                        <a:latin typeface="Calibri" panose="020F0502020204030204" pitchFamily="34" charset="0"/>
                      </a:endParaRP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5111904"/>
                  </a:ext>
                </a:extLst>
              </a:tr>
            </a:tbl>
          </a:graphicData>
        </a:graphic>
      </p:graphicFrame>
    </p:spTree>
    <p:extLst>
      <p:ext uri="{BB962C8B-B14F-4D97-AF65-F5344CB8AC3E}">
        <p14:creationId xmlns:p14="http://schemas.microsoft.com/office/powerpoint/2010/main" val="171299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605591A8-C213-4013-9018-26FE0FBF0D26}"/>
              </a:ext>
            </a:extLst>
          </p:cNvPr>
          <p:cNvGraphicFramePr>
            <a:graphicFrameLocks noGrp="1"/>
          </p:cNvGraphicFramePr>
          <p:nvPr/>
        </p:nvGraphicFramePr>
        <p:xfrm>
          <a:off x="5000780" y="1171562"/>
          <a:ext cx="7122698" cy="5284865"/>
        </p:xfrm>
        <a:graphic>
          <a:graphicData uri="http://schemas.openxmlformats.org/drawingml/2006/table">
            <a:tbl>
              <a:tblPr/>
              <a:tblGrid>
                <a:gridCol w="1454905">
                  <a:extLst>
                    <a:ext uri="{9D8B030D-6E8A-4147-A177-3AD203B41FA5}">
                      <a16:colId xmlns:a16="http://schemas.microsoft.com/office/drawing/2014/main" val="863257311"/>
                    </a:ext>
                  </a:extLst>
                </a:gridCol>
                <a:gridCol w="974727">
                  <a:extLst>
                    <a:ext uri="{9D8B030D-6E8A-4147-A177-3AD203B41FA5}">
                      <a16:colId xmlns:a16="http://schemas.microsoft.com/office/drawing/2014/main" val="2552829264"/>
                    </a:ext>
                  </a:extLst>
                </a:gridCol>
                <a:gridCol w="1630306">
                  <a:extLst>
                    <a:ext uri="{9D8B030D-6E8A-4147-A177-3AD203B41FA5}">
                      <a16:colId xmlns:a16="http://schemas.microsoft.com/office/drawing/2014/main" val="3637504218"/>
                    </a:ext>
                  </a:extLst>
                </a:gridCol>
                <a:gridCol w="1472025">
                  <a:extLst>
                    <a:ext uri="{9D8B030D-6E8A-4147-A177-3AD203B41FA5}">
                      <a16:colId xmlns:a16="http://schemas.microsoft.com/office/drawing/2014/main" val="396917266"/>
                    </a:ext>
                  </a:extLst>
                </a:gridCol>
                <a:gridCol w="1590735">
                  <a:extLst>
                    <a:ext uri="{9D8B030D-6E8A-4147-A177-3AD203B41FA5}">
                      <a16:colId xmlns:a16="http://schemas.microsoft.com/office/drawing/2014/main" val="533619470"/>
                    </a:ext>
                  </a:extLst>
                </a:gridCol>
              </a:tblGrid>
              <a:tr h="281505">
                <a:tc gridSpan="5">
                  <a:txBody>
                    <a:bodyPr/>
                    <a:lstStyle/>
                    <a:p>
                      <a:pPr algn="ctr" rtl="0" fontAlgn="b"/>
                      <a:r>
                        <a:rPr lang="en-US" sz="1600" b="0" dirty="0">
                          <a:solidFill>
                            <a:srgbClr val="000000"/>
                          </a:solidFill>
                          <a:effectLst/>
                          <a:latin typeface="Calibri" panose="020F0502020204030204" pitchFamily="34" charset="0"/>
                        </a:rPr>
                        <a:t>High Level Vision Canvas</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pPr algn="ctr" rtl="0" fontAlgn="b"/>
                      <a:endParaRPr lang="en-US" sz="1600" b="0" dirty="0">
                        <a:solidFill>
                          <a:srgbClr val="000000"/>
                        </a:solidFill>
                        <a:effectLst/>
                        <a:latin typeface="Calibri" panose="020F0502020204030204" pitchFamily="34" charset="0"/>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3530413845"/>
                  </a:ext>
                </a:extLst>
              </a:tr>
              <a:tr h="0">
                <a:tc gridSpan="2">
                  <a:txBody>
                    <a:bodyPr/>
                    <a:lstStyle/>
                    <a:p>
                      <a:pPr rtl="0" fontAlgn="b"/>
                      <a:r>
                        <a:rPr lang="en-US" sz="800" dirty="0">
                          <a:effectLst/>
                        </a:rPr>
                        <a:t>   </a:t>
                      </a:r>
                      <a:r>
                        <a:rPr lang="en-US" sz="1100" dirty="0">
                          <a:effectLst/>
                        </a:rPr>
                        <a:t>App/Game Name</a:t>
                      </a:r>
                      <a:endParaRPr lang="en-US" sz="8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endParaRPr lang="en-US"/>
                    </a:p>
                  </a:txBody>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1164445955"/>
                  </a:ext>
                </a:extLst>
              </a:tr>
              <a:tr h="409741">
                <a:tc>
                  <a:txBody>
                    <a:bodyPr/>
                    <a:lstStyle/>
                    <a:p>
                      <a:pPr algn="ctr" rtl="0" fontAlgn="b"/>
                      <a:r>
                        <a:rPr lang="en-US" sz="1400" b="0" i="1" dirty="0">
                          <a:solidFill>
                            <a:srgbClr val="000000"/>
                          </a:solidFill>
                          <a:effectLst/>
                          <a:latin typeface="Calibri" panose="020F0502020204030204" pitchFamily="34" charset="0"/>
                        </a:rPr>
                        <a:t>Inspirations</a:t>
                      </a:r>
                    </a:p>
                    <a:p>
                      <a:pPr algn="ctr" rtl="0" fontAlgn="b"/>
                      <a:r>
                        <a:rPr lang="en-US" sz="1100" b="0" i="1" dirty="0">
                          <a:solidFill>
                            <a:srgbClr val="000000"/>
                          </a:solidFill>
                          <a:effectLst/>
                          <a:latin typeface="Calibri" panose="020F0502020204030204" pitchFamily="34" charset="0"/>
                        </a:rPr>
                        <a:t>(note what it is inspiring)</a:t>
                      </a: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9BC2E6"/>
                    </a:solidFill>
                  </a:tcPr>
                </a:tc>
                <a:tc>
                  <a:txBody>
                    <a:bodyPr/>
                    <a:lstStyle/>
                    <a:p>
                      <a:pPr algn="ctr" rtl="0" fontAlgn="b"/>
                      <a:r>
                        <a:rPr lang="en-US" sz="1400" b="0" i="1" dirty="0">
                          <a:solidFill>
                            <a:srgbClr val="000000"/>
                          </a:solidFill>
                          <a:effectLst/>
                          <a:latin typeface="Calibri" panose="020F0502020204030204" pitchFamily="34" charset="0"/>
                        </a:rPr>
                        <a:t>Genre</a:t>
                      </a:r>
                    </a:p>
                    <a:p>
                      <a:pPr algn="ctr" rtl="0" fontAlgn="b"/>
                      <a:r>
                        <a:rPr lang="en-US" sz="1100" b="0" i="1" dirty="0">
                          <a:solidFill>
                            <a:srgbClr val="000000"/>
                          </a:solidFill>
                          <a:effectLst/>
                          <a:latin typeface="Calibri" panose="020F0502020204030204" pitchFamily="34" charset="0"/>
                        </a:rPr>
                        <a:t>(ex: RPG, Travel)</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E699"/>
                    </a:solidFill>
                  </a:tcPr>
                </a:tc>
                <a:tc>
                  <a:txBody>
                    <a:bodyPr/>
                    <a:lstStyle/>
                    <a:p>
                      <a:pPr algn="ctr" rtl="0" fontAlgn="b"/>
                      <a:r>
                        <a:rPr lang="en-US" sz="1400" b="0" i="1" dirty="0">
                          <a:solidFill>
                            <a:srgbClr val="000000"/>
                          </a:solidFill>
                          <a:effectLst/>
                          <a:latin typeface="Calibri" panose="020F0502020204030204" pitchFamily="34" charset="0"/>
                        </a:rPr>
                        <a:t>Core Pillars</a:t>
                      </a:r>
                    </a:p>
                    <a:p>
                      <a:pPr algn="ctr" rtl="0" fontAlgn="b"/>
                      <a:r>
                        <a:rPr lang="en-US" sz="1050" b="0" i="1" dirty="0">
                          <a:solidFill>
                            <a:srgbClr val="000000"/>
                          </a:solidFill>
                          <a:effectLst/>
                          <a:latin typeface="Arial" panose="020B0604020202020204" pitchFamily="34" charset="0"/>
                        </a:rPr>
                        <a:t>(in the form “User can...")</a:t>
                      </a:r>
                      <a:endParaRPr lang="en-US" sz="1050" b="0" i="1" dirty="0">
                        <a:solidFill>
                          <a:srgbClr val="000000"/>
                        </a:solidFill>
                        <a:effectLst/>
                        <a:latin typeface="Calibri" panose="020F0502020204030204" pitchFamily="34" charset="0"/>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C66FF"/>
                    </a:solidFill>
                  </a:tcPr>
                </a:tc>
                <a:tc>
                  <a:txBody>
                    <a:bodyPr/>
                    <a:lstStyle/>
                    <a:p>
                      <a:pPr algn="ctr" rtl="0" fontAlgn="b"/>
                      <a:r>
                        <a:rPr lang="en-US" sz="1400" b="0" i="1" dirty="0">
                          <a:solidFill>
                            <a:srgbClr val="000000"/>
                          </a:solidFill>
                          <a:effectLst/>
                          <a:latin typeface="Calibri" panose="020F0502020204030204" pitchFamily="34" charset="0"/>
                        </a:rPr>
                        <a:t>Core Systems</a:t>
                      </a:r>
                    </a:p>
                    <a:p>
                      <a:pPr algn="ctr" rtl="0" fontAlgn="b"/>
                      <a:r>
                        <a:rPr lang="en-US" sz="1050" b="0" i="1" dirty="0">
                          <a:solidFill>
                            <a:srgbClr val="000000"/>
                          </a:solidFill>
                          <a:effectLst/>
                          <a:latin typeface="Calibri" panose="020F0502020204030204" pitchFamily="34" charset="0"/>
                        </a:rPr>
                        <a:t> (ex: Save/Load, Combat)</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B084"/>
                    </a:solidFill>
                  </a:tcPr>
                </a:tc>
                <a:tc>
                  <a:txBody>
                    <a:bodyPr/>
                    <a:lstStyle/>
                    <a:p>
                      <a:pPr algn="ctr" rtl="0" fontAlgn="b"/>
                      <a:r>
                        <a:rPr lang="en-US" sz="1400" b="0" i="1" dirty="0">
                          <a:solidFill>
                            <a:srgbClr val="000000"/>
                          </a:solidFill>
                          <a:effectLst/>
                          <a:latin typeface="Calibri" panose="020F0502020204030204" pitchFamily="34" charset="0"/>
                        </a:rPr>
                        <a:t>User Experience</a:t>
                      </a:r>
                    </a:p>
                    <a:p>
                      <a:pPr algn="ctr" rtl="0" fontAlgn="b"/>
                      <a:r>
                        <a:rPr lang="en-US" sz="1000" b="0" i="1" dirty="0">
                          <a:solidFill>
                            <a:srgbClr val="000000"/>
                          </a:solidFill>
                          <a:effectLst/>
                          <a:latin typeface="Arial" panose="020B0604020202020204" pitchFamily="34" charset="0"/>
                        </a:rPr>
                        <a:t> (the emotion elicited)</a:t>
                      </a:r>
                      <a:endParaRPr lang="en-US" sz="1100" b="0" i="1" dirty="0">
                        <a:solidFill>
                          <a:srgbClr val="000000"/>
                        </a:solidFill>
                        <a:effectLst/>
                        <a:latin typeface="Calibri" panose="020F0502020204030204" pitchFamily="34" charset="0"/>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6E0B4"/>
                    </a:solidFill>
                  </a:tcPr>
                </a:tc>
                <a:extLst>
                  <a:ext uri="{0D108BD9-81ED-4DB2-BD59-A6C34878D82A}">
                    <a16:rowId xmlns:a16="http://schemas.microsoft.com/office/drawing/2014/main" val="556589987"/>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034959411"/>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730840678"/>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654733947"/>
                  </a:ext>
                </a:extLst>
              </a:tr>
              <a:tr h="164572">
                <a:tc>
                  <a:txBody>
                    <a:bodyPr/>
                    <a:lstStyle/>
                    <a:p>
                      <a:pPr rtl="0" fontAlgn="b"/>
                      <a:endParaRPr lang="en-US" sz="90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252502467"/>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548290758"/>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397128645"/>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541908877"/>
                  </a:ext>
                </a:extLst>
              </a:tr>
              <a:tr h="360566">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1200" b="0" i="1" dirty="0">
                          <a:solidFill>
                            <a:srgbClr val="000000"/>
                          </a:solidFill>
                          <a:effectLst/>
                          <a:latin typeface="Calibri" panose="020F0502020204030204" pitchFamily="34" charset="0"/>
                        </a:rPr>
                        <a:t>IP/World</a:t>
                      </a:r>
                    </a:p>
                    <a:p>
                      <a:pPr algn="ctr" rtl="0" fontAlgn="b"/>
                      <a:r>
                        <a:rPr lang="en-US" sz="1050" b="0" i="1" dirty="0">
                          <a:solidFill>
                            <a:srgbClr val="000000"/>
                          </a:solidFill>
                          <a:effectLst/>
                          <a:latin typeface="Calibri" panose="020F0502020204030204" pitchFamily="34" charset="0"/>
                        </a:rPr>
                        <a:t>(ex: Sci-fi, Beach)</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E699"/>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389085042"/>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815416683"/>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648929539"/>
                  </a:ext>
                </a:extLst>
              </a:tr>
              <a:tr h="431847">
                <a:tc>
                  <a:txBody>
                    <a:bodyPr/>
                    <a:lstStyle/>
                    <a:p>
                      <a:pPr rtl="0" fontAlgn="b"/>
                      <a:endParaRPr lang="en-US" sz="90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1200" b="0" i="1" dirty="0">
                          <a:solidFill>
                            <a:srgbClr val="000000"/>
                          </a:solidFill>
                          <a:effectLst/>
                          <a:latin typeface="Calibri" panose="020F0502020204030204" pitchFamily="34" charset="0"/>
                        </a:rPr>
                        <a:t>User Types</a:t>
                      </a:r>
                    </a:p>
                    <a:p>
                      <a:pPr algn="ctr" rtl="0" fontAlgn="b"/>
                      <a:r>
                        <a:rPr lang="en-US" sz="1050" b="0" i="1" dirty="0">
                          <a:solidFill>
                            <a:srgbClr val="000000"/>
                          </a:solidFill>
                          <a:effectLst/>
                          <a:latin typeface="Calibri" panose="020F0502020204030204" pitchFamily="34" charset="0"/>
                        </a:rPr>
                        <a:t>(rank by priority)</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6E0B4"/>
                    </a:solidFill>
                  </a:tcPr>
                </a:tc>
                <a:extLst>
                  <a:ext uri="{0D108BD9-81ED-4DB2-BD59-A6C34878D82A}">
                    <a16:rowId xmlns:a16="http://schemas.microsoft.com/office/drawing/2014/main" val="1987173444"/>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812310543"/>
                  </a:ext>
                </a:extLst>
              </a:tr>
              <a:tr h="164572">
                <a:tc>
                  <a:txBody>
                    <a:bodyPr/>
                    <a:lstStyle/>
                    <a:p>
                      <a:pPr rtl="0" fontAlgn="b"/>
                      <a:endParaRPr lang="en-US" sz="90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950268167"/>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178483135"/>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846399134"/>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849399745"/>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267705100"/>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528224510"/>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481577632"/>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594981123"/>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183119232"/>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972685138"/>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090987318"/>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extLst>
                  <a:ext uri="{0D108BD9-81ED-4DB2-BD59-A6C34878D82A}">
                    <a16:rowId xmlns:a16="http://schemas.microsoft.com/office/drawing/2014/main" val="3104708319"/>
                  </a:ext>
                </a:extLst>
              </a:tr>
            </a:tbl>
          </a:graphicData>
        </a:graphic>
      </p:graphicFrame>
      <p:sp>
        <p:nvSpPr>
          <p:cNvPr id="11" name="Rectangle 10">
            <a:extLst>
              <a:ext uri="{FF2B5EF4-FFF2-40B4-BE49-F238E27FC236}">
                <a16:creationId xmlns:a16="http://schemas.microsoft.com/office/drawing/2014/main" id="{265EF8F5-0FF9-42A3-BF8E-5889CFCA2347}"/>
              </a:ext>
            </a:extLst>
          </p:cNvPr>
          <p:cNvSpPr/>
          <p:nvPr/>
        </p:nvSpPr>
        <p:spPr>
          <a:xfrm>
            <a:off x="6451600" y="1638300"/>
            <a:ext cx="5671878" cy="481812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411893" y="276449"/>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Vision Canvas – Single Project/Level Version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28875" y="1102578"/>
            <a:ext cx="4971905" cy="43396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Descriptors, continued: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Write down all your inspirations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Get specific</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UI</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Game play features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Tone  (Tone Targets)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Style (Graphic look)</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Lighting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This helps define the emotional elements the user will be experiencing.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1200150" marR="0" lvl="2" indent="-285750" algn="l"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0128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9984093-060F-400E-A76A-5F66B6690137}"/>
              </a:ext>
            </a:extLst>
          </p:cNvPr>
          <p:cNvGraphicFramePr>
            <a:graphicFrameLocks noGrp="1"/>
          </p:cNvGraphicFramePr>
          <p:nvPr/>
        </p:nvGraphicFramePr>
        <p:xfrm>
          <a:off x="2471057" y="0"/>
          <a:ext cx="7249886" cy="5725745"/>
        </p:xfrm>
        <a:graphic>
          <a:graphicData uri="http://schemas.openxmlformats.org/drawingml/2006/table">
            <a:tbl>
              <a:tblPr/>
              <a:tblGrid>
                <a:gridCol w="7249886">
                  <a:extLst>
                    <a:ext uri="{9D8B030D-6E8A-4147-A177-3AD203B41FA5}">
                      <a16:colId xmlns:a16="http://schemas.microsoft.com/office/drawing/2014/main" val="3932059126"/>
                    </a:ext>
                  </a:extLst>
                </a:gridCol>
              </a:tblGrid>
              <a:tr h="830883">
                <a:tc>
                  <a:txBody>
                    <a:bodyPr/>
                    <a:lstStyle/>
                    <a:p>
                      <a:pPr algn="ctr" fontAlgn="b"/>
                      <a:r>
                        <a:rPr lang="en-US" sz="2400" b="0" i="1" u="none" strike="noStrike" dirty="0">
                          <a:solidFill>
                            <a:srgbClr val="000000"/>
                          </a:solidFill>
                          <a:effectLst/>
                          <a:latin typeface="Arial" panose="020B0604020202020204" pitchFamily="34" charset="0"/>
                        </a:rPr>
                        <a:t>Inspirations                                                             (note what is it inspiring)</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3002227777"/>
                  </a:ext>
                </a:extLst>
              </a:tr>
              <a:tr h="2697419">
                <a:tc>
                  <a:txBody>
                    <a:bodyPr/>
                    <a:lstStyle/>
                    <a:p>
                      <a:pPr algn="l" fontAlgn="b"/>
                      <a:r>
                        <a:rPr lang="en-US" sz="2400" b="1" i="0" u="none" strike="noStrike" dirty="0">
                          <a:solidFill>
                            <a:srgbClr val="000000"/>
                          </a:solidFill>
                          <a:effectLst/>
                          <a:latin typeface="Calibri" panose="020F0502020204030204" pitchFamily="34" charset="0"/>
                        </a:rPr>
                        <a:t>Inspirations inform about what the usage/gameplay, tone (humor or atmosphere), UI, Audio, and art style are like by providing similar examples.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8887782"/>
                  </a:ext>
                </a:extLst>
              </a:tr>
              <a:tr h="1928616">
                <a:tc>
                  <a:txBody>
                    <a:bodyPr/>
                    <a:lstStyle/>
                    <a:p>
                      <a:pPr algn="l" fontAlgn="b"/>
                      <a:endParaRPr lang="en-US" sz="2400" b="0" i="0" u="none" strike="noStrike" dirty="0">
                        <a:solidFill>
                          <a:srgbClr val="FF0000"/>
                        </a:solidFill>
                        <a:effectLst/>
                        <a:latin typeface="Calibri" panose="020F0502020204030204" pitchFamily="34" charset="0"/>
                      </a:endParaRPr>
                    </a:p>
                    <a:p>
                      <a:pPr algn="l" fontAlgn="b"/>
                      <a:r>
                        <a:rPr lang="en-US" sz="2400" b="0" i="0" u="none" strike="noStrike" dirty="0">
                          <a:solidFill>
                            <a:srgbClr val="FF0000"/>
                          </a:solidFill>
                          <a:effectLst/>
                          <a:latin typeface="Calibri" panose="020F0502020204030204" pitchFamily="34" charset="0"/>
                        </a:rPr>
                        <a:t>Inspirations are key, they show others what surrounds your idea and makes it special.  </a:t>
                      </a:r>
                    </a:p>
                    <a:p>
                      <a:pPr algn="l" fontAlgn="b"/>
                      <a:endParaRPr lang="en-US" sz="2400" b="0" i="0" u="none" strike="noStrike" dirty="0">
                        <a:solidFill>
                          <a:srgbClr val="FF0000"/>
                        </a:solidFill>
                        <a:effectLst/>
                        <a:latin typeface="Calibri" panose="020F0502020204030204" pitchFamily="34" charset="0"/>
                      </a:endParaRPr>
                    </a:p>
                    <a:p>
                      <a:pPr algn="l" fontAlgn="b"/>
                      <a:r>
                        <a:rPr lang="en-US" sz="2400" b="0" i="0" u="none" strike="noStrike" dirty="0">
                          <a:solidFill>
                            <a:srgbClr val="FF0000"/>
                          </a:solidFill>
                          <a:effectLst/>
                          <a:latin typeface="Calibri" panose="020F0502020204030204" pitchFamily="34" charset="0"/>
                        </a:rPr>
                        <a:t>Remember to note what part of the game each element inspires.</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7957165"/>
                  </a:ext>
                </a:extLst>
              </a:tr>
            </a:tbl>
          </a:graphicData>
        </a:graphic>
      </p:graphicFrame>
    </p:spTree>
    <p:extLst>
      <p:ext uri="{BB962C8B-B14F-4D97-AF65-F5344CB8AC3E}">
        <p14:creationId xmlns:p14="http://schemas.microsoft.com/office/powerpoint/2010/main" val="2732456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F97F57-A904-438D-AD8C-EED15153ADB2}"/>
              </a:ext>
            </a:extLst>
          </p:cNvPr>
          <p:cNvSpPr/>
          <p:nvPr/>
        </p:nvSpPr>
        <p:spPr>
          <a:xfrm>
            <a:off x="115747" y="1226916"/>
            <a:ext cx="11968223" cy="5502917"/>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Platforms</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Numbers (end of 2018)</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Samsung Gear:	 7.8M </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PSVR:		    4M</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Oculus Go:	    1M</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HTC </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Vive</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and Rift are under 1M each (hard to find numbers)</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The platform you develop for has impact on the product </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Sales usually means going for the broadest market which can impact key elements</a:t>
            </a:r>
          </a:p>
          <a:p>
            <a:pPr marL="1257300" marR="0" lvl="2"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User interface</a:t>
            </a:r>
          </a:p>
          <a:p>
            <a:pPr marL="1257300" marR="0" lvl="2"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Scope (memory limitations as well as user comfort)</a:t>
            </a:r>
          </a:p>
          <a:p>
            <a:pPr marL="1257300" marR="0" lvl="2"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Graphics</a:t>
            </a:r>
          </a:p>
          <a:p>
            <a:pPr marL="1257300" marR="0" lvl="2"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Content volume (cost related)</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4BA7D12-DDE5-44C2-B715-679138A499E8}"/>
              </a:ext>
            </a:extLst>
          </p:cNvPr>
          <p:cNvSpPr>
            <a:spLocks noGrp="1"/>
          </p:cNvSpPr>
          <p:nvPr>
            <p:ph type="title"/>
          </p:nvPr>
        </p:nvSpPr>
        <p:spPr>
          <a:xfrm>
            <a:off x="411480" y="274320"/>
            <a:ext cx="10515600" cy="758952"/>
          </a:xfrm>
        </p:spPr>
        <p:txBody>
          <a:bodyPr anchor="b" anchorCtr="0">
            <a:normAutofit/>
          </a:bodyPr>
          <a:lstStyle/>
          <a:p>
            <a:r>
              <a:rPr lang="en-US" sz="3200" dirty="0">
                <a:solidFill>
                  <a:schemeClr val="bg1"/>
                </a:solidFill>
                <a:latin typeface="+mn-lt"/>
              </a:rPr>
              <a:t>VR Design: General Concerns</a:t>
            </a:r>
          </a:p>
        </p:txBody>
      </p:sp>
    </p:spTree>
    <p:extLst>
      <p:ext uri="{BB962C8B-B14F-4D97-AF65-F5344CB8AC3E}">
        <p14:creationId xmlns:p14="http://schemas.microsoft.com/office/powerpoint/2010/main" val="1578503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74D09B94-04CC-4F61-9300-0962A55EA4CE}"/>
              </a:ext>
            </a:extLst>
          </p:cNvPr>
          <p:cNvGraphicFramePr>
            <a:graphicFrameLocks noGrp="1"/>
          </p:cNvGraphicFramePr>
          <p:nvPr/>
        </p:nvGraphicFramePr>
        <p:xfrm>
          <a:off x="5000780" y="1171562"/>
          <a:ext cx="7122698" cy="5284865"/>
        </p:xfrm>
        <a:graphic>
          <a:graphicData uri="http://schemas.openxmlformats.org/drawingml/2006/table">
            <a:tbl>
              <a:tblPr/>
              <a:tblGrid>
                <a:gridCol w="1454905">
                  <a:extLst>
                    <a:ext uri="{9D8B030D-6E8A-4147-A177-3AD203B41FA5}">
                      <a16:colId xmlns:a16="http://schemas.microsoft.com/office/drawing/2014/main" val="863257311"/>
                    </a:ext>
                  </a:extLst>
                </a:gridCol>
                <a:gridCol w="974727">
                  <a:extLst>
                    <a:ext uri="{9D8B030D-6E8A-4147-A177-3AD203B41FA5}">
                      <a16:colId xmlns:a16="http://schemas.microsoft.com/office/drawing/2014/main" val="2552829264"/>
                    </a:ext>
                  </a:extLst>
                </a:gridCol>
                <a:gridCol w="1630306">
                  <a:extLst>
                    <a:ext uri="{9D8B030D-6E8A-4147-A177-3AD203B41FA5}">
                      <a16:colId xmlns:a16="http://schemas.microsoft.com/office/drawing/2014/main" val="3637504218"/>
                    </a:ext>
                  </a:extLst>
                </a:gridCol>
                <a:gridCol w="1472025">
                  <a:extLst>
                    <a:ext uri="{9D8B030D-6E8A-4147-A177-3AD203B41FA5}">
                      <a16:colId xmlns:a16="http://schemas.microsoft.com/office/drawing/2014/main" val="396917266"/>
                    </a:ext>
                  </a:extLst>
                </a:gridCol>
                <a:gridCol w="1590735">
                  <a:extLst>
                    <a:ext uri="{9D8B030D-6E8A-4147-A177-3AD203B41FA5}">
                      <a16:colId xmlns:a16="http://schemas.microsoft.com/office/drawing/2014/main" val="533619470"/>
                    </a:ext>
                  </a:extLst>
                </a:gridCol>
              </a:tblGrid>
              <a:tr h="281505">
                <a:tc gridSpan="5">
                  <a:txBody>
                    <a:bodyPr/>
                    <a:lstStyle/>
                    <a:p>
                      <a:pPr algn="ctr" rtl="0" fontAlgn="b"/>
                      <a:r>
                        <a:rPr lang="en-US" sz="1600" b="0" dirty="0">
                          <a:solidFill>
                            <a:srgbClr val="000000"/>
                          </a:solidFill>
                          <a:effectLst/>
                          <a:latin typeface="Calibri" panose="020F0502020204030204" pitchFamily="34" charset="0"/>
                        </a:rPr>
                        <a:t>High Level Vision Canvas</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pPr algn="ctr" rtl="0" fontAlgn="b"/>
                      <a:endParaRPr lang="en-US" sz="1600" b="0" dirty="0">
                        <a:solidFill>
                          <a:srgbClr val="000000"/>
                        </a:solidFill>
                        <a:effectLst/>
                        <a:latin typeface="Calibri" panose="020F0502020204030204" pitchFamily="34" charset="0"/>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3530413845"/>
                  </a:ext>
                </a:extLst>
              </a:tr>
              <a:tr h="0">
                <a:tc gridSpan="2">
                  <a:txBody>
                    <a:bodyPr/>
                    <a:lstStyle/>
                    <a:p>
                      <a:pPr rtl="0" fontAlgn="b"/>
                      <a:r>
                        <a:rPr lang="en-US" sz="800" dirty="0">
                          <a:effectLst/>
                        </a:rPr>
                        <a:t>   </a:t>
                      </a:r>
                      <a:r>
                        <a:rPr lang="en-US" sz="1100" dirty="0">
                          <a:effectLst/>
                        </a:rPr>
                        <a:t>App/Game Name</a:t>
                      </a:r>
                      <a:endParaRPr lang="en-US" sz="8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endParaRPr lang="en-US"/>
                    </a:p>
                  </a:txBody>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1164445955"/>
                  </a:ext>
                </a:extLst>
              </a:tr>
              <a:tr h="409741">
                <a:tc>
                  <a:txBody>
                    <a:bodyPr/>
                    <a:lstStyle/>
                    <a:p>
                      <a:pPr algn="ctr" rtl="0" fontAlgn="b"/>
                      <a:r>
                        <a:rPr lang="en-US" sz="1400" b="0" i="1" dirty="0">
                          <a:solidFill>
                            <a:srgbClr val="000000"/>
                          </a:solidFill>
                          <a:effectLst/>
                          <a:latin typeface="Calibri" panose="020F0502020204030204" pitchFamily="34" charset="0"/>
                        </a:rPr>
                        <a:t>Inspirations</a:t>
                      </a:r>
                    </a:p>
                    <a:p>
                      <a:pPr algn="ctr" rtl="0" fontAlgn="b"/>
                      <a:r>
                        <a:rPr lang="en-US" sz="1100" b="0" i="1" dirty="0">
                          <a:solidFill>
                            <a:srgbClr val="000000"/>
                          </a:solidFill>
                          <a:effectLst/>
                          <a:latin typeface="Calibri" panose="020F0502020204030204" pitchFamily="34" charset="0"/>
                        </a:rPr>
                        <a:t>(note what it is inspiring)</a:t>
                      </a: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9BC2E6"/>
                    </a:solidFill>
                  </a:tcPr>
                </a:tc>
                <a:tc>
                  <a:txBody>
                    <a:bodyPr/>
                    <a:lstStyle/>
                    <a:p>
                      <a:pPr algn="ctr" rtl="0" fontAlgn="b"/>
                      <a:r>
                        <a:rPr lang="en-US" sz="1400" b="0" i="1" dirty="0">
                          <a:solidFill>
                            <a:srgbClr val="000000"/>
                          </a:solidFill>
                          <a:effectLst/>
                          <a:latin typeface="Calibri" panose="020F0502020204030204" pitchFamily="34" charset="0"/>
                        </a:rPr>
                        <a:t>Genre</a:t>
                      </a:r>
                    </a:p>
                    <a:p>
                      <a:pPr algn="ctr" rtl="0" fontAlgn="b"/>
                      <a:r>
                        <a:rPr lang="en-US" sz="1100" b="0" i="1" dirty="0">
                          <a:solidFill>
                            <a:srgbClr val="000000"/>
                          </a:solidFill>
                          <a:effectLst/>
                          <a:latin typeface="Calibri" panose="020F0502020204030204" pitchFamily="34" charset="0"/>
                        </a:rPr>
                        <a:t>(ex: RPG, Travel)</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E699"/>
                    </a:solidFill>
                  </a:tcPr>
                </a:tc>
                <a:tc>
                  <a:txBody>
                    <a:bodyPr/>
                    <a:lstStyle/>
                    <a:p>
                      <a:pPr algn="ctr" rtl="0" fontAlgn="b"/>
                      <a:r>
                        <a:rPr lang="en-US" sz="1400" b="0" i="1" dirty="0">
                          <a:solidFill>
                            <a:srgbClr val="000000"/>
                          </a:solidFill>
                          <a:effectLst/>
                          <a:latin typeface="Calibri" panose="020F0502020204030204" pitchFamily="34" charset="0"/>
                        </a:rPr>
                        <a:t>Core Pillars</a:t>
                      </a:r>
                    </a:p>
                    <a:p>
                      <a:pPr algn="ctr" rtl="0" fontAlgn="b"/>
                      <a:r>
                        <a:rPr lang="en-US" sz="1050" b="0" i="1" dirty="0">
                          <a:solidFill>
                            <a:srgbClr val="000000"/>
                          </a:solidFill>
                          <a:effectLst/>
                          <a:latin typeface="Arial" panose="020B0604020202020204" pitchFamily="34" charset="0"/>
                        </a:rPr>
                        <a:t>(in the form “User can...")</a:t>
                      </a:r>
                      <a:endParaRPr lang="en-US" sz="1050" b="0" i="1" dirty="0">
                        <a:solidFill>
                          <a:srgbClr val="000000"/>
                        </a:solidFill>
                        <a:effectLst/>
                        <a:latin typeface="Calibri" panose="020F0502020204030204" pitchFamily="34" charset="0"/>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C66FF"/>
                    </a:solidFill>
                  </a:tcPr>
                </a:tc>
                <a:tc>
                  <a:txBody>
                    <a:bodyPr/>
                    <a:lstStyle/>
                    <a:p>
                      <a:pPr algn="ctr" rtl="0" fontAlgn="b"/>
                      <a:r>
                        <a:rPr lang="en-US" sz="1400" b="0" i="1" dirty="0">
                          <a:solidFill>
                            <a:srgbClr val="000000"/>
                          </a:solidFill>
                          <a:effectLst/>
                          <a:latin typeface="Calibri" panose="020F0502020204030204" pitchFamily="34" charset="0"/>
                        </a:rPr>
                        <a:t>Core Systems</a:t>
                      </a:r>
                    </a:p>
                    <a:p>
                      <a:pPr algn="ctr" rtl="0" fontAlgn="b"/>
                      <a:r>
                        <a:rPr lang="en-US" sz="1050" b="0" i="1" dirty="0">
                          <a:solidFill>
                            <a:srgbClr val="000000"/>
                          </a:solidFill>
                          <a:effectLst/>
                          <a:latin typeface="Calibri" panose="020F0502020204030204" pitchFamily="34" charset="0"/>
                        </a:rPr>
                        <a:t> (ex: Save/Load, Combat)</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B084"/>
                    </a:solidFill>
                  </a:tcPr>
                </a:tc>
                <a:tc>
                  <a:txBody>
                    <a:bodyPr/>
                    <a:lstStyle/>
                    <a:p>
                      <a:pPr algn="ctr" rtl="0" fontAlgn="b"/>
                      <a:r>
                        <a:rPr lang="en-US" sz="1400" b="0" i="1" dirty="0">
                          <a:solidFill>
                            <a:srgbClr val="000000"/>
                          </a:solidFill>
                          <a:effectLst/>
                          <a:latin typeface="Calibri" panose="020F0502020204030204" pitchFamily="34" charset="0"/>
                        </a:rPr>
                        <a:t>User Experience</a:t>
                      </a:r>
                    </a:p>
                    <a:p>
                      <a:pPr algn="ctr" rtl="0" fontAlgn="b"/>
                      <a:r>
                        <a:rPr lang="en-US" sz="1000" b="0" i="1" dirty="0">
                          <a:solidFill>
                            <a:srgbClr val="000000"/>
                          </a:solidFill>
                          <a:effectLst/>
                          <a:latin typeface="Arial" panose="020B0604020202020204" pitchFamily="34" charset="0"/>
                        </a:rPr>
                        <a:t> (the emotion elicited)</a:t>
                      </a:r>
                      <a:endParaRPr lang="en-US" sz="1100" b="0" i="1" dirty="0">
                        <a:solidFill>
                          <a:srgbClr val="000000"/>
                        </a:solidFill>
                        <a:effectLst/>
                        <a:latin typeface="Calibri" panose="020F0502020204030204" pitchFamily="34" charset="0"/>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6E0B4"/>
                    </a:solidFill>
                  </a:tcPr>
                </a:tc>
                <a:extLst>
                  <a:ext uri="{0D108BD9-81ED-4DB2-BD59-A6C34878D82A}">
                    <a16:rowId xmlns:a16="http://schemas.microsoft.com/office/drawing/2014/main" val="556589987"/>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034959411"/>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730840678"/>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654733947"/>
                  </a:ext>
                </a:extLst>
              </a:tr>
              <a:tr h="164572">
                <a:tc>
                  <a:txBody>
                    <a:bodyPr/>
                    <a:lstStyle/>
                    <a:p>
                      <a:pPr rtl="0" fontAlgn="b"/>
                      <a:endParaRPr lang="en-US" sz="90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252502467"/>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548290758"/>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397128645"/>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541908877"/>
                  </a:ext>
                </a:extLst>
              </a:tr>
              <a:tr h="360566">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1200" b="0" i="1" dirty="0">
                          <a:solidFill>
                            <a:srgbClr val="000000"/>
                          </a:solidFill>
                          <a:effectLst/>
                          <a:latin typeface="Calibri" panose="020F0502020204030204" pitchFamily="34" charset="0"/>
                        </a:rPr>
                        <a:t>IP/World</a:t>
                      </a:r>
                    </a:p>
                    <a:p>
                      <a:pPr algn="ctr" rtl="0" fontAlgn="b"/>
                      <a:r>
                        <a:rPr lang="en-US" sz="1050" b="0" i="1" dirty="0">
                          <a:solidFill>
                            <a:srgbClr val="000000"/>
                          </a:solidFill>
                          <a:effectLst/>
                          <a:latin typeface="Calibri" panose="020F0502020204030204" pitchFamily="34" charset="0"/>
                        </a:rPr>
                        <a:t>(ex: Sci-fi, Beach)</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E699"/>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389085042"/>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815416683"/>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648929539"/>
                  </a:ext>
                </a:extLst>
              </a:tr>
              <a:tr h="431847">
                <a:tc>
                  <a:txBody>
                    <a:bodyPr/>
                    <a:lstStyle/>
                    <a:p>
                      <a:pPr rtl="0" fontAlgn="b"/>
                      <a:endParaRPr lang="en-US" sz="90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1200" b="0" i="1" dirty="0">
                          <a:solidFill>
                            <a:srgbClr val="000000"/>
                          </a:solidFill>
                          <a:effectLst/>
                          <a:latin typeface="Calibri" panose="020F0502020204030204" pitchFamily="34" charset="0"/>
                        </a:rPr>
                        <a:t>User Types</a:t>
                      </a:r>
                    </a:p>
                    <a:p>
                      <a:pPr algn="ctr" rtl="0" fontAlgn="b"/>
                      <a:r>
                        <a:rPr lang="en-US" sz="1050" b="0" i="1" dirty="0">
                          <a:solidFill>
                            <a:srgbClr val="000000"/>
                          </a:solidFill>
                          <a:effectLst/>
                          <a:latin typeface="Calibri" panose="020F0502020204030204" pitchFamily="34" charset="0"/>
                        </a:rPr>
                        <a:t>(rank by priority)</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6E0B4"/>
                    </a:solidFill>
                  </a:tcPr>
                </a:tc>
                <a:extLst>
                  <a:ext uri="{0D108BD9-81ED-4DB2-BD59-A6C34878D82A}">
                    <a16:rowId xmlns:a16="http://schemas.microsoft.com/office/drawing/2014/main" val="1987173444"/>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812310543"/>
                  </a:ext>
                </a:extLst>
              </a:tr>
              <a:tr h="164572">
                <a:tc>
                  <a:txBody>
                    <a:bodyPr/>
                    <a:lstStyle/>
                    <a:p>
                      <a:pPr rtl="0" fontAlgn="b"/>
                      <a:endParaRPr lang="en-US" sz="90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950268167"/>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178483135"/>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846399134"/>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849399745"/>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267705100"/>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528224510"/>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481577632"/>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594981123"/>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183119232"/>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972685138"/>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090987318"/>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extLst>
                  <a:ext uri="{0D108BD9-81ED-4DB2-BD59-A6C34878D82A}">
                    <a16:rowId xmlns:a16="http://schemas.microsoft.com/office/drawing/2014/main" val="3104708319"/>
                  </a:ext>
                </a:extLst>
              </a:tr>
            </a:tbl>
          </a:graphicData>
        </a:graphic>
      </p:graphicFrame>
      <p:sp>
        <p:nvSpPr>
          <p:cNvPr id="12" name="Rectangle 11">
            <a:extLst>
              <a:ext uri="{FF2B5EF4-FFF2-40B4-BE49-F238E27FC236}">
                <a16:creationId xmlns:a16="http://schemas.microsoft.com/office/drawing/2014/main" id="{ED9FE439-9845-41F1-8522-D9D7950AEBD9}"/>
              </a:ext>
            </a:extLst>
          </p:cNvPr>
          <p:cNvSpPr/>
          <p:nvPr/>
        </p:nvSpPr>
        <p:spPr>
          <a:xfrm>
            <a:off x="5000779" y="1638300"/>
            <a:ext cx="5545891" cy="481812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411893" y="276449"/>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Vision Canvas – Single Project/Level Version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0" y="1114983"/>
            <a:ext cx="5497156" cy="39241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Target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User Experience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emotional experience the user is having</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Should relate to core pillars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Player Types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Self defined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Should be descriptive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Should represent the key player/purchasers</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descending order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Don’t go too broad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Make up your own descriptors</a:t>
            </a:r>
          </a:p>
        </p:txBody>
      </p:sp>
    </p:spTree>
    <p:extLst>
      <p:ext uri="{BB962C8B-B14F-4D97-AF65-F5344CB8AC3E}">
        <p14:creationId xmlns:p14="http://schemas.microsoft.com/office/powerpoint/2010/main" val="1021064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AEB93E8-AF9F-45DD-B6E4-C2CE55358997}"/>
              </a:ext>
            </a:extLst>
          </p:cNvPr>
          <p:cNvGraphicFramePr>
            <a:graphicFrameLocks noGrp="1"/>
          </p:cNvGraphicFramePr>
          <p:nvPr/>
        </p:nvGraphicFramePr>
        <p:xfrm>
          <a:off x="2471056" y="0"/>
          <a:ext cx="7249887" cy="6371468"/>
        </p:xfrm>
        <a:graphic>
          <a:graphicData uri="http://schemas.openxmlformats.org/drawingml/2006/table">
            <a:tbl>
              <a:tblPr/>
              <a:tblGrid>
                <a:gridCol w="7249887">
                  <a:extLst>
                    <a:ext uri="{9D8B030D-6E8A-4147-A177-3AD203B41FA5}">
                      <a16:colId xmlns:a16="http://schemas.microsoft.com/office/drawing/2014/main" val="2079300750"/>
                    </a:ext>
                  </a:extLst>
                </a:gridCol>
              </a:tblGrid>
              <a:tr h="360128">
                <a:tc>
                  <a:txBody>
                    <a:bodyPr/>
                    <a:lstStyle/>
                    <a:p>
                      <a:pPr algn="ctr" fontAlgn="b"/>
                      <a:r>
                        <a:rPr lang="en-US" sz="1800" b="0" i="1" u="none" strike="noStrike" dirty="0">
                          <a:solidFill>
                            <a:srgbClr val="000000"/>
                          </a:solidFill>
                          <a:effectLst/>
                          <a:latin typeface="Arial" panose="020B0604020202020204" pitchFamily="34" charset="0"/>
                        </a:rPr>
                        <a:t>User Experience                                                                                                           (the emotion elicited)</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869791812"/>
                  </a:ext>
                </a:extLst>
              </a:tr>
              <a:tr h="1149190">
                <a:tc>
                  <a:txBody>
                    <a:bodyPr/>
                    <a:lstStyle/>
                    <a:p>
                      <a:pPr algn="l" fontAlgn="b"/>
                      <a:r>
                        <a:rPr lang="en-US" sz="1600" b="1" i="0" u="none" strike="noStrike" dirty="0">
                          <a:solidFill>
                            <a:srgbClr val="000000"/>
                          </a:solidFill>
                          <a:effectLst/>
                          <a:latin typeface="Calibri" panose="020F0502020204030204" pitchFamily="34" charset="0"/>
                        </a:rPr>
                        <a:t>The User experiences should be the foundation for your core mechanics (Core Pillars and Core Systems).  They should be the emotional experiences you are trying to evoke from the user.</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1171156"/>
                  </a:ext>
                </a:extLst>
              </a:tr>
              <a:tr h="821655">
                <a:tc>
                  <a:txBody>
                    <a:bodyPr/>
                    <a:lstStyle/>
                    <a:p>
                      <a:pPr algn="l" fontAlgn="b"/>
                      <a:r>
                        <a:rPr lang="en-US" sz="1600" b="0" i="0" u="none" strike="noStrike" dirty="0">
                          <a:solidFill>
                            <a:srgbClr val="FF0000"/>
                          </a:solidFill>
                          <a:effectLst/>
                          <a:latin typeface="Calibri" panose="020F0502020204030204" pitchFamily="34" charset="0"/>
                        </a:rPr>
                        <a:t>If you want to build something that has an impression on users, then you need to develop this element properly, with real consideration for experiences you have had as well as emotions you want to drive.</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0454577"/>
                  </a:ext>
                </a:extLst>
              </a:tr>
              <a:tr h="747215">
                <a:tc>
                  <a:txBody>
                    <a:bodyPr/>
                    <a:lstStyle/>
                    <a:p>
                      <a:pPr algn="l" fontAlgn="b"/>
                      <a:r>
                        <a:rPr lang="en-US" sz="1600" b="0" i="0" u="none" strike="noStrike" dirty="0">
                          <a:solidFill>
                            <a:srgbClr val="FF0000"/>
                          </a:solidFill>
                          <a:effectLst/>
                          <a:latin typeface="Calibri" panose="020F0502020204030204" pitchFamily="34" charset="0"/>
                        </a:rPr>
                        <a:t>If you don't have much to offer here you may need to consider adding depth to what you are building (if it’s a tour say, you might want to gamify it in some way).</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31519"/>
                  </a:ext>
                </a:extLst>
              </a:tr>
              <a:tr h="494119">
                <a:tc>
                  <a:txBody>
                    <a:bodyPr/>
                    <a:lstStyle/>
                    <a:p>
                      <a:pPr algn="ctr" fontAlgn="b"/>
                      <a:r>
                        <a:rPr lang="en-US" sz="2000" b="0" i="1" u="none" strike="noStrike" dirty="0">
                          <a:solidFill>
                            <a:srgbClr val="000000"/>
                          </a:solidFill>
                          <a:effectLst/>
                          <a:latin typeface="Calibri" panose="020F0502020204030204" pitchFamily="34" charset="0"/>
                        </a:rPr>
                        <a:t>User Types (prioritized)</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527428554"/>
                  </a:ext>
                </a:extLst>
              </a:tr>
              <a:tr h="985422">
                <a:tc>
                  <a:txBody>
                    <a:bodyPr/>
                    <a:lstStyle/>
                    <a:p>
                      <a:pPr algn="l" fontAlgn="b"/>
                      <a:r>
                        <a:rPr lang="en-US" sz="1600" b="1" i="0" u="none" strike="noStrike">
                          <a:solidFill>
                            <a:srgbClr val="000000"/>
                          </a:solidFill>
                          <a:effectLst/>
                          <a:latin typeface="Calibri" panose="020F0502020204030204" pitchFamily="34" charset="0"/>
                        </a:rPr>
                        <a:t>These are the types of users you think your project will attract. These should be prioritized by size of group (biggest first).  This list helps you make decisions when conflicts arise between supporting features and handling scope.</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0614546"/>
                  </a:ext>
                </a:extLst>
              </a:tr>
              <a:tr h="801773">
                <a:tc>
                  <a:txBody>
                    <a:bodyPr/>
                    <a:lstStyle/>
                    <a:p>
                      <a:pPr algn="l" fontAlgn="b"/>
                      <a:r>
                        <a:rPr lang="en-US" sz="1600" b="0" i="0" u="none" strike="noStrike" dirty="0">
                          <a:solidFill>
                            <a:srgbClr val="FF0000"/>
                          </a:solidFill>
                          <a:effectLst/>
                          <a:latin typeface="Calibri" panose="020F0502020204030204" pitchFamily="34" charset="0"/>
                        </a:rPr>
                        <a:t>We found that personalizing the Names for these groups helped describe them.  Knowing these groups well helps define your efforts.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107177"/>
                  </a:ext>
                </a:extLst>
              </a:tr>
              <a:tr h="820571">
                <a:tc>
                  <a:txBody>
                    <a:bodyPr/>
                    <a:lstStyle/>
                    <a:p>
                      <a:pPr algn="l" fontAlgn="b"/>
                      <a:r>
                        <a:rPr lang="en-US" sz="1600" b="0" i="0" u="none" strike="noStrike" dirty="0">
                          <a:solidFill>
                            <a:srgbClr val="FF0000"/>
                          </a:solidFill>
                          <a:effectLst/>
                          <a:latin typeface="Calibri" panose="020F0502020204030204" pitchFamily="34" charset="0"/>
                        </a:rPr>
                        <a:t>You don’t have to be one of these types, but you need to find these types to try your app to make sure it is meeting their needs.</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4215985"/>
                  </a:ext>
                </a:extLst>
              </a:tr>
            </a:tbl>
          </a:graphicData>
        </a:graphic>
      </p:graphicFrame>
    </p:spTree>
    <p:extLst>
      <p:ext uri="{BB962C8B-B14F-4D97-AF65-F5344CB8AC3E}">
        <p14:creationId xmlns:p14="http://schemas.microsoft.com/office/powerpoint/2010/main" val="3130168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7202D679-F3D0-45F4-AB4F-3A081710D536}"/>
              </a:ext>
            </a:extLst>
          </p:cNvPr>
          <p:cNvGraphicFramePr>
            <a:graphicFrameLocks noGrp="1"/>
          </p:cNvGraphicFramePr>
          <p:nvPr/>
        </p:nvGraphicFramePr>
        <p:xfrm>
          <a:off x="5000780" y="1171562"/>
          <a:ext cx="7122698" cy="5284865"/>
        </p:xfrm>
        <a:graphic>
          <a:graphicData uri="http://schemas.openxmlformats.org/drawingml/2006/table">
            <a:tbl>
              <a:tblPr/>
              <a:tblGrid>
                <a:gridCol w="1454905">
                  <a:extLst>
                    <a:ext uri="{9D8B030D-6E8A-4147-A177-3AD203B41FA5}">
                      <a16:colId xmlns:a16="http://schemas.microsoft.com/office/drawing/2014/main" val="863257311"/>
                    </a:ext>
                  </a:extLst>
                </a:gridCol>
                <a:gridCol w="974727">
                  <a:extLst>
                    <a:ext uri="{9D8B030D-6E8A-4147-A177-3AD203B41FA5}">
                      <a16:colId xmlns:a16="http://schemas.microsoft.com/office/drawing/2014/main" val="2552829264"/>
                    </a:ext>
                  </a:extLst>
                </a:gridCol>
                <a:gridCol w="1630306">
                  <a:extLst>
                    <a:ext uri="{9D8B030D-6E8A-4147-A177-3AD203B41FA5}">
                      <a16:colId xmlns:a16="http://schemas.microsoft.com/office/drawing/2014/main" val="3637504218"/>
                    </a:ext>
                  </a:extLst>
                </a:gridCol>
                <a:gridCol w="1472025">
                  <a:extLst>
                    <a:ext uri="{9D8B030D-6E8A-4147-A177-3AD203B41FA5}">
                      <a16:colId xmlns:a16="http://schemas.microsoft.com/office/drawing/2014/main" val="396917266"/>
                    </a:ext>
                  </a:extLst>
                </a:gridCol>
                <a:gridCol w="1590735">
                  <a:extLst>
                    <a:ext uri="{9D8B030D-6E8A-4147-A177-3AD203B41FA5}">
                      <a16:colId xmlns:a16="http://schemas.microsoft.com/office/drawing/2014/main" val="533619470"/>
                    </a:ext>
                  </a:extLst>
                </a:gridCol>
              </a:tblGrid>
              <a:tr h="281505">
                <a:tc gridSpan="5">
                  <a:txBody>
                    <a:bodyPr/>
                    <a:lstStyle/>
                    <a:p>
                      <a:pPr algn="ctr" rtl="0" fontAlgn="b"/>
                      <a:r>
                        <a:rPr lang="en-US" sz="1600" b="0" dirty="0">
                          <a:solidFill>
                            <a:srgbClr val="000000"/>
                          </a:solidFill>
                          <a:effectLst/>
                          <a:latin typeface="Calibri" panose="020F0502020204030204" pitchFamily="34" charset="0"/>
                        </a:rPr>
                        <a:t>High Level Vision Canvas</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pPr algn="ctr" rtl="0" fontAlgn="b"/>
                      <a:endParaRPr lang="en-US" sz="1600" b="0" dirty="0">
                        <a:solidFill>
                          <a:srgbClr val="000000"/>
                        </a:solidFill>
                        <a:effectLst/>
                        <a:latin typeface="Calibri" panose="020F0502020204030204" pitchFamily="34" charset="0"/>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3530413845"/>
                  </a:ext>
                </a:extLst>
              </a:tr>
              <a:tr h="0">
                <a:tc gridSpan="2">
                  <a:txBody>
                    <a:bodyPr/>
                    <a:lstStyle/>
                    <a:p>
                      <a:pPr rtl="0" fontAlgn="b"/>
                      <a:r>
                        <a:rPr lang="en-US" sz="800" dirty="0">
                          <a:effectLst/>
                        </a:rPr>
                        <a:t>   </a:t>
                      </a:r>
                      <a:r>
                        <a:rPr lang="en-US" sz="1100" dirty="0">
                          <a:effectLst/>
                        </a:rPr>
                        <a:t>App/Game Name</a:t>
                      </a:r>
                      <a:endParaRPr lang="en-US" sz="8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hMerge="1">
                  <a:txBody>
                    <a:bodyPr/>
                    <a:lstStyle/>
                    <a:p>
                      <a:endParaRPr lang="en-US"/>
                    </a:p>
                  </a:txBody>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1164445955"/>
                  </a:ext>
                </a:extLst>
              </a:tr>
              <a:tr h="409741">
                <a:tc>
                  <a:txBody>
                    <a:bodyPr/>
                    <a:lstStyle/>
                    <a:p>
                      <a:pPr algn="ctr" rtl="0" fontAlgn="b"/>
                      <a:r>
                        <a:rPr lang="en-US" sz="1400" b="0" i="1" dirty="0">
                          <a:solidFill>
                            <a:srgbClr val="000000"/>
                          </a:solidFill>
                          <a:effectLst/>
                          <a:latin typeface="Calibri" panose="020F0502020204030204" pitchFamily="34" charset="0"/>
                        </a:rPr>
                        <a:t>Inspirations</a:t>
                      </a:r>
                    </a:p>
                    <a:p>
                      <a:pPr algn="ctr" rtl="0" fontAlgn="b"/>
                      <a:r>
                        <a:rPr lang="en-US" sz="1100" b="0" i="1" dirty="0">
                          <a:solidFill>
                            <a:srgbClr val="000000"/>
                          </a:solidFill>
                          <a:effectLst/>
                          <a:latin typeface="Calibri" panose="020F0502020204030204" pitchFamily="34" charset="0"/>
                        </a:rPr>
                        <a:t>(note what it is inspiring)</a:t>
                      </a: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9BC2E6"/>
                    </a:solidFill>
                  </a:tcPr>
                </a:tc>
                <a:tc>
                  <a:txBody>
                    <a:bodyPr/>
                    <a:lstStyle/>
                    <a:p>
                      <a:pPr algn="ctr" rtl="0" fontAlgn="b"/>
                      <a:r>
                        <a:rPr lang="en-US" sz="1400" b="0" i="1" dirty="0">
                          <a:solidFill>
                            <a:srgbClr val="000000"/>
                          </a:solidFill>
                          <a:effectLst/>
                          <a:latin typeface="Calibri" panose="020F0502020204030204" pitchFamily="34" charset="0"/>
                        </a:rPr>
                        <a:t>Genre</a:t>
                      </a:r>
                    </a:p>
                    <a:p>
                      <a:pPr algn="ctr" rtl="0" fontAlgn="b"/>
                      <a:r>
                        <a:rPr lang="en-US" sz="1100" b="0" i="1" dirty="0">
                          <a:solidFill>
                            <a:srgbClr val="000000"/>
                          </a:solidFill>
                          <a:effectLst/>
                          <a:latin typeface="Calibri" panose="020F0502020204030204" pitchFamily="34" charset="0"/>
                        </a:rPr>
                        <a:t>(ex: RPG, Travel)</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E699"/>
                    </a:solidFill>
                  </a:tcPr>
                </a:tc>
                <a:tc>
                  <a:txBody>
                    <a:bodyPr/>
                    <a:lstStyle/>
                    <a:p>
                      <a:pPr algn="ctr" rtl="0" fontAlgn="b"/>
                      <a:r>
                        <a:rPr lang="en-US" sz="1400" b="0" i="1" dirty="0">
                          <a:solidFill>
                            <a:srgbClr val="000000"/>
                          </a:solidFill>
                          <a:effectLst/>
                          <a:latin typeface="Calibri" panose="020F0502020204030204" pitchFamily="34" charset="0"/>
                        </a:rPr>
                        <a:t>Core Pillars</a:t>
                      </a:r>
                    </a:p>
                    <a:p>
                      <a:pPr algn="ctr" rtl="0" fontAlgn="b"/>
                      <a:r>
                        <a:rPr lang="en-US" sz="1050" b="0" i="1" dirty="0">
                          <a:solidFill>
                            <a:srgbClr val="000000"/>
                          </a:solidFill>
                          <a:effectLst/>
                          <a:latin typeface="Arial" panose="020B0604020202020204" pitchFamily="34" charset="0"/>
                        </a:rPr>
                        <a:t>(in the form “User can...")</a:t>
                      </a:r>
                      <a:endParaRPr lang="en-US" sz="1050" b="0" i="1" dirty="0">
                        <a:solidFill>
                          <a:srgbClr val="000000"/>
                        </a:solidFill>
                        <a:effectLst/>
                        <a:latin typeface="Calibri" panose="020F0502020204030204" pitchFamily="34" charset="0"/>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C66FF"/>
                    </a:solidFill>
                  </a:tcPr>
                </a:tc>
                <a:tc>
                  <a:txBody>
                    <a:bodyPr/>
                    <a:lstStyle/>
                    <a:p>
                      <a:pPr algn="ctr" rtl="0" fontAlgn="b"/>
                      <a:r>
                        <a:rPr lang="en-US" sz="1400" b="0" i="1" dirty="0">
                          <a:solidFill>
                            <a:srgbClr val="000000"/>
                          </a:solidFill>
                          <a:effectLst/>
                          <a:latin typeface="Calibri" panose="020F0502020204030204" pitchFamily="34" charset="0"/>
                        </a:rPr>
                        <a:t>Core Systems</a:t>
                      </a:r>
                    </a:p>
                    <a:p>
                      <a:pPr algn="ctr" rtl="0" fontAlgn="b"/>
                      <a:r>
                        <a:rPr lang="en-US" sz="1050" b="0" i="1" dirty="0">
                          <a:solidFill>
                            <a:srgbClr val="000000"/>
                          </a:solidFill>
                          <a:effectLst/>
                          <a:latin typeface="Calibri" panose="020F0502020204030204" pitchFamily="34" charset="0"/>
                        </a:rPr>
                        <a:t> (ex: Save/Load, Combat)</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B084"/>
                    </a:solidFill>
                  </a:tcPr>
                </a:tc>
                <a:tc>
                  <a:txBody>
                    <a:bodyPr/>
                    <a:lstStyle/>
                    <a:p>
                      <a:pPr algn="ctr" rtl="0" fontAlgn="b"/>
                      <a:r>
                        <a:rPr lang="en-US" sz="1400" b="0" i="1" dirty="0">
                          <a:solidFill>
                            <a:srgbClr val="000000"/>
                          </a:solidFill>
                          <a:effectLst/>
                          <a:latin typeface="Calibri" panose="020F0502020204030204" pitchFamily="34" charset="0"/>
                        </a:rPr>
                        <a:t>User Experience</a:t>
                      </a:r>
                    </a:p>
                    <a:p>
                      <a:pPr algn="ctr" rtl="0" fontAlgn="b"/>
                      <a:r>
                        <a:rPr lang="en-US" sz="1000" b="0" i="1" dirty="0">
                          <a:solidFill>
                            <a:srgbClr val="000000"/>
                          </a:solidFill>
                          <a:effectLst/>
                          <a:latin typeface="Arial" panose="020B0604020202020204" pitchFamily="34" charset="0"/>
                        </a:rPr>
                        <a:t> (the emotion elicited)</a:t>
                      </a:r>
                      <a:endParaRPr lang="en-US" sz="1100" b="0" i="1" dirty="0">
                        <a:solidFill>
                          <a:srgbClr val="000000"/>
                        </a:solidFill>
                        <a:effectLst/>
                        <a:latin typeface="Calibri" panose="020F0502020204030204" pitchFamily="34" charset="0"/>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6E0B4"/>
                    </a:solidFill>
                  </a:tcPr>
                </a:tc>
                <a:extLst>
                  <a:ext uri="{0D108BD9-81ED-4DB2-BD59-A6C34878D82A}">
                    <a16:rowId xmlns:a16="http://schemas.microsoft.com/office/drawing/2014/main" val="556589987"/>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034959411"/>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730840678"/>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654733947"/>
                  </a:ext>
                </a:extLst>
              </a:tr>
              <a:tr h="164572">
                <a:tc>
                  <a:txBody>
                    <a:bodyPr/>
                    <a:lstStyle/>
                    <a:p>
                      <a:pPr rtl="0" fontAlgn="b"/>
                      <a:endParaRPr lang="en-US" sz="90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252502467"/>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548290758"/>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397128645"/>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541908877"/>
                  </a:ext>
                </a:extLst>
              </a:tr>
              <a:tr h="360566">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1200" b="0" i="1" dirty="0">
                          <a:solidFill>
                            <a:srgbClr val="000000"/>
                          </a:solidFill>
                          <a:effectLst/>
                          <a:latin typeface="Calibri" panose="020F0502020204030204" pitchFamily="34" charset="0"/>
                        </a:rPr>
                        <a:t>IP/World</a:t>
                      </a:r>
                    </a:p>
                    <a:p>
                      <a:pPr algn="ctr" rtl="0" fontAlgn="b"/>
                      <a:r>
                        <a:rPr lang="en-US" sz="1050" b="0" i="1" dirty="0">
                          <a:solidFill>
                            <a:srgbClr val="000000"/>
                          </a:solidFill>
                          <a:effectLst/>
                          <a:latin typeface="Calibri" panose="020F0502020204030204" pitchFamily="34" charset="0"/>
                        </a:rPr>
                        <a:t>(ex: Sci-fi, Beach)</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E699"/>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389085042"/>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815416683"/>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648929539"/>
                  </a:ext>
                </a:extLst>
              </a:tr>
              <a:tr h="431847">
                <a:tc>
                  <a:txBody>
                    <a:bodyPr/>
                    <a:lstStyle/>
                    <a:p>
                      <a:pPr rtl="0" fontAlgn="b"/>
                      <a:endParaRPr lang="en-US" sz="90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1200" b="0" i="1" dirty="0">
                          <a:solidFill>
                            <a:srgbClr val="000000"/>
                          </a:solidFill>
                          <a:effectLst/>
                          <a:latin typeface="Calibri" panose="020F0502020204030204" pitchFamily="34" charset="0"/>
                        </a:rPr>
                        <a:t>User Types</a:t>
                      </a:r>
                    </a:p>
                    <a:p>
                      <a:pPr algn="ctr" rtl="0" fontAlgn="b"/>
                      <a:r>
                        <a:rPr lang="en-US" sz="1050" b="0" i="1" dirty="0">
                          <a:solidFill>
                            <a:srgbClr val="000000"/>
                          </a:solidFill>
                          <a:effectLst/>
                          <a:latin typeface="Calibri" panose="020F0502020204030204" pitchFamily="34" charset="0"/>
                        </a:rPr>
                        <a:t>(rank by priority)</a:t>
                      </a: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6E0B4"/>
                    </a:solidFill>
                  </a:tcPr>
                </a:tc>
                <a:extLst>
                  <a:ext uri="{0D108BD9-81ED-4DB2-BD59-A6C34878D82A}">
                    <a16:rowId xmlns:a16="http://schemas.microsoft.com/office/drawing/2014/main" val="1987173444"/>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8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812310543"/>
                  </a:ext>
                </a:extLst>
              </a:tr>
              <a:tr h="164572">
                <a:tc>
                  <a:txBody>
                    <a:bodyPr/>
                    <a:lstStyle/>
                    <a:p>
                      <a:pPr rtl="0" fontAlgn="b"/>
                      <a:endParaRPr lang="en-US" sz="90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950268167"/>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178483135"/>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846399134"/>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849399745"/>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267705100"/>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528224510"/>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481577632"/>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594981123"/>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183119232"/>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972685138"/>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090987318"/>
                  </a:ext>
                </a:extLst>
              </a:tr>
              <a:tr h="164572">
                <a:tc>
                  <a:txBody>
                    <a:bodyPr/>
                    <a:lstStyle/>
                    <a:p>
                      <a:pPr rtl="0" fontAlgn="b"/>
                      <a:endParaRPr lang="en-US" sz="900" dirty="0">
                        <a:effectLst/>
                      </a:endParaRPr>
                    </a:p>
                  </a:txBody>
                  <a:tcPr marL="9736" marR="9736" marT="6491" marB="6491" anchor="b">
                    <a:lnL w="6350" cap="flat" cmpd="sng" algn="ctr">
                      <a:solidFill>
                        <a:srgbClr val="000000"/>
                      </a:solidFill>
                      <a:prstDash val="dot"/>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tc>
                  <a:txBody>
                    <a:bodyPr/>
                    <a:lstStyle/>
                    <a:p>
                      <a:pPr rtl="0" fontAlgn="b"/>
                      <a:endParaRPr lang="en-US" sz="90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tc>
                  <a:txBody>
                    <a:bodyPr/>
                    <a:lstStyle/>
                    <a:p>
                      <a:pPr rtl="0" fontAlgn="b"/>
                      <a:endParaRPr lang="en-US" sz="900" dirty="0">
                        <a:effectLst/>
                      </a:endParaRPr>
                    </a:p>
                  </a:txBody>
                  <a:tcPr marL="9736" marR="9736" marT="6491" marB="6491" anchor="b">
                    <a:lnL w="6350" cap="flat" cmpd="sng" algn="ctr">
                      <a:solidFill>
                        <a:srgbClr val="CCCCCC"/>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solidFill>
                  </a:tcPr>
                </a:tc>
                <a:extLst>
                  <a:ext uri="{0D108BD9-81ED-4DB2-BD59-A6C34878D82A}">
                    <a16:rowId xmlns:a16="http://schemas.microsoft.com/office/drawing/2014/main" val="3104708319"/>
                  </a:ext>
                </a:extLst>
              </a:tr>
            </a:tbl>
          </a:graphicData>
        </a:graphic>
      </p:graphicFrame>
      <p:sp>
        <p:nvSpPr>
          <p:cNvPr id="2" name="Rectangle 1">
            <a:extLst>
              <a:ext uri="{FF2B5EF4-FFF2-40B4-BE49-F238E27FC236}">
                <a16:creationId xmlns:a16="http://schemas.microsoft.com/office/drawing/2014/main" id="{D713B733-FDC9-4F99-A513-6272E229D160}"/>
              </a:ext>
            </a:extLst>
          </p:cNvPr>
          <p:cNvSpPr/>
          <p:nvPr/>
        </p:nvSpPr>
        <p:spPr>
          <a:xfrm>
            <a:off x="10528916" y="1651000"/>
            <a:ext cx="1594561" cy="480542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D9FE439-9845-41F1-8522-D9D7950AEBD9}"/>
              </a:ext>
            </a:extLst>
          </p:cNvPr>
          <p:cNvSpPr/>
          <p:nvPr/>
        </p:nvSpPr>
        <p:spPr>
          <a:xfrm>
            <a:off x="5000781" y="1651000"/>
            <a:ext cx="2428720" cy="480542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411893" y="276449"/>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Vision Canvas – Single Project/Level Version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1" y="1114983"/>
            <a:ext cx="4838701" cy="34778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Foundational Elements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Core Pillars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Features that drive the User Experience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In the form: </a:t>
            </a:r>
            <a:r>
              <a:rPr kumimoji="0" lang="en-US" sz="2000" b="0" i="1" u="none" strike="noStrike" kern="1200" cap="none" spc="0" normalizeH="0" baseline="0" noProof="0" dirty="0">
                <a:ln>
                  <a:noFill/>
                </a:ln>
                <a:solidFill>
                  <a:prstClr val="white"/>
                </a:solidFill>
                <a:effectLst/>
                <a:uLnTx/>
                <a:uFillTx/>
                <a:latin typeface="Calibri" panose="020F0502020204030204"/>
                <a:ea typeface="+mn-ea"/>
                <a:cs typeface="+mn-cs"/>
              </a:rPr>
              <a:t>“The User will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Core Gameplay Systems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Systems that support the core pillars and other key aspects of the app/game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Points to key low level systems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Examples: Traversal, UI, AI (if needed).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6710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E3A9E8E-E00B-4993-BA85-DED60CC52CBB}"/>
              </a:ext>
            </a:extLst>
          </p:cNvPr>
          <p:cNvGraphicFramePr>
            <a:graphicFrameLocks noGrp="1"/>
          </p:cNvGraphicFramePr>
          <p:nvPr/>
        </p:nvGraphicFramePr>
        <p:xfrm>
          <a:off x="2458811" y="0"/>
          <a:ext cx="7274378" cy="6402307"/>
        </p:xfrm>
        <a:graphic>
          <a:graphicData uri="http://schemas.openxmlformats.org/drawingml/2006/table">
            <a:tbl>
              <a:tblPr/>
              <a:tblGrid>
                <a:gridCol w="7274378">
                  <a:extLst>
                    <a:ext uri="{9D8B030D-6E8A-4147-A177-3AD203B41FA5}">
                      <a16:colId xmlns:a16="http://schemas.microsoft.com/office/drawing/2014/main" val="3879656298"/>
                    </a:ext>
                  </a:extLst>
                </a:gridCol>
              </a:tblGrid>
              <a:tr h="299401">
                <a:tc>
                  <a:txBody>
                    <a:bodyPr/>
                    <a:lstStyle/>
                    <a:p>
                      <a:pPr algn="l" fontAlgn="b"/>
                      <a:r>
                        <a:rPr lang="en-US" sz="1800" b="0" i="0" u="none" strike="noStrike" dirty="0">
                          <a:solidFill>
                            <a:srgbClr val="00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579283032"/>
                  </a:ext>
                </a:extLst>
              </a:tr>
              <a:tr h="593740">
                <a:tc>
                  <a:txBody>
                    <a:bodyPr/>
                    <a:lstStyle/>
                    <a:p>
                      <a:pPr algn="ctr" fontAlgn="b"/>
                      <a:r>
                        <a:rPr lang="en-US" sz="2400" b="0" i="1" u="none" strike="noStrike" dirty="0">
                          <a:solidFill>
                            <a:srgbClr val="000000"/>
                          </a:solidFill>
                          <a:effectLst/>
                          <a:latin typeface="Arial" panose="020B0604020202020204" pitchFamily="34" charset="0"/>
                        </a:rPr>
                        <a:t>Core Pillars                                                                                                       (in the form "User can...")</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66FF"/>
                    </a:solidFill>
                  </a:tcPr>
                </a:tc>
                <a:extLst>
                  <a:ext uri="{0D108BD9-81ED-4DB2-BD59-A6C34878D82A}">
                    <a16:rowId xmlns:a16="http://schemas.microsoft.com/office/drawing/2014/main" val="1955811772"/>
                  </a:ext>
                </a:extLst>
              </a:tr>
              <a:tr h="1927546">
                <a:tc>
                  <a:txBody>
                    <a:bodyPr/>
                    <a:lstStyle/>
                    <a:p>
                      <a:pPr algn="l" fontAlgn="b"/>
                      <a:r>
                        <a:rPr lang="en-US" sz="2000" b="1" i="0" u="none" strike="noStrike" dirty="0">
                          <a:solidFill>
                            <a:srgbClr val="000000"/>
                          </a:solidFill>
                          <a:effectLst/>
                          <a:latin typeface="Calibri" panose="020F0502020204030204" pitchFamily="34" charset="0"/>
                        </a:rPr>
                        <a:t>The core pillars are the actions the user can perform that define the user actions (the core mechanics) that, if removed would change the user experience.</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2159412"/>
                  </a:ext>
                </a:extLst>
              </a:tr>
              <a:tr h="1378168">
                <a:tc>
                  <a:txBody>
                    <a:bodyPr/>
                    <a:lstStyle/>
                    <a:p>
                      <a:pPr algn="l" fontAlgn="b"/>
                      <a:r>
                        <a:rPr lang="en-US" sz="2000" b="0" i="0" u="none" strike="noStrike" dirty="0">
                          <a:solidFill>
                            <a:srgbClr val="FF0000"/>
                          </a:solidFill>
                          <a:effectLst/>
                          <a:latin typeface="Calibri" panose="020F0502020204030204" pitchFamily="34" charset="0"/>
                        </a:rPr>
                        <a:t>Make sure each core pillar reflects/supports a user experience.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5798077"/>
                  </a:ext>
                </a:extLst>
              </a:tr>
              <a:tr h="1145506">
                <a:tc>
                  <a:txBody>
                    <a:bodyPr/>
                    <a:lstStyle/>
                    <a:p>
                      <a:pPr algn="l" fontAlgn="b"/>
                      <a:r>
                        <a:rPr lang="en-US" sz="2000" b="0" i="0" u="none" strike="noStrike" dirty="0">
                          <a:solidFill>
                            <a:srgbClr val="FF0000"/>
                          </a:solidFill>
                          <a:effectLst/>
                          <a:latin typeface="Calibri" panose="020F0502020204030204" pitchFamily="34" charset="0"/>
                        </a:rPr>
                        <a:t>Grouping like elements or sub elements is good for clarity (ex: pillars about ranged and melee combat would fit under a more general combat pillar)</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8024117"/>
                  </a:ext>
                </a:extLst>
              </a:tr>
              <a:tr h="8880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2000" b="0" i="0" u="none" strike="noStrike" dirty="0">
                        <a:solidFill>
                          <a:srgbClr val="FF0000"/>
                        </a:solidFill>
                        <a:effectLst/>
                        <a:latin typeface="Calibri" panose="020F050202020403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a:solidFill>
                            <a:srgbClr val="FF0000"/>
                          </a:solidFill>
                          <a:effectLst/>
                          <a:latin typeface="Calibri" panose="020F0502020204030204" pitchFamily="34" charset="0"/>
                        </a:rPr>
                        <a:t>Don’t put emotions here, they belong in User Experiences.  They can be rewritten as core pillars.</a:t>
                      </a:r>
                      <a:r>
                        <a:rPr lang="en-US" sz="2000" b="0" i="0" u="none" strike="noStrike" dirty="0">
                          <a:solidFill>
                            <a:srgbClr val="000000"/>
                          </a:solidFill>
                          <a:effectLst/>
                          <a:latin typeface="Calibri" panose="020F0502020204030204" pitchFamily="34" charset="0"/>
                        </a:rPr>
                        <a:t> </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1267274"/>
                  </a:ext>
                </a:extLst>
              </a:tr>
            </a:tbl>
          </a:graphicData>
        </a:graphic>
      </p:graphicFrame>
    </p:spTree>
    <p:extLst>
      <p:ext uri="{BB962C8B-B14F-4D97-AF65-F5344CB8AC3E}">
        <p14:creationId xmlns:p14="http://schemas.microsoft.com/office/powerpoint/2010/main" val="4085084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96CFBC4-4BD6-4095-A74F-297D1A7DB53E}"/>
              </a:ext>
            </a:extLst>
          </p:cNvPr>
          <p:cNvGraphicFramePr>
            <a:graphicFrameLocks noGrp="1"/>
          </p:cNvGraphicFramePr>
          <p:nvPr/>
        </p:nvGraphicFramePr>
        <p:xfrm>
          <a:off x="2475139" y="0"/>
          <a:ext cx="7241721" cy="4677142"/>
        </p:xfrm>
        <a:graphic>
          <a:graphicData uri="http://schemas.openxmlformats.org/drawingml/2006/table">
            <a:tbl>
              <a:tblPr/>
              <a:tblGrid>
                <a:gridCol w="7241721">
                  <a:extLst>
                    <a:ext uri="{9D8B030D-6E8A-4147-A177-3AD203B41FA5}">
                      <a16:colId xmlns:a16="http://schemas.microsoft.com/office/drawing/2014/main" val="2040467735"/>
                    </a:ext>
                  </a:extLst>
                </a:gridCol>
              </a:tblGrid>
              <a:tr h="531290">
                <a:tc>
                  <a:txBody>
                    <a:bodyPr/>
                    <a:lstStyle/>
                    <a:p>
                      <a:pPr algn="ctr" fontAlgn="b"/>
                      <a:r>
                        <a:rPr lang="en-US" sz="2400" b="0" i="1" u="none" strike="noStrike" dirty="0">
                          <a:solidFill>
                            <a:srgbClr val="000000"/>
                          </a:solidFill>
                          <a:effectLst/>
                          <a:latin typeface="Calibri" panose="020F0502020204030204" pitchFamily="34" charset="0"/>
                        </a:rPr>
                        <a:t>Core Systems                                                                                                           (ex: Save/Load or Combat)</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135241843"/>
                  </a:ext>
                </a:extLst>
              </a:tr>
              <a:tr h="1656216">
                <a:tc>
                  <a:txBody>
                    <a:bodyPr/>
                    <a:lstStyle/>
                    <a:p>
                      <a:pPr algn="l" fontAlgn="b"/>
                      <a:r>
                        <a:rPr lang="en-US" sz="2000" b="1" i="0" u="none" strike="noStrike" dirty="0">
                          <a:solidFill>
                            <a:srgbClr val="000000"/>
                          </a:solidFill>
                          <a:effectLst/>
                          <a:latin typeface="Calibri" panose="020F0502020204030204" pitchFamily="34" charset="0"/>
                        </a:rPr>
                        <a:t>Core Systems are the key programmatic features/systems that need to be created to build your project, they should directly relate to Core Pillars and should also contain those systems needed that are not core but necessary (for example Save/Load)</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4258389"/>
                  </a:ext>
                </a:extLst>
              </a:tr>
              <a:tr h="1184171">
                <a:tc>
                  <a:txBody>
                    <a:bodyPr/>
                    <a:lstStyle/>
                    <a:p>
                      <a:pPr algn="l" fontAlgn="b"/>
                      <a:r>
                        <a:rPr lang="en-US" sz="2000" b="0" i="0" u="none" strike="noStrike" dirty="0">
                          <a:solidFill>
                            <a:srgbClr val="FF0000"/>
                          </a:solidFill>
                          <a:effectLst/>
                          <a:latin typeface="Calibri" panose="020F0502020204030204" pitchFamily="34" charset="0"/>
                        </a:rPr>
                        <a:t>Don't forget those background elements that drive key game play mechanics (AI, Audio, UI, etc.)  These are key systems.</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3503335"/>
                  </a:ext>
                </a:extLst>
              </a:tr>
              <a:tr h="1102352">
                <a:tc>
                  <a:txBody>
                    <a:bodyPr/>
                    <a:lstStyle/>
                    <a:p>
                      <a:pPr algn="l" fontAlgn="b"/>
                      <a:endParaRPr lang="en-US" sz="1050" b="0" i="0" u="none" strike="noStrike" dirty="0">
                        <a:solidFill>
                          <a:srgbClr val="FF0000"/>
                        </a:solidFill>
                        <a:effectLst/>
                        <a:latin typeface="Calibri" panose="020F0502020204030204" pitchFamily="34" charset="0"/>
                      </a:endParaRPr>
                    </a:p>
                    <a:p>
                      <a:pPr algn="l" fontAlgn="b"/>
                      <a:r>
                        <a:rPr lang="en-US" sz="2000" b="0" i="0" u="none" strike="noStrike" dirty="0">
                          <a:solidFill>
                            <a:srgbClr val="FF0000"/>
                          </a:solidFill>
                          <a:effectLst/>
                          <a:latin typeface="Calibri" panose="020F0502020204030204" pitchFamily="34" charset="0"/>
                        </a:rPr>
                        <a:t>The details in this and core pillars drive the feature list.  Be thoughtful here, start with higher level elements and then add contributing background elements).</a:t>
                      </a:r>
                    </a:p>
                  </a:txBody>
                  <a:tcPr marL="2883" marR="2883" marT="2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2280513"/>
                  </a:ext>
                </a:extLst>
              </a:tr>
            </a:tbl>
          </a:graphicData>
        </a:graphic>
      </p:graphicFrame>
    </p:spTree>
    <p:extLst>
      <p:ext uri="{BB962C8B-B14F-4D97-AF65-F5344CB8AC3E}">
        <p14:creationId xmlns:p14="http://schemas.microsoft.com/office/powerpoint/2010/main" val="4224514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Design Docs Process: Simple Action Loop</a:t>
            </a:r>
          </a:p>
        </p:txBody>
      </p:sp>
      <p:grpSp>
        <p:nvGrpSpPr>
          <p:cNvPr id="14" name="Group 13">
            <a:extLst>
              <a:ext uri="{FF2B5EF4-FFF2-40B4-BE49-F238E27FC236}">
                <a16:creationId xmlns:a16="http://schemas.microsoft.com/office/drawing/2014/main" id="{F3AD2A15-14A2-415B-A675-BBB877517A5C}"/>
              </a:ext>
            </a:extLst>
          </p:cNvPr>
          <p:cNvGrpSpPr/>
          <p:nvPr/>
        </p:nvGrpSpPr>
        <p:grpSpPr>
          <a:xfrm>
            <a:off x="1502279" y="2322669"/>
            <a:ext cx="8199473" cy="2324325"/>
            <a:chOff x="1502279" y="2322669"/>
            <a:chExt cx="8199473" cy="2324325"/>
          </a:xfrm>
        </p:grpSpPr>
        <p:sp>
          <p:nvSpPr>
            <p:cNvPr id="76" name="Arrow: Bent-Up 75">
              <a:extLst>
                <a:ext uri="{FF2B5EF4-FFF2-40B4-BE49-F238E27FC236}">
                  <a16:creationId xmlns:a16="http://schemas.microsoft.com/office/drawing/2014/main" id="{A10F9ADC-BB83-4C57-86B7-3FC34863D5B6}"/>
                </a:ext>
              </a:extLst>
            </p:cNvPr>
            <p:cNvSpPr/>
            <p:nvPr/>
          </p:nvSpPr>
          <p:spPr>
            <a:xfrm flipH="1">
              <a:off x="4219656" y="3981589"/>
              <a:ext cx="1659497" cy="608969"/>
            </a:xfrm>
            <a:prstGeom prst="bentUpArrow">
              <a:avLst>
                <a:gd name="adj1" fmla="val 25000"/>
                <a:gd name="adj2" fmla="val 26950"/>
                <a:gd name="adj3" fmla="val 23754"/>
              </a:avLst>
            </a:prstGeom>
            <a:solidFill>
              <a:srgbClr val="FF0000">
                <a:alpha val="5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EB71F2B-7447-4A10-B873-F7B936728BDC}"/>
                </a:ext>
              </a:extLst>
            </p:cNvPr>
            <p:cNvSpPr/>
            <p:nvPr/>
          </p:nvSpPr>
          <p:spPr>
            <a:xfrm>
              <a:off x="1502279" y="3075231"/>
              <a:ext cx="874014" cy="807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Start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S01</a:t>
              </a:r>
            </a:p>
          </p:txBody>
        </p:sp>
        <p:sp>
          <p:nvSpPr>
            <p:cNvPr id="7" name="Rectangle 6">
              <a:extLst>
                <a:ext uri="{FF2B5EF4-FFF2-40B4-BE49-F238E27FC236}">
                  <a16:creationId xmlns:a16="http://schemas.microsoft.com/office/drawing/2014/main" id="{8A80CC62-1DDF-4000-9BC6-2C615AE90C1A}"/>
                </a:ext>
              </a:extLst>
            </p:cNvPr>
            <p:cNvSpPr/>
            <p:nvPr/>
          </p:nvSpPr>
          <p:spPr>
            <a:xfrm>
              <a:off x="3696616" y="3109199"/>
              <a:ext cx="1059829" cy="807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Home Base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S02</a:t>
              </a:r>
            </a:p>
          </p:txBody>
        </p:sp>
        <p:sp>
          <p:nvSpPr>
            <p:cNvPr id="13" name="Rectangle 12">
              <a:extLst>
                <a:ext uri="{FF2B5EF4-FFF2-40B4-BE49-F238E27FC236}">
                  <a16:creationId xmlns:a16="http://schemas.microsoft.com/office/drawing/2014/main" id="{5770245F-AA13-4035-A0F7-C98E92C9D9D0}"/>
                </a:ext>
              </a:extLst>
            </p:cNvPr>
            <p:cNvSpPr/>
            <p:nvPr/>
          </p:nvSpPr>
          <p:spPr>
            <a:xfrm>
              <a:off x="5970803" y="3113670"/>
              <a:ext cx="958468" cy="807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Mission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S03</a:t>
              </a:r>
            </a:p>
          </p:txBody>
        </p:sp>
        <p:sp>
          <p:nvSpPr>
            <p:cNvPr id="29" name="Rectangle 28">
              <a:extLst>
                <a:ext uri="{FF2B5EF4-FFF2-40B4-BE49-F238E27FC236}">
                  <a16:creationId xmlns:a16="http://schemas.microsoft.com/office/drawing/2014/main" id="{348811DD-FC9B-4EEC-916A-A3E6BBD8502E}"/>
                </a:ext>
              </a:extLst>
            </p:cNvPr>
            <p:cNvSpPr/>
            <p:nvPr/>
          </p:nvSpPr>
          <p:spPr>
            <a:xfrm>
              <a:off x="8743284" y="3075231"/>
              <a:ext cx="958468" cy="807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Combat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S04</a:t>
              </a:r>
            </a:p>
          </p:txBody>
        </p:sp>
        <p:sp>
          <p:nvSpPr>
            <p:cNvPr id="81" name="Arrow: Bent-Up 80">
              <a:extLst>
                <a:ext uri="{FF2B5EF4-FFF2-40B4-BE49-F238E27FC236}">
                  <a16:creationId xmlns:a16="http://schemas.microsoft.com/office/drawing/2014/main" id="{9920ECEF-86ED-4060-8395-2D65517C26C1}"/>
                </a:ext>
              </a:extLst>
            </p:cNvPr>
            <p:cNvSpPr/>
            <p:nvPr/>
          </p:nvSpPr>
          <p:spPr>
            <a:xfrm rot="16200000">
              <a:off x="8761320" y="2316331"/>
              <a:ext cx="643433" cy="656110"/>
            </a:xfrm>
            <a:prstGeom prst="bentUpArrow">
              <a:avLst>
                <a:gd name="adj1" fmla="val 20058"/>
                <a:gd name="adj2" fmla="val 25000"/>
                <a:gd name="adj3" fmla="val 25000"/>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Arrow: Bent-Up 41">
              <a:extLst>
                <a:ext uri="{FF2B5EF4-FFF2-40B4-BE49-F238E27FC236}">
                  <a16:creationId xmlns:a16="http://schemas.microsoft.com/office/drawing/2014/main" id="{9B44D0B6-FDF4-41EE-A090-DB40355B2444}"/>
                </a:ext>
              </a:extLst>
            </p:cNvPr>
            <p:cNvSpPr/>
            <p:nvPr/>
          </p:nvSpPr>
          <p:spPr>
            <a:xfrm rot="10800000">
              <a:off x="6306280" y="2421937"/>
              <a:ext cx="2308396" cy="608967"/>
            </a:xfrm>
            <a:prstGeom prst="bentUpArrow">
              <a:avLst>
                <a:gd name="adj1" fmla="val 25000"/>
                <a:gd name="adj2" fmla="val 26950"/>
                <a:gd name="adj3" fmla="val 25000"/>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Arrow: Up 53">
              <a:extLst>
                <a:ext uri="{FF2B5EF4-FFF2-40B4-BE49-F238E27FC236}">
                  <a16:creationId xmlns:a16="http://schemas.microsoft.com/office/drawing/2014/main" id="{18C64451-0292-4852-BE50-D1B2F9C2CC8C}"/>
                </a:ext>
              </a:extLst>
            </p:cNvPr>
            <p:cNvSpPr/>
            <p:nvPr/>
          </p:nvSpPr>
          <p:spPr>
            <a:xfrm rot="5400000">
              <a:off x="7670382" y="2573629"/>
              <a:ext cx="366856" cy="1665782"/>
            </a:xfrm>
            <a:prstGeom prst="upArrow">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Arrow: Up 54">
              <a:extLst>
                <a:ext uri="{FF2B5EF4-FFF2-40B4-BE49-F238E27FC236}">
                  <a16:creationId xmlns:a16="http://schemas.microsoft.com/office/drawing/2014/main" id="{A5001389-1600-4154-8653-2BFBBC918F1E}"/>
                </a:ext>
              </a:extLst>
            </p:cNvPr>
            <p:cNvSpPr/>
            <p:nvPr/>
          </p:nvSpPr>
          <p:spPr>
            <a:xfrm rot="5400000">
              <a:off x="5233725" y="2860071"/>
              <a:ext cx="286273" cy="1092897"/>
            </a:xfrm>
            <a:prstGeom prst="upArrow">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Arrow: Up 55">
              <a:extLst>
                <a:ext uri="{FF2B5EF4-FFF2-40B4-BE49-F238E27FC236}">
                  <a16:creationId xmlns:a16="http://schemas.microsoft.com/office/drawing/2014/main" id="{04E12182-493F-4AF6-B145-ECFFA47DE3DD}"/>
                </a:ext>
              </a:extLst>
            </p:cNvPr>
            <p:cNvSpPr/>
            <p:nvPr/>
          </p:nvSpPr>
          <p:spPr>
            <a:xfrm rot="5400000">
              <a:off x="2961207" y="2915367"/>
              <a:ext cx="286273" cy="1092897"/>
            </a:xfrm>
            <a:prstGeom prst="upArrow">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Arrow: Bent-Up 56">
              <a:extLst>
                <a:ext uri="{FF2B5EF4-FFF2-40B4-BE49-F238E27FC236}">
                  <a16:creationId xmlns:a16="http://schemas.microsoft.com/office/drawing/2014/main" id="{F2FDD7A3-3749-4899-BE31-1FDD62B3C655}"/>
                </a:ext>
              </a:extLst>
            </p:cNvPr>
            <p:cNvSpPr/>
            <p:nvPr/>
          </p:nvSpPr>
          <p:spPr>
            <a:xfrm rot="16200000" flipH="1">
              <a:off x="7427329" y="2663231"/>
              <a:ext cx="608967" cy="3358560"/>
            </a:xfrm>
            <a:prstGeom prst="bentUpArrow">
              <a:avLst>
                <a:gd name="adj1" fmla="val 23933"/>
                <a:gd name="adj2" fmla="val 25000"/>
                <a:gd name="adj3" fmla="val 25000"/>
              </a:avLst>
            </a:prstGeom>
            <a:solidFill>
              <a:srgbClr val="FF0000">
                <a:alpha val="5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Arrow: Up 57">
              <a:extLst>
                <a:ext uri="{FF2B5EF4-FFF2-40B4-BE49-F238E27FC236}">
                  <a16:creationId xmlns:a16="http://schemas.microsoft.com/office/drawing/2014/main" id="{B5652ACE-0D38-482C-9A5A-37F0A935A9E5}"/>
                </a:ext>
              </a:extLst>
            </p:cNvPr>
            <p:cNvSpPr/>
            <p:nvPr/>
          </p:nvSpPr>
          <p:spPr>
            <a:xfrm rot="5400000" flipV="1">
              <a:off x="2857514" y="3170887"/>
              <a:ext cx="286273" cy="1124395"/>
            </a:xfrm>
            <a:prstGeom prst="upArrow">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Arrow: Up 58">
              <a:extLst>
                <a:ext uri="{FF2B5EF4-FFF2-40B4-BE49-F238E27FC236}">
                  <a16:creationId xmlns:a16="http://schemas.microsoft.com/office/drawing/2014/main" id="{8C577903-D16A-439F-A09F-2ABD613F8B62}"/>
                </a:ext>
              </a:extLst>
            </p:cNvPr>
            <p:cNvSpPr/>
            <p:nvPr/>
          </p:nvSpPr>
          <p:spPr>
            <a:xfrm rot="5400000" flipV="1">
              <a:off x="5207184" y="3150458"/>
              <a:ext cx="286274" cy="1057668"/>
            </a:xfrm>
            <a:prstGeom prst="upArrow">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1255D7F-4754-4B5A-9BE2-DABC539882A8}"/>
                </a:ext>
              </a:extLst>
            </p:cNvPr>
            <p:cNvSpPr txBox="1"/>
            <p:nvPr/>
          </p:nvSpPr>
          <p:spPr>
            <a:xfrm>
              <a:off x="7460478" y="4128631"/>
              <a:ext cx="8029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Death</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0" name="TextBox 9">
              <a:extLst>
                <a:ext uri="{FF2B5EF4-FFF2-40B4-BE49-F238E27FC236}">
                  <a16:creationId xmlns:a16="http://schemas.microsoft.com/office/drawing/2014/main" id="{C5B7CFDB-5FF0-4E56-8DC7-F42F5E01C448}"/>
                </a:ext>
              </a:extLst>
            </p:cNvPr>
            <p:cNvSpPr txBox="1"/>
            <p:nvPr/>
          </p:nvSpPr>
          <p:spPr>
            <a:xfrm>
              <a:off x="7121750" y="2541754"/>
              <a:ext cx="13353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Lose, repeat</a:t>
              </a:r>
            </a:p>
          </p:txBody>
        </p:sp>
        <p:sp>
          <p:nvSpPr>
            <p:cNvPr id="60" name="Arrow: Bent-Up 59">
              <a:extLst>
                <a:ext uri="{FF2B5EF4-FFF2-40B4-BE49-F238E27FC236}">
                  <a16:creationId xmlns:a16="http://schemas.microsoft.com/office/drawing/2014/main" id="{D7965826-0657-4DEC-BB7F-C33BB27402F7}"/>
                </a:ext>
              </a:extLst>
            </p:cNvPr>
            <p:cNvSpPr/>
            <p:nvPr/>
          </p:nvSpPr>
          <p:spPr>
            <a:xfrm rot="10800000">
              <a:off x="3857579" y="2421937"/>
              <a:ext cx="2308396" cy="608967"/>
            </a:xfrm>
            <a:prstGeom prst="bentUpArrow">
              <a:avLst>
                <a:gd name="adj1" fmla="val 25000"/>
                <a:gd name="adj2" fmla="val 26950"/>
                <a:gd name="adj3" fmla="val 25000"/>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93990403-D0A9-4B6B-8D5D-949B6B7A2DF9}"/>
                </a:ext>
              </a:extLst>
            </p:cNvPr>
            <p:cNvSpPr txBox="1"/>
            <p:nvPr/>
          </p:nvSpPr>
          <p:spPr>
            <a:xfrm>
              <a:off x="4086632" y="2575156"/>
              <a:ext cx="21015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Win/Lose, no repeat</a:t>
              </a:r>
            </a:p>
          </p:txBody>
        </p:sp>
      </p:grpSp>
    </p:spTree>
    <p:extLst>
      <p:ext uri="{BB962C8B-B14F-4D97-AF65-F5344CB8AC3E}">
        <p14:creationId xmlns:p14="http://schemas.microsoft.com/office/powerpoint/2010/main" val="385163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F97F57-A904-438D-AD8C-EED15153ADB2}"/>
              </a:ext>
            </a:extLst>
          </p:cNvPr>
          <p:cNvSpPr/>
          <p:nvPr/>
        </p:nvSpPr>
        <p:spPr>
          <a:xfrm>
            <a:off x="115747" y="1226916"/>
            <a:ext cx="11968223" cy="4729180"/>
          </a:xfrm>
          <a:prstGeom prst="rect">
            <a:avLst/>
          </a:prstGeom>
        </p:spPr>
        <p:txBody>
          <a:bodyPr wrap="square">
            <a:spAutoFit/>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Immersion vs. Presence (</a:t>
            </a:r>
            <a:r>
              <a:rPr kumimoji="0" lang="en-US" sz="2400" b="0" i="1"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Michael </a:t>
            </a:r>
            <a:r>
              <a:rPr kumimoji="0" lang="en-US" sz="2400" b="0" i="1"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Abrash</a:t>
            </a:r>
            <a:r>
              <a:rPr kumimoji="0" lang="en-US" sz="32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3200" b="0" i="1"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Immersion</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is being presented with data from a false environment</a:t>
            </a:r>
            <a:r>
              <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Your brain/body know it is false but you suspend disbelief</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Examples include Books, cinema, TV, etc. </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3200" b="0" i="1"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Presence</a:t>
            </a:r>
            <a:r>
              <a:rPr kumimoji="0" lang="en-US" sz="2400" b="0" i="1"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is having your body believe in the new environment on a fundamental level</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The subconscious perceptual systems </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believe in the illusion</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Hearing, proprioception, touch, etc.</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4BA7D12-DDE5-44C2-B715-679138A499E8}"/>
              </a:ext>
            </a:extLst>
          </p:cNvPr>
          <p:cNvSpPr>
            <a:spLocks noGrp="1"/>
          </p:cNvSpPr>
          <p:nvPr>
            <p:ph type="title"/>
          </p:nvPr>
        </p:nvSpPr>
        <p:spPr>
          <a:xfrm>
            <a:off x="411480" y="274320"/>
            <a:ext cx="10515600" cy="758952"/>
          </a:xfrm>
        </p:spPr>
        <p:txBody>
          <a:bodyPr anchor="b" anchorCtr="0">
            <a:normAutofit/>
          </a:bodyPr>
          <a:lstStyle/>
          <a:p>
            <a:r>
              <a:rPr lang="en-US" sz="3200" dirty="0">
                <a:solidFill>
                  <a:schemeClr val="bg1"/>
                </a:solidFill>
                <a:latin typeface="+mn-lt"/>
              </a:rPr>
              <a:t>VR Design: General Concerns</a:t>
            </a:r>
          </a:p>
        </p:txBody>
      </p:sp>
    </p:spTree>
    <p:extLst>
      <p:ext uri="{BB962C8B-B14F-4D97-AF65-F5344CB8AC3E}">
        <p14:creationId xmlns:p14="http://schemas.microsoft.com/office/powerpoint/2010/main" val="3058491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F97F57-A904-438D-AD8C-EED15153ADB2}"/>
              </a:ext>
            </a:extLst>
          </p:cNvPr>
          <p:cNvSpPr/>
          <p:nvPr/>
        </p:nvSpPr>
        <p:spPr>
          <a:xfrm>
            <a:off x="115747" y="1102624"/>
            <a:ext cx="5980253" cy="4969502"/>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Issues with Presence</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Cognitive load </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Cognitive load refers to the amount of mental processing power needed to use your product.</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Think of the things that a new user faces when they first enter VR</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Confusion</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Lack of Direction</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Lack of know how</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B4BA7D12-DDE5-44C2-B715-679138A499E8}"/>
              </a:ext>
            </a:extLst>
          </p:cNvPr>
          <p:cNvSpPr>
            <a:spLocks noGrp="1"/>
          </p:cNvSpPr>
          <p:nvPr>
            <p:ph type="title"/>
          </p:nvPr>
        </p:nvSpPr>
        <p:spPr>
          <a:xfrm>
            <a:off x="411480" y="274320"/>
            <a:ext cx="10515600" cy="758952"/>
          </a:xfrm>
        </p:spPr>
        <p:txBody>
          <a:bodyPr anchor="b" anchorCtr="0">
            <a:normAutofit/>
          </a:bodyPr>
          <a:lstStyle/>
          <a:p>
            <a:r>
              <a:rPr lang="en-US" sz="3200" dirty="0">
                <a:solidFill>
                  <a:schemeClr val="bg1"/>
                </a:solidFill>
                <a:latin typeface="+mn-lt"/>
              </a:rPr>
              <a:t>VR Design: General Concerns</a:t>
            </a:r>
          </a:p>
        </p:txBody>
      </p:sp>
      <p:pic>
        <p:nvPicPr>
          <p:cNvPr id="4" name="Picture 3" descr="A close up of a logo&#10;&#10;Description automatically generated">
            <a:extLst>
              <a:ext uri="{FF2B5EF4-FFF2-40B4-BE49-F238E27FC236}">
                <a16:creationId xmlns:a16="http://schemas.microsoft.com/office/drawing/2014/main" id="{9B5D6F71-B639-4119-B6AA-0E894A121E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500" y="1372703"/>
            <a:ext cx="5715000" cy="4381500"/>
          </a:xfrm>
          <a:prstGeom prst="rect">
            <a:avLst/>
          </a:prstGeom>
        </p:spPr>
      </p:pic>
    </p:spTree>
    <p:extLst>
      <p:ext uri="{BB962C8B-B14F-4D97-AF65-F5344CB8AC3E}">
        <p14:creationId xmlns:p14="http://schemas.microsoft.com/office/powerpoint/2010/main" val="45528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F97F57-A904-438D-AD8C-EED15153ADB2}"/>
              </a:ext>
            </a:extLst>
          </p:cNvPr>
          <p:cNvSpPr/>
          <p:nvPr/>
        </p:nvSpPr>
        <p:spPr>
          <a:xfrm>
            <a:off x="115747" y="1102624"/>
            <a:ext cx="6906490" cy="5185074"/>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Cognitive load study</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Open Sans"/>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Simplify the scene (at least at first)</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Open Sans"/>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Give users control of their navigation</a:t>
            </a:r>
          </a:p>
          <a:p>
            <a:pPr marL="457200" marR="0" lvl="0" indent="-4572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Open Sans"/>
                <a:ea typeface="+mn-ea"/>
                <a:cs typeface="+mn-cs"/>
              </a:rPr>
              <a:t>Driver vs. Passenger</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white"/>
              </a:solidFill>
              <a:effectLst/>
              <a:uLnTx/>
              <a:uFillTx/>
              <a:latin typeface="Open Sans"/>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Give the user clear directions/goals</a:t>
            </a:r>
          </a:p>
          <a:p>
            <a:pPr marL="457200" marR="0" lvl="0" indent="-4572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Open Sans"/>
                <a:ea typeface="+mn-ea"/>
                <a:cs typeface="+mn-cs"/>
              </a:rPr>
              <a:t>Progress reports/hints</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white"/>
              </a:solidFill>
              <a:effectLst/>
              <a:uLnTx/>
              <a:uFillTx/>
              <a:latin typeface="Open Sans"/>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Avoid Depth Confusion</a:t>
            </a:r>
          </a:p>
          <a:p>
            <a:pPr marL="457200" marR="0" lvl="0" indent="-4572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Open Sans"/>
                <a:ea typeface="+mn-ea"/>
                <a:cs typeface="+mn-cs"/>
              </a:rPr>
              <a:t>UI can be problematic here</a:t>
            </a:r>
          </a:p>
          <a:p>
            <a:pPr marL="457200" marR="0" lvl="0" indent="-4572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700" b="0" i="0" u="none" strike="noStrike" kern="1200" cap="none" spc="0" normalizeH="0" baseline="0" noProof="0" dirty="0">
              <a:ln>
                <a:noFill/>
              </a:ln>
              <a:solidFill>
                <a:prstClr val="white"/>
              </a:solidFill>
              <a:effectLst/>
              <a:uLnTx/>
              <a:uFillTx/>
              <a:latin typeface="Open Sans"/>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Use Rest Frames if possible</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white"/>
              </a:solidFill>
              <a:effectLst/>
              <a:uLnTx/>
              <a:uFillTx/>
              <a:latin typeface="Open Sans"/>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Fidelity should match the Target system</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Open Sans"/>
                <a:ea typeface="+mn-ea"/>
                <a:cs typeface="+mn-cs"/>
              </a:rPr>
              <a:t>Head turning on mobile</a:t>
            </a:r>
            <a:endParaRPr kumimoji="0" lang="en-US" sz="2800" b="0" i="0" u="none" strike="noStrike" kern="1200" cap="none" spc="0" normalizeH="0" baseline="0" noProof="0" dirty="0">
              <a:ln>
                <a:noFill/>
              </a:ln>
              <a:solidFill>
                <a:prstClr val="white"/>
              </a:solidFill>
              <a:effectLst/>
              <a:uLnTx/>
              <a:uFillTx/>
              <a:latin typeface="Open Sans"/>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B4BA7D12-DDE5-44C2-B715-679138A499E8}"/>
              </a:ext>
            </a:extLst>
          </p:cNvPr>
          <p:cNvSpPr>
            <a:spLocks noGrp="1"/>
          </p:cNvSpPr>
          <p:nvPr>
            <p:ph type="title"/>
          </p:nvPr>
        </p:nvSpPr>
        <p:spPr>
          <a:xfrm>
            <a:off x="411480" y="274320"/>
            <a:ext cx="10515600" cy="758952"/>
          </a:xfrm>
        </p:spPr>
        <p:txBody>
          <a:bodyPr anchor="b" anchorCtr="0">
            <a:normAutofit/>
          </a:bodyPr>
          <a:lstStyle/>
          <a:p>
            <a:r>
              <a:rPr lang="en-US" sz="3200" dirty="0">
                <a:solidFill>
                  <a:schemeClr val="bg1"/>
                </a:solidFill>
                <a:latin typeface="+mn-lt"/>
              </a:rPr>
              <a:t>VR Design: Dealing with Cognitive Load</a:t>
            </a:r>
          </a:p>
        </p:txBody>
      </p:sp>
      <p:pic>
        <p:nvPicPr>
          <p:cNvPr id="5" name="Picture 4" descr="A picture containing text&#10;&#10;Description automatically generated">
            <a:extLst>
              <a:ext uri="{FF2B5EF4-FFF2-40B4-BE49-F238E27FC236}">
                <a16:creationId xmlns:a16="http://schemas.microsoft.com/office/drawing/2014/main" id="{AE8BA5E8-8425-4B06-B676-72A449515C2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6163056" y="1371600"/>
            <a:ext cx="5715000" cy="4379976"/>
          </a:xfrm>
          <a:prstGeom prst="rect">
            <a:avLst/>
          </a:prstGeom>
        </p:spPr>
      </p:pic>
    </p:spTree>
    <p:extLst>
      <p:ext uri="{BB962C8B-B14F-4D97-AF65-F5344CB8AC3E}">
        <p14:creationId xmlns:p14="http://schemas.microsoft.com/office/powerpoint/2010/main" val="2782367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F97F57-A904-438D-AD8C-EED15153ADB2}"/>
              </a:ext>
            </a:extLst>
          </p:cNvPr>
          <p:cNvSpPr/>
          <p:nvPr/>
        </p:nvSpPr>
        <p:spPr>
          <a:xfrm>
            <a:off x="115747" y="1111502"/>
            <a:ext cx="5980253" cy="3057184"/>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Issues with Presence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cont</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Kinematic load (repetitive overload)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Kinematic load refers to the amount of physical activity needed to use your product.</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Google Study on how people enjoy VR</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B4BA7D12-DDE5-44C2-B715-679138A499E8}"/>
              </a:ext>
            </a:extLst>
          </p:cNvPr>
          <p:cNvSpPr>
            <a:spLocks noGrp="1"/>
          </p:cNvSpPr>
          <p:nvPr>
            <p:ph type="title"/>
          </p:nvPr>
        </p:nvSpPr>
        <p:spPr>
          <a:xfrm>
            <a:off x="411480" y="301658"/>
            <a:ext cx="10515600" cy="731614"/>
          </a:xfrm>
        </p:spPr>
        <p:txBody>
          <a:bodyPr anchor="b" anchorCtr="0">
            <a:normAutofit/>
          </a:bodyPr>
          <a:lstStyle/>
          <a:p>
            <a:r>
              <a:rPr lang="en-US" sz="3200" dirty="0">
                <a:solidFill>
                  <a:schemeClr val="bg1"/>
                </a:solidFill>
                <a:latin typeface="+mn-lt"/>
              </a:rPr>
              <a:t>VR Design: General Concerns</a:t>
            </a:r>
          </a:p>
        </p:txBody>
      </p:sp>
      <p:pic>
        <p:nvPicPr>
          <p:cNvPr id="8" name="Picture 7" descr="A picture containing wall, indoor, sitting, front&#10;&#10;Description automatically generated">
            <a:extLst>
              <a:ext uri="{FF2B5EF4-FFF2-40B4-BE49-F238E27FC236}">
                <a16:creationId xmlns:a16="http://schemas.microsoft.com/office/drawing/2014/main" id="{4DF57CB3-B3DE-4B8B-872C-4B1872EA7A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3056" y="1371600"/>
            <a:ext cx="5723688" cy="2875280"/>
          </a:xfrm>
          <a:prstGeom prst="rect">
            <a:avLst/>
          </a:prstGeom>
        </p:spPr>
      </p:pic>
    </p:spTree>
    <p:extLst>
      <p:ext uri="{BB962C8B-B14F-4D97-AF65-F5344CB8AC3E}">
        <p14:creationId xmlns:p14="http://schemas.microsoft.com/office/powerpoint/2010/main" val="1675046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F97F57-A904-438D-AD8C-EED15153ADB2}"/>
              </a:ext>
            </a:extLst>
          </p:cNvPr>
          <p:cNvSpPr/>
          <p:nvPr/>
        </p:nvSpPr>
        <p:spPr>
          <a:xfrm>
            <a:off x="115747" y="1102624"/>
            <a:ext cx="6906490" cy="2879763"/>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Limit arm, elbow and hand movement</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We will speak specifics in a bit</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white"/>
              </a:solidFill>
              <a:effectLst/>
              <a:uLnTx/>
              <a:uFillTx/>
              <a:latin typeface="Open Sans"/>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Build simply and support high end</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Oculus best practices</a:t>
            </a:r>
            <a:endParaRPr kumimoji="0" lang="en-US" sz="2000" b="0" i="0" u="none" strike="noStrike" kern="1200" cap="none" spc="0" normalizeH="0" baseline="0" noProof="0" dirty="0">
              <a:ln>
                <a:noFill/>
              </a:ln>
              <a:solidFill>
                <a:prstClr val="white"/>
              </a:solidFill>
              <a:effectLst/>
              <a:uLnTx/>
              <a:uFillTx/>
              <a:latin typeface="Open Sans"/>
              <a:ea typeface="+mn-ea"/>
              <a:cs typeface="+mn-cs"/>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Open Sans"/>
              <a:ea typeface="+mn-ea"/>
              <a:cs typeface="+mn-cs"/>
            </a:endParaRPr>
          </a:p>
          <a:p>
            <a:pPr marL="457200" marR="0" lvl="0" indent="-4572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white"/>
              </a:solidFill>
              <a:effectLst/>
              <a:uLnTx/>
              <a:uFillTx/>
              <a:latin typeface="Open Sans"/>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B4BA7D12-DDE5-44C2-B715-679138A499E8}"/>
              </a:ext>
            </a:extLst>
          </p:cNvPr>
          <p:cNvSpPr>
            <a:spLocks noGrp="1"/>
          </p:cNvSpPr>
          <p:nvPr>
            <p:ph type="title"/>
          </p:nvPr>
        </p:nvSpPr>
        <p:spPr>
          <a:xfrm>
            <a:off x="411480" y="274320"/>
            <a:ext cx="10515600" cy="758952"/>
          </a:xfrm>
        </p:spPr>
        <p:txBody>
          <a:bodyPr anchor="b" anchorCtr="0">
            <a:normAutofit/>
          </a:bodyPr>
          <a:lstStyle/>
          <a:p>
            <a:r>
              <a:rPr lang="en-US" sz="3200" dirty="0">
                <a:solidFill>
                  <a:schemeClr val="bg1"/>
                </a:solidFill>
                <a:latin typeface="+mn-lt"/>
              </a:rPr>
              <a:t>VR Design: Dealing with Kinematic Load</a:t>
            </a:r>
          </a:p>
        </p:txBody>
      </p:sp>
      <p:pic>
        <p:nvPicPr>
          <p:cNvPr id="4" name="Picture 3" descr="A picture containing indoor&#10;&#10;Description automatically generated">
            <a:extLst>
              <a:ext uri="{FF2B5EF4-FFF2-40B4-BE49-F238E27FC236}">
                <a16:creationId xmlns:a16="http://schemas.microsoft.com/office/drawing/2014/main" id="{4E953051-D56C-46B2-ADDC-96938AB561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3056" y="1371599"/>
            <a:ext cx="5715000" cy="3735111"/>
          </a:xfrm>
          <a:prstGeom prst="rect">
            <a:avLst/>
          </a:prstGeom>
        </p:spPr>
      </p:pic>
    </p:spTree>
    <p:extLst>
      <p:ext uri="{BB962C8B-B14F-4D97-AF65-F5344CB8AC3E}">
        <p14:creationId xmlns:p14="http://schemas.microsoft.com/office/powerpoint/2010/main" val="393937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F97F57-A904-438D-AD8C-EED15153ADB2}"/>
              </a:ext>
            </a:extLst>
          </p:cNvPr>
          <p:cNvSpPr/>
          <p:nvPr/>
        </p:nvSpPr>
        <p:spPr>
          <a:xfrm>
            <a:off x="115747" y="1102624"/>
            <a:ext cx="6285053" cy="5117683"/>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Issues of Control</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Users must feel they control their space</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very important when you have walk around room sizes</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Direction is paramount</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Knowing what to do and how to do it gives the feeling of control</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Managing choices can be an issue with less input methodologies</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Error handling in interactions can be problematic</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Leads to frustration and the feeling of loss of control</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B4BA7D12-DDE5-44C2-B715-679138A499E8}"/>
              </a:ext>
            </a:extLst>
          </p:cNvPr>
          <p:cNvSpPr>
            <a:spLocks noGrp="1"/>
          </p:cNvSpPr>
          <p:nvPr>
            <p:ph type="title"/>
          </p:nvPr>
        </p:nvSpPr>
        <p:spPr>
          <a:xfrm>
            <a:off x="411480" y="274320"/>
            <a:ext cx="10515600" cy="758952"/>
          </a:xfrm>
        </p:spPr>
        <p:txBody>
          <a:bodyPr anchor="b" anchorCtr="0">
            <a:normAutofit/>
          </a:bodyPr>
          <a:lstStyle/>
          <a:p>
            <a:r>
              <a:rPr lang="en-US" sz="3200" dirty="0">
                <a:solidFill>
                  <a:schemeClr val="bg1"/>
                </a:solidFill>
                <a:latin typeface="+mn-lt"/>
              </a:rPr>
              <a:t>VR Design: General Concerns</a:t>
            </a:r>
          </a:p>
        </p:txBody>
      </p:sp>
      <p:pic>
        <p:nvPicPr>
          <p:cNvPr id="17" name="Picture 16" descr="A person holding a sign&#10;&#10;Description automatically generated">
            <a:extLst>
              <a:ext uri="{FF2B5EF4-FFF2-40B4-BE49-F238E27FC236}">
                <a16:creationId xmlns:a16="http://schemas.microsoft.com/office/drawing/2014/main" id="{F229A5AE-23C1-468A-B961-85836D7AE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500" y="1372703"/>
            <a:ext cx="5006340" cy="4400036"/>
          </a:xfrm>
          <a:prstGeom prst="rect">
            <a:avLst/>
          </a:prstGeom>
        </p:spPr>
      </p:pic>
    </p:spTree>
    <p:extLst>
      <p:ext uri="{BB962C8B-B14F-4D97-AF65-F5344CB8AC3E}">
        <p14:creationId xmlns:p14="http://schemas.microsoft.com/office/powerpoint/2010/main" val="3213705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F97F57-A904-438D-AD8C-EED15153ADB2}"/>
              </a:ext>
            </a:extLst>
          </p:cNvPr>
          <p:cNvSpPr/>
          <p:nvPr/>
        </p:nvSpPr>
        <p:spPr>
          <a:xfrm>
            <a:off x="115747" y="1226916"/>
            <a:ext cx="11968223" cy="3790525"/>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Presence but not full reality</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Keep the user in your world but simplify the repetitive and mundane</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Hand representation is key, players notice when things are wrong with game hands</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Non-realistic hands</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Don’t create an expectations</a:t>
            </a:r>
            <a:b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where hands have to do more </a:t>
            </a:r>
            <a:b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than is comfortable in VR</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4BA7D12-DDE5-44C2-B715-679138A499E8}"/>
              </a:ext>
            </a:extLst>
          </p:cNvPr>
          <p:cNvSpPr>
            <a:spLocks noGrp="1"/>
          </p:cNvSpPr>
          <p:nvPr>
            <p:ph type="title"/>
          </p:nvPr>
        </p:nvSpPr>
        <p:spPr>
          <a:xfrm>
            <a:off x="411479" y="274320"/>
            <a:ext cx="11664773" cy="1056640"/>
          </a:xfrm>
        </p:spPr>
        <p:txBody>
          <a:bodyPr anchor="ctr" anchorCtr="0">
            <a:normAutofit fontScale="90000"/>
          </a:bodyPr>
          <a:lstStyle/>
          <a:p>
            <a:r>
              <a:rPr lang="en-US" sz="3200" dirty="0">
                <a:solidFill>
                  <a:schemeClr val="bg1"/>
                </a:solidFill>
                <a:latin typeface="+mn-lt"/>
              </a:rPr>
              <a:t>VR Design: Summary of General Concerns</a:t>
            </a:r>
            <a:br>
              <a:rPr lang="en-US" sz="3200" dirty="0">
                <a:solidFill>
                  <a:schemeClr val="bg1"/>
                </a:solidFill>
                <a:latin typeface="+mn-lt"/>
              </a:rPr>
            </a:br>
            <a:r>
              <a:rPr lang="en-US" sz="2200" i="1" dirty="0">
                <a:solidFill>
                  <a:schemeClr val="bg1"/>
                </a:solidFill>
                <a:latin typeface="+mn-lt"/>
              </a:rPr>
              <a:t>Yasser Malaika (Valve), Patrick </a:t>
            </a:r>
            <a:r>
              <a:rPr lang="en-US" sz="2200" i="1" dirty="0" err="1">
                <a:solidFill>
                  <a:schemeClr val="bg1"/>
                </a:solidFill>
                <a:latin typeface="+mn-lt"/>
              </a:rPr>
              <a:t>O'Luanaigh</a:t>
            </a:r>
            <a:r>
              <a:rPr lang="en-US" sz="2200" i="1" dirty="0">
                <a:solidFill>
                  <a:schemeClr val="bg1"/>
                </a:solidFill>
                <a:latin typeface="+mn-lt"/>
              </a:rPr>
              <a:t> (</a:t>
            </a:r>
            <a:r>
              <a:rPr lang="en-US" sz="2200" i="1" dirty="0" err="1">
                <a:solidFill>
                  <a:schemeClr val="bg1"/>
                </a:solidFill>
                <a:latin typeface="+mn-lt"/>
              </a:rPr>
              <a:t>nDreams</a:t>
            </a:r>
            <a:r>
              <a:rPr lang="en-US" sz="2200" i="1" dirty="0">
                <a:solidFill>
                  <a:schemeClr val="bg1"/>
                </a:solidFill>
                <a:latin typeface="+mn-lt"/>
              </a:rPr>
              <a:t>)  Mike </a:t>
            </a:r>
            <a:r>
              <a:rPr lang="en-US" sz="2200" i="1" dirty="0" err="1">
                <a:solidFill>
                  <a:schemeClr val="bg1"/>
                </a:solidFill>
                <a:latin typeface="+mn-lt"/>
              </a:rPr>
              <a:t>Agler</a:t>
            </a:r>
            <a:r>
              <a:rPr lang="en-US" sz="2200" i="1" dirty="0">
                <a:solidFill>
                  <a:schemeClr val="bg1"/>
                </a:solidFill>
                <a:latin typeface="+mn-lt"/>
              </a:rPr>
              <a:t> (Google) , Design Best Practices (Oculus)</a:t>
            </a:r>
            <a:endParaRPr lang="en-US" sz="2200" i="1" dirty="0">
              <a:solidFill>
                <a:schemeClr val="bg1"/>
              </a:solidFill>
              <a:highlight>
                <a:srgbClr val="FFFF00"/>
              </a:highlight>
              <a:latin typeface="+mn-lt"/>
            </a:endParaRPr>
          </a:p>
        </p:txBody>
      </p:sp>
      <p:pic>
        <p:nvPicPr>
          <p:cNvPr id="4" name="Picture 3" descr="A picture containing indoor, wall&#10;&#10;Description automatically generated">
            <a:extLst>
              <a:ext uri="{FF2B5EF4-FFF2-40B4-BE49-F238E27FC236}">
                <a16:creationId xmlns:a16="http://schemas.microsoft.com/office/drawing/2014/main" id="{EBBB4197-DC4F-474C-8946-7260F59CB2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982" y="2657416"/>
            <a:ext cx="6980025" cy="3926264"/>
          </a:xfrm>
          <a:prstGeom prst="rect">
            <a:avLst/>
          </a:prstGeom>
        </p:spPr>
      </p:pic>
    </p:spTree>
    <p:extLst>
      <p:ext uri="{BB962C8B-B14F-4D97-AF65-F5344CB8AC3E}">
        <p14:creationId xmlns:p14="http://schemas.microsoft.com/office/powerpoint/2010/main" val="15100472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2675</Words>
  <Application>Microsoft Office PowerPoint</Application>
  <PresentationFormat>Widescreen</PresentationFormat>
  <Paragraphs>410</Paragraphs>
  <Slides>25</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Montserrat</vt:lpstr>
      <vt:lpstr>Open Sans</vt:lpstr>
      <vt:lpstr>Segoe UI</vt:lpstr>
      <vt:lpstr>Wingdings 2</vt:lpstr>
      <vt:lpstr>1_Office Theme</vt:lpstr>
      <vt:lpstr>PowerPoint Presentation</vt:lpstr>
      <vt:lpstr>VR Design: General Concerns</vt:lpstr>
      <vt:lpstr>VR Design: General Concerns</vt:lpstr>
      <vt:lpstr>VR Design: General Concerns</vt:lpstr>
      <vt:lpstr>VR Design: Dealing with Cognitive Load</vt:lpstr>
      <vt:lpstr>VR Design: General Concerns</vt:lpstr>
      <vt:lpstr>VR Design: Dealing with Kinematic Load</vt:lpstr>
      <vt:lpstr>VR Design: General Concerns</vt:lpstr>
      <vt:lpstr>VR Design: Summary of General Concerns Yasser Malaika (Valve), Patrick O'Luanaigh (nDreams)  Mike Agler (Google) , Design Best Practices (Oculus)</vt:lpstr>
      <vt:lpstr>VR Design: Summary of General Concerns Yasser Malaika (Valve), Patrick O'Luanaigh (nDreams)  Mike Agler (Google) , Design Best Practices (Oculus)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Cermak</dc:creator>
  <cp:lastModifiedBy>Dan Cermak</cp:lastModifiedBy>
  <cp:revision>4</cp:revision>
  <dcterms:created xsi:type="dcterms:W3CDTF">2019-09-15T23:43:07Z</dcterms:created>
  <dcterms:modified xsi:type="dcterms:W3CDTF">2019-09-16T00:18:59Z</dcterms:modified>
</cp:coreProperties>
</file>