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0" r:id="rId2"/>
    <p:sldId id="284" r:id="rId3"/>
    <p:sldId id="259" r:id="rId4"/>
    <p:sldId id="267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75" r:id="rId19"/>
    <p:sldId id="276" r:id="rId20"/>
    <p:sldId id="277" r:id="rId21"/>
    <p:sldId id="298" r:id="rId22"/>
    <p:sldId id="299" r:id="rId23"/>
    <p:sldId id="300" r:id="rId24"/>
    <p:sldId id="302" r:id="rId25"/>
    <p:sldId id="30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00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43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64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1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661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910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32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183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Light and Optics I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498: Virtual Reality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6394-C4C1-4729-8187-B21566EF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Snell’s Law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292E2F-CC24-4807-BCC8-7A22632EB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3437"/>
          <a:stretch/>
        </p:blipFill>
        <p:spPr>
          <a:xfrm>
            <a:off x="4420178" y="451239"/>
            <a:ext cx="2325758" cy="2239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3874C1-6A41-4D44-B930-E21F57847652}"/>
              </a:ext>
            </a:extLst>
          </p:cNvPr>
          <p:cNvSpPr txBox="1"/>
          <p:nvPr/>
        </p:nvSpPr>
        <p:spPr>
          <a:xfrm>
            <a:off x="412473" y="2777137"/>
            <a:ext cx="965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Describes how much light bends when entering or exiting a material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6DBD3D-B487-4067-ACAA-4B51A4EC4514}"/>
                  </a:ext>
                </a:extLst>
              </p:cNvPr>
              <p:cNvSpPr txBox="1"/>
              <p:nvPr/>
            </p:nvSpPr>
            <p:spPr>
              <a:xfrm>
                <a:off x="4480892" y="5177816"/>
                <a:ext cx="4197627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Refractive Index for a material is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 is speed of light in  vacuum</a:t>
                </a:r>
                <a:br>
                  <a:rPr lang="en-US" dirty="0"/>
                </a:br>
                <a:r>
                  <a:rPr lang="en-US" dirty="0"/>
                  <a:t>S  is speed of light in material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6DBD3D-B487-4067-ACAA-4B51A4EC4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892" y="5177816"/>
                <a:ext cx="4197627" cy="1200329"/>
              </a:xfrm>
              <a:prstGeom prst="rect">
                <a:avLst/>
              </a:prstGeom>
              <a:blipFill>
                <a:blip r:embed="rId3"/>
                <a:stretch>
                  <a:fillRect l="-1013" t="-35176" r="-8104" b="-65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80E1EC5-672C-46EC-A7D8-26D64E2DD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9427" y="961240"/>
            <a:ext cx="3128091" cy="558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F6E9-3871-4D0A-AFB8-18728D0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Snell’s Law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574150-291B-4DE4-91BF-624956AD1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087" y="1458460"/>
            <a:ext cx="5124450" cy="2308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C7F854-8BE0-417B-8572-6007ED783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424" y="4126533"/>
            <a:ext cx="4295775" cy="733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E55C5E-3A6D-407C-9F23-515B1B9DB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648" y="4979297"/>
            <a:ext cx="52673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20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92E5-E960-4DBD-BC45-9B531D57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78B70-9426-4397-9BD2-A10B9C807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is transmitted if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Otherwise, there is </a:t>
            </a:r>
            <a:r>
              <a:rPr lang="en-US" i="1" dirty="0"/>
              <a:t>internal reflection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741BE3-DFD1-4CE4-826D-56CA1C78B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902" y="1665842"/>
            <a:ext cx="3848100" cy="914400"/>
          </a:xfrm>
          <a:prstGeom prst="rect">
            <a:avLst/>
          </a:prstGeom>
        </p:spPr>
      </p:pic>
      <p:pic>
        <p:nvPicPr>
          <p:cNvPr id="5" name="Shape 111">
            <a:extLst>
              <a:ext uri="{FF2B5EF4-FFF2-40B4-BE49-F238E27FC236}">
                <a16:creationId xmlns:a16="http://schemas.microsoft.com/office/drawing/2014/main" id="{BD049D42-8F71-4392-95CD-6651119F68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82" y="4001294"/>
            <a:ext cx="3448947" cy="2458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12">
            <a:extLst>
              <a:ext uri="{FF2B5EF4-FFF2-40B4-BE49-F238E27FC236}">
                <a16:creationId xmlns:a16="http://schemas.microsoft.com/office/drawing/2014/main" id="{F015E74F-1554-4DDD-9FAB-2BB415741DE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5731" y="4148035"/>
            <a:ext cx="3929417" cy="23116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3954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6DBB-1C5C-4A2C-8CB0-3969FD8A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through a Prism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3E72B-5EA4-4A8D-B2BE-5F43A1FD5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50395"/>
            <a:ext cx="10515600" cy="5265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Slope of prism determines direction light bent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45D24-9C83-4770-97E5-E95C31593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50" y="1632554"/>
            <a:ext cx="4385756" cy="359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06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87F4-2E1F-4ADE-9F5C-BE9B5163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Convex Lens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63FDBF-1D3F-4146-9408-9739CC1A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364066"/>
            <a:ext cx="6638925" cy="2623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E6AB92-54A6-42C7-8A95-E287E565E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73" y="3901109"/>
            <a:ext cx="6839792" cy="2870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D53337-1827-4E32-AAD1-52A0D1B017C9}"/>
              </a:ext>
            </a:extLst>
          </p:cNvPr>
          <p:cNvSpPr txBox="1"/>
          <p:nvPr/>
        </p:nvSpPr>
        <p:spPr>
          <a:xfrm>
            <a:off x="7663070" y="3046343"/>
            <a:ext cx="21170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is unrealistic about this model?</a:t>
            </a:r>
          </a:p>
        </p:txBody>
      </p:sp>
    </p:spTree>
    <p:extLst>
      <p:ext uri="{BB962C8B-B14F-4D97-AF65-F5344CB8AC3E}">
        <p14:creationId xmlns:p14="http://schemas.microsoft.com/office/powerpoint/2010/main" val="1510191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911C-9019-4D20-BB9E-FEAE1488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BDCF-0DF0-4527-AD76-2B35ADF78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8491"/>
            <a:ext cx="10515600" cy="1848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Light will not be from infinitely far away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Light will be reflected from different distances to lens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No single plane in which entirety of object is in focus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25EFD-6E4B-4759-8951-7609721D1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80" y="575020"/>
            <a:ext cx="92583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94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8F14-AF06-41D1-B82B-101B8D18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C17AE-6EF1-462F-A073-B13C6D135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8" y="1825625"/>
            <a:ext cx="470120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object very close to lens</a:t>
            </a:r>
          </a:p>
          <a:p>
            <a:r>
              <a:rPr lang="en-US" dirty="0"/>
              <a:t>Lens cannot force its outgoing light rays to converge to a focal point.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this case, lens works as a magnifying glass.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is the way lenses are commonly used for VR headsets.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79ADD-900D-468C-9182-710F6C292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140" y="1770203"/>
            <a:ext cx="72866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43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F16E-39E0-4781-953B-D16318C1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Lensmaker’s</a:t>
            </a:r>
            <a:r>
              <a:rPr lang="en-US" dirty="0"/>
              <a:t> Equation: Converging Lens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4E7F55-9E12-47C2-91D8-0815DE07D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60"/>
          <a:stretch/>
        </p:blipFill>
        <p:spPr>
          <a:xfrm>
            <a:off x="6497339" y="2729085"/>
            <a:ext cx="3416458" cy="106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357429-0E29-46CE-A111-57C6CE76A2A2}"/>
              </a:ext>
            </a:extLst>
          </p:cNvPr>
          <p:cNvSpPr txBox="1"/>
          <p:nvPr/>
        </p:nvSpPr>
        <p:spPr>
          <a:xfrm>
            <a:off x="1896535" y="5665672"/>
            <a:ext cx="10181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 and r</a:t>
            </a:r>
            <a:r>
              <a:rPr lang="en-US" baseline="-25000" dirty="0"/>
              <a:t>2</a:t>
            </a:r>
            <a:r>
              <a:rPr lang="en-US" dirty="0"/>
              <a:t> are the radius of curvature of each of the two lens surfaces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dirty="0"/>
              <a:t>also assumes a thin lens approximation, which means that the lens thickness is small relative to r1 and r2.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Shape 132">
            <a:extLst>
              <a:ext uri="{FF2B5EF4-FFF2-40B4-BE49-F238E27FC236}">
                <a16:creationId xmlns:a16="http://schemas.microsoft.com/office/drawing/2014/main" id="{C14BEA41-C483-45F9-A933-47A886BA2F1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366" y="1690690"/>
            <a:ext cx="4609066" cy="331166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74FE5A-E70A-47AB-A380-54B0F24A3DD1}"/>
              </a:ext>
            </a:extLst>
          </p:cNvPr>
          <p:cNvSpPr txBox="1"/>
          <p:nvPr/>
        </p:nvSpPr>
        <p:spPr>
          <a:xfrm>
            <a:off x="7430031" y="4079026"/>
            <a:ext cx="319827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are we interested in computing with this? What could it be used for?</a:t>
            </a:r>
          </a:p>
        </p:txBody>
      </p:sp>
    </p:spTree>
    <p:extLst>
      <p:ext uri="{BB962C8B-B14F-4D97-AF65-F5344CB8AC3E}">
        <p14:creationId xmlns:p14="http://schemas.microsoft.com/office/powerpoint/2010/main" val="3637051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Lato" panose="020F0502020204030203" pitchFamily="34" charset="0"/>
              </a:rPr>
              <a:t>The Lensmaker’s Equation: Diverging Lens</a:t>
            </a:r>
            <a:endParaRPr dirty="0">
              <a:latin typeface="Lato" panose="020F0502020204030203" pitchFamily="34" charset="0"/>
            </a:endParaRPr>
          </a:p>
          <a:p>
            <a:endParaRPr dirty="0"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683" y="1435034"/>
            <a:ext cx="8546632" cy="5046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4096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Lato" panose="020F0502020204030203" pitchFamily="34" charset="0"/>
              </a:rPr>
              <a:t>Convenient Unit: Diopter</a:t>
            </a:r>
            <a:endParaRPr dirty="0">
              <a:latin typeface="Lato" panose="020F0502020204030203" pitchFamily="34" charset="0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2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>
                <a:solidFill>
                  <a:schemeClr val="dk1"/>
                </a:solidFill>
              </a:rPr>
              <a:t>Diopter is a converging (diverging) power of a lens.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2285035"/>
            <a:ext cx="6470068" cy="25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7113667" y="2285033"/>
            <a:ext cx="4306000" cy="2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chemeClr val="dk1"/>
                </a:solidFill>
              </a:rPr>
              <a:t>D = 1 / f,  (m</a:t>
            </a:r>
            <a:r>
              <a:rPr lang="en" sz="2400" baseline="30000" dirty="0">
                <a:solidFill>
                  <a:schemeClr val="dk1"/>
                </a:solidFill>
              </a:rPr>
              <a:t>-1</a:t>
            </a:r>
            <a:r>
              <a:rPr lang="en" sz="2400" dirty="0">
                <a:solidFill>
                  <a:schemeClr val="dk1"/>
                </a:solidFill>
              </a:rPr>
              <a:t>)</a:t>
            </a:r>
            <a:endParaRPr sz="2400" dirty="0">
              <a:solidFill>
                <a:schemeClr val="dk1"/>
              </a:solidFill>
            </a:endParaRPr>
          </a:p>
          <a:p>
            <a:endParaRPr sz="2400" dirty="0">
              <a:solidFill>
                <a:schemeClr val="dk1"/>
              </a:solidFill>
            </a:endParaRPr>
          </a:p>
          <a:p>
            <a:r>
              <a:rPr lang="en" sz="2400" dirty="0">
                <a:solidFill>
                  <a:schemeClr val="dk1"/>
                </a:solidFill>
              </a:rPr>
              <a:t> 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427433" y="5113433"/>
            <a:ext cx="10992400" cy="14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2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FDB8-1745-4C6C-96CC-17E9A480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and Optics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15744-55BD-4A31-A614-763631378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76029"/>
            <a:ext cx="1254195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are they relevant to VR?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build a headset, need to understand interaction between eye and display</a:t>
            </a:r>
          </a:p>
          <a:p>
            <a:r>
              <a:rPr lang="en-US" dirty="0"/>
              <a:t>Need to model transport of light in the virtual world</a:t>
            </a:r>
          </a:p>
          <a:p>
            <a:r>
              <a:rPr lang="en-US" dirty="0"/>
              <a:t>Optics are also used in</a:t>
            </a:r>
          </a:p>
          <a:p>
            <a:pPr lvl="1"/>
            <a:r>
              <a:rPr lang="en-US" dirty="0"/>
              <a:t>Image acquisition (e.g. 360 degree cameras)</a:t>
            </a:r>
          </a:p>
          <a:p>
            <a:pPr lvl="1"/>
            <a:r>
              <a:rPr lang="en-US" dirty="0"/>
              <a:t>Tracking</a:t>
            </a:r>
          </a:p>
        </p:txBody>
      </p:sp>
      <p:pic>
        <p:nvPicPr>
          <p:cNvPr id="4" name="Shape 70">
            <a:extLst>
              <a:ext uri="{FF2B5EF4-FFF2-40B4-BE49-F238E27FC236}">
                <a16:creationId xmlns:a16="http://schemas.microsoft.com/office/drawing/2014/main" id="{853DC9A6-8399-4F6E-A630-44864BAF915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25649" y="124240"/>
            <a:ext cx="4683758" cy="2502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2177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Lato" panose="020F0502020204030203" pitchFamily="34" charset="0"/>
              </a:rPr>
              <a:t>Combined Optical Power of a Chain of Lenses</a:t>
            </a:r>
            <a:endParaRPr dirty="0">
              <a:latin typeface="Lato" panose="020F0502020204030203" pitchFamily="34" charset="0"/>
            </a:endParaRP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2039329"/>
            <a:ext cx="11360803" cy="3549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5579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E25E-CD91-43F2-9FD5-1C891E2E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Lato" panose="020F0502020204030203" pitchFamily="34" charset="0"/>
              </a:rPr>
              <a:t>Problems with Lenses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B5C49-5FCF-4A54-A8CE-C033ADD05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Many issues have to be addressed to generate a high-quality image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Chromatic Aberration </a:t>
            </a:r>
          </a:p>
          <a:p>
            <a:r>
              <a:rPr lang="en-US" dirty="0"/>
              <a:t>Spherical Aberration</a:t>
            </a:r>
          </a:p>
          <a:p>
            <a:r>
              <a:rPr lang="en-US" dirty="0"/>
              <a:t>Optical Distortion</a:t>
            </a:r>
          </a:p>
          <a:p>
            <a:r>
              <a:rPr lang="en-US" dirty="0"/>
              <a:t>Astigmatism</a:t>
            </a:r>
          </a:p>
          <a:p>
            <a:r>
              <a:rPr lang="en-US" dirty="0"/>
              <a:t>Coma and Flare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BE738-C772-4765-95F2-EB4F0D1EC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963" y="2215743"/>
            <a:ext cx="5102077" cy="231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41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3098-51C0-4BFF-9782-C8A9F0BA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Lato" panose="020F0502020204030203" pitchFamily="34" charset="0"/>
              </a:rPr>
              <a:t>Chromatic Aberration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D20CD-68B7-4F1D-A335-006988E8A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536633"/>
            <a:ext cx="11776400" cy="4555200"/>
          </a:xfrm>
        </p:spPr>
        <p:txBody>
          <a:bodyPr/>
          <a:lstStyle/>
          <a:p>
            <a:r>
              <a:rPr lang="en-US" dirty="0"/>
              <a:t>Different wavelengths of light</a:t>
            </a:r>
          </a:p>
          <a:p>
            <a:pPr lvl="1"/>
            <a:r>
              <a:rPr lang="en-US" dirty="0"/>
              <a:t>Different speeds through media</a:t>
            </a:r>
          </a:p>
          <a:p>
            <a:pPr lvl="1"/>
            <a:r>
              <a:rPr lang="en-US" dirty="0"/>
              <a:t>Causes divergence</a:t>
            </a:r>
          </a:p>
          <a:p>
            <a:pPr lvl="1"/>
            <a:r>
              <a:rPr lang="en-US" dirty="0"/>
              <a:t>Can be fixed </a:t>
            </a:r>
          </a:p>
          <a:p>
            <a:pPr lvl="2"/>
            <a:r>
              <a:rPr lang="en-US" dirty="0"/>
              <a:t>Multiple lenses of different media</a:t>
            </a:r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46F32-16BA-45E7-8D10-EB29B4B8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174" y="3779491"/>
            <a:ext cx="3151866" cy="2598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34EDBF-C56E-4083-81E7-AF5366A3B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015" y="1328963"/>
            <a:ext cx="4914944" cy="22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0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7C6D-A5BA-4C17-8CFB-9E30FE0E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Lato" panose="020F0502020204030203" pitchFamily="34" charset="0"/>
              </a:rPr>
              <a:t>Spherical Aberration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06DFD-7382-4954-9929-48E608B96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129" y="1502609"/>
            <a:ext cx="11360800" cy="4555200"/>
          </a:xfrm>
        </p:spPr>
        <p:txBody>
          <a:bodyPr/>
          <a:lstStyle/>
          <a:p>
            <a:r>
              <a:rPr lang="en-US" dirty="0"/>
              <a:t>Rays further from lens center refracted more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Fixes are possible…aspheric lens…complicated….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1694C-5C9C-42A3-8391-AC544BA2E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065" y="2330732"/>
            <a:ext cx="5369951" cy="219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23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B815-82BB-4278-8B07-B1FB66CC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Lato" panose="020F0502020204030203" pitchFamily="34" charset="0"/>
              </a:rPr>
              <a:t>Optical Distortion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493FC-2FA3-4B58-9DF6-49A8E283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6368" y="3524457"/>
            <a:ext cx="12228368" cy="2567375"/>
          </a:xfrm>
        </p:spPr>
        <p:txBody>
          <a:bodyPr/>
          <a:lstStyle/>
          <a:p>
            <a:r>
              <a:rPr lang="en-US" dirty="0"/>
              <a:t>Different from spherical aberration (which is blurring)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Image magnification increases or decreases with distance from the optical axis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5A256-B6B0-492B-A800-780D3BCF7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779" y="497909"/>
            <a:ext cx="4450915" cy="293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82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DB85-14E3-49FF-8ED0-E7BB74E1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Lato" panose="020F0502020204030203" pitchFamily="34" charset="0"/>
              </a:rPr>
              <a:t>Coma and Flare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C039B-DA0A-4D6B-86B0-45AA1A2C3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Off-axis point lights have tails or flare</a:t>
            </a:r>
          </a:p>
        </p:txBody>
      </p:sp>
      <p:pic>
        <p:nvPicPr>
          <p:cNvPr id="7172" name="Picture 4" descr="https://upload.wikimedia.org/wikipedia/commons/thumb/3/31/Lens-coma.svg/512px-Lens-coma.svg.png">
            <a:extLst>
              <a:ext uri="{FF2B5EF4-FFF2-40B4-BE49-F238E27FC236}">
                <a16:creationId xmlns:a16="http://schemas.microsoft.com/office/drawing/2014/main" id="{25B5D49A-F4E3-4B59-B515-7B43D5BFC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21" y="2605617"/>
            <a:ext cx="48768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upload.wikimedia.org/wikipedia/commons/8/8d/Baader_Rowe_Coma_Corrector_Comparison.jpg">
            <a:extLst>
              <a:ext uri="{FF2B5EF4-FFF2-40B4-BE49-F238E27FC236}">
                <a16:creationId xmlns:a16="http://schemas.microsoft.com/office/drawing/2014/main" id="{A0352AA2-2DAA-4FE9-B0B8-0B4EB66BE0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78" b="23044"/>
          <a:stretch/>
        </p:blipFill>
        <p:spPr bwMode="auto">
          <a:xfrm>
            <a:off x="6776002" y="3063646"/>
            <a:ext cx="2367998" cy="219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76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Light Models</a:t>
            </a:r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201909" y="2023650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</a:rPr>
              <a:t>Three light models								</a:t>
            </a:r>
            <a:endParaRPr dirty="0">
              <a:solidFill>
                <a:schemeClr val="dk1"/>
              </a:solidFill>
            </a:endParaRPr>
          </a:p>
          <a:p>
            <a:pPr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Ray model: </a:t>
            </a:r>
            <a:r>
              <a:rPr lang="en-US" dirty="0"/>
              <a:t>A ray traces the motion of a single hypothetical photon. Helpful when explaining lenses and defining the concept of visibility</a:t>
            </a:r>
            <a:r>
              <a:rPr lang="en" dirty="0">
                <a:solidFill>
                  <a:schemeClr val="dk1"/>
                </a:solidFill>
              </a:rPr>
              <a:t>								</a:t>
            </a:r>
            <a:endParaRPr dirty="0">
              <a:solidFill>
                <a:schemeClr val="dk1"/>
              </a:solidFill>
            </a:endParaRPr>
          </a:p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Wave mode: </a:t>
            </a:r>
            <a:r>
              <a:rPr lang="en-US" dirty="0"/>
              <a:t>Ripples through space that are similar to waves propagating on the surface of water. Helpful when considering spectrum of light.</a:t>
            </a:r>
            <a:r>
              <a:rPr lang="en" dirty="0">
                <a:solidFill>
                  <a:schemeClr val="dk1"/>
                </a:solidFill>
              </a:rPr>
              <a:t>													</a:t>
            </a:r>
            <a:endParaRPr dirty="0">
              <a:solidFill>
                <a:schemeClr val="dk1"/>
              </a:solidFill>
            </a:endParaRPr>
          </a:p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Particle model: </a:t>
            </a:r>
            <a:r>
              <a:rPr lang="en-US" dirty="0"/>
              <a:t>Tiny particles of energy moving through space at high speeds Helpful measuring the amount of light received by a sensor.</a:t>
            </a:r>
            <a:r>
              <a:rPr lang="en-US" dirty="0">
                <a:solidFill>
                  <a:schemeClr val="dk1"/>
                </a:solidFill>
              </a:rPr>
              <a:t>							</a:t>
            </a:r>
          </a:p>
          <a:p>
            <a:pPr marL="152396" indent="0">
              <a:lnSpc>
                <a:spcPct val="100000"/>
              </a:lnSpc>
              <a:buClr>
                <a:schemeClr val="dk1"/>
              </a:buClr>
              <a:buNone/>
            </a:pPr>
            <a:r>
              <a:rPr lang="en" dirty="0">
                <a:solidFill>
                  <a:schemeClr val="dk1"/>
                </a:solidFill>
              </a:rPr>
              <a:t>							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6557988" y="420513"/>
            <a:ext cx="2996000" cy="13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chemeClr val="dk1"/>
                </a:solidFill>
              </a:rPr>
              <a:t>Point source of light</a:t>
            </a:r>
            <a:endParaRPr sz="2400" dirty="0">
              <a:solidFill>
                <a:schemeClr val="dk1"/>
              </a:solidFill>
            </a:endParaRPr>
          </a:p>
          <a:p>
            <a:endParaRPr sz="1067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A2A380-36DA-4D6B-ACFE-0CABDB62C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568" y="28417"/>
            <a:ext cx="2929594" cy="21581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3E7406-610E-4EE4-AAC4-B693F9900A47}"/>
              </a:ext>
            </a:extLst>
          </p:cNvPr>
          <p:cNvSpPr txBox="1"/>
          <p:nvPr/>
        </p:nvSpPr>
        <p:spPr>
          <a:xfrm>
            <a:off x="6380922" y="1460252"/>
            <a:ext cx="297676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Light is light…it isn’t any of these but it behaves like all of them.</a:t>
            </a:r>
          </a:p>
        </p:txBody>
      </p:sp>
    </p:spTree>
    <p:extLst>
      <p:ext uri="{BB962C8B-B14F-4D97-AF65-F5344CB8AC3E}">
        <p14:creationId xmlns:p14="http://schemas.microsoft.com/office/powerpoint/2010/main" val="295229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Lato" panose="020F0502020204030203" pitchFamily="34" charset="0"/>
              </a:rPr>
              <a:t>Light Propagation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-57151" y="2575033"/>
            <a:ext cx="7929563" cy="410198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800" dirty="0"/>
              <a:t>In the absence of lenses</a:t>
            </a:r>
            <a:br>
              <a:rPr lang="en-US" sz="1800" dirty="0"/>
            </a:br>
            <a:r>
              <a:rPr lang="en-US" sz="1800" dirty="0"/>
              <a:t> …or gravitational anomalies…light travels in straight lines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800" dirty="0"/>
              <a:t>Can model a light as a point emitting photons in all directions</a:t>
            </a:r>
          </a:p>
          <a:p>
            <a:pPr marL="838185" lvl="1" indent="0">
              <a:buNone/>
            </a:pP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Photons spread spherically</a:t>
            </a:r>
            <a:br>
              <a:rPr lang="en-US" sz="1800" dirty="0"/>
            </a:br>
            <a:r>
              <a:rPr lang="en-US" sz="1800" dirty="0"/>
              <a:t>…surface area of a sphere is 4πr</a:t>
            </a:r>
            <a:r>
              <a:rPr lang="en-US" sz="1800" baseline="30000" dirty="0"/>
              <a:t>2 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…which implies the energy of light decreases quadratically with distance</a:t>
            </a:r>
          </a:p>
          <a:p>
            <a:pPr marL="0" indent="-228600">
              <a:spcBef>
                <a:spcPts val="2133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-228600">
              <a:spcBef>
                <a:spcPts val="2133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-228600">
              <a:spcBef>
                <a:spcPts val="2133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-228600">
              <a:spcBef>
                <a:spcPts val="2133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-228600">
              <a:spcBef>
                <a:spcPts val="2133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-22860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F04D2-21BD-4B50-98F0-BEFA601951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76" r="13132" b="-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571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1CCB-A8D0-4725-BC5D-9925BF14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44" y="365133"/>
            <a:ext cx="5826443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Lato" panose="020F0502020204030203" pitchFamily="34" charset="0"/>
              </a:rPr>
              <a:t>Light from Far Away…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10226-2BB0-4526-964C-AB91FE824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66700" y="2575034"/>
            <a:ext cx="7200899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Farther away a light source, </a:t>
            </a:r>
            <a:br>
              <a:rPr lang="en-US" sz="1800" dirty="0"/>
            </a:br>
            <a:r>
              <a:rPr lang="en-US" sz="1800" dirty="0"/>
              <a:t>the more the curvature of the </a:t>
            </a:r>
            <a:r>
              <a:rPr lang="en-US" sz="1800" dirty="0" err="1"/>
              <a:t>wavefront</a:t>
            </a:r>
            <a:r>
              <a:rPr lang="en-US" sz="1800" dirty="0"/>
              <a:t> flattens</a:t>
            </a:r>
            <a:br>
              <a:rPr lang="en-US" sz="1800" dirty="0"/>
            </a:b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For a light “infinitely” far away, the rays would become parallel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Sunlight on earth is often modeled this way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AC353-58C4-41BC-B734-DB820C954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8" r="18384" b="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9404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75F3-9F33-4928-A238-761904E9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Lato" panose="020F0502020204030203" pitchFamily="34" charset="0"/>
              </a:rPr>
              <a:t>Light and Materials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C073E-17DB-472E-90DE-F13A6E015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56328"/>
            <a:ext cx="11360800" cy="2334842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en-US" dirty="0"/>
              <a:t>Simple model of light/material interaction</a:t>
            </a:r>
          </a:p>
          <a:p>
            <a:r>
              <a:rPr lang="en-US" dirty="0"/>
              <a:t>Absorption</a:t>
            </a:r>
          </a:p>
          <a:p>
            <a:r>
              <a:rPr lang="en-US" dirty="0"/>
              <a:t>Reflection</a:t>
            </a:r>
          </a:p>
          <a:p>
            <a:r>
              <a:rPr lang="en-US" dirty="0"/>
              <a:t>Transmission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2F1373-7A12-4861-9EFD-E895B5408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885" y="2090943"/>
            <a:ext cx="7729332" cy="46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5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1D4A-82E2-42EE-A6B9-0539323F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Reflection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12AAD-3352-4F78-98FF-2B26F14A4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2033587"/>
            <a:ext cx="93916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4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0FFE-7B00-4B66-9975-2BB664B5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" y="365127"/>
            <a:ext cx="11653629" cy="1325563"/>
          </a:xfrm>
        </p:spPr>
        <p:txBody>
          <a:bodyPr/>
          <a:lstStyle/>
          <a:p>
            <a:r>
              <a:rPr lang="en-US" dirty="0"/>
              <a:t>Visible Light is Usually a Jumble of Wavelengths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329CCD-D884-48AE-ABDB-0D42B9F95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743" y="1765990"/>
            <a:ext cx="5012495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371714-05A4-4A67-A0D6-74FA67307E25}"/>
              </a:ext>
            </a:extLst>
          </p:cNvPr>
          <p:cNvSpPr txBox="1"/>
          <p:nvPr/>
        </p:nvSpPr>
        <p:spPr>
          <a:xfrm>
            <a:off x="810038" y="6231835"/>
            <a:ext cx="37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i="1" dirty="0"/>
              <a:t>Virtual Reality </a:t>
            </a:r>
            <a:r>
              <a:rPr lang="en-US" dirty="0"/>
              <a:t>by LaValle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FFDD72-F2B1-4D80-A11B-58778E3A4E51}"/>
              </a:ext>
            </a:extLst>
          </p:cNvPr>
          <p:cNvSpPr txBox="1"/>
          <p:nvPr/>
        </p:nvSpPr>
        <p:spPr>
          <a:xfrm>
            <a:off x="5501238" y="1848679"/>
            <a:ext cx="333457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do we call something emitting a single coherent wavelength of light?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51621-CCAC-4B45-A9CB-51A551F7E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689" y="3210408"/>
            <a:ext cx="4502366" cy="278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E809-2E78-4825-8EE9-290977D8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Lenses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94D158-4F53-4C5C-BBD3-EEDC23184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2978"/>
            <a:ext cx="6496878" cy="2307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46" name="Picture 2" descr="https://upload.wikimedia.org/wikipedia/commons/thumb/4/47/Thin_lens_images.svg/512px-Thin_lens_images.svg.png">
            <a:extLst>
              <a:ext uri="{FF2B5EF4-FFF2-40B4-BE49-F238E27FC236}">
                <a16:creationId xmlns:a16="http://schemas.microsoft.com/office/drawing/2014/main" id="{6CCAF904-701B-4588-855F-D1839ED1F5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387" y="3967542"/>
            <a:ext cx="48768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49049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6258</TotalTime>
  <Words>391</Words>
  <Application>Microsoft Office PowerPoint</Application>
  <PresentationFormat>Widescreen</PresentationFormat>
  <Paragraphs>102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</vt:lpstr>
      <vt:lpstr>Cambria Math</vt:lpstr>
      <vt:lpstr>Comic Sans MS</vt:lpstr>
      <vt:lpstr>Lato</vt:lpstr>
      <vt:lpstr>Lato Medium</vt:lpstr>
      <vt:lpstr>SampleSlides</vt:lpstr>
      <vt:lpstr>PowerPoint Presentation</vt:lpstr>
      <vt:lpstr>Light and Optics</vt:lpstr>
      <vt:lpstr>Light Models</vt:lpstr>
      <vt:lpstr>Light Propagation</vt:lpstr>
      <vt:lpstr>Light from Far Away…</vt:lpstr>
      <vt:lpstr>Light and Materials</vt:lpstr>
      <vt:lpstr>Models of Reflection</vt:lpstr>
      <vt:lpstr>Visible Light is Usually a Jumble of Wavelengths</vt:lpstr>
      <vt:lpstr>Lenses </vt:lpstr>
      <vt:lpstr>Snell’s Law</vt:lpstr>
      <vt:lpstr>Snell’s Law</vt:lpstr>
      <vt:lpstr>Internal Reflection</vt:lpstr>
      <vt:lpstr>Light through a Prism</vt:lpstr>
      <vt:lpstr>Simple Convex Lens Model</vt:lpstr>
      <vt:lpstr>Focus</vt:lpstr>
      <vt:lpstr>Magnification</vt:lpstr>
      <vt:lpstr>Lensmaker’s Equation: Converging Lens</vt:lpstr>
      <vt:lpstr>The Lensmaker’s Equation: Diverging Lens </vt:lpstr>
      <vt:lpstr>Convenient Unit: Diopter</vt:lpstr>
      <vt:lpstr>Combined Optical Power of a Chain of Lenses</vt:lpstr>
      <vt:lpstr>Problems with Lenses</vt:lpstr>
      <vt:lpstr>Chromatic Aberration</vt:lpstr>
      <vt:lpstr>Spherical Aberration</vt:lpstr>
      <vt:lpstr>Optical Distortion</vt:lpstr>
      <vt:lpstr>Coma and Flare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72</cp:revision>
  <dcterms:created xsi:type="dcterms:W3CDTF">2017-05-11T14:02:37Z</dcterms:created>
  <dcterms:modified xsi:type="dcterms:W3CDTF">2019-10-15T18:48:02Z</dcterms:modified>
</cp:coreProperties>
</file>