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76" r:id="rId3"/>
    <p:sldId id="261" r:id="rId4"/>
    <p:sldId id="536" r:id="rId5"/>
    <p:sldId id="534" r:id="rId6"/>
    <p:sldId id="535" r:id="rId7"/>
    <p:sldId id="455" r:id="rId8"/>
    <p:sldId id="799" r:id="rId9"/>
    <p:sldId id="800" r:id="rId10"/>
    <p:sldId id="843" r:id="rId11"/>
    <p:sldId id="823" r:id="rId12"/>
    <p:sldId id="824" r:id="rId13"/>
    <p:sldId id="826" r:id="rId14"/>
    <p:sldId id="825" r:id="rId15"/>
    <p:sldId id="827" r:id="rId16"/>
    <p:sldId id="829" r:id="rId17"/>
    <p:sldId id="830" r:id="rId18"/>
    <p:sldId id="80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E86ED7-8C06-426B-9CA2-A7F76ED49D2C}" v="4" dt="2020-01-23T01:36:50.9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Cermak" userId="61293d962b77ac78" providerId="LiveId" clId="{C9E86ED7-8C06-426B-9CA2-A7F76ED49D2C}"/>
    <pc:docChg chg="custSel delSld modSld sldOrd">
      <pc:chgData name="Dan Cermak" userId="61293d962b77ac78" providerId="LiveId" clId="{C9E86ED7-8C06-426B-9CA2-A7F76ED49D2C}" dt="2020-01-23T01:39:55.542" v="282" actId="20577"/>
      <pc:docMkLst>
        <pc:docMk/>
      </pc:docMkLst>
      <pc:sldChg chg="modSp">
        <pc:chgData name="Dan Cermak" userId="61293d962b77ac78" providerId="LiveId" clId="{C9E86ED7-8C06-426B-9CA2-A7F76ED49D2C}" dt="2020-01-23T01:38:10.253" v="205" actId="20577"/>
        <pc:sldMkLst>
          <pc:docMk/>
          <pc:sldMk cId="2566830449" sldId="261"/>
        </pc:sldMkLst>
        <pc:spChg chg="mod">
          <ac:chgData name="Dan Cermak" userId="61293d962b77ac78" providerId="LiveId" clId="{C9E86ED7-8C06-426B-9CA2-A7F76ED49D2C}" dt="2020-01-23T01:38:10.253" v="205" actId="20577"/>
          <ac:spMkLst>
            <pc:docMk/>
            <pc:sldMk cId="2566830449" sldId="261"/>
            <ac:spMk id="5" creationId="{00000000-0000-0000-0000-000000000000}"/>
          </ac:spMkLst>
        </pc:spChg>
      </pc:sldChg>
      <pc:sldChg chg="modSp">
        <pc:chgData name="Dan Cermak" userId="61293d962b77ac78" providerId="LiveId" clId="{C9E86ED7-8C06-426B-9CA2-A7F76ED49D2C}" dt="2020-01-23T01:37:14.370" v="183" actId="6549"/>
        <pc:sldMkLst>
          <pc:docMk/>
          <pc:sldMk cId="1337996017" sldId="276"/>
        </pc:sldMkLst>
        <pc:spChg chg="mod">
          <ac:chgData name="Dan Cermak" userId="61293d962b77ac78" providerId="LiveId" clId="{C9E86ED7-8C06-426B-9CA2-A7F76ED49D2C}" dt="2020-01-23T01:37:14.370" v="183" actId="6549"/>
          <ac:spMkLst>
            <pc:docMk/>
            <pc:sldMk cId="1337996017" sldId="276"/>
            <ac:spMk id="10" creationId="{00000000-0000-0000-0000-000000000000}"/>
          </ac:spMkLst>
        </pc:spChg>
      </pc:sldChg>
      <pc:sldChg chg="modSp">
        <pc:chgData name="Dan Cermak" userId="61293d962b77ac78" providerId="LiveId" clId="{C9E86ED7-8C06-426B-9CA2-A7F76ED49D2C}" dt="2020-01-23T01:39:55.542" v="282" actId="20577"/>
        <pc:sldMkLst>
          <pc:docMk/>
          <pc:sldMk cId="1896542307" sldId="455"/>
        </pc:sldMkLst>
        <pc:spChg chg="mod">
          <ac:chgData name="Dan Cermak" userId="61293d962b77ac78" providerId="LiveId" clId="{C9E86ED7-8C06-426B-9CA2-A7F76ED49D2C}" dt="2020-01-23T01:39:55.542" v="282" actId="20577"/>
          <ac:spMkLst>
            <pc:docMk/>
            <pc:sldMk cId="1896542307" sldId="455"/>
            <ac:spMk id="10" creationId="{00000000-0000-0000-0000-000000000000}"/>
          </ac:spMkLst>
        </pc:spChg>
      </pc:sldChg>
      <pc:sldChg chg="del">
        <pc:chgData name="Dan Cermak" userId="61293d962b77ac78" providerId="LiveId" clId="{C9E86ED7-8C06-426B-9CA2-A7F76ED49D2C}" dt="2020-01-22T01:23:49.789" v="83" actId="2696"/>
        <pc:sldMkLst>
          <pc:docMk/>
          <pc:sldMk cId="503822203" sldId="486"/>
        </pc:sldMkLst>
      </pc:sldChg>
      <pc:sldChg chg="del">
        <pc:chgData name="Dan Cermak" userId="61293d962b77ac78" providerId="LiveId" clId="{C9E86ED7-8C06-426B-9CA2-A7F76ED49D2C}" dt="2020-01-22T01:23:49.789" v="83" actId="2696"/>
        <pc:sldMkLst>
          <pc:docMk/>
          <pc:sldMk cId="180702498" sldId="487"/>
        </pc:sldMkLst>
      </pc:sldChg>
      <pc:sldChg chg="del">
        <pc:chgData name="Dan Cermak" userId="61293d962b77ac78" providerId="LiveId" clId="{C9E86ED7-8C06-426B-9CA2-A7F76ED49D2C}" dt="2020-01-22T01:23:49.789" v="83" actId="2696"/>
        <pc:sldMkLst>
          <pc:docMk/>
          <pc:sldMk cId="1120181811" sldId="519"/>
        </pc:sldMkLst>
      </pc:sldChg>
      <pc:sldChg chg="del">
        <pc:chgData name="Dan Cermak" userId="61293d962b77ac78" providerId="LiveId" clId="{C9E86ED7-8C06-426B-9CA2-A7F76ED49D2C}" dt="2020-01-22T01:23:49.789" v="83" actId="2696"/>
        <pc:sldMkLst>
          <pc:docMk/>
          <pc:sldMk cId="1747330313" sldId="521"/>
        </pc:sldMkLst>
      </pc:sldChg>
      <pc:sldChg chg="del">
        <pc:chgData name="Dan Cermak" userId="61293d962b77ac78" providerId="LiveId" clId="{C9E86ED7-8C06-426B-9CA2-A7F76ED49D2C}" dt="2020-01-22T01:23:49.789" v="83" actId="2696"/>
        <pc:sldMkLst>
          <pc:docMk/>
          <pc:sldMk cId="4283958309" sldId="522"/>
        </pc:sldMkLst>
      </pc:sldChg>
      <pc:sldChg chg="del">
        <pc:chgData name="Dan Cermak" userId="61293d962b77ac78" providerId="LiveId" clId="{C9E86ED7-8C06-426B-9CA2-A7F76ED49D2C}" dt="2020-01-22T01:23:49.789" v="83" actId="2696"/>
        <pc:sldMkLst>
          <pc:docMk/>
          <pc:sldMk cId="1245470346" sldId="523"/>
        </pc:sldMkLst>
      </pc:sldChg>
      <pc:sldChg chg="del">
        <pc:chgData name="Dan Cermak" userId="61293d962b77ac78" providerId="LiveId" clId="{C9E86ED7-8C06-426B-9CA2-A7F76ED49D2C}" dt="2020-01-22T01:23:49.789" v="83" actId="2696"/>
        <pc:sldMkLst>
          <pc:docMk/>
          <pc:sldMk cId="3159128972" sldId="524"/>
        </pc:sldMkLst>
      </pc:sldChg>
      <pc:sldChg chg="del">
        <pc:chgData name="Dan Cermak" userId="61293d962b77ac78" providerId="LiveId" clId="{C9E86ED7-8C06-426B-9CA2-A7F76ED49D2C}" dt="2020-01-22T01:23:49.789" v="83" actId="2696"/>
        <pc:sldMkLst>
          <pc:docMk/>
          <pc:sldMk cId="1544451508" sldId="525"/>
        </pc:sldMkLst>
      </pc:sldChg>
      <pc:sldChg chg="del">
        <pc:chgData name="Dan Cermak" userId="61293d962b77ac78" providerId="LiveId" clId="{C9E86ED7-8C06-426B-9CA2-A7F76ED49D2C}" dt="2020-01-22T01:23:49.789" v="83" actId="2696"/>
        <pc:sldMkLst>
          <pc:docMk/>
          <pc:sldMk cId="4231652474" sldId="526"/>
        </pc:sldMkLst>
      </pc:sldChg>
      <pc:sldChg chg="del">
        <pc:chgData name="Dan Cermak" userId="61293d962b77ac78" providerId="LiveId" clId="{C9E86ED7-8C06-426B-9CA2-A7F76ED49D2C}" dt="2020-01-22T01:23:49.789" v="83" actId="2696"/>
        <pc:sldMkLst>
          <pc:docMk/>
          <pc:sldMk cId="3079122290" sldId="527"/>
        </pc:sldMkLst>
      </pc:sldChg>
      <pc:sldChg chg="modSp">
        <pc:chgData name="Dan Cermak" userId="61293d962b77ac78" providerId="LiveId" clId="{C9E86ED7-8C06-426B-9CA2-A7F76ED49D2C}" dt="2020-01-22T01:31:49.642" v="91" actId="20577"/>
        <pc:sldMkLst>
          <pc:docMk/>
          <pc:sldMk cId="880901697" sldId="536"/>
        </pc:sldMkLst>
        <pc:spChg chg="mod">
          <ac:chgData name="Dan Cermak" userId="61293d962b77ac78" providerId="LiveId" clId="{C9E86ED7-8C06-426B-9CA2-A7F76ED49D2C}" dt="2020-01-22T01:31:49.642" v="91" actId="20577"/>
          <ac:spMkLst>
            <pc:docMk/>
            <pc:sldMk cId="880901697" sldId="536"/>
            <ac:spMk id="6" creationId="{00000000-0000-0000-0000-000000000000}"/>
          </ac:spMkLst>
        </pc:spChg>
      </pc:sldChg>
      <pc:sldChg chg="del">
        <pc:chgData name="Dan Cermak" userId="61293d962b77ac78" providerId="LiveId" clId="{C9E86ED7-8C06-426B-9CA2-A7F76ED49D2C}" dt="2020-01-22T01:23:49.789" v="83" actId="2696"/>
        <pc:sldMkLst>
          <pc:docMk/>
          <pc:sldMk cId="683834175" sldId="537"/>
        </pc:sldMkLst>
      </pc:sldChg>
      <pc:sldChg chg="modSp">
        <pc:chgData name="Dan Cermak" userId="61293d962b77ac78" providerId="LiveId" clId="{C9E86ED7-8C06-426B-9CA2-A7F76ED49D2C}" dt="2020-01-22T01:34:05.649" v="115" actId="20577"/>
        <pc:sldMkLst>
          <pc:docMk/>
          <pc:sldMk cId="351590409" sldId="799"/>
        </pc:sldMkLst>
        <pc:spChg chg="mod">
          <ac:chgData name="Dan Cermak" userId="61293d962b77ac78" providerId="LiveId" clId="{C9E86ED7-8C06-426B-9CA2-A7F76ED49D2C}" dt="2020-01-22T01:34:05.649" v="115" actId="20577"/>
          <ac:spMkLst>
            <pc:docMk/>
            <pc:sldMk cId="351590409" sldId="799"/>
            <ac:spMk id="10" creationId="{00000000-0000-0000-0000-000000000000}"/>
          </ac:spMkLst>
        </pc:spChg>
      </pc:sldChg>
      <pc:sldChg chg="modSp ord">
        <pc:chgData name="Dan Cermak" userId="61293d962b77ac78" providerId="LiveId" clId="{C9E86ED7-8C06-426B-9CA2-A7F76ED49D2C}" dt="2020-01-22T17:08:15.611" v="118"/>
        <pc:sldMkLst>
          <pc:docMk/>
          <pc:sldMk cId="1065645522" sldId="801"/>
        </pc:sldMkLst>
        <pc:spChg chg="mod">
          <ac:chgData name="Dan Cermak" userId="61293d962b77ac78" providerId="LiveId" clId="{C9E86ED7-8C06-426B-9CA2-A7F76ED49D2C}" dt="2020-01-22T01:22:35.565" v="82" actId="404"/>
          <ac:spMkLst>
            <pc:docMk/>
            <pc:sldMk cId="1065645522" sldId="801"/>
            <ac:spMk id="10" creationId="{00000000-0000-0000-0000-000000000000}"/>
          </ac:spMkLst>
        </pc:spChg>
      </pc:sldChg>
      <pc:sldChg chg="del">
        <pc:chgData name="Dan Cermak" userId="61293d962b77ac78" providerId="LiveId" clId="{C9E86ED7-8C06-426B-9CA2-A7F76ED49D2C}" dt="2020-01-22T01:23:49.789" v="83" actId="2696"/>
        <pc:sldMkLst>
          <pc:docMk/>
          <pc:sldMk cId="4142196538" sldId="802"/>
        </pc:sldMkLst>
      </pc:sldChg>
      <pc:sldChg chg="del">
        <pc:chgData name="Dan Cermak" userId="61293d962b77ac78" providerId="LiveId" clId="{C9E86ED7-8C06-426B-9CA2-A7F76ED49D2C}" dt="2020-01-22T01:23:49.789" v="83" actId="2696"/>
        <pc:sldMkLst>
          <pc:docMk/>
          <pc:sldMk cId="2310429883" sldId="803"/>
        </pc:sldMkLst>
      </pc:sldChg>
      <pc:sldChg chg="delSp modSp">
        <pc:chgData name="Dan Cermak" userId="61293d962b77ac78" providerId="LiveId" clId="{C9E86ED7-8C06-426B-9CA2-A7F76ED49D2C}" dt="2020-01-22T17:07:35.198" v="116" actId="6549"/>
        <pc:sldMkLst>
          <pc:docMk/>
          <pc:sldMk cId="443759665" sldId="843"/>
        </pc:sldMkLst>
        <pc:spChg chg="del">
          <ac:chgData name="Dan Cermak" userId="61293d962b77ac78" providerId="LiveId" clId="{C9E86ED7-8C06-426B-9CA2-A7F76ED49D2C}" dt="2020-01-22T01:27:22.172" v="86" actId="478"/>
          <ac:spMkLst>
            <pc:docMk/>
            <pc:sldMk cId="443759665" sldId="843"/>
            <ac:spMk id="16" creationId="{00000000-0000-0000-0000-000000000000}"/>
          </ac:spMkLst>
        </pc:spChg>
        <pc:spChg chg="del mod">
          <ac:chgData name="Dan Cermak" userId="61293d962b77ac78" providerId="LiveId" clId="{C9E86ED7-8C06-426B-9CA2-A7F76ED49D2C}" dt="2020-01-22T01:27:19.852" v="85" actId="21"/>
          <ac:spMkLst>
            <pc:docMk/>
            <pc:sldMk cId="443759665" sldId="843"/>
            <ac:spMk id="18" creationId="{00000000-0000-0000-0000-000000000000}"/>
          </ac:spMkLst>
        </pc:spChg>
        <pc:graphicFrameChg chg="modGraphic">
          <ac:chgData name="Dan Cermak" userId="61293d962b77ac78" providerId="LiveId" clId="{C9E86ED7-8C06-426B-9CA2-A7F76ED49D2C}" dt="2020-01-22T17:07:35.198" v="116" actId="6549"/>
          <ac:graphicFrameMkLst>
            <pc:docMk/>
            <pc:sldMk cId="443759665" sldId="843"/>
            <ac:graphicFrameMk id="31" creationId="{D2C09C14-3A04-4493-84F3-270D2B99DB13}"/>
          </ac:graphicFrameMkLst>
        </pc:graphicFrameChg>
        <pc:graphicFrameChg chg="mod">
          <ac:chgData name="Dan Cermak" userId="61293d962b77ac78" providerId="LiveId" clId="{C9E86ED7-8C06-426B-9CA2-A7F76ED49D2C}" dt="2020-01-22T01:27:45.753" v="87"/>
          <ac:graphicFrameMkLst>
            <pc:docMk/>
            <pc:sldMk cId="443759665" sldId="843"/>
            <ac:graphicFrameMk id="46" creationId="{DA627EF7-9033-4856-B1F3-EECD1A9F353D}"/>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9EBAF9-C57F-49F6-ACDE-CA3524038FB7}" type="datetimeFigureOut">
              <a:rPr lang="en-US" smtClean="0"/>
              <a:t>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825578-9DA2-4D5D-94FC-52A1EF42E21F}" type="slidenum">
              <a:rPr lang="en-US" smtClean="0"/>
              <a:t>‹#›</a:t>
            </a:fld>
            <a:endParaRPr lang="en-US"/>
          </a:p>
        </p:txBody>
      </p:sp>
    </p:spTree>
    <p:extLst>
      <p:ext uri="{BB962C8B-B14F-4D97-AF65-F5344CB8AC3E}">
        <p14:creationId xmlns:p14="http://schemas.microsoft.com/office/powerpoint/2010/main" val="3096696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7637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2912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E03C5A-84C4-4174-8126-8DE6933E0729}" type="slidenum">
              <a:rPr lang="en-US" smtClean="0"/>
              <a:t>10</a:t>
            </a:fld>
            <a:endParaRPr lang="en-US"/>
          </a:p>
        </p:txBody>
      </p:sp>
    </p:spTree>
    <p:extLst>
      <p:ext uri="{BB962C8B-B14F-4D97-AF65-F5344CB8AC3E}">
        <p14:creationId xmlns:p14="http://schemas.microsoft.com/office/powerpoint/2010/main" val="2495622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A34BC6BA-BBE3-4427-B0F4-A161539150C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8842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87D6F0C-1B62-4A4B-B205-559A1FC97015}"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3836673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7D6F0C-1B62-4A4B-B205-559A1FC97015}"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2845590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7D6F0C-1B62-4A4B-B205-559A1FC97015}"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2607140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7D6F0C-1B62-4A4B-B205-559A1FC97015}"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287305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7D6F0C-1B62-4A4B-B205-559A1FC97015}"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642145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7D6F0C-1B62-4A4B-B205-559A1FC97015}"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3479565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7D6F0C-1B62-4A4B-B205-559A1FC97015}" type="datetimeFigureOut">
              <a:rPr lang="en-US" smtClean="0"/>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3558970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7D6F0C-1B62-4A4B-B205-559A1FC97015}"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2542175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D6F0C-1B62-4A4B-B205-559A1FC97015}" type="datetimeFigureOut">
              <a:rPr lang="en-US" smtClean="0"/>
              <a:t>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2535913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7D6F0C-1B62-4A4B-B205-559A1FC97015}"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23380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7D6F0C-1B62-4A4B-B205-559A1FC97015}"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1026946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7D6F0C-1B62-4A4B-B205-559A1FC97015}" type="datetimeFigureOut">
              <a:rPr lang="en-US" smtClean="0"/>
              <a:t>1/22/2020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B0A973-04F0-4413-B53D-C445ADDD5112}" type="slidenum">
              <a:rPr lang="en-US" smtClean="0"/>
              <a:t>‹#›</a:t>
            </a:fld>
            <a:endParaRPr lang="en-US"/>
          </a:p>
        </p:txBody>
      </p:sp>
    </p:spTree>
    <p:extLst>
      <p:ext uri="{BB962C8B-B14F-4D97-AF65-F5344CB8AC3E}">
        <p14:creationId xmlns:p14="http://schemas.microsoft.com/office/powerpoint/2010/main" val="2862565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package" Target="../embeddings/Microsoft_Excel_Worksheet.xlsx"/></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ailto:dcermak@Illinois.edu"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CS 498 VR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Box 9"/>
          <p:cNvSpPr txBox="1"/>
          <p:nvPr/>
        </p:nvSpPr>
        <p:spPr>
          <a:xfrm>
            <a:off x="142239" y="1097280"/>
            <a:ext cx="11907521" cy="5078313"/>
          </a:xfrm>
          <a:prstGeom prst="rect">
            <a:avLst/>
          </a:prstGeom>
          <a:noFill/>
        </p:spPr>
        <p:txBody>
          <a:bodyPr wrap="square" rtlCol="0">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9933FF"/>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9933FF"/>
              </a:solidFill>
              <a:effectLst/>
              <a:uLnTx/>
              <a:uFillTx/>
              <a:latin typeface="Calibri" panose="020F0502020204030204"/>
              <a:ea typeface="+mn-ea"/>
              <a:cs typeface="+mn-cs"/>
            </a:endParaRPr>
          </a:p>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panose="020F0502020204030204"/>
                <a:ea typeface="+mn-ea"/>
                <a:cs typeface="+mn-cs"/>
              </a:rPr>
              <a:t>VR </a:t>
            </a:r>
          </a:p>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panose="020F0502020204030204"/>
                <a:ea typeface="+mn-ea"/>
                <a:cs typeface="+mn-cs"/>
              </a:rPr>
              <a:t>Design &amp; Development</a:t>
            </a:r>
          </a:p>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panose="020F0502020204030204"/>
                <a:ea typeface="+mn-ea"/>
                <a:cs typeface="+mn-cs"/>
              </a:rPr>
              <a:t>Methodologies</a:t>
            </a: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457200" marR="0" lvl="1"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14400" marR="0" lvl="2" indent="0" algn="r" defTabSz="914400" rtl="0" eaLnBrk="1" fontAlgn="auto" latinLnBrk="0" hangingPunct="1">
              <a:lnSpc>
                <a:spcPct val="100000"/>
              </a:lnSpc>
              <a:spcBef>
                <a:spcPts val="0"/>
              </a:spcBef>
              <a:spcAft>
                <a:spcPts val="0"/>
              </a:spcAft>
              <a:buClrTx/>
              <a:buSzTx/>
              <a:buFontTx/>
              <a:buNone/>
              <a:tabLst/>
              <a:defRPr/>
            </a:pPr>
            <a:endParaRPr kumimoji="0" lang="en-US" sz="36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914400" marR="0" lvl="2" indent="0" algn="r" defTabSz="914400" rtl="0" eaLnBrk="1" fontAlgn="auto" latinLnBrk="0" hangingPunct="1">
              <a:lnSpc>
                <a:spcPct val="100000"/>
              </a:lnSpc>
              <a:spcBef>
                <a:spcPts val="0"/>
              </a:spcBef>
              <a:spcAft>
                <a:spcPts val="0"/>
              </a:spcAft>
              <a:buClrTx/>
              <a:buSzTx/>
              <a:buFontTx/>
              <a:buNone/>
              <a:tabLst/>
              <a:defRPr/>
            </a:pPr>
            <a:r>
              <a:rPr kumimoji="0" lang="en-US" sz="3600" b="0" i="1" u="none" strike="noStrike" kern="1200" cap="none" spc="0" normalizeH="0" baseline="0" noProof="0" dirty="0">
                <a:ln>
                  <a:noFill/>
                </a:ln>
                <a:solidFill>
                  <a:prstClr val="white"/>
                </a:solidFill>
                <a:effectLst/>
                <a:uLnTx/>
                <a:uFillTx/>
                <a:latin typeface="Calibri" panose="020F0502020204030204"/>
                <a:ea typeface="+mn-ea"/>
                <a:cs typeface="+mn-cs"/>
              </a:rPr>
              <a:t>(For internal use only)</a:t>
            </a:r>
          </a:p>
        </p:txBody>
      </p:sp>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182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8636029" y="1745439"/>
            <a:ext cx="1151783" cy="1660446"/>
            <a:chOff x="8829666" y="1745580"/>
            <a:chExt cx="1151783" cy="2370717"/>
          </a:xfrm>
        </p:grpSpPr>
        <p:sp>
          <p:nvSpPr>
            <p:cNvPr id="15" name="Rectangle 14"/>
            <p:cNvSpPr/>
            <p:nvPr/>
          </p:nvSpPr>
          <p:spPr>
            <a:xfrm>
              <a:off x="9145835" y="1745580"/>
              <a:ext cx="45719" cy="130945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txBox="1">
              <a:spLocks/>
            </p:cNvSpPr>
            <p:nvPr/>
          </p:nvSpPr>
          <p:spPr>
            <a:xfrm>
              <a:off x="8829666" y="3064362"/>
              <a:ext cx="1151783" cy="1051935"/>
            </a:xfrm>
            <a:prstGeom prst="rect">
              <a:avLst/>
            </a:prstGeom>
            <a:noFill/>
          </p:spPr>
          <p:txBody>
            <a:bodyPr tIns="91440"/>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spcBef>
                  <a:spcPts val="0"/>
                </a:spcBef>
                <a:buClr>
                  <a:srgbClr val="693DBF"/>
                </a:buClr>
                <a:buNone/>
              </a:pPr>
              <a:r>
                <a:rPr lang="en-US" dirty="0">
                  <a:solidFill>
                    <a:schemeClr val="bg1"/>
                  </a:solidFill>
                  <a:latin typeface="Montserrat" panose="02000505000000020004" pitchFamily="2" charset="0"/>
                </a:rPr>
                <a:t>Alpha </a:t>
              </a:r>
            </a:p>
            <a:p>
              <a:pPr marL="0" indent="0">
                <a:spcBef>
                  <a:spcPts val="0"/>
                </a:spcBef>
                <a:buClr>
                  <a:srgbClr val="693DBF"/>
                </a:buClr>
                <a:buNone/>
              </a:pPr>
              <a:r>
                <a:rPr lang="en-US" sz="1000" dirty="0">
                  <a:solidFill>
                    <a:schemeClr val="bg1"/>
                  </a:solidFill>
                  <a:latin typeface="Montserrat" panose="02000505000000020004" pitchFamily="2" charset="0"/>
                </a:rPr>
                <a:t>(Feature Complete)</a:t>
              </a:r>
              <a:endParaRPr lang="en-US" sz="1000" dirty="0">
                <a:solidFill>
                  <a:schemeClr val="bg1">
                    <a:lumMod val="65000"/>
                  </a:schemeClr>
                </a:solidFill>
                <a:latin typeface="Montserrat" panose="02000505000000020004" pitchFamily="2" charset="0"/>
              </a:endParaRPr>
            </a:p>
          </p:txBody>
        </p:sp>
      </p:grpSp>
      <p:grpSp>
        <p:nvGrpSpPr>
          <p:cNvPr id="12" name="Group 11"/>
          <p:cNvGrpSpPr/>
          <p:nvPr/>
        </p:nvGrpSpPr>
        <p:grpSpPr>
          <a:xfrm>
            <a:off x="10105847" y="1745439"/>
            <a:ext cx="813312" cy="1478351"/>
            <a:chOff x="7487117" y="831450"/>
            <a:chExt cx="813312" cy="2385802"/>
          </a:xfrm>
        </p:grpSpPr>
        <p:sp>
          <p:nvSpPr>
            <p:cNvPr id="13" name="Rectangle 12"/>
            <p:cNvSpPr/>
            <p:nvPr/>
          </p:nvSpPr>
          <p:spPr>
            <a:xfrm>
              <a:off x="7760626" y="831450"/>
              <a:ext cx="45719" cy="208116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btitle 2"/>
            <p:cNvSpPr txBox="1">
              <a:spLocks/>
            </p:cNvSpPr>
            <p:nvPr/>
          </p:nvSpPr>
          <p:spPr>
            <a:xfrm>
              <a:off x="7487117" y="2848306"/>
              <a:ext cx="813312" cy="368946"/>
            </a:xfrm>
            <a:prstGeom prst="rect">
              <a:avLst/>
            </a:prstGeom>
            <a:noFill/>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spcBef>
                  <a:spcPts val="0"/>
                </a:spcBef>
                <a:buClr>
                  <a:srgbClr val="693DBF"/>
                </a:buClr>
                <a:buNone/>
              </a:pPr>
              <a:r>
                <a:rPr lang="en-US" dirty="0">
                  <a:solidFill>
                    <a:schemeClr val="bg1"/>
                  </a:solidFill>
                  <a:latin typeface="Montserrat" panose="02000505000000020004" pitchFamily="2" charset="0"/>
                </a:rPr>
                <a:t>Beta</a:t>
              </a:r>
              <a:r>
                <a:rPr lang="en-US" sz="1600" dirty="0">
                  <a:solidFill>
                    <a:schemeClr val="bg1"/>
                  </a:solidFill>
                  <a:latin typeface="Montserrat" panose="02000505000000020004" pitchFamily="2" charset="0"/>
                </a:rPr>
                <a:t> </a:t>
              </a:r>
            </a:p>
            <a:p>
              <a:pPr marL="0" indent="0">
                <a:spcBef>
                  <a:spcPts val="0"/>
                </a:spcBef>
                <a:buClr>
                  <a:srgbClr val="693DBF"/>
                </a:buClr>
                <a:buNone/>
              </a:pPr>
              <a:r>
                <a:rPr lang="en-US" sz="1050" dirty="0">
                  <a:solidFill>
                    <a:schemeClr val="bg1"/>
                  </a:solidFill>
                  <a:latin typeface="Montserrat" panose="02000505000000020004" pitchFamily="2" charset="0"/>
                </a:rPr>
                <a:t>(Content Complete)</a:t>
              </a:r>
              <a:endParaRPr lang="en-US" sz="1050" dirty="0">
                <a:solidFill>
                  <a:schemeClr val="bg1">
                    <a:lumMod val="65000"/>
                  </a:schemeClr>
                </a:solidFill>
                <a:latin typeface="Montserrat" panose="02000505000000020004" pitchFamily="2" charset="0"/>
              </a:endParaRPr>
            </a:p>
          </p:txBody>
        </p:sp>
      </p:grpSp>
      <p:sp>
        <p:nvSpPr>
          <p:cNvPr id="9" name="TextBox 8"/>
          <p:cNvSpPr txBox="1"/>
          <p:nvPr/>
        </p:nvSpPr>
        <p:spPr>
          <a:xfrm>
            <a:off x="411894" y="275594"/>
            <a:ext cx="9857158" cy="754694"/>
          </a:xfrm>
          <a:prstGeom prst="rect">
            <a:avLst/>
          </a:prstGeom>
          <a:noFill/>
        </p:spPr>
        <p:txBody>
          <a:bodyPr wrap="square" rtlCol="0" anchor="ctr">
            <a:spAutoFit/>
          </a:bodyPr>
          <a:lstStyle/>
          <a:p>
            <a:pPr>
              <a:lnSpc>
                <a:spcPct val="150000"/>
              </a:lnSpc>
            </a:pPr>
            <a:r>
              <a:rPr lang="en-US" sz="3200" dirty="0">
                <a:solidFill>
                  <a:schemeClr val="bg1"/>
                </a:solidFill>
              </a:rPr>
              <a:t>Game Production: What we are going to do</a:t>
            </a:r>
            <a:endParaRPr lang="en-US" dirty="0">
              <a:solidFill>
                <a:schemeClr val="bg1"/>
              </a:solidFill>
            </a:endParaRPr>
          </a:p>
        </p:txBody>
      </p:sp>
      <p:sp>
        <p:nvSpPr>
          <p:cNvPr id="10" name="TextBox 9"/>
          <p:cNvSpPr txBox="1"/>
          <p:nvPr/>
        </p:nvSpPr>
        <p:spPr>
          <a:xfrm>
            <a:off x="0" y="1097280"/>
            <a:ext cx="12192000" cy="923330"/>
          </a:xfrm>
          <a:prstGeom prst="rect">
            <a:avLst/>
          </a:prstGeom>
          <a:noFill/>
        </p:spPr>
        <p:txBody>
          <a:bodyPr wrap="square" rtlCol="0">
            <a:spAutoFit/>
          </a:bodyPr>
          <a:lstStyle/>
          <a:p>
            <a:pPr marL="285750" indent="-285750">
              <a:buFont typeface="Arial" panose="020B0604020202020204" pitchFamily="34" charset="0"/>
              <a:buChar char="•"/>
            </a:pPr>
            <a:endParaRPr lang="en-US" dirty="0">
              <a:solidFill>
                <a:srgbClr val="9933FF"/>
              </a:solidFill>
            </a:endParaRPr>
          </a:p>
          <a:p>
            <a:pPr marL="285750" indent="-285750">
              <a:buFont typeface="Arial" panose="020B0604020202020204" pitchFamily="34" charset="0"/>
              <a:buChar char="•"/>
            </a:pPr>
            <a:endParaRPr lang="en-US" dirty="0">
              <a:solidFill>
                <a:srgbClr val="9933FF"/>
              </a:solidFill>
            </a:endParaRPr>
          </a:p>
          <a:p>
            <a:pPr marL="285750" indent="-285750">
              <a:buFont typeface="Arial" panose="020B0604020202020204" pitchFamily="34" charset="0"/>
              <a:buChar char="•"/>
            </a:pPr>
            <a:endParaRPr lang="en-US" dirty="0">
              <a:solidFill>
                <a:srgbClr val="9933FF"/>
              </a:solidFill>
            </a:endParaRPr>
          </a:p>
        </p:txBody>
      </p:sp>
      <p:graphicFrame>
        <p:nvGraphicFramePr>
          <p:cNvPr id="4" name="Table 3"/>
          <p:cNvGraphicFramePr>
            <a:graphicFrameLocks noGrp="1"/>
          </p:cNvGraphicFramePr>
          <p:nvPr/>
        </p:nvGraphicFramePr>
        <p:xfrm>
          <a:off x="207504" y="1350868"/>
          <a:ext cx="11690448" cy="1385495"/>
        </p:xfrm>
        <a:graphic>
          <a:graphicData uri="http://schemas.openxmlformats.org/drawingml/2006/table">
            <a:tbl>
              <a:tblPr/>
              <a:tblGrid>
                <a:gridCol w="487102">
                  <a:extLst>
                    <a:ext uri="{9D8B030D-6E8A-4147-A177-3AD203B41FA5}">
                      <a16:colId xmlns:a16="http://schemas.microsoft.com/office/drawing/2014/main" val="20000"/>
                    </a:ext>
                  </a:extLst>
                </a:gridCol>
                <a:gridCol w="487102">
                  <a:extLst>
                    <a:ext uri="{9D8B030D-6E8A-4147-A177-3AD203B41FA5}">
                      <a16:colId xmlns:a16="http://schemas.microsoft.com/office/drawing/2014/main" val="20001"/>
                    </a:ext>
                  </a:extLst>
                </a:gridCol>
                <a:gridCol w="487102">
                  <a:extLst>
                    <a:ext uri="{9D8B030D-6E8A-4147-A177-3AD203B41FA5}">
                      <a16:colId xmlns:a16="http://schemas.microsoft.com/office/drawing/2014/main" val="20002"/>
                    </a:ext>
                  </a:extLst>
                </a:gridCol>
                <a:gridCol w="487102">
                  <a:extLst>
                    <a:ext uri="{9D8B030D-6E8A-4147-A177-3AD203B41FA5}">
                      <a16:colId xmlns:a16="http://schemas.microsoft.com/office/drawing/2014/main" val="20003"/>
                    </a:ext>
                  </a:extLst>
                </a:gridCol>
                <a:gridCol w="487102">
                  <a:extLst>
                    <a:ext uri="{9D8B030D-6E8A-4147-A177-3AD203B41FA5}">
                      <a16:colId xmlns:a16="http://schemas.microsoft.com/office/drawing/2014/main" val="20004"/>
                    </a:ext>
                  </a:extLst>
                </a:gridCol>
                <a:gridCol w="487102">
                  <a:extLst>
                    <a:ext uri="{9D8B030D-6E8A-4147-A177-3AD203B41FA5}">
                      <a16:colId xmlns:a16="http://schemas.microsoft.com/office/drawing/2014/main" val="20005"/>
                    </a:ext>
                  </a:extLst>
                </a:gridCol>
                <a:gridCol w="487102">
                  <a:extLst>
                    <a:ext uri="{9D8B030D-6E8A-4147-A177-3AD203B41FA5}">
                      <a16:colId xmlns:a16="http://schemas.microsoft.com/office/drawing/2014/main" val="20006"/>
                    </a:ext>
                  </a:extLst>
                </a:gridCol>
                <a:gridCol w="487102">
                  <a:extLst>
                    <a:ext uri="{9D8B030D-6E8A-4147-A177-3AD203B41FA5}">
                      <a16:colId xmlns:a16="http://schemas.microsoft.com/office/drawing/2014/main" val="20007"/>
                    </a:ext>
                  </a:extLst>
                </a:gridCol>
                <a:gridCol w="487102">
                  <a:extLst>
                    <a:ext uri="{9D8B030D-6E8A-4147-A177-3AD203B41FA5}">
                      <a16:colId xmlns:a16="http://schemas.microsoft.com/office/drawing/2014/main" val="20008"/>
                    </a:ext>
                  </a:extLst>
                </a:gridCol>
                <a:gridCol w="487102">
                  <a:extLst>
                    <a:ext uri="{9D8B030D-6E8A-4147-A177-3AD203B41FA5}">
                      <a16:colId xmlns:a16="http://schemas.microsoft.com/office/drawing/2014/main" val="20009"/>
                    </a:ext>
                  </a:extLst>
                </a:gridCol>
                <a:gridCol w="487102">
                  <a:extLst>
                    <a:ext uri="{9D8B030D-6E8A-4147-A177-3AD203B41FA5}">
                      <a16:colId xmlns:a16="http://schemas.microsoft.com/office/drawing/2014/main" val="20010"/>
                    </a:ext>
                  </a:extLst>
                </a:gridCol>
                <a:gridCol w="487102">
                  <a:extLst>
                    <a:ext uri="{9D8B030D-6E8A-4147-A177-3AD203B41FA5}">
                      <a16:colId xmlns:a16="http://schemas.microsoft.com/office/drawing/2014/main" val="20011"/>
                    </a:ext>
                  </a:extLst>
                </a:gridCol>
                <a:gridCol w="487102">
                  <a:extLst>
                    <a:ext uri="{9D8B030D-6E8A-4147-A177-3AD203B41FA5}">
                      <a16:colId xmlns:a16="http://schemas.microsoft.com/office/drawing/2014/main" val="20012"/>
                    </a:ext>
                  </a:extLst>
                </a:gridCol>
                <a:gridCol w="487102">
                  <a:extLst>
                    <a:ext uri="{9D8B030D-6E8A-4147-A177-3AD203B41FA5}">
                      <a16:colId xmlns:a16="http://schemas.microsoft.com/office/drawing/2014/main" val="20013"/>
                    </a:ext>
                  </a:extLst>
                </a:gridCol>
                <a:gridCol w="487102">
                  <a:extLst>
                    <a:ext uri="{9D8B030D-6E8A-4147-A177-3AD203B41FA5}">
                      <a16:colId xmlns:a16="http://schemas.microsoft.com/office/drawing/2014/main" val="20014"/>
                    </a:ext>
                  </a:extLst>
                </a:gridCol>
                <a:gridCol w="487102">
                  <a:extLst>
                    <a:ext uri="{9D8B030D-6E8A-4147-A177-3AD203B41FA5}">
                      <a16:colId xmlns:a16="http://schemas.microsoft.com/office/drawing/2014/main" val="20015"/>
                    </a:ext>
                  </a:extLst>
                </a:gridCol>
                <a:gridCol w="487102">
                  <a:extLst>
                    <a:ext uri="{9D8B030D-6E8A-4147-A177-3AD203B41FA5}">
                      <a16:colId xmlns:a16="http://schemas.microsoft.com/office/drawing/2014/main" val="20016"/>
                    </a:ext>
                  </a:extLst>
                </a:gridCol>
                <a:gridCol w="487102">
                  <a:extLst>
                    <a:ext uri="{9D8B030D-6E8A-4147-A177-3AD203B41FA5}">
                      <a16:colId xmlns:a16="http://schemas.microsoft.com/office/drawing/2014/main" val="20017"/>
                    </a:ext>
                  </a:extLst>
                </a:gridCol>
                <a:gridCol w="487102">
                  <a:extLst>
                    <a:ext uri="{9D8B030D-6E8A-4147-A177-3AD203B41FA5}">
                      <a16:colId xmlns:a16="http://schemas.microsoft.com/office/drawing/2014/main" val="20018"/>
                    </a:ext>
                  </a:extLst>
                </a:gridCol>
                <a:gridCol w="487102">
                  <a:extLst>
                    <a:ext uri="{9D8B030D-6E8A-4147-A177-3AD203B41FA5}">
                      <a16:colId xmlns:a16="http://schemas.microsoft.com/office/drawing/2014/main" val="20019"/>
                    </a:ext>
                  </a:extLst>
                </a:gridCol>
                <a:gridCol w="487102">
                  <a:extLst>
                    <a:ext uri="{9D8B030D-6E8A-4147-A177-3AD203B41FA5}">
                      <a16:colId xmlns:a16="http://schemas.microsoft.com/office/drawing/2014/main" val="20020"/>
                    </a:ext>
                  </a:extLst>
                </a:gridCol>
                <a:gridCol w="487102">
                  <a:extLst>
                    <a:ext uri="{9D8B030D-6E8A-4147-A177-3AD203B41FA5}">
                      <a16:colId xmlns:a16="http://schemas.microsoft.com/office/drawing/2014/main" val="20021"/>
                    </a:ext>
                  </a:extLst>
                </a:gridCol>
                <a:gridCol w="487102">
                  <a:extLst>
                    <a:ext uri="{9D8B030D-6E8A-4147-A177-3AD203B41FA5}">
                      <a16:colId xmlns:a16="http://schemas.microsoft.com/office/drawing/2014/main" val="20022"/>
                    </a:ext>
                  </a:extLst>
                </a:gridCol>
                <a:gridCol w="487102">
                  <a:extLst>
                    <a:ext uri="{9D8B030D-6E8A-4147-A177-3AD203B41FA5}">
                      <a16:colId xmlns:a16="http://schemas.microsoft.com/office/drawing/2014/main" val="20023"/>
                    </a:ext>
                  </a:extLst>
                </a:gridCol>
              </a:tblGrid>
              <a:tr h="155590">
                <a:tc>
                  <a:txBody>
                    <a:bodyPr/>
                    <a:lstStyle/>
                    <a:p>
                      <a:pPr algn="ctr" rtl="0" fontAlgn="b"/>
                      <a:r>
                        <a:rPr lang="en-US" sz="500" b="0" i="0" u="none" strike="noStrike" dirty="0">
                          <a:solidFill>
                            <a:srgbClr val="000000"/>
                          </a:solidFill>
                          <a:effectLst/>
                          <a:latin typeface="Calibri" panose="020F0502020204030204" pitchFamily="34" charset="0"/>
                        </a:rPr>
                        <a:t>Month 1</a:t>
                      </a:r>
                    </a:p>
                  </a:txBody>
                  <a:tcPr marL="6846" marR="6846" marT="6846"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ctr" rtl="0" fontAlgn="b"/>
                      <a:r>
                        <a:rPr lang="en-US" sz="500" b="0" i="0" u="none" strike="noStrike">
                          <a:solidFill>
                            <a:srgbClr val="000000"/>
                          </a:solidFill>
                          <a:effectLst/>
                          <a:latin typeface="Calibri" panose="020F0502020204030204" pitchFamily="34" charset="0"/>
                        </a:rPr>
                        <a:t>Month 2</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ctr" rtl="0" fontAlgn="b"/>
                      <a:r>
                        <a:rPr lang="en-US" sz="500" b="0" i="0" u="none" strike="noStrike">
                          <a:solidFill>
                            <a:srgbClr val="000000"/>
                          </a:solidFill>
                          <a:effectLst/>
                          <a:latin typeface="Calibri" panose="020F0502020204030204" pitchFamily="34" charset="0"/>
                        </a:rPr>
                        <a:t>Month 3</a:t>
                      </a:r>
                    </a:p>
                  </a:txBody>
                  <a:tcPr marL="6846" marR="6846" marT="6846"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ctr" rtl="0" fontAlgn="b"/>
                      <a:r>
                        <a:rPr lang="en-US" sz="500" b="0" i="0" u="none" strike="noStrike">
                          <a:solidFill>
                            <a:srgbClr val="000000"/>
                          </a:solidFill>
                          <a:effectLst/>
                          <a:latin typeface="Calibri" panose="020F0502020204030204" pitchFamily="34" charset="0"/>
                        </a:rPr>
                        <a:t>Month 4</a:t>
                      </a:r>
                    </a:p>
                  </a:txBody>
                  <a:tcPr marL="6846" marR="6846" marT="6846"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rtl="0" fontAlgn="b"/>
                      <a:r>
                        <a:rPr lang="en-US" sz="500" b="0" i="0" u="none" strike="noStrike">
                          <a:solidFill>
                            <a:srgbClr val="000000"/>
                          </a:solidFill>
                          <a:effectLst/>
                          <a:latin typeface="Calibri" panose="020F0502020204030204" pitchFamily="34" charset="0"/>
                        </a:rPr>
                        <a:t>Month 5</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rtl="0" fontAlgn="b"/>
                      <a:r>
                        <a:rPr lang="en-US" sz="500" b="0" i="0" u="none" strike="noStrike">
                          <a:solidFill>
                            <a:srgbClr val="000000"/>
                          </a:solidFill>
                          <a:effectLst/>
                          <a:latin typeface="Calibri" panose="020F0502020204030204" pitchFamily="34" charset="0"/>
                        </a:rPr>
                        <a:t>Month 6</a:t>
                      </a:r>
                    </a:p>
                  </a:txBody>
                  <a:tcPr marL="6846" marR="6846" marT="6846"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08080"/>
                    </a:solidFill>
                  </a:tcPr>
                </a:tc>
                <a:tc>
                  <a:txBody>
                    <a:bodyPr/>
                    <a:lstStyle/>
                    <a:p>
                      <a:pPr algn="ctr" rtl="0" fontAlgn="b"/>
                      <a:r>
                        <a:rPr lang="en-US" sz="500" b="0" i="0" u="none" strike="noStrike">
                          <a:solidFill>
                            <a:srgbClr val="000000"/>
                          </a:solidFill>
                          <a:effectLst/>
                          <a:latin typeface="Calibri" panose="020F0502020204030204" pitchFamily="34" charset="0"/>
                        </a:rPr>
                        <a:t>Month 7</a:t>
                      </a:r>
                    </a:p>
                  </a:txBody>
                  <a:tcPr marL="6846" marR="6846" marT="6846"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ctr" rtl="0" fontAlgn="b"/>
                      <a:r>
                        <a:rPr lang="en-US" sz="500" b="0" i="0" u="none" strike="noStrike">
                          <a:solidFill>
                            <a:srgbClr val="000000"/>
                          </a:solidFill>
                          <a:effectLst/>
                          <a:latin typeface="Calibri" panose="020F0502020204030204" pitchFamily="34" charset="0"/>
                        </a:rPr>
                        <a:t>Month 8</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ctr" rtl="0" fontAlgn="b"/>
                      <a:r>
                        <a:rPr lang="en-US" sz="500" b="0" i="0" u="none" strike="noStrike">
                          <a:solidFill>
                            <a:srgbClr val="000000"/>
                          </a:solidFill>
                          <a:effectLst/>
                          <a:latin typeface="Calibri" panose="020F0502020204030204" pitchFamily="34" charset="0"/>
                        </a:rPr>
                        <a:t>Month 9</a:t>
                      </a:r>
                    </a:p>
                  </a:txBody>
                  <a:tcPr marL="6846" marR="6846" marT="6846"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ctr" rtl="0" fontAlgn="b"/>
                      <a:r>
                        <a:rPr lang="en-US" sz="500" b="0" i="0" u="none" strike="noStrike">
                          <a:solidFill>
                            <a:srgbClr val="000000"/>
                          </a:solidFill>
                          <a:effectLst/>
                          <a:latin typeface="Calibri" panose="020F0502020204030204" pitchFamily="34" charset="0"/>
                        </a:rPr>
                        <a:t>Month 10</a:t>
                      </a:r>
                    </a:p>
                  </a:txBody>
                  <a:tcPr marL="6846" marR="6846" marT="6846"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ctr" rtl="0" fontAlgn="b"/>
                      <a:r>
                        <a:rPr lang="en-US" sz="500" b="0" i="0" u="none" strike="noStrike">
                          <a:solidFill>
                            <a:srgbClr val="000000"/>
                          </a:solidFill>
                          <a:effectLst/>
                          <a:latin typeface="Calibri" panose="020F0502020204030204" pitchFamily="34" charset="0"/>
                        </a:rPr>
                        <a:t>Month 11</a:t>
                      </a:r>
                    </a:p>
                  </a:txBody>
                  <a:tcPr marL="6846" marR="6846" marT="684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ctr" rtl="0" fontAlgn="b"/>
                      <a:r>
                        <a:rPr lang="en-US" sz="500" b="0" i="0" u="none" strike="noStrike">
                          <a:solidFill>
                            <a:srgbClr val="000000"/>
                          </a:solidFill>
                          <a:effectLst/>
                          <a:latin typeface="Calibri" panose="020F0502020204030204" pitchFamily="34" charset="0"/>
                        </a:rPr>
                        <a:t>Month 12</a:t>
                      </a:r>
                    </a:p>
                  </a:txBody>
                  <a:tcPr marL="6846" marR="6846" marT="6846"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ctr" rtl="0" fontAlgn="b"/>
                      <a:r>
                        <a:rPr lang="en-US" sz="500" b="0" i="0" u="none" strike="noStrike">
                          <a:solidFill>
                            <a:srgbClr val="000000"/>
                          </a:solidFill>
                          <a:effectLst/>
                          <a:latin typeface="Calibri" panose="020F0502020204030204" pitchFamily="34" charset="0"/>
                        </a:rPr>
                        <a:t>Month 13</a:t>
                      </a:r>
                    </a:p>
                  </a:txBody>
                  <a:tcPr marL="6846" marR="6846" marT="6846"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500" b="0" i="0" u="none" strike="noStrike">
                          <a:solidFill>
                            <a:srgbClr val="000000"/>
                          </a:solidFill>
                          <a:effectLst/>
                          <a:latin typeface="Calibri" panose="020F0502020204030204" pitchFamily="34" charset="0"/>
                        </a:rPr>
                        <a:t>Month 14</a:t>
                      </a:r>
                    </a:p>
                  </a:txBody>
                  <a:tcPr marL="6846" marR="6846" marT="684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500" b="0" i="0" u="none" strike="noStrike">
                          <a:solidFill>
                            <a:srgbClr val="000000"/>
                          </a:solidFill>
                          <a:effectLst/>
                          <a:latin typeface="Calibri" panose="020F0502020204030204" pitchFamily="34" charset="0"/>
                        </a:rPr>
                        <a:t>Month 15</a:t>
                      </a:r>
                    </a:p>
                  </a:txBody>
                  <a:tcPr marL="6846" marR="6846" marT="6846"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500" b="0" i="0" u="none" strike="noStrike">
                          <a:solidFill>
                            <a:srgbClr val="000000"/>
                          </a:solidFill>
                          <a:effectLst/>
                          <a:latin typeface="Calibri" panose="020F0502020204030204" pitchFamily="34" charset="0"/>
                        </a:rPr>
                        <a:t>Month 16</a:t>
                      </a:r>
                    </a:p>
                  </a:txBody>
                  <a:tcPr marL="6846" marR="6846" marT="6846"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ctr" rtl="0" fontAlgn="b"/>
                      <a:r>
                        <a:rPr lang="en-US" sz="500" b="0" i="0" u="none" strike="noStrike">
                          <a:solidFill>
                            <a:srgbClr val="000000"/>
                          </a:solidFill>
                          <a:effectLst/>
                          <a:latin typeface="Calibri" panose="020F0502020204030204" pitchFamily="34" charset="0"/>
                        </a:rPr>
                        <a:t>Month 17 </a:t>
                      </a:r>
                    </a:p>
                  </a:txBody>
                  <a:tcPr marL="6846" marR="6846" marT="684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ctr" rtl="0" fontAlgn="b"/>
                      <a:r>
                        <a:rPr lang="en-US" sz="500" b="0" i="0" u="none" strike="noStrike">
                          <a:solidFill>
                            <a:srgbClr val="000000"/>
                          </a:solidFill>
                          <a:effectLst/>
                          <a:latin typeface="Calibri" panose="020F0502020204030204" pitchFamily="34" charset="0"/>
                        </a:rPr>
                        <a:t>Month 18</a:t>
                      </a:r>
                    </a:p>
                  </a:txBody>
                  <a:tcPr marL="6846" marR="6846" marT="6846"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ctr" rtl="0" fontAlgn="b"/>
                      <a:r>
                        <a:rPr lang="en-US" sz="500" b="0" i="0" u="none" strike="noStrike">
                          <a:solidFill>
                            <a:srgbClr val="000000"/>
                          </a:solidFill>
                          <a:effectLst/>
                          <a:latin typeface="Calibri" panose="020F0502020204030204" pitchFamily="34" charset="0"/>
                        </a:rPr>
                        <a:t>Month 19</a:t>
                      </a:r>
                    </a:p>
                  </a:txBody>
                  <a:tcPr marL="6846" marR="6846" marT="6846"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500" b="0" i="0" u="none" strike="noStrike">
                          <a:solidFill>
                            <a:srgbClr val="000000"/>
                          </a:solidFill>
                          <a:effectLst/>
                          <a:latin typeface="Calibri" panose="020F0502020204030204" pitchFamily="34" charset="0"/>
                        </a:rPr>
                        <a:t>Month 20</a:t>
                      </a:r>
                    </a:p>
                  </a:txBody>
                  <a:tcPr marL="6846" marR="6846" marT="684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500" b="0" i="0" u="none" strike="noStrike" dirty="0">
                          <a:solidFill>
                            <a:srgbClr val="000000"/>
                          </a:solidFill>
                          <a:effectLst/>
                          <a:latin typeface="Calibri" panose="020F0502020204030204" pitchFamily="34" charset="0"/>
                        </a:rPr>
                        <a:t>Month 21</a:t>
                      </a:r>
                    </a:p>
                  </a:txBody>
                  <a:tcPr marL="6846" marR="6846" marT="6846"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500" b="0" i="0" u="none" strike="noStrike">
                          <a:solidFill>
                            <a:srgbClr val="000000"/>
                          </a:solidFill>
                          <a:effectLst/>
                          <a:latin typeface="Calibri" panose="020F0502020204030204" pitchFamily="34" charset="0"/>
                        </a:rPr>
                        <a:t>Month 22</a:t>
                      </a:r>
                    </a:p>
                  </a:txBody>
                  <a:tcPr marL="6846" marR="6846" marT="6846"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ctr" rtl="0" fontAlgn="b"/>
                      <a:r>
                        <a:rPr lang="en-US" sz="500" b="0" i="0" u="none" strike="noStrike">
                          <a:solidFill>
                            <a:srgbClr val="000000"/>
                          </a:solidFill>
                          <a:effectLst/>
                          <a:latin typeface="Calibri" panose="020F0502020204030204" pitchFamily="34" charset="0"/>
                        </a:rPr>
                        <a:t>Month 23</a:t>
                      </a:r>
                    </a:p>
                  </a:txBody>
                  <a:tcPr marL="6846" marR="6846" marT="684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tc>
                  <a:txBody>
                    <a:bodyPr/>
                    <a:lstStyle/>
                    <a:p>
                      <a:pPr algn="ctr" rtl="0" fontAlgn="b"/>
                      <a:r>
                        <a:rPr lang="en-US" sz="500" b="0" i="0" u="none" strike="noStrike">
                          <a:solidFill>
                            <a:srgbClr val="000000"/>
                          </a:solidFill>
                          <a:effectLst/>
                          <a:latin typeface="Calibri" panose="020F0502020204030204" pitchFamily="34" charset="0"/>
                        </a:rPr>
                        <a:t>Month 24</a:t>
                      </a:r>
                    </a:p>
                  </a:txBody>
                  <a:tcPr marL="6846" marR="6846" marT="6846"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10000"/>
                  </a:ext>
                </a:extLst>
              </a:tr>
              <a:tr h="229681">
                <a:tc gridSpan="7">
                  <a:txBody>
                    <a:bodyPr/>
                    <a:lstStyle/>
                    <a:p>
                      <a:pPr algn="ctr" rtl="0" fontAlgn="b"/>
                      <a:r>
                        <a:rPr lang="en-US" sz="800" b="1" i="0" u="none" strike="noStrike" dirty="0">
                          <a:solidFill>
                            <a:srgbClr val="000000"/>
                          </a:solidFill>
                          <a:effectLst/>
                          <a:latin typeface="Calibri" panose="020F0502020204030204" pitchFamily="34" charset="0"/>
                        </a:rPr>
                        <a:t>POC Work (~6-9 Months)</a:t>
                      </a:r>
                    </a:p>
                  </a:txBody>
                  <a:tcPr marL="6846" marR="6846" marT="6846" marB="0" anchor="b">
                    <a:lnL>
                      <a:noFill/>
                    </a:lnL>
                    <a:lnR>
                      <a:noFill/>
                    </a:lnR>
                    <a:lnT>
                      <a:noFill/>
                    </a:lnT>
                    <a:lnB>
                      <a:noFill/>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r>
                        <a:rPr lang="en-US" sz="1300" b="0" i="0" u="none" strike="noStrike">
                          <a:solidFill>
                            <a:srgbClr val="000000"/>
                          </a:solidFill>
                          <a:effectLst/>
                          <a:latin typeface="Arial" panose="020B0604020202020204" pitchFamily="34" charset="0"/>
                        </a:rPr>
                        <a:t> </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solidFill>
                            <a:srgbClr val="000000"/>
                          </a:solidFill>
                          <a:effectLst/>
                          <a:latin typeface="Arial" panose="020B0604020202020204" pitchFamily="34" charset="0"/>
                        </a:rPr>
                        <a:t> </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solidFill>
                            <a:srgbClr val="000000"/>
                          </a:solidFill>
                          <a:effectLst/>
                          <a:latin typeface="Arial" panose="020B0604020202020204" pitchFamily="34" charset="0"/>
                        </a:rPr>
                        <a:t> </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solidFill>
                            <a:srgbClr val="000000"/>
                          </a:solidFill>
                          <a:effectLst/>
                          <a:latin typeface="Arial" panose="020B0604020202020204" pitchFamily="34" charset="0"/>
                        </a:rPr>
                        <a:t> </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solidFill>
                            <a:srgbClr val="000000"/>
                          </a:solidFill>
                          <a:effectLst/>
                          <a:latin typeface="Arial" panose="020B0604020202020204" pitchFamily="34" charset="0"/>
                        </a:rPr>
                        <a:t> </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solidFill>
                            <a:srgbClr val="000000"/>
                          </a:solidFill>
                          <a:effectLst/>
                          <a:latin typeface="Arial" panose="020B0604020202020204" pitchFamily="34" charset="0"/>
                        </a:rPr>
                        <a:t> </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solidFill>
                            <a:srgbClr val="000000"/>
                          </a:solidFill>
                          <a:effectLst/>
                          <a:latin typeface="Arial" panose="020B0604020202020204" pitchFamily="34" charset="0"/>
                        </a:rPr>
                        <a:t> </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solidFill>
                            <a:srgbClr val="000000"/>
                          </a:solidFill>
                          <a:effectLst/>
                          <a:latin typeface="Arial" panose="020B0604020202020204" pitchFamily="34" charset="0"/>
                        </a:rPr>
                        <a:t> </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solidFill>
                            <a:srgbClr val="000000"/>
                          </a:solidFill>
                          <a:effectLst/>
                          <a:latin typeface="Arial" panose="020B0604020202020204" pitchFamily="34" charset="0"/>
                        </a:rPr>
                        <a:t> </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solidFill>
                            <a:srgbClr val="000000"/>
                          </a:solidFill>
                          <a:effectLst/>
                          <a:latin typeface="Arial" panose="020B0604020202020204" pitchFamily="34" charset="0"/>
                        </a:rPr>
                        <a:t> </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solidFill>
                            <a:srgbClr val="000000"/>
                          </a:solidFill>
                          <a:effectLst/>
                          <a:latin typeface="Arial" panose="020B0604020202020204" pitchFamily="34" charset="0"/>
                        </a:rPr>
                        <a:t> </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solidFill>
                            <a:srgbClr val="000000"/>
                          </a:solidFill>
                          <a:effectLst/>
                          <a:latin typeface="Arial" panose="020B0604020202020204" pitchFamily="34" charset="0"/>
                        </a:rPr>
                        <a:t> </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solidFill>
                            <a:srgbClr val="000000"/>
                          </a:solidFill>
                          <a:effectLst/>
                          <a:latin typeface="Arial" panose="020B0604020202020204" pitchFamily="34" charset="0"/>
                        </a:rPr>
                        <a:t> </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solidFill>
                            <a:srgbClr val="000000"/>
                          </a:solidFill>
                          <a:effectLst/>
                          <a:latin typeface="Arial" panose="020B0604020202020204" pitchFamily="34" charset="0"/>
                        </a:rPr>
                        <a:t> </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1300" b="0" i="0" u="none" strike="noStrike">
                          <a:solidFill>
                            <a:srgbClr val="000000"/>
                          </a:solidFill>
                          <a:effectLst/>
                          <a:latin typeface="Arial" panose="020B0604020202020204" pitchFamily="34" charset="0"/>
                        </a:rPr>
                        <a:t> </a:t>
                      </a:r>
                    </a:p>
                  </a:txBody>
                  <a:tcPr marL="6846" marR="6846" marT="6846"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29681">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gridSpan="16">
                  <a:txBody>
                    <a:bodyPr/>
                    <a:lstStyle/>
                    <a:p>
                      <a:pPr algn="ctr" rtl="0" fontAlgn="b"/>
                      <a:r>
                        <a:rPr lang="en-US" sz="800" b="1" i="0" u="none" strike="noStrike" dirty="0">
                          <a:solidFill>
                            <a:srgbClr val="000000"/>
                          </a:solidFill>
                          <a:effectLst/>
                          <a:latin typeface="Calibri" panose="020F0502020204030204" pitchFamily="34" charset="0"/>
                        </a:rPr>
                        <a:t>Production (~14-16 Months)</a:t>
                      </a:r>
                    </a:p>
                  </a:txBody>
                  <a:tcPr marL="6846" marR="6846" marT="6846" marB="0" anchor="b">
                    <a:lnL>
                      <a:noFill/>
                    </a:lnL>
                    <a:lnR>
                      <a:noFill/>
                    </a:lnR>
                    <a:lnT>
                      <a:noFill/>
                    </a:lnT>
                    <a:lnB>
                      <a:noFill/>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extLst>
                  <a:ext uri="{0D108BD9-81ED-4DB2-BD59-A6C34878D82A}">
                    <a16:rowId xmlns:a16="http://schemas.microsoft.com/office/drawing/2014/main" val="10002"/>
                  </a:ext>
                </a:extLst>
              </a:tr>
              <a:tr h="311181">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dirty="0">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rtl="0" fontAlgn="b"/>
                      <a:r>
                        <a:rPr lang="en-US" sz="800" b="1" i="0" u="none" strike="noStrike">
                          <a:solidFill>
                            <a:srgbClr val="000000"/>
                          </a:solidFill>
                          <a:effectLst/>
                          <a:latin typeface="Calibri" panose="020F0502020204030204" pitchFamily="34" charset="0"/>
                        </a:rPr>
                        <a:t>Lock Down</a:t>
                      </a:r>
                    </a:p>
                  </a:txBody>
                  <a:tcPr marL="6846" marR="6846" marT="6846" marB="0" anchor="b">
                    <a:lnL>
                      <a:noFill/>
                    </a:lnL>
                    <a:lnR>
                      <a:noFill/>
                    </a:lnR>
                    <a:lnT>
                      <a:noFill/>
                    </a:lnT>
                    <a:lnB>
                      <a:noFill/>
                    </a:lnB>
                    <a:solidFill>
                      <a:srgbClr val="FF0000"/>
                    </a:solidFill>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extLst>
                  <a:ext uri="{0D108BD9-81ED-4DB2-BD59-A6C34878D82A}">
                    <a16:rowId xmlns:a16="http://schemas.microsoft.com/office/drawing/2014/main" val="10003"/>
                  </a:ext>
                </a:extLst>
              </a:tr>
              <a:tr h="229681">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gridSpan="2">
                  <a:txBody>
                    <a:bodyPr/>
                    <a:lstStyle/>
                    <a:p>
                      <a:pPr algn="l" rtl="0" fontAlgn="b"/>
                      <a:r>
                        <a:rPr lang="en-US" sz="800" b="1" i="0" u="none" strike="noStrike">
                          <a:solidFill>
                            <a:srgbClr val="000000"/>
                          </a:solidFill>
                          <a:effectLst/>
                          <a:latin typeface="Calibri" panose="020F0502020204030204" pitchFamily="34" charset="0"/>
                        </a:rPr>
                        <a:t>Sub/Man/Distrib</a:t>
                      </a:r>
                    </a:p>
                  </a:txBody>
                  <a:tcPr marL="6846" marR="6846" marT="6846" marB="0" anchor="b">
                    <a:lnL>
                      <a:noFill/>
                    </a:lnL>
                    <a:lnR>
                      <a:noFill/>
                    </a:lnR>
                    <a:lnT>
                      <a:noFill/>
                    </a:lnT>
                    <a:lnB>
                      <a:noFill/>
                    </a:lnB>
                    <a:solidFill>
                      <a:srgbClr val="92D050"/>
                    </a:solidFill>
                  </a:tcPr>
                </a:tc>
                <a:tc hMerge="1">
                  <a:txBody>
                    <a:bodyPr/>
                    <a:lstStyle/>
                    <a:p>
                      <a:endParaRPr lang="en-US"/>
                    </a:p>
                  </a:txBody>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extLst>
                  <a:ext uri="{0D108BD9-81ED-4DB2-BD59-A6C34878D82A}">
                    <a16:rowId xmlns:a16="http://schemas.microsoft.com/office/drawing/2014/main" val="10004"/>
                  </a:ext>
                </a:extLst>
              </a:tr>
              <a:tr h="229681">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dirty="0">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dirty="0">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6846" marR="6846" marT="6846" marB="0" anchor="b">
                    <a:lnL>
                      <a:noFill/>
                    </a:lnL>
                    <a:lnR>
                      <a:noFill/>
                    </a:lnR>
                    <a:lnT>
                      <a:noFill/>
                    </a:lnT>
                    <a:lnB>
                      <a:noFill/>
                    </a:lnB>
                  </a:tcPr>
                </a:tc>
                <a:tc>
                  <a:txBody>
                    <a:bodyPr/>
                    <a:lstStyle/>
                    <a:p>
                      <a:pPr algn="l" fontAlgn="b"/>
                      <a:endParaRPr lang="en-US" sz="1300" b="0" i="0" u="none" strike="noStrike">
                        <a:solidFill>
                          <a:srgbClr val="000000"/>
                        </a:solidFill>
                        <a:effectLst/>
                        <a:latin typeface="Arial" panose="020B0604020202020204" pitchFamily="34" charset="0"/>
                      </a:endParaRPr>
                    </a:p>
                  </a:txBody>
                  <a:tcPr marL="6846" marR="6846" marT="6846" marB="0" anchor="b">
                    <a:lnL>
                      <a:noFill/>
                    </a:lnL>
                    <a:lnR>
                      <a:noFill/>
                    </a:lnR>
                    <a:lnT>
                      <a:noFill/>
                    </a:lnT>
                    <a:lnB>
                      <a:noFill/>
                    </a:lnB>
                  </a:tcPr>
                </a:tc>
                <a:tc>
                  <a:txBody>
                    <a:bodyPr/>
                    <a:lstStyle/>
                    <a:p>
                      <a:pPr algn="ctr" rtl="0" fontAlgn="b"/>
                      <a:r>
                        <a:rPr lang="en-US" sz="800" b="1" i="0" u="none" strike="noStrike" dirty="0">
                          <a:solidFill>
                            <a:srgbClr val="000000"/>
                          </a:solidFill>
                          <a:effectLst/>
                          <a:latin typeface="Calibri" panose="020F0502020204030204" pitchFamily="34" charset="0"/>
                        </a:rPr>
                        <a:t>Street</a:t>
                      </a:r>
                    </a:p>
                  </a:txBody>
                  <a:tcPr marL="6846" marR="6846" marT="6846" marB="0" anchor="b">
                    <a:lnL>
                      <a:noFill/>
                    </a:lnL>
                    <a:lnR>
                      <a:noFill/>
                    </a:lnR>
                    <a:lnT>
                      <a:noFill/>
                    </a:lnT>
                    <a:lnB>
                      <a:noFill/>
                    </a:lnB>
                    <a:solidFill>
                      <a:srgbClr val="00B050"/>
                    </a:solidFill>
                  </a:tcPr>
                </a:tc>
                <a:extLst>
                  <a:ext uri="{0D108BD9-81ED-4DB2-BD59-A6C34878D82A}">
                    <a16:rowId xmlns:a16="http://schemas.microsoft.com/office/drawing/2014/main" val="10005"/>
                  </a:ext>
                </a:extLst>
              </a:tr>
            </a:tbl>
          </a:graphicData>
        </a:graphic>
      </p:graphicFrame>
      <p:grpSp>
        <p:nvGrpSpPr>
          <p:cNvPr id="48" name="Group 47">
            <a:extLst>
              <a:ext uri="{FF2B5EF4-FFF2-40B4-BE49-F238E27FC236}">
                <a16:creationId xmlns:a16="http://schemas.microsoft.com/office/drawing/2014/main" id="{7D2DBA3E-1E88-4629-AEC8-1AEA42F003D5}"/>
              </a:ext>
            </a:extLst>
          </p:cNvPr>
          <p:cNvGrpSpPr/>
          <p:nvPr/>
        </p:nvGrpSpPr>
        <p:grpSpPr>
          <a:xfrm>
            <a:off x="9424003" y="3640924"/>
            <a:ext cx="933991" cy="1667258"/>
            <a:chOff x="9424003" y="3640924"/>
            <a:chExt cx="933991" cy="1667258"/>
          </a:xfrm>
        </p:grpSpPr>
        <p:sp>
          <p:nvSpPr>
            <p:cNvPr id="20" name="Rectangle 19">
              <a:extLst>
                <a:ext uri="{FF2B5EF4-FFF2-40B4-BE49-F238E27FC236}">
                  <a16:creationId xmlns:a16="http://schemas.microsoft.com/office/drawing/2014/main" id="{F972AE27-D95D-4DAF-9B96-D26E6CBCBA42}"/>
                </a:ext>
              </a:extLst>
            </p:cNvPr>
            <p:cNvSpPr/>
            <p:nvPr/>
          </p:nvSpPr>
          <p:spPr>
            <a:xfrm>
              <a:off x="9751070" y="3640924"/>
              <a:ext cx="37074" cy="76938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a:extLst>
                <a:ext uri="{FF2B5EF4-FFF2-40B4-BE49-F238E27FC236}">
                  <a16:creationId xmlns:a16="http://schemas.microsoft.com/office/drawing/2014/main" id="{941F7AE5-5C15-4F53-A64D-9D550AC5F377}"/>
                </a:ext>
              </a:extLst>
            </p:cNvPr>
            <p:cNvSpPr txBox="1">
              <a:spLocks/>
            </p:cNvSpPr>
            <p:nvPr/>
          </p:nvSpPr>
          <p:spPr>
            <a:xfrm>
              <a:off x="9424003" y="4503179"/>
              <a:ext cx="933991" cy="805003"/>
            </a:xfrm>
            <a:prstGeom prst="rect">
              <a:avLst/>
            </a:prstGeom>
            <a:noFill/>
          </p:spPr>
          <p:txBody>
            <a:bodyPr tIns="91440"/>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spcBef>
                  <a:spcPts val="0"/>
                </a:spcBef>
                <a:buClr>
                  <a:srgbClr val="693DBF"/>
                </a:buClr>
                <a:buNone/>
              </a:pPr>
              <a:r>
                <a:rPr lang="en-US" dirty="0">
                  <a:solidFill>
                    <a:schemeClr val="bg1"/>
                  </a:solidFill>
                  <a:latin typeface="Montserrat" panose="02000505000000020004" pitchFamily="2" charset="0"/>
                </a:rPr>
                <a:t>Alpha </a:t>
              </a:r>
            </a:p>
            <a:p>
              <a:pPr marL="0" indent="0">
                <a:spcBef>
                  <a:spcPts val="0"/>
                </a:spcBef>
                <a:buClr>
                  <a:srgbClr val="693DBF"/>
                </a:buClr>
                <a:buNone/>
              </a:pPr>
              <a:endParaRPr lang="en-US" sz="1000" dirty="0">
                <a:solidFill>
                  <a:schemeClr val="bg1">
                    <a:lumMod val="65000"/>
                  </a:schemeClr>
                </a:solidFill>
                <a:latin typeface="Montserrat" panose="02000505000000020004" pitchFamily="2" charset="0"/>
              </a:endParaRPr>
            </a:p>
          </p:txBody>
        </p:sp>
      </p:grpSp>
      <p:grpSp>
        <p:nvGrpSpPr>
          <p:cNvPr id="47" name="Group 46">
            <a:extLst>
              <a:ext uri="{FF2B5EF4-FFF2-40B4-BE49-F238E27FC236}">
                <a16:creationId xmlns:a16="http://schemas.microsoft.com/office/drawing/2014/main" id="{40C4A252-F014-494B-883F-CDBD80D4ABD8}"/>
              </a:ext>
            </a:extLst>
          </p:cNvPr>
          <p:cNvGrpSpPr/>
          <p:nvPr/>
        </p:nvGrpSpPr>
        <p:grpSpPr>
          <a:xfrm>
            <a:off x="10345845" y="3959143"/>
            <a:ext cx="933991" cy="1579867"/>
            <a:chOff x="10345845" y="3959143"/>
            <a:chExt cx="933991" cy="1579867"/>
          </a:xfrm>
        </p:grpSpPr>
        <p:sp>
          <p:nvSpPr>
            <p:cNvPr id="23" name="Rectangle 22">
              <a:extLst>
                <a:ext uri="{FF2B5EF4-FFF2-40B4-BE49-F238E27FC236}">
                  <a16:creationId xmlns:a16="http://schemas.microsoft.com/office/drawing/2014/main" id="{4A7F3C55-D49C-4F51-B0FC-D3727D0707CF}"/>
                </a:ext>
              </a:extLst>
            </p:cNvPr>
            <p:cNvSpPr/>
            <p:nvPr/>
          </p:nvSpPr>
          <p:spPr>
            <a:xfrm>
              <a:off x="10602229" y="3959143"/>
              <a:ext cx="37074" cy="76938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ubtitle 2">
              <a:extLst>
                <a:ext uri="{FF2B5EF4-FFF2-40B4-BE49-F238E27FC236}">
                  <a16:creationId xmlns:a16="http://schemas.microsoft.com/office/drawing/2014/main" id="{7A2D392F-714E-4923-9007-B268C09BF237}"/>
                </a:ext>
              </a:extLst>
            </p:cNvPr>
            <p:cNvSpPr txBox="1">
              <a:spLocks/>
            </p:cNvSpPr>
            <p:nvPr/>
          </p:nvSpPr>
          <p:spPr>
            <a:xfrm>
              <a:off x="10345845" y="4734007"/>
              <a:ext cx="933991" cy="805003"/>
            </a:xfrm>
            <a:prstGeom prst="rect">
              <a:avLst/>
            </a:prstGeom>
            <a:noFill/>
          </p:spPr>
          <p:txBody>
            <a:bodyPr tIns="91440"/>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spcBef>
                  <a:spcPts val="0"/>
                </a:spcBef>
                <a:buClr>
                  <a:srgbClr val="693DBF"/>
                </a:buClr>
                <a:buNone/>
              </a:pPr>
              <a:r>
                <a:rPr lang="en-US" dirty="0">
                  <a:solidFill>
                    <a:schemeClr val="bg1"/>
                  </a:solidFill>
                  <a:latin typeface="Montserrat" panose="02000505000000020004" pitchFamily="2" charset="0"/>
                </a:rPr>
                <a:t>Beta</a:t>
              </a:r>
            </a:p>
            <a:p>
              <a:pPr marL="0" indent="0">
                <a:spcBef>
                  <a:spcPts val="0"/>
                </a:spcBef>
                <a:buClr>
                  <a:srgbClr val="693DBF"/>
                </a:buClr>
                <a:buNone/>
              </a:pPr>
              <a:endParaRPr lang="en-US" sz="1000" dirty="0">
                <a:solidFill>
                  <a:schemeClr val="bg1">
                    <a:lumMod val="65000"/>
                  </a:schemeClr>
                </a:solidFill>
                <a:latin typeface="Montserrat" panose="02000505000000020004" pitchFamily="2" charset="0"/>
              </a:endParaRPr>
            </a:p>
          </p:txBody>
        </p:sp>
      </p:grpSp>
      <p:sp>
        <p:nvSpPr>
          <p:cNvPr id="25" name="Subtitle 2">
            <a:extLst>
              <a:ext uri="{FF2B5EF4-FFF2-40B4-BE49-F238E27FC236}">
                <a16:creationId xmlns:a16="http://schemas.microsoft.com/office/drawing/2014/main" id="{0D618E19-83DE-4432-9158-10CD053B20D3}"/>
              </a:ext>
            </a:extLst>
          </p:cNvPr>
          <p:cNvSpPr txBox="1">
            <a:spLocks/>
          </p:cNvSpPr>
          <p:nvPr/>
        </p:nvSpPr>
        <p:spPr>
          <a:xfrm>
            <a:off x="706548" y="2778133"/>
            <a:ext cx="4732332" cy="2287803"/>
          </a:xfrm>
          <a:prstGeom prst="rect">
            <a:avLst/>
          </a:prstGeom>
          <a:noFill/>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buClr>
                <a:schemeClr val="bg1"/>
              </a:buClr>
              <a:buNone/>
            </a:pPr>
            <a:r>
              <a:rPr lang="en-US" dirty="0">
                <a:solidFill>
                  <a:schemeClr val="bg1"/>
                </a:solidFill>
                <a:latin typeface="Montserrat" panose="02000505000000020004" pitchFamily="2" charset="0"/>
              </a:rPr>
              <a:t>Proof Of Concept</a:t>
            </a:r>
            <a:endParaRPr lang="en-US" sz="1600" dirty="0">
              <a:solidFill>
                <a:schemeClr val="bg1"/>
              </a:solidFill>
              <a:latin typeface="Montserrat" panose="02000505000000020004" pitchFamily="2" charset="0"/>
            </a:endParaRPr>
          </a:p>
        </p:txBody>
      </p:sp>
      <p:sp>
        <p:nvSpPr>
          <p:cNvPr id="26" name="Subtitle 2">
            <a:extLst>
              <a:ext uri="{FF2B5EF4-FFF2-40B4-BE49-F238E27FC236}">
                <a16:creationId xmlns:a16="http://schemas.microsoft.com/office/drawing/2014/main" id="{1CF0B275-CF41-4D6B-B001-93FB4ABBEF08}"/>
              </a:ext>
            </a:extLst>
          </p:cNvPr>
          <p:cNvSpPr txBox="1">
            <a:spLocks/>
          </p:cNvSpPr>
          <p:nvPr/>
        </p:nvSpPr>
        <p:spPr>
          <a:xfrm>
            <a:off x="5733535" y="2596169"/>
            <a:ext cx="3715806" cy="1372015"/>
          </a:xfrm>
          <a:prstGeom prst="rect">
            <a:avLst/>
          </a:prstGeom>
          <a:noFill/>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buClr>
                <a:schemeClr val="bg1"/>
              </a:buClr>
              <a:buNone/>
            </a:pPr>
            <a:r>
              <a:rPr lang="en-US" dirty="0">
                <a:solidFill>
                  <a:schemeClr val="bg1"/>
                </a:solidFill>
                <a:latin typeface="Montserrat" panose="02000505000000020004" pitchFamily="2" charset="0"/>
              </a:rPr>
              <a:t>Production</a:t>
            </a:r>
          </a:p>
        </p:txBody>
      </p:sp>
      <p:sp>
        <p:nvSpPr>
          <p:cNvPr id="28" name="Subtitle 2">
            <a:extLst>
              <a:ext uri="{FF2B5EF4-FFF2-40B4-BE49-F238E27FC236}">
                <a16:creationId xmlns:a16="http://schemas.microsoft.com/office/drawing/2014/main" id="{460A47F1-1FAD-4ECE-9254-EA2C81377CDF}"/>
              </a:ext>
            </a:extLst>
          </p:cNvPr>
          <p:cNvSpPr txBox="1">
            <a:spLocks/>
          </p:cNvSpPr>
          <p:nvPr/>
        </p:nvSpPr>
        <p:spPr>
          <a:xfrm>
            <a:off x="207504" y="4623524"/>
            <a:ext cx="11072332" cy="1690186"/>
          </a:xfrm>
          <a:prstGeom prst="rect">
            <a:avLst/>
          </a:prstGeom>
          <a:noFill/>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spcBef>
                <a:spcPts val="0"/>
              </a:spcBef>
              <a:buClr>
                <a:schemeClr val="bg1"/>
              </a:buClr>
              <a:buNone/>
            </a:pPr>
            <a:r>
              <a:rPr lang="en-US" dirty="0">
                <a:solidFill>
                  <a:schemeClr val="bg1"/>
                </a:solidFill>
                <a:latin typeface="Montserrat" panose="02000505000000020004" pitchFamily="2" charset="0"/>
              </a:rPr>
              <a:t>Proof Of Concept					         Production</a:t>
            </a:r>
          </a:p>
          <a:p>
            <a:pPr>
              <a:lnSpc>
                <a:spcPct val="100000"/>
              </a:lnSpc>
              <a:spcBef>
                <a:spcPts val="0"/>
              </a:spcBef>
              <a:buClr>
                <a:schemeClr val="bg1"/>
              </a:buClr>
              <a:buNone/>
            </a:pPr>
            <a:r>
              <a:rPr lang="en-US" sz="1800" dirty="0">
                <a:solidFill>
                  <a:schemeClr val="bg1"/>
                </a:solidFill>
                <a:latin typeface="Montserrat" panose="02000505000000020004" pitchFamily="2" charset="0"/>
              </a:rPr>
              <a:t>	Discovery: 2-week Milestone				Production Phase: </a:t>
            </a:r>
            <a:r>
              <a:rPr lang="en-US" sz="1600" dirty="0">
                <a:solidFill>
                  <a:schemeClr val="bg1"/>
                </a:solidFill>
                <a:latin typeface="Montserrat" panose="02000505000000020004" pitchFamily="2" charset="0"/>
              </a:rPr>
              <a:t>3 weeks</a:t>
            </a:r>
          </a:p>
          <a:p>
            <a:pPr>
              <a:lnSpc>
                <a:spcPct val="100000"/>
              </a:lnSpc>
              <a:spcBef>
                <a:spcPts val="0"/>
              </a:spcBef>
              <a:buClr>
                <a:schemeClr val="bg1"/>
              </a:buClr>
              <a:buNone/>
            </a:pPr>
            <a:r>
              <a:rPr lang="en-US" sz="1800" dirty="0">
                <a:solidFill>
                  <a:schemeClr val="bg1"/>
                </a:solidFill>
                <a:latin typeface="Montserrat" panose="02000505000000020004" pitchFamily="2" charset="0"/>
              </a:rPr>
              <a:t>	Pre-Production Phase 1: </a:t>
            </a:r>
            <a:r>
              <a:rPr lang="en-US" sz="1600" dirty="0">
                <a:solidFill>
                  <a:schemeClr val="bg1"/>
                </a:solidFill>
                <a:latin typeface="Montserrat" panose="02000505000000020004" pitchFamily="2" charset="0"/>
              </a:rPr>
              <a:t>2.5-week Milestone (Core Systems)</a:t>
            </a:r>
            <a:r>
              <a:rPr lang="en-US" sz="1800" dirty="0">
                <a:solidFill>
                  <a:schemeClr val="bg1"/>
                </a:solidFill>
                <a:latin typeface="Montserrat" panose="02000505000000020004" pitchFamily="2" charset="0"/>
              </a:rPr>
              <a:t>	    	Alpha &amp; Beta:  </a:t>
            </a:r>
            <a:r>
              <a:rPr lang="en-US" sz="1600" dirty="0">
                <a:solidFill>
                  <a:schemeClr val="bg1"/>
                </a:solidFill>
                <a:latin typeface="Montserrat" panose="02000505000000020004" pitchFamily="2" charset="0"/>
              </a:rPr>
              <a:t>2 weeks</a:t>
            </a:r>
          </a:p>
          <a:p>
            <a:pPr>
              <a:lnSpc>
                <a:spcPct val="100000"/>
              </a:lnSpc>
              <a:spcBef>
                <a:spcPts val="0"/>
              </a:spcBef>
              <a:buClr>
                <a:schemeClr val="bg1"/>
              </a:buClr>
              <a:buNone/>
            </a:pPr>
            <a:r>
              <a:rPr lang="en-US" sz="1800" dirty="0">
                <a:solidFill>
                  <a:schemeClr val="bg1"/>
                </a:solidFill>
                <a:latin typeface="Montserrat" panose="02000505000000020004" pitchFamily="2" charset="0"/>
              </a:rPr>
              <a:t>	Pre-Production Phase 2: </a:t>
            </a:r>
            <a:r>
              <a:rPr lang="en-US" sz="1600" dirty="0">
                <a:solidFill>
                  <a:schemeClr val="bg1"/>
                </a:solidFill>
                <a:latin typeface="Montserrat" panose="02000505000000020004" pitchFamily="2" charset="0"/>
              </a:rPr>
              <a:t>2.5-week Milestone (Vertical Slice)</a:t>
            </a:r>
          </a:p>
        </p:txBody>
      </p:sp>
      <p:cxnSp>
        <p:nvCxnSpPr>
          <p:cNvPr id="3" name="Straight Connector 2">
            <a:extLst>
              <a:ext uri="{FF2B5EF4-FFF2-40B4-BE49-F238E27FC236}">
                <a16:creationId xmlns:a16="http://schemas.microsoft.com/office/drawing/2014/main" id="{FC5AA90E-9AC0-40B2-A3CD-F6DC993482BE}"/>
              </a:ext>
            </a:extLst>
          </p:cNvPr>
          <p:cNvCxnSpPr>
            <a:cxnSpLocks/>
          </p:cNvCxnSpPr>
          <p:nvPr/>
        </p:nvCxnSpPr>
        <p:spPr>
          <a:xfrm>
            <a:off x="1305560" y="4429385"/>
            <a:ext cx="0" cy="260765"/>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C5472254-4AC4-4490-BF3B-8BBB414B1265}"/>
              </a:ext>
            </a:extLst>
          </p:cNvPr>
          <p:cNvCxnSpPr>
            <a:cxnSpLocks/>
          </p:cNvCxnSpPr>
          <p:nvPr/>
        </p:nvCxnSpPr>
        <p:spPr>
          <a:xfrm>
            <a:off x="2956560" y="4429385"/>
            <a:ext cx="0" cy="260765"/>
          </a:xfrm>
          <a:prstGeom prst="line">
            <a:avLst/>
          </a:prstGeom>
          <a:ln w="12700"/>
        </p:spPr>
        <p:style>
          <a:lnRef idx="1">
            <a:schemeClr val="dk1"/>
          </a:lnRef>
          <a:fillRef idx="0">
            <a:schemeClr val="dk1"/>
          </a:fillRef>
          <a:effectRef idx="0">
            <a:schemeClr val="dk1"/>
          </a:effectRef>
          <a:fontRef idx="minor">
            <a:schemeClr val="tx1"/>
          </a:fontRef>
        </p:style>
      </p:cxnSp>
      <p:graphicFrame>
        <p:nvGraphicFramePr>
          <p:cNvPr id="31" name="Table 7">
            <a:extLst>
              <a:ext uri="{FF2B5EF4-FFF2-40B4-BE49-F238E27FC236}">
                <a16:creationId xmlns:a16="http://schemas.microsoft.com/office/drawing/2014/main" id="{D2C09C14-3A04-4493-84F3-270D2B99DB13}"/>
              </a:ext>
            </a:extLst>
          </p:cNvPr>
          <p:cNvGraphicFramePr>
            <a:graphicFrameLocks noGrp="1"/>
          </p:cNvGraphicFramePr>
          <p:nvPr>
            <p:extLst>
              <p:ext uri="{D42A27DB-BD31-4B8C-83A1-F6EECF244321}">
                <p14:modId xmlns:p14="http://schemas.microsoft.com/office/powerpoint/2010/main" val="3218832682"/>
              </p:ext>
            </p:extLst>
          </p:nvPr>
        </p:nvGraphicFramePr>
        <p:xfrm>
          <a:off x="263544" y="3820342"/>
          <a:ext cx="5608200" cy="283199"/>
        </p:xfrm>
        <a:graphic>
          <a:graphicData uri="http://schemas.openxmlformats.org/drawingml/2006/table">
            <a:tbl>
              <a:tblPr firstRow="1" bandRow="1">
                <a:tableStyleId>{5C22544A-7EE6-4342-B048-85BDC9FD1C3A}</a:tableStyleId>
              </a:tblPr>
              <a:tblGrid>
                <a:gridCol w="862800">
                  <a:extLst>
                    <a:ext uri="{9D8B030D-6E8A-4147-A177-3AD203B41FA5}">
                      <a16:colId xmlns:a16="http://schemas.microsoft.com/office/drawing/2014/main" val="419935211"/>
                    </a:ext>
                  </a:extLst>
                </a:gridCol>
                <a:gridCol w="1725600">
                  <a:extLst>
                    <a:ext uri="{9D8B030D-6E8A-4147-A177-3AD203B41FA5}">
                      <a16:colId xmlns:a16="http://schemas.microsoft.com/office/drawing/2014/main" val="4259528154"/>
                    </a:ext>
                  </a:extLst>
                </a:gridCol>
                <a:gridCol w="2157000">
                  <a:extLst>
                    <a:ext uri="{9D8B030D-6E8A-4147-A177-3AD203B41FA5}">
                      <a16:colId xmlns:a16="http://schemas.microsoft.com/office/drawing/2014/main" val="2820671741"/>
                    </a:ext>
                  </a:extLst>
                </a:gridCol>
                <a:gridCol w="862800">
                  <a:extLst>
                    <a:ext uri="{9D8B030D-6E8A-4147-A177-3AD203B41FA5}">
                      <a16:colId xmlns:a16="http://schemas.microsoft.com/office/drawing/2014/main" val="2868793962"/>
                    </a:ext>
                  </a:extLst>
                </a:gridCol>
              </a:tblGrid>
              <a:tr h="283199">
                <a:tc>
                  <a:txBody>
                    <a:bodyPr/>
                    <a:lstStyle/>
                    <a:p>
                      <a:pPr algn="ctr" rtl="0" fontAlgn="b"/>
                      <a:r>
                        <a:rPr lang="en-US" sz="1000" b="0" i="0" u="none" strike="noStrike" dirty="0">
                          <a:solidFill>
                            <a:srgbClr val="000000"/>
                          </a:solidFill>
                          <a:effectLst/>
                          <a:latin typeface="Calibri" panose="020F0502020204030204" pitchFamily="34" charset="0"/>
                        </a:rPr>
                        <a:t>Introduction</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rtl="0" fontAlgn="b"/>
                      <a:r>
                        <a:rPr lang="en-US" sz="1000" b="0" i="0" u="none" strike="noStrike" dirty="0">
                          <a:solidFill>
                            <a:srgbClr val="000000"/>
                          </a:solidFill>
                          <a:effectLst/>
                          <a:latin typeface="Calibri" panose="020F0502020204030204" pitchFamily="34" charset="0"/>
                        </a:rPr>
                        <a:t>Discovery</a:t>
                      </a:r>
                    </a:p>
                  </a:txBody>
                  <a:tcPr marL="6350" marR="6350" marT="6350" marB="0" anchor="ctr"/>
                </a:tc>
                <a:tc>
                  <a:txBody>
                    <a:bodyPr/>
                    <a:lstStyle/>
                    <a:p>
                      <a:pPr algn="ctr" rtl="0" fontAlgn="b"/>
                      <a:r>
                        <a:rPr lang="en-US" sz="1000" b="0" i="0" u="none" strike="noStrike" dirty="0">
                          <a:solidFill>
                            <a:srgbClr val="000000"/>
                          </a:solidFill>
                          <a:effectLst/>
                          <a:latin typeface="Calibri" panose="020F0502020204030204" pitchFamily="34" charset="0"/>
                        </a:rPr>
                        <a:t>Preproduction Phase 1</a:t>
                      </a:r>
                    </a:p>
                  </a:txBody>
                  <a:tcPr marL="6350" marR="6350" marT="6350" marB="0" anchor="ctr">
                    <a:solidFill>
                      <a:schemeClr val="accent2">
                        <a:lumMod val="40000"/>
                        <a:lumOff val="60000"/>
                      </a:schemeClr>
                    </a:solidFill>
                  </a:tcPr>
                </a:tc>
                <a:tc>
                  <a:txBody>
                    <a:bodyPr/>
                    <a:lstStyle/>
                    <a:p>
                      <a:pPr algn="r" rtl="0" fontAlgn="b"/>
                      <a:r>
                        <a:rPr lang="en-US" sz="1000" b="0" i="0" u="none" strike="noStrike" dirty="0">
                          <a:solidFill>
                            <a:srgbClr val="000000"/>
                          </a:solidFill>
                          <a:effectLst/>
                          <a:latin typeface="Calibri" panose="020F0502020204030204" pitchFamily="34" charset="0"/>
                        </a:rPr>
                        <a:t>Preproduction</a:t>
                      </a:r>
                      <a:endParaRPr lang="en-US" sz="900" b="0" i="0" u="none" strike="noStrike" dirty="0">
                        <a:solidFill>
                          <a:srgbClr val="000000"/>
                        </a:solidFill>
                        <a:effectLst/>
                        <a:latin typeface="Calibri" panose="020F0502020204030204" pitchFamily="34" charset="0"/>
                      </a:endParaRPr>
                    </a:p>
                  </a:txBody>
                  <a:tcPr marL="6350" marR="6350" marT="6350" marB="0" anchor="ctr">
                    <a:solidFill>
                      <a:schemeClr val="accent2">
                        <a:lumMod val="40000"/>
                        <a:lumOff val="60000"/>
                      </a:schemeClr>
                    </a:solidFill>
                  </a:tcPr>
                </a:tc>
                <a:extLst>
                  <a:ext uri="{0D108BD9-81ED-4DB2-BD59-A6C34878D82A}">
                    <a16:rowId xmlns:a16="http://schemas.microsoft.com/office/drawing/2014/main" val="677941895"/>
                  </a:ext>
                </a:extLst>
              </a:tr>
            </a:tbl>
          </a:graphicData>
        </a:graphic>
      </p:graphicFrame>
      <p:graphicFrame>
        <p:nvGraphicFramePr>
          <p:cNvPr id="32" name="Table 7">
            <a:extLst>
              <a:ext uri="{FF2B5EF4-FFF2-40B4-BE49-F238E27FC236}">
                <a16:creationId xmlns:a16="http://schemas.microsoft.com/office/drawing/2014/main" id="{C6D32CE4-6F20-434D-8B20-BEA279DC53BC}"/>
              </a:ext>
            </a:extLst>
          </p:cNvPr>
          <p:cNvGraphicFramePr>
            <a:graphicFrameLocks noGrp="1"/>
          </p:cNvGraphicFramePr>
          <p:nvPr/>
        </p:nvGraphicFramePr>
        <p:xfrm>
          <a:off x="5871747" y="3820383"/>
          <a:ext cx="5618340" cy="283199"/>
        </p:xfrm>
        <a:graphic>
          <a:graphicData uri="http://schemas.openxmlformats.org/drawingml/2006/table">
            <a:tbl>
              <a:tblPr firstRow="1" bandRow="1">
                <a:tableStyleId>{5C22544A-7EE6-4342-B048-85BDC9FD1C3A}</a:tableStyleId>
              </a:tblPr>
              <a:tblGrid>
                <a:gridCol w="1296540">
                  <a:extLst>
                    <a:ext uri="{9D8B030D-6E8A-4147-A177-3AD203B41FA5}">
                      <a16:colId xmlns:a16="http://schemas.microsoft.com/office/drawing/2014/main" val="419935211"/>
                    </a:ext>
                  </a:extLst>
                </a:gridCol>
                <a:gridCol w="2593080">
                  <a:extLst>
                    <a:ext uri="{9D8B030D-6E8A-4147-A177-3AD203B41FA5}">
                      <a16:colId xmlns:a16="http://schemas.microsoft.com/office/drawing/2014/main" val="257172243"/>
                    </a:ext>
                  </a:extLst>
                </a:gridCol>
                <a:gridCol w="864360">
                  <a:extLst>
                    <a:ext uri="{9D8B030D-6E8A-4147-A177-3AD203B41FA5}">
                      <a16:colId xmlns:a16="http://schemas.microsoft.com/office/drawing/2014/main" val="1926965767"/>
                    </a:ext>
                  </a:extLst>
                </a:gridCol>
                <a:gridCol w="864360">
                  <a:extLst>
                    <a:ext uri="{9D8B030D-6E8A-4147-A177-3AD203B41FA5}">
                      <a16:colId xmlns:a16="http://schemas.microsoft.com/office/drawing/2014/main" val="2868793962"/>
                    </a:ext>
                  </a:extLst>
                </a:gridCol>
              </a:tblGrid>
              <a:tr h="283199">
                <a:tc>
                  <a:txBody>
                    <a:bodyPr/>
                    <a:lstStyle/>
                    <a:p>
                      <a:pPr algn="l" rtl="0" fontAlgn="b"/>
                      <a:r>
                        <a:rPr lang="en-US" sz="1000" b="0" i="0" u="none" strike="noStrike" dirty="0">
                          <a:solidFill>
                            <a:srgbClr val="000000"/>
                          </a:solidFill>
                          <a:effectLst/>
                          <a:latin typeface="Calibri" panose="020F0502020204030204" pitchFamily="34" charset="0"/>
                        </a:rPr>
                        <a:t>  Phase 2</a:t>
                      </a:r>
                    </a:p>
                  </a:txBody>
                  <a:tcPr marL="6350" marR="6350" marT="6350" marB="0" anchor="ctr">
                    <a:solidFill>
                      <a:schemeClr val="accent2">
                        <a:lumMod val="40000"/>
                        <a:lumOff val="60000"/>
                      </a:schemeClr>
                    </a:solidFill>
                  </a:tcPr>
                </a:tc>
                <a:tc>
                  <a:txBody>
                    <a:bodyPr/>
                    <a:lstStyle/>
                    <a:p>
                      <a:pPr algn="ctr" rtl="0" fontAlgn="b"/>
                      <a:r>
                        <a:rPr lang="en-US" sz="1000" b="0" i="0" u="none" strike="noStrike" dirty="0">
                          <a:solidFill>
                            <a:srgbClr val="000000"/>
                          </a:solidFill>
                          <a:effectLst/>
                          <a:latin typeface="Calibri" panose="020F0502020204030204" pitchFamily="34" charset="0"/>
                        </a:rPr>
                        <a:t>Production </a:t>
                      </a:r>
                    </a:p>
                  </a:txBody>
                  <a:tcPr marL="6350" marR="6350" marT="6350" marB="0" anchor="ctr">
                    <a:solidFill>
                      <a:srgbClr val="92D050"/>
                    </a:solidFill>
                  </a:tcPr>
                </a:tc>
                <a:tc>
                  <a:txBody>
                    <a:bodyPr/>
                    <a:lstStyle/>
                    <a:p>
                      <a:pPr algn="ctr" rtl="0" fontAlgn="b"/>
                      <a:r>
                        <a:rPr lang="en-US" sz="1000" b="0" i="0" u="none" strike="noStrike" dirty="0">
                          <a:solidFill>
                            <a:srgbClr val="000000"/>
                          </a:solidFill>
                          <a:effectLst/>
                          <a:latin typeface="Calibri" panose="020F0502020204030204" pitchFamily="34" charset="0"/>
                        </a:rPr>
                        <a:t>Alpha</a:t>
                      </a:r>
                    </a:p>
                  </a:txBody>
                  <a:tcPr marL="6350" marR="6350" marT="6350" marB="0" anchor="ctr">
                    <a:solidFill>
                      <a:srgbClr val="92D050"/>
                    </a:solidFill>
                  </a:tcPr>
                </a:tc>
                <a:tc>
                  <a:txBody>
                    <a:bodyPr/>
                    <a:lstStyle/>
                    <a:p>
                      <a:pPr algn="ctr" rtl="0" fontAlgn="b"/>
                      <a:r>
                        <a:rPr lang="en-US" sz="1000" b="0" i="0" u="none" strike="noStrike" dirty="0">
                          <a:solidFill>
                            <a:srgbClr val="000000"/>
                          </a:solidFill>
                          <a:effectLst/>
                          <a:latin typeface="Calibri" panose="020F0502020204030204" pitchFamily="34" charset="0"/>
                        </a:rPr>
                        <a:t>Demo Week</a:t>
                      </a:r>
                    </a:p>
                  </a:txBody>
                  <a:tcPr marL="6350" marR="6350" marT="6350" marB="0" anchor="ctr">
                    <a:solidFill>
                      <a:srgbClr val="92D050"/>
                    </a:solidFill>
                  </a:tcPr>
                </a:tc>
                <a:extLst>
                  <a:ext uri="{0D108BD9-81ED-4DB2-BD59-A6C34878D82A}">
                    <a16:rowId xmlns:a16="http://schemas.microsoft.com/office/drawing/2014/main" val="677941895"/>
                  </a:ext>
                </a:extLst>
              </a:tr>
            </a:tbl>
          </a:graphicData>
        </a:graphic>
      </p:graphicFrame>
      <p:cxnSp>
        <p:nvCxnSpPr>
          <p:cNvPr id="34" name="Straight Connector 33">
            <a:extLst>
              <a:ext uri="{FF2B5EF4-FFF2-40B4-BE49-F238E27FC236}">
                <a16:creationId xmlns:a16="http://schemas.microsoft.com/office/drawing/2014/main" id="{D4BE6F81-6839-45ED-A2F3-3CD80532C634}"/>
              </a:ext>
            </a:extLst>
          </p:cNvPr>
          <p:cNvCxnSpPr>
            <a:cxnSpLocks/>
          </p:cNvCxnSpPr>
          <p:nvPr/>
        </p:nvCxnSpPr>
        <p:spPr>
          <a:xfrm>
            <a:off x="5871859" y="3826128"/>
            <a:ext cx="0" cy="277413"/>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BAD943F-A8D4-4825-B1C3-7DC4EA066BD1}"/>
              </a:ext>
            </a:extLst>
          </p:cNvPr>
          <p:cNvCxnSpPr/>
          <p:nvPr/>
        </p:nvCxnSpPr>
        <p:spPr>
          <a:xfrm>
            <a:off x="5733535" y="4096192"/>
            <a:ext cx="30319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46" name="Object 45">
            <a:extLst>
              <a:ext uri="{FF2B5EF4-FFF2-40B4-BE49-F238E27FC236}">
                <a16:creationId xmlns:a16="http://schemas.microsoft.com/office/drawing/2014/main" id="{DA627EF7-9033-4856-B1F3-EECD1A9F353D}"/>
              </a:ext>
            </a:extLst>
          </p:cNvPr>
          <p:cNvGraphicFramePr>
            <a:graphicFrameLocks noChangeAspect="1"/>
          </p:cNvGraphicFramePr>
          <p:nvPr>
            <p:extLst>
              <p:ext uri="{D42A27DB-BD31-4B8C-83A1-F6EECF244321}">
                <p14:modId xmlns:p14="http://schemas.microsoft.com/office/powerpoint/2010/main" val="2815535659"/>
              </p:ext>
            </p:extLst>
          </p:nvPr>
        </p:nvGraphicFramePr>
        <p:xfrm>
          <a:off x="263542" y="3622902"/>
          <a:ext cx="11237976" cy="197132"/>
        </p:xfrm>
        <a:graphic>
          <a:graphicData uri="http://schemas.openxmlformats.org/presentationml/2006/ole">
            <mc:AlternateContent xmlns:mc="http://schemas.openxmlformats.org/markup-compatibility/2006">
              <mc:Choice xmlns:v="urn:schemas-microsoft-com:vml" Requires="v">
                <p:oleObj spid="_x0000_s1026" name="Worksheet" r:id="rId4" imgW="7931217" imgH="196739" progId="Excel.Sheet.12">
                  <p:embed/>
                </p:oleObj>
              </mc:Choice>
              <mc:Fallback>
                <p:oleObj name="Worksheet" r:id="rId4" imgW="7931217" imgH="196739" progId="Excel.Sheet.12">
                  <p:embed/>
                  <p:pic>
                    <p:nvPicPr>
                      <p:cNvPr id="46" name="Object 45">
                        <a:extLst>
                          <a:ext uri="{FF2B5EF4-FFF2-40B4-BE49-F238E27FC236}">
                            <a16:creationId xmlns:a16="http://schemas.microsoft.com/office/drawing/2014/main" id="{DA627EF7-9033-4856-B1F3-EECD1A9F353D}"/>
                          </a:ext>
                        </a:extLst>
                      </p:cNvPr>
                      <p:cNvPicPr/>
                      <p:nvPr/>
                    </p:nvPicPr>
                    <p:blipFill>
                      <a:blip r:embed="rId5"/>
                      <a:stretch>
                        <a:fillRect/>
                      </a:stretch>
                    </p:blipFill>
                    <p:spPr>
                      <a:xfrm>
                        <a:off x="263542" y="3622902"/>
                        <a:ext cx="11237976" cy="197132"/>
                      </a:xfrm>
                      <a:prstGeom prst="rect">
                        <a:avLst/>
                      </a:prstGeom>
                    </p:spPr>
                  </p:pic>
                </p:oleObj>
              </mc:Fallback>
            </mc:AlternateContent>
          </a:graphicData>
        </a:graphic>
      </p:graphicFrame>
    </p:spTree>
    <p:extLst>
      <p:ext uri="{BB962C8B-B14F-4D97-AF65-F5344CB8AC3E}">
        <p14:creationId xmlns:p14="http://schemas.microsoft.com/office/powerpoint/2010/main" val="443759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CS 498 VR: Sponsored Projects</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Box 9"/>
          <p:cNvSpPr txBox="1"/>
          <p:nvPr/>
        </p:nvSpPr>
        <p:spPr>
          <a:xfrm>
            <a:off x="142239" y="1097280"/>
            <a:ext cx="11907521"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VR Data Center </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(continuation of previous work)</a:t>
            </a:r>
            <a:b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Our idea is to create a VR representation of a data center and constituent components (networking, software systems, etc.). It will provide a virtual playground to teach concepts in a real environment where students can move around and get the "real" experience. Data centers are the huge powerhouses behind modern internet services like Netflix and Google. Creating a virtual representation of one will allow students to see and work with these environments at a scale not previously possible. Students will be able to rack mount and create networks, set up software. But beyond this, students will be able to look into the machines and wires and actually see the packets in flight, the system software running and its state, peer within the routers and switches and view their protocols and operations. Our environment will also be very useful to network operators who can run "fire drills" and perform certifications/audits within the virtual environment.</a:t>
            </a: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VR has shown to provide massive benefits to aircraft mechanics (https://www.youtube.com/watch?v=CyMzFenEuNI) and doctors (https://www.youtube.com/watch?v=x9D9eIWZNgM) and we envision to bring these huge benefits to the realm of computer science with our project. Your team will be paired with a team from Prof Matthew Caesar CS 436 course who can provide expertise on data center design and assist in prototyping. </a:t>
            </a: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endParaRPr kumimoji="0" lang="en-US" sz="3600" b="0" i="1"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790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CS 498 VR: Sponsored Projects</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Box 9"/>
          <p:cNvSpPr txBox="1"/>
          <p:nvPr/>
        </p:nvSpPr>
        <p:spPr>
          <a:xfrm>
            <a:off x="142239" y="1097280"/>
            <a:ext cx="11907521" cy="4308872"/>
          </a:xfrm>
          <a:prstGeom prst="rect">
            <a:avLst/>
          </a:prstGeom>
          <a:noFill/>
        </p:spPr>
        <p:txBody>
          <a:bodyPr wrap="square" rtlCol="0">
            <a:spAutoFit/>
          </a:bodyPr>
          <a:lstStyle/>
          <a:p>
            <a:pPr lvl="0"/>
            <a:r>
              <a:rPr lang="en-US" sz="1600" b="1" dirty="0">
                <a:solidFill>
                  <a:schemeClr val="bg1"/>
                </a:solidFill>
              </a:rPr>
              <a:t>VR Data Center </a:t>
            </a:r>
            <a:r>
              <a:rPr lang="en-US" sz="1600" dirty="0">
                <a:solidFill>
                  <a:schemeClr val="bg1"/>
                </a:solidFill>
              </a:rPr>
              <a:t>(continuation of previous work)</a:t>
            </a:r>
            <a:br>
              <a:rPr lang="en-US" sz="1600" b="1" dirty="0">
                <a:solidFill>
                  <a:schemeClr val="bg1"/>
                </a:solidFill>
              </a:rPr>
            </a:br>
            <a:r>
              <a:rPr lang="en-US" sz="1600" dirty="0">
                <a:solidFill>
                  <a:schemeClr val="bg1"/>
                </a:solidFill>
              </a:rPr>
              <a:t>Our idea is to create a VR representation of a data center and constituent components (networking, software systems, etc.). It will provide a virtual playground to teach concepts in a real environment where students can move around and get the "real" experience. Data centers are the huge powerhouses behind modern internet services like Netflix and Google. Creating a virtual representation of one will allow students to see and work with these environments at a scale not previously possible. Students will be able to rack mount and create networks, set up software. But beyond this, students will be able to look into the machines and wires and actually see the packets in flight, the system software running and its state, peer within the routers and switches and view their protocols and operations. Our environment will also be very useful to network operators who can run "fire drills" and perform certifications/audits within the virtual environment.</a:t>
            </a:r>
            <a:br>
              <a:rPr lang="en-US" sz="1600" dirty="0">
                <a:solidFill>
                  <a:schemeClr val="bg1"/>
                </a:solidFill>
              </a:rPr>
            </a:br>
            <a:br>
              <a:rPr lang="en-US" sz="1600" dirty="0">
                <a:solidFill>
                  <a:schemeClr val="bg1"/>
                </a:solidFill>
              </a:rPr>
            </a:br>
            <a:r>
              <a:rPr lang="en-US" sz="1600" dirty="0">
                <a:solidFill>
                  <a:schemeClr val="bg1"/>
                </a:solidFill>
              </a:rPr>
              <a:t>VR has shown to provide massive benefits to aircraft mechanics (https://www.youtube.com/watch?v=CyMzFenEuNI) and doctors (https://www.youtube.com/watch?v=x9D9eIWZNgM) and we envision to bring these huge benefits to the realm of computer science with our project. Your team will be paired with a team from Prof Matthew Caesar CS 436 course who can provide expertise on data center design and assist in prototyping. </a:t>
            </a:r>
            <a:br>
              <a:rPr lang="en-US" dirty="0">
                <a:solidFill>
                  <a:schemeClr val="bg1"/>
                </a:solidFill>
              </a:rPr>
            </a:br>
            <a:r>
              <a:rPr lang="en-US" dirty="0">
                <a:solidFill>
                  <a:schemeClr val="bg1"/>
                </a:solidFill>
              </a:rPr>
              <a:t>  </a:t>
            </a:r>
          </a:p>
          <a:p>
            <a:pPr lvl="0"/>
            <a:r>
              <a:rPr lang="en-US" sz="1600" b="1" dirty="0">
                <a:solidFill>
                  <a:schemeClr val="bg1"/>
                </a:solidFill>
              </a:rPr>
              <a:t>African Savannah Animal Tagging Project</a:t>
            </a:r>
            <a:r>
              <a:rPr lang="en-US" sz="1600" dirty="0">
                <a:solidFill>
                  <a:schemeClr val="bg1"/>
                </a:solidFill>
              </a:rPr>
              <a:t> (continuation of previous work) Sponsor: Prof Matthew Caesar</a:t>
            </a:r>
          </a:p>
          <a:p>
            <a:r>
              <a:rPr lang="en-US" sz="1600" dirty="0">
                <a:solidFill>
                  <a:schemeClr val="bg1"/>
                </a:solidFill>
              </a:rPr>
              <a:t>The creation of an open world VR environment linked to a server-side data system that allows the user to tag animals roaming the savannah.  The user can track various animals across the savannah and tag them for tracking. Data about location of animals will be pulled from server.  </a:t>
            </a:r>
          </a:p>
        </p:txBody>
      </p:sp>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545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CS 498 VR: Sponsored Projects</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Box 9"/>
          <p:cNvSpPr txBox="1"/>
          <p:nvPr/>
        </p:nvSpPr>
        <p:spPr>
          <a:xfrm>
            <a:off x="142239" y="1097280"/>
            <a:ext cx="11907521" cy="5816977"/>
          </a:xfrm>
          <a:prstGeom prst="rect">
            <a:avLst/>
          </a:prstGeom>
          <a:noFill/>
        </p:spPr>
        <p:txBody>
          <a:bodyPr wrap="square" rtlCol="0">
            <a:spAutoFit/>
          </a:bodyPr>
          <a:lstStyle/>
          <a:p>
            <a:pPr lvl="0"/>
            <a:r>
              <a:rPr lang="en-US" sz="1600" b="1" dirty="0">
                <a:solidFill>
                  <a:schemeClr val="bg1"/>
                </a:solidFill>
              </a:rPr>
              <a:t>Driving Sim for KAR Automotive</a:t>
            </a:r>
            <a:r>
              <a:rPr lang="en-US" sz="1600" dirty="0">
                <a:solidFill>
                  <a:schemeClr val="bg1"/>
                </a:solidFill>
              </a:rPr>
              <a:t> (continuation of previous work)</a:t>
            </a:r>
          </a:p>
          <a:p>
            <a:r>
              <a:rPr lang="en-US" sz="1600" dirty="0">
                <a:solidFill>
                  <a:schemeClr val="bg1"/>
                </a:solidFill>
              </a:rPr>
              <a:t>This sponsor is looking to continue work on creating a high-end driving simulation that allows research and data collection in support of a new driving aid.  Current focus will be on creating an environment based on a 2 lane highway in the countryside. The driving model includes a navigation system, weather impact, various environments, distractions and difficult driving situations.</a:t>
            </a:r>
          </a:p>
          <a:p>
            <a:r>
              <a:rPr lang="en-US" sz="1600" b="1" dirty="0">
                <a:solidFill>
                  <a:schemeClr val="bg1"/>
                </a:solidFill>
              </a:rPr>
              <a:t> </a:t>
            </a:r>
            <a:endParaRPr lang="en-US" sz="1600" dirty="0">
              <a:solidFill>
                <a:schemeClr val="bg1"/>
              </a:solidFill>
            </a:endParaRPr>
          </a:p>
          <a:p>
            <a:pPr lvl="0"/>
            <a:r>
              <a:rPr lang="en-US" sz="1600" b="1" dirty="0">
                <a:solidFill>
                  <a:schemeClr val="bg1"/>
                </a:solidFill>
              </a:rPr>
              <a:t>VR Lab for ECE 329 </a:t>
            </a:r>
            <a:r>
              <a:rPr lang="en-US" sz="1600" dirty="0">
                <a:solidFill>
                  <a:schemeClr val="bg1"/>
                </a:solidFill>
              </a:rPr>
              <a:t>(continuation of previous work)</a:t>
            </a:r>
            <a:br>
              <a:rPr lang="en-US" sz="1600" b="1" dirty="0">
                <a:solidFill>
                  <a:schemeClr val="bg1"/>
                </a:solidFill>
              </a:rPr>
            </a:br>
            <a:r>
              <a:rPr lang="en-US" sz="1600" dirty="0">
                <a:solidFill>
                  <a:schemeClr val="bg1"/>
                </a:solidFill>
              </a:rPr>
              <a:t>This project group will continue to work with ECE faculty to build out the VR lab exercise app for ECE 329. The VR lab allows students to visualize electromagnetic fields and experience and explore various properties of electromagnetism. </a:t>
            </a:r>
            <a:br>
              <a:rPr lang="en-US" sz="1600" dirty="0">
                <a:solidFill>
                  <a:schemeClr val="bg1"/>
                </a:solidFill>
              </a:rPr>
            </a:br>
            <a:endParaRPr lang="en-US" sz="1600" dirty="0">
              <a:solidFill>
                <a:schemeClr val="bg1"/>
              </a:solidFill>
            </a:endParaRPr>
          </a:p>
          <a:p>
            <a:pPr lvl="0"/>
            <a:r>
              <a:rPr lang="en-US" sz="1600" b="1" dirty="0">
                <a:solidFill>
                  <a:schemeClr val="bg1"/>
                </a:solidFill>
              </a:rPr>
              <a:t>CITL VR-</a:t>
            </a:r>
            <a:r>
              <a:rPr lang="en-US" sz="1600" b="1" dirty="0" err="1">
                <a:solidFill>
                  <a:schemeClr val="bg1"/>
                </a:solidFill>
              </a:rPr>
              <a:t>ification</a:t>
            </a:r>
            <a:r>
              <a:rPr lang="en-US" sz="1600" b="1" dirty="0">
                <a:solidFill>
                  <a:schemeClr val="bg1"/>
                </a:solidFill>
              </a:rPr>
              <a:t> of Lectures: </a:t>
            </a:r>
            <a:r>
              <a:rPr lang="en-US" sz="1600" dirty="0">
                <a:solidFill>
                  <a:schemeClr val="bg1"/>
                </a:solidFill>
              </a:rPr>
              <a:t>work will continue on the app created last semester. This is an effort to put a lecture into a VR environment to see if learning is different in person vs. 3D vs. VR.</a:t>
            </a:r>
            <a:br>
              <a:rPr lang="en-US" sz="1600" b="1" dirty="0">
                <a:solidFill>
                  <a:schemeClr val="bg1"/>
                </a:solidFill>
              </a:rPr>
            </a:br>
            <a:br>
              <a:rPr lang="en-US" sz="1600" dirty="0">
                <a:solidFill>
                  <a:schemeClr val="bg1"/>
                </a:solidFill>
              </a:rPr>
            </a:br>
            <a:endParaRPr lang="en-US" sz="1600" dirty="0">
              <a:solidFill>
                <a:schemeClr val="bg1"/>
              </a:solidFill>
            </a:endParaRPr>
          </a:p>
          <a:p>
            <a:pPr lvl="0"/>
            <a:r>
              <a:rPr lang="en-US" sz="1600" b="1" dirty="0">
                <a:solidFill>
                  <a:schemeClr val="bg1"/>
                </a:solidFill>
              </a:rPr>
              <a:t>Extension to the </a:t>
            </a:r>
            <a:r>
              <a:rPr lang="en-US" sz="1600" b="1" dirty="0" err="1">
                <a:solidFill>
                  <a:schemeClr val="bg1"/>
                </a:solidFill>
              </a:rPr>
              <a:t>WebVR</a:t>
            </a:r>
            <a:r>
              <a:rPr lang="en-US" sz="1600" b="1" dirty="0">
                <a:solidFill>
                  <a:schemeClr val="bg1"/>
                </a:solidFill>
              </a:rPr>
              <a:t> 360 tour of the Main Library Book Stacks</a:t>
            </a:r>
            <a:endParaRPr lang="en-US" sz="1600" dirty="0">
              <a:solidFill>
                <a:schemeClr val="bg1"/>
              </a:solidFill>
            </a:endParaRPr>
          </a:p>
          <a:p>
            <a:pPr lvl="0"/>
            <a:r>
              <a:rPr lang="en-US" sz="1600" dirty="0">
                <a:solidFill>
                  <a:schemeClr val="bg1"/>
                </a:solidFill>
              </a:rPr>
              <a:t>The plan is to add a menu system and a game based around using a conveyor from the 1980s to move large numbers of books. </a:t>
            </a:r>
            <a:br>
              <a:rPr lang="en-US" sz="1600" b="1" u="sng" dirty="0">
                <a:solidFill>
                  <a:schemeClr val="bg1"/>
                </a:solidFill>
              </a:rPr>
            </a:br>
            <a:endParaRPr lang="en-US" sz="1600" b="1" u="sng" dirty="0">
              <a:solidFill>
                <a:schemeClr val="bg1"/>
              </a:solidFill>
            </a:endParaRPr>
          </a:p>
          <a:p>
            <a:pPr lvl="0"/>
            <a:r>
              <a:rPr lang="en-US" sz="1600" b="1" dirty="0">
                <a:solidFill>
                  <a:schemeClr val="bg1"/>
                </a:solidFill>
              </a:rPr>
              <a:t>French Language VR app: </a:t>
            </a:r>
            <a:r>
              <a:rPr lang="en-US" sz="1600" dirty="0">
                <a:solidFill>
                  <a:schemeClr val="bg1"/>
                </a:solidFill>
              </a:rPr>
              <a:t>(continuation of previous work)</a:t>
            </a:r>
          </a:p>
          <a:p>
            <a:r>
              <a:rPr lang="en-US" sz="1600" dirty="0">
                <a:solidFill>
                  <a:schemeClr val="bg1"/>
                </a:solidFill>
              </a:rPr>
              <a:t>The goal is to create a VR environment on the Oculus Go in the form of a French Village as a backdrop for immersive use of the French Language.  The time setting for the Village will be the 1960s (not much actual impact on the architecture but it will allow for interesting interactions as the project develops).</a:t>
            </a:r>
          </a:p>
          <a:p>
            <a:r>
              <a:rPr kumimoji="0" lang="en-US" sz="1600" b="0" i="0" u="none" strike="noStrike" kern="1200" cap="none" spc="0" normalizeH="0" baseline="0" noProof="0" dirty="0">
                <a:ln>
                  <a:noFill/>
                </a:ln>
                <a:solidFill>
                  <a:schemeClr val="bg1"/>
                </a:solidFill>
                <a:effectLst/>
                <a:uLnTx/>
                <a:uFillTx/>
                <a:latin typeface="Calibri" panose="020F0502020204030204"/>
                <a:ea typeface="+mn-ea"/>
                <a:cs typeface="+mn-cs"/>
              </a:rPr>
              <a:t> </a:t>
            </a:r>
          </a:p>
          <a:p>
            <a:pPr marL="914400" marR="0" lvl="2" indent="0" algn="r" defTabSz="914400" rtl="0" eaLnBrk="1" fontAlgn="auto" latinLnBrk="0" hangingPunct="1">
              <a:lnSpc>
                <a:spcPct val="100000"/>
              </a:lnSpc>
              <a:spcBef>
                <a:spcPts val="0"/>
              </a:spcBef>
              <a:spcAft>
                <a:spcPts val="0"/>
              </a:spcAft>
              <a:buClrTx/>
              <a:buSzTx/>
              <a:buFontTx/>
              <a:buNone/>
              <a:tabLst/>
              <a:defRPr/>
            </a:pPr>
            <a:endParaRPr kumimoji="0" lang="en-US" sz="3600" b="0" i="1"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705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CS 498 VR: Sponsored Projects</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C57DC66-30CB-4A96-A0CA-070067C082A2}"/>
              </a:ext>
            </a:extLst>
          </p:cNvPr>
          <p:cNvSpPr txBox="1"/>
          <p:nvPr/>
        </p:nvSpPr>
        <p:spPr>
          <a:xfrm>
            <a:off x="411894" y="1322773"/>
            <a:ext cx="11386530" cy="4770537"/>
          </a:xfrm>
          <a:prstGeom prst="rect">
            <a:avLst/>
          </a:prstGeom>
          <a:noFill/>
        </p:spPr>
        <p:txBody>
          <a:bodyPr wrap="square" rtlCol="0">
            <a:spAutoFit/>
          </a:bodyPr>
          <a:lstStyle/>
          <a:p>
            <a:pPr lvl="0"/>
            <a:r>
              <a:rPr lang="en-US" sz="1600" b="1" dirty="0">
                <a:solidFill>
                  <a:schemeClr val="bg1"/>
                </a:solidFill>
              </a:rPr>
              <a:t>Accountancy VR App:</a:t>
            </a:r>
            <a:r>
              <a:rPr lang="en-US" sz="1600" dirty="0">
                <a:solidFill>
                  <a:schemeClr val="bg1"/>
                </a:solidFill>
              </a:rPr>
              <a:t>  This app will create 3 environments in order to demonstrate accountancy principles as they apply to a startup, mid-size business and high-end international company.</a:t>
            </a:r>
          </a:p>
          <a:p>
            <a:r>
              <a:rPr lang="en-US" sz="1600" dirty="0">
                <a:solidFill>
                  <a:schemeClr val="bg1"/>
                </a:solidFill>
              </a:rPr>
              <a:t> </a:t>
            </a:r>
          </a:p>
          <a:p>
            <a:pPr lvl="0"/>
            <a:r>
              <a:rPr lang="en-US" sz="1600" b="1" dirty="0">
                <a:solidFill>
                  <a:schemeClr val="bg1"/>
                </a:solidFill>
              </a:rPr>
              <a:t>Financial AR App:  </a:t>
            </a:r>
            <a:r>
              <a:rPr lang="en-US" sz="1600" dirty="0">
                <a:solidFill>
                  <a:schemeClr val="bg1"/>
                </a:solidFill>
              </a:rPr>
              <a:t>(continuation of previous work)  The goal is to create an app that can take financial/market data (either in real-time or from a database of supplied information) and display it in various forms that can then be interacted with or manipulated.</a:t>
            </a:r>
          </a:p>
          <a:p>
            <a:r>
              <a:rPr lang="en-US" sz="1600" dirty="0">
                <a:solidFill>
                  <a:schemeClr val="bg1"/>
                </a:solidFill>
              </a:rPr>
              <a:t> </a:t>
            </a:r>
          </a:p>
          <a:p>
            <a:pPr lvl="0"/>
            <a:r>
              <a:rPr lang="en-US" sz="1600" dirty="0">
                <a:solidFill>
                  <a:schemeClr val="bg1"/>
                </a:solidFill>
              </a:rPr>
              <a:t> I</a:t>
            </a:r>
            <a:r>
              <a:rPr lang="en-US" sz="1600" b="1" dirty="0">
                <a:solidFill>
                  <a:schemeClr val="bg1"/>
                </a:solidFill>
              </a:rPr>
              <a:t>nteractive VR recreation of the Illini Quad during the 60s and 70s</a:t>
            </a:r>
            <a:r>
              <a:rPr lang="en-US" sz="1600" dirty="0">
                <a:solidFill>
                  <a:schemeClr val="bg1"/>
                </a:solidFill>
              </a:rPr>
              <a:t>: (continuation of previous work)</a:t>
            </a:r>
          </a:p>
          <a:p>
            <a:r>
              <a:rPr lang="en-US" sz="1600" dirty="0">
                <a:solidFill>
                  <a:schemeClr val="bg1"/>
                </a:solidFill>
              </a:rPr>
              <a:t>The goal of this app is to build a recreation of the Illini Quad during the tumultuous times of the late 1960s and early 1970s.  Users would experience different interactions based on their chosen appearance.  Issues include racial tension, feminism, anti-Vietnam War protests, and gay rights.</a:t>
            </a:r>
          </a:p>
          <a:p>
            <a:r>
              <a:rPr lang="en-US" sz="1600" dirty="0">
                <a:solidFill>
                  <a:schemeClr val="bg1"/>
                </a:solidFill>
              </a:rPr>
              <a:t> </a:t>
            </a:r>
          </a:p>
          <a:p>
            <a:pPr lvl="0"/>
            <a:r>
              <a:rPr lang="en-US" sz="1600" b="1" dirty="0">
                <a:solidFill>
                  <a:schemeClr val="bg1"/>
                </a:solidFill>
              </a:rPr>
              <a:t>VR for Studying Spatial and Temporal Perception: </a:t>
            </a:r>
            <a:r>
              <a:rPr lang="en-US" sz="1600" dirty="0">
                <a:solidFill>
                  <a:schemeClr val="bg1"/>
                </a:solidFill>
              </a:rPr>
              <a:t>(continuation of previous work)</a:t>
            </a:r>
            <a:br>
              <a:rPr lang="en-US" sz="1600" b="1" dirty="0">
                <a:solidFill>
                  <a:schemeClr val="bg1"/>
                </a:solidFill>
              </a:rPr>
            </a:br>
            <a:r>
              <a:rPr lang="en-US" sz="1600" dirty="0">
                <a:solidFill>
                  <a:schemeClr val="bg1"/>
                </a:solidFill>
              </a:rPr>
              <a:t>Students will design and build a realistic but minimal 1st person virtual street grid and corridor environment that will be used to conduct research for Department of Psychology-sponsored research experiments. Students must produce VR and non-VR versions of the environment.</a:t>
            </a:r>
            <a:br>
              <a:rPr lang="en-US" sz="1600" dirty="0">
                <a:solidFill>
                  <a:schemeClr val="bg1"/>
                </a:solidFill>
              </a:rPr>
            </a:br>
            <a:r>
              <a:rPr lang="en-US" sz="1600" dirty="0">
                <a:solidFill>
                  <a:schemeClr val="bg1"/>
                </a:solidFill>
              </a:rPr>
              <a:t> </a:t>
            </a:r>
          </a:p>
          <a:p>
            <a:pPr lvl="0"/>
            <a:r>
              <a:rPr lang="en-US" sz="1600" b="1" dirty="0">
                <a:solidFill>
                  <a:schemeClr val="bg1"/>
                </a:solidFill>
              </a:rPr>
              <a:t>Virtual home fall risk assessment: </a:t>
            </a:r>
            <a:r>
              <a:rPr lang="en-US" sz="1600" dirty="0">
                <a:solidFill>
                  <a:schemeClr val="bg1"/>
                </a:solidFill>
              </a:rPr>
              <a:t>(continuation of previous work)</a:t>
            </a:r>
          </a:p>
          <a:p>
            <a:r>
              <a:rPr lang="en-US" sz="1600" dirty="0">
                <a:solidFill>
                  <a:schemeClr val="bg1"/>
                </a:solidFill>
              </a:rPr>
              <a:t>This is now an AR app based around scanning a space looking for situations that could cause a fall.</a:t>
            </a:r>
          </a:p>
          <a:p>
            <a:endParaRPr lang="en-US" sz="1600" dirty="0"/>
          </a:p>
        </p:txBody>
      </p:sp>
    </p:spTree>
    <p:extLst>
      <p:ext uri="{BB962C8B-B14F-4D97-AF65-F5344CB8AC3E}">
        <p14:creationId xmlns:p14="http://schemas.microsoft.com/office/powerpoint/2010/main" val="2213221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CS 498 VR: Sponsored Projects</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Box 9"/>
          <p:cNvSpPr txBox="1"/>
          <p:nvPr/>
        </p:nvSpPr>
        <p:spPr>
          <a:xfrm>
            <a:off x="142239" y="1097280"/>
            <a:ext cx="11907521" cy="5016758"/>
          </a:xfrm>
          <a:prstGeom prst="rect">
            <a:avLst/>
          </a:prstGeom>
          <a:noFill/>
        </p:spPr>
        <p:txBody>
          <a:bodyPr wrap="square" rtlCol="0">
            <a:spAutoFit/>
          </a:bodyPr>
          <a:lstStyle/>
          <a:p>
            <a:pPr lvl="0"/>
            <a:r>
              <a:rPr lang="en-US" sz="1600" b="1" dirty="0">
                <a:solidFill>
                  <a:schemeClr val="bg1"/>
                </a:solidFill>
              </a:rPr>
              <a:t>Hazards and risks of injury in auto industry: </a:t>
            </a:r>
            <a:r>
              <a:rPr lang="en-US" sz="1600" dirty="0">
                <a:solidFill>
                  <a:schemeClr val="bg1"/>
                </a:solidFill>
              </a:rPr>
              <a:t>(continuation of previous work)</a:t>
            </a:r>
          </a:p>
          <a:p>
            <a:r>
              <a:rPr lang="en-US" sz="1600" dirty="0">
                <a:solidFill>
                  <a:schemeClr val="bg1"/>
                </a:solidFill>
              </a:rPr>
              <a:t>This is now an AR app based around scanning a job site and finding specific risks of injury and potential hazards.</a:t>
            </a:r>
          </a:p>
          <a:p>
            <a:r>
              <a:rPr lang="en-US" sz="1600" dirty="0">
                <a:solidFill>
                  <a:schemeClr val="bg1"/>
                </a:solidFill>
              </a:rPr>
              <a:t> </a:t>
            </a:r>
          </a:p>
          <a:p>
            <a:pPr lvl="0"/>
            <a:r>
              <a:rPr lang="en-US" sz="1600" b="1" dirty="0">
                <a:solidFill>
                  <a:schemeClr val="bg1"/>
                </a:solidFill>
              </a:rPr>
              <a:t>Drop jump simulator:  </a:t>
            </a:r>
            <a:r>
              <a:rPr lang="en-US" sz="1600" dirty="0">
                <a:solidFill>
                  <a:schemeClr val="bg1"/>
                </a:solidFill>
              </a:rPr>
              <a:t>(continuation of previous work)</a:t>
            </a:r>
            <a:br>
              <a:rPr lang="en-US" sz="1600" dirty="0">
                <a:solidFill>
                  <a:schemeClr val="bg1"/>
                </a:solidFill>
              </a:rPr>
            </a:br>
            <a:r>
              <a:rPr lang="en-US" sz="1600" dirty="0">
                <a:solidFill>
                  <a:schemeClr val="bg1"/>
                </a:solidFill>
              </a:rPr>
              <a:t>The goal is to create a VR app to simulate drop jump landing on different ground surfaces. The virtual reality environment will allow for the simulation of drop jump landings to different surface conditions, which require different coordination patterns for landing safely, which could be detected using in-lab sensors.  </a:t>
            </a:r>
            <a:br>
              <a:rPr lang="en-US" sz="1600" dirty="0">
                <a:solidFill>
                  <a:schemeClr val="bg1"/>
                </a:solidFill>
              </a:rPr>
            </a:br>
            <a:endParaRPr lang="en-US" sz="1600" dirty="0">
              <a:solidFill>
                <a:schemeClr val="bg1"/>
              </a:solidFill>
            </a:endParaRPr>
          </a:p>
          <a:p>
            <a:pPr lvl="0"/>
            <a:r>
              <a:rPr lang="en-US" sz="1600" b="1" dirty="0">
                <a:solidFill>
                  <a:schemeClr val="bg1"/>
                </a:solidFill>
              </a:rPr>
              <a:t>Virtual obstacle navigation:  </a:t>
            </a:r>
            <a:r>
              <a:rPr lang="en-US" sz="1600" dirty="0">
                <a:solidFill>
                  <a:schemeClr val="bg1"/>
                </a:solidFill>
              </a:rPr>
              <a:t>(continuation of previous work)</a:t>
            </a:r>
            <a:br>
              <a:rPr lang="en-US" sz="1600" b="1" dirty="0">
                <a:solidFill>
                  <a:schemeClr val="bg1"/>
                </a:solidFill>
              </a:rPr>
            </a:br>
            <a:r>
              <a:rPr lang="en-US" sz="1600" dirty="0">
                <a:solidFill>
                  <a:schemeClr val="bg1"/>
                </a:solidFill>
              </a:rPr>
              <a:t>This is a continuation of last semester’s work.  The goal is to create an AR app that will allow the user to see either 1) 3-D blocks that must be avoided or 2) numbers and letters overlaid on the surface of the floor to step on, that are coinciding with the projection of white rectangles on the ground or an instrumented treadmill. This app will allow for a novel clinical assessment of cognitive and motor function in older adults, by monitoring gaze and foot placement on the ground, relative to the obstacles or targets. </a:t>
            </a:r>
          </a:p>
          <a:p>
            <a:pPr lvl="0"/>
            <a:r>
              <a:rPr lang="en-US" sz="1600" dirty="0">
                <a:solidFill>
                  <a:schemeClr val="bg1"/>
                </a:solidFill>
              </a:rPr>
              <a:t> </a:t>
            </a:r>
          </a:p>
          <a:p>
            <a:pPr lvl="0"/>
            <a:r>
              <a:rPr lang="en-US" sz="1600" b="1" dirty="0">
                <a:solidFill>
                  <a:schemeClr val="bg1"/>
                </a:solidFill>
              </a:rPr>
              <a:t>Paddle Boarding Simulation: </a:t>
            </a:r>
            <a:r>
              <a:rPr lang="en-US" sz="1600" dirty="0">
                <a:solidFill>
                  <a:schemeClr val="bg1"/>
                </a:solidFill>
              </a:rPr>
              <a:t>(continuation of previous work)</a:t>
            </a:r>
            <a:br>
              <a:rPr lang="en-US" sz="1600" b="1" dirty="0">
                <a:solidFill>
                  <a:schemeClr val="bg1"/>
                </a:solidFill>
              </a:rPr>
            </a:br>
            <a:r>
              <a:rPr lang="en-US" sz="1600" dirty="0">
                <a:solidFill>
                  <a:schemeClr val="bg1"/>
                </a:solidFill>
              </a:rPr>
              <a:t>This is a continuation of last semester’s work.  The goal is to create a VR app to simulate paddle boarding on 3 different environments that would require different challenges in maintaining balance. The virtual reality environment requires environments of constant aesthetic for the background, foreground, and water elements, and the combination of visual and auditory elements to increase interactivity in the environment. The virtual reality environment will provide a testbed for testing and training using an actuated platform and wireless sensors to monitor performance. </a:t>
            </a:r>
            <a:endParaRPr kumimoji="0" lang="en-US" sz="3200" b="0" i="1" u="none" strike="noStrike" kern="1200" cap="none" spc="0" normalizeH="0" baseline="0" noProof="0" dirty="0">
              <a:ln>
                <a:noFill/>
              </a:ln>
              <a:solidFill>
                <a:schemeClr val="bg1"/>
              </a:solidFill>
              <a:effectLst/>
              <a:uLnTx/>
              <a:uFillTx/>
              <a:latin typeface="Calibri" panose="020F0502020204030204"/>
              <a:ea typeface="+mn-ea"/>
              <a:cs typeface="+mn-cs"/>
            </a:endParaRPr>
          </a:p>
        </p:txBody>
      </p:sp>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556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CS 498 VR: Sponsored Projects</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Box 9"/>
          <p:cNvSpPr txBox="1"/>
          <p:nvPr/>
        </p:nvSpPr>
        <p:spPr>
          <a:xfrm>
            <a:off x="142239" y="1097280"/>
            <a:ext cx="11907521" cy="5016758"/>
          </a:xfrm>
          <a:prstGeom prst="rect">
            <a:avLst/>
          </a:prstGeom>
          <a:noFill/>
        </p:spPr>
        <p:txBody>
          <a:bodyPr wrap="square" rtlCol="0">
            <a:spAutoFit/>
          </a:bodyPr>
          <a:lstStyle/>
          <a:p>
            <a:pPr lvl="0"/>
            <a:r>
              <a:rPr lang="en-US" sz="1600" b="1" dirty="0">
                <a:solidFill>
                  <a:schemeClr val="bg1"/>
                </a:solidFill>
              </a:rPr>
              <a:t>Nursing Conversational training VR application</a:t>
            </a:r>
            <a:br>
              <a:rPr lang="en-US" sz="1600" b="1" dirty="0">
                <a:solidFill>
                  <a:schemeClr val="bg1"/>
                </a:solidFill>
              </a:rPr>
            </a:br>
            <a:r>
              <a:rPr lang="en-US" sz="1600" dirty="0">
                <a:solidFill>
                  <a:schemeClr val="bg1"/>
                </a:solidFill>
              </a:rPr>
              <a:t>Create a VR environment in the form of a series of Hospital and Therapy rooms/environments.   These environments will be used to simulate conversational situations.  Various interactive areas should be created to allow for different potential interactions (conversations). </a:t>
            </a:r>
          </a:p>
          <a:p>
            <a:r>
              <a:rPr lang="en-US" sz="1600" b="1" dirty="0">
                <a:solidFill>
                  <a:schemeClr val="bg1"/>
                </a:solidFill>
              </a:rPr>
              <a:t> </a:t>
            </a:r>
            <a:endParaRPr lang="en-US" sz="1600" dirty="0">
              <a:solidFill>
                <a:schemeClr val="bg1"/>
              </a:solidFill>
            </a:endParaRPr>
          </a:p>
          <a:p>
            <a:pPr lvl="0"/>
            <a:r>
              <a:rPr lang="en-US" sz="1600" b="1" dirty="0">
                <a:solidFill>
                  <a:schemeClr val="bg1"/>
                </a:solidFill>
              </a:rPr>
              <a:t>Chicago Trading Floor VR Experience</a:t>
            </a:r>
            <a:br>
              <a:rPr lang="en-US" sz="1600" b="1" dirty="0">
                <a:solidFill>
                  <a:schemeClr val="bg1"/>
                </a:solidFill>
              </a:rPr>
            </a:br>
            <a:r>
              <a:rPr lang="en-US" sz="1600" dirty="0">
                <a:solidFill>
                  <a:schemeClr val="bg1"/>
                </a:solidFill>
              </a:rPr>
              <a:t>Create a VR environment in the form of the Chicago exchange trading floors of the 80s and 90s. Those environments were not only incredibly intense and stressful, but they were also a cacophony of colors, sounds, smells and physicality. They were also incredible places to learn how to make decisions under pressure which is my goal for the students. It is one thing to make rational decisions in a rational and peaceful environment. It is yet another to stay rational when faced with these other stimuli.   </a:t>
            </a:r>
          </a:p>
          <a:p>
            <a:r>
              <a:rPr lang="en-US" sz="1600" b="1" dirty="0">
                <a:solidFill>
                  <a:schemeClr val="bg1"/>
                </a:solidFill>
              </a:rPr>
              <a:t> </a:t>
            </a:r>
            <a:endParaRPr lang="en-US" sz="1600" dirty="0">
              <a:solidFill>
                <a:schemeClr val="bg1"/>
              </a:solidFill>
            </a:endParaRPr>
          </a:p>
          <a:p>
            <a:pPr lvl="0"/>
            <a:r>
              <a:rPr lang="en-US" sz="1600" b="1" dirty="0">
                <a:solidFill>
                  <a:schemeClr val="bg1"/>
                </a:solidFill>
              </a:rPr>
              <a:t>AR App for Veterinary Dental Training on Dogs</a:t>
            </a:r>
            <a:br>
              <a:rPr lang="en-US" sz="1600" b="1" dirty="0">
                <a:solidFill>
                  <a:schemeClr val="bg1"/>
                </a:solidFill>
              </a:rPr>
            </a:br>
            <a:r>
              <a:rPr lang="en-US" sz="1600" dirty="0">
                <a:solidFill>
                  <a:schemeClr val="bg1"/>
                </a:solidFill>
              </a:rPr>
              <a:t>This app would take work done by another group and finish an interactive dentistry module in Unity in order to provide a robust interactive teaching tool.  The model sets required for the dog are completed and available.  An interactive AR app for a cow exists as an example. </a:t>
            </a:r>
          </a:p>
          <a:p>
            <a:r>
              <a:rPr lang="en-US" sz="1600" b="1" dirty="0">
                <a:solidFill>
                  <a:schemeClr val="bg1"/>
                </a:solidFill>
              </a:rPr>
              <a:t> </a:t>
            </a:r>
            <a:endParaRPr lang="en-US" sz="1600" dirty="0">
              <a:solidFill>
                <a:schemeClr val="bg1"/>
              </a:solidFill>
            </a:endParaRPr>
          </a:p>
          <a:p>
            <a:pPr lvl="0"/>
            <a:r>
              <a:rPr lang="en-US" sz="1600" b="1" dirty="0">
                <a:solidFill>
                  <a:schemeClr val="bg1"/>
                </a:solidFill>
              </a:rPr>
              <a:t>AR App for Veterinary Equine Hoof Anatomy </a:t>
            </a:r>
            <a:br>
              <a:rPr lang="en-US" sz="1600" b="1" dirty="0">
                <a:solidFill>
                  <a:schemeClr val="bg1"/>
                </a:solidFill>
              </a:rPr>
            </a:br>
            <a:r>
              <a:rPr lang="en-US" sz="1600" dirty="0">
                <a:solidFill>
                  <a:schemeClr val="bg1"/>
                </a:solidFill>
              </a:rPr>
              <a:t>We propose an application that would allow the student to interactively view the anatomy of this reconstructed horse hoof in 3D, a Microsoft HoloLens, or an AR enabled iPhone/iPad or Android phone/tablet.  The models of the hoof will be supplied.  An interactive AR app for a cow exists as an example.</a:t>
            </a:r>
          </a:p>
          <a:p>
            <a:pPr lvl="0"/>
            <a:endParaRPr kumimoji="0" lang="en-US" sz="3200" b="0" i="1" u="none" strike="noStrike" kern="1200" cap="none" spc="0" normalizeH="0" baseline="0" noProof="0" dirty="0">
              <a:ln>
                <a:noFill/>
              </a:ln>
              <a:solidFill>
                <a:schemeClr val="bg1"/>
              </a:solidFill>
              <a:effectLst/>
              <a:uLnTx/>
              <a:uFillTx/>
              <a:latin typeface="Calibri" panose="020F0502020204030204"/>
              <a:ea typeface="+mn-ea"/>
              <a:cs typeface="+mn-cs"/>
            </a:endParaRPr>
          </a:p>
        </p:txBody>
      </p:sp>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223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CS 498 VR: Sponsored Projects</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Box 9"/>
          <p:cNvSpPr txBox="1"/>
          <p:nvPr/>
        </p:nvSpPr>
        <p:spPr>
          <a:xfrm>
            <a:off x="142239" y="1097280"/>
            <a:ext cx="11907521" cy="2062103"/>
          </a:xfrm>
          <a:prstGeom prst="rect">
            <a:avLst/>
          </a:prstGeom>
          <a:noFill/>
        </p:spPr>
        <p:txBody>
          <a:bodyPr wrap="square" rtlCol="0">
            <a:spAutoFit/>
          </a:bodyPr>
          <a:lstStyle/>
          <a:p>
            <a:pPr lvl="0"/>
            <a:r>
              <a:rPr lang="en-US" sz="1600" b="1" dirty="0">
                <a:solidFill>
                  <a:schemeClr val="bg1"/>
                </a:solidFill>
              </a:rPr>
              <a:t>VR App for Situational Understanding</a:t>
            </a:r>
            <a:br>
              <a:rPr lang="en-US" sz="1600" b="1" dirty="0">
                <a:solidFill>
                  <a:schemeClr val="bg1"/>
                </a:solidFill>
              </a:rPr>
            </a:br>
            <a:r>
              <a:rPr lang="en-US" sz="1600" dirty="0">
                <a:solidFill>
                  <a:schemeClr val="bg1"/>
                </a:solidFill>
              </a:rPr>
              <a:t>GOAL:  Design and Develop a perspective-sharing tool utilizing VR to enable diverse types of individuals to share their differing experiences of the same “location” or “environment”</a:t>
            </a:r>
            <a:br>
              <a:rPr lang="en-US" sz="1600" dirty="0">
                <a:solidFill>
                  <a:schemeClr val="bg1"/>
                </a:solidFill>
              </a:rPr>
            </a:br>
            <a:r>
              <a:rPr lang="en-US" sz="1600" dirty="0">
                <a:solidFill>
                  <a:schemeClr val="bg1"/>
                </a:solidFill>
              </a:rPr>
              <a:t> </a:t>
            </a:r>
          </a:p>
          <a:p>
            <a:r>
              <a:rPr lang="en-US" sz="1600" b="1" dirty="0">
                <a:solidFill>
                  <a:schemeClr val="bg1"/>
                </a:solidFill>
              </a:rPr>
              <a:t>VR for National Park Entrance Fee Study</a:t>
            </a:r>
            <a:br>
              <a:rPr lang="en-US" sz="1600" b="1" dirty="0">
                <a:solidFill>
                  <a:schemeClr val="bg1"/>
                </a:solidFill>
              </a:rPr>
            </a:br>
            <a:r>
              <a:rPr lang="en-US" sz="1600" dirty="0">
                <a:solidFill>
                  <a:schemeClr val="bg1"/>
                </a:solidFill>
              </a:rPr>
              <a:t>The goal is to create a VR environment in the form of a national park for an experiment to investigate the effect of paying an entrance fee (versus not paying an entrance fee) on park visitors’ behavior. The ambitious goal of the project is to create an immersive park visit experience which includes various interactive areas to examine participants’ response to the experimental stimuli. </a:t>
            </a:r>
            <a:endParaRPr kumimoji="0" lang="en-US" sz="1600" b="0" i="1" u="none" strike="noStrike" kern="1200" cap="none" spc="0" normalizeH="0" baseline="0" noProof="0" dirty="0">
              <a:ln>
                <a:noFill/>
              </a:ln>
              <a:solidFill>
                <a:schemeClr val="bg1"/>
              </a:solidFill>
              <a:effectLst/>
              <a:uLnTx/>
              <a:uFillTx/>
              <a:latin typeface="Calibri" panose="020F0502020204030204"/>
            </a:endParaRPr>
          </a:p>
        </p:txBody>
      </p:sp>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298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 y="1097280"/>
            <a:ext cx="12192001" cy="52014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Google Sheet Workbook</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World Description Template</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Could easily be a Word or Docs File</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Some of the detail is game oriented</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Vision Canvas Template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includes a Dos &amp; Don’ts version</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Feature List Template</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Technical Design Template</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Asset list (cumulative for all milestones)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solidFill>
                <a:latin typeface="Calibri" panose="020F0502020204030204"/>
              </a:rPr>
              <a:t>3 </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Milestone Templates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QC Test Plan Template</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This is abbreviated because we are building the design and project in one semester</a:t>
            </a: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880C564-8AD0-4C9A-9B9E-793907D332BC}"/>
              </a:ext>
            </a:extLst>
          </p:cNvPr>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CS 498 VR Project Plan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A screenshot of a cell phone&#10;&#10;Description automatically generated">
            <a:extLst>
              <a:ext uri="{FF2B5EF4-FFF2-40B4-BE49-F238E27FC236}">
                <a16:creationId xmlns:a16="http://schemas.microsoft.com/office/drawing/2014/main" id="{048CF188-137C-47D5-AB4B-46F42FDE37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3004" y="1311777"/>
            <a:ext cx="6353989" cy="3574119"/>
          </a:xfrm>
          <a:prstGeom prst="rect">
            <a:avLst/>
          </a:prstGeom>
        </p:spPr>
      </p:pic>
    </p:spTree>
    <p:extLst>
      <p:ext uri="{BB962C8B-B14F-4D97-AF65-F5344CB8AC3E}">
        <p14:creationId xmlns:p14="http://schemas.microsoft.com/office/powerpoint/2010/main" val="1065645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Admin Stuff</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Box 9"/>
          <p:cNvSpPr txBox="1"/>
          <p:nvPr/>
        </p:nvSpPr>
        <p:spPr>
          <a:xfrm>
            <a:off x="278466" y="1097280"/>
            <a:ext cx="11542954" cy="3293209"/>
          </a:xfrm>
          <a:prstGeom prst="rect">
            <a:avLst/>
          </a:prstGeom>
          <a:noFill/>
        </p:spPr>
        <p:txBody>
          <a:bodyPr wrap="square" rtlCol="0">
            <a:spAutoFit/>
          </a:bodyPr>
          <a:lstStyle/>
          <a:p>
            <a:pPr marL="800100" marR="0" lvl="1" indent="-342900" algn="l" defTabSz="914400" rtl="0" eaLnBrk="1" fontAlgn="auto" latinLnBrk="0" hangingPunct="1">
              <a:lnSpc>
                <a:spcPct val="100000"/>
              </a:lnSpc>
              <a:spcBef>
                <a:spcPts val="0"/>
              </a:spcBef>
              <a:spcAft>
                <a:spcPts val="0"/>
              </a:spcAft>
              <a:buClrTx/>
              <a:buSzTx/>
              <a:buFontTx/>
              <a:buChar char="-"/>
              <a:tabLst/>
              <a:defRPr/>
            </a:pPr>
            <a:endParaRPr kumimoji="0" lang="en-US" sz="2400" b="0" i="0" u="none" strike="noStrike" kern="1200" cap="none" spc="0" normalizeH="0" baseline="0" noProof="0" dirty="0">
              <a:ln>
                <a:noFill/>
              </a:ln>
              <a:solidFill>
                <a:srgbClr val="9933FF"/>
              </a:solidFill>
              <a:effectLst/>
              <a:uLnTx/>
              <a:uFillTx/>
              <a:latin typeface="Calibri" panose="020F0502020204030204"/>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Tx/>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Dan Cermak</a:t>
            </a:r>
          </a:p>
          <a:p>
            <a:pPr marL="800100" marR="0" lvl="1" indent="-342900" algn="l" defTabSz="914400" rtl="0" eaLnBrk="1" fontAlgn="auto" latinLnBrk="0" hangingPunct="1">
              <a:lnSpc>
                <a:spcPct val="100000"/>
              </a:lnSpc>
              <a:spcBef>
                <a:spcPts val="0"/>
              </a:spcBef>
              <a:spcAft>
                <a:spcPts val="0"/>
              </a:spcAft>
              <a:buClrTx/>
              <a:buSzTx/>
              <a:buFontTx/>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Office Hours: Thursdays at 11:00 in the VR lab</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Tx/>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My Email: </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hlinkClick r:id="rId2"/>
              </a:rPr>
              <a:t>dcermak@Illinois.edu</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Tx/>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Phone: 217 778 5596</a:t>
            </a:r>
          </a:p>
          <a:p>
            <a:pPr marL="800100" marR="0" lvl="1" indent="-342900" algn="l" defTabSz="914400" rtl="0" eaLnBrk="1" fontAlgn="auto" latinLnBrk="0" hangingPunct="1">
              <a:lnSpc>
                <a:spcPct val="100000"/>
              </a:lnSpc>
              <a:spcBef>
                <a:spcPts val="0"/>
              </a:spcBef>
              <a:spcAft>
                <a:spcPts val="0"/>
              </a:spcAft>
              <a:buClrTx/>
              <a:buSzTx/>
              <a:buFontTx/>
              <a:buChar char="-"/>
              <a:tabLst/>
              <a:defRPr/>
            </a:pPr>
            <a:endParaRPr kumimoji="0" lang="en-US" sz="2400" b="0" i="0" u="none" strike="noStrike" kern="1200" cap="none" spc="0" normalizeH="0" baseline="0" noProof="0" dirty="0">
              <a:ln>
                <a:noFill/>
              </a:ln>
              <a:solidFill>
                <a:srgbClr val="9933FF"/>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9933FF"/>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9933FF"/>
              </a:solidFill>
              <a:effectLst/>
              <a:uLnTx/>
              <a:uFillTx/>
              <a:latin typeface="Calibri" panose="020F0502020204030204"/>
              <a:ea typeface="+mn-ea"/>
              <a:cs typeface="+mn-cs"/>
            </a:endParaRPr>
          </a:p>
        </p:txBody>
      </p: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996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Who am I?</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1209" y="1642912"/>
            <a:ext cx="2570005" cy="339561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1714" y="1642911"/>
            <a:ext cx="2251010" cy="3396979"/>
          </a:xfrm>
          <a:prstGeom prst="rect">
            <a:avLst/>
          </a:prstGeom>
        </p:spPr>
      </p:pic>
      <p:sp>
        <p:nvSpPr>
          <p:cNvPr id="5" name="TextBox 4"/>
          <p:cNvSpPr txBox="1"/>
          <p:nvPr/>
        </p:nvSpPr>
        <p:spPr>
          <a:xfrm>
            <a:off x="173736" y="1051560"/>
            <a:ext cx="6774079" cy="495520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srgbClr val="9933FF"/>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35 years in the video game industry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Self taught programmer</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Designed, programmed &amp; shipped 2 games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Spent 11 years doing external development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Taught me communication and information gathering</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Basically a production guy with lots of design input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Game development from all sides</a:t>
            </a:r>
          </a:p>
          <a:p>
            <a:pPr marL="742950" marR="0" lvl="1" indent="-285750" algn="l" defTabSz="914400"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Last 15 years I was responsible for Volition game Dev.</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Experimented with various structures/methodologies</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933FF"/>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9933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683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My 30 Game Industry Career had its ups and downs</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 name="Picture 2" descr="A black sign with white text&#10;&#10;Description generated with very high confidence">
            <a:extLst>
              <a:ext uri="{FF2B5EF4-FFF2-40B4-BE49-F238E27FC236}">
                <a16:creationId xmlns:a16="http://schemas.microsoft.com/office/drawing/2014/main" id="{CDA3C03F-6022-4ACC-B94A-4F8E3EEB0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100" y="1560948"/>
            <a:ext cx="1489258" cy="930786"/>
          </a:xfrm>
          <a:prstGeom prst="rect">
            <a:avLst/>
          </a:prstGeom>
        </p:spPr>
      </p:pic>
      <p:pic>
        <p:nvPicPr>
          <p:cNvPr id="3074" name="Picture 2" descr="Image result for sine wave">
            <a:extLst>
              <a:ext uri="{FF2B5EF4-FFF2-40B4-BE49-F238E27FC236}">
                <a16:creationId xmlns:a16="http://schemas.microsoft.com/office/drawing/2014/main" id="{9C5A5A14-3193-4E26-83BB-9238D97CD8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476" t="-4067" r="75888" b="-7400"/>
          <a:stretch/>
        </p:blipFill>
        <p:spPr bwMode="auto">
          <a:xfrm>
            <a:off x="88777" y="2553821"/>
            <a:ext cx="5379867" cy="194330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DC266A5-F6D6-49FF-AF1C-46EA9D0C2C8D}"/>
              </a:ext>
            </a:extLst>
          </p:cNvPr>
          <p:cNvSpPr txBox="1"/>
          <p:nvPr/>
        </p:nvSpPr>
        <p:spPr>
          <a:xfrm>
            <a:off x="3293614" y="1257968"/>
            <a:ext cx="8655730"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SSI: Developer and Publisher – 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Amazing people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golden age, worked on every kind of game imaginable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Produced in every genre (Sports, RTS, RPG, Adventure, Wargames, &amp; Shooters)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Learned production processes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Filled about every position in the hierarchy</a:t>
            </a:r>
          </a:p>
        </p:txBody>
      </p:sp>
      <p:sp>
        <p:nvSpPr>
          <p:cNvPr id="10" name="TextBox 9">
            <a:extLst>
              <a:ext uri="{FF2B5EF4-FFF2-40B4-BE49-F238E27FC236}">
                <a16:creationId xmlns:a16="http://schemas.microsoft.com/office/drawing/2014/main" id="{578FB33C-D817-47F3-AC03-43E7A772DDCC}"/>
              </a:ext>
            </a:extLst>
          </p:cNvPr>
          <p:cNvSpPr txBox="1"/>
          <p:nvPr/>
        </p:nvSpPr>
        <p:spPr>
          <a:xfrm>
            <a:off x="3293614" y="4497123"/>
            <a:ext cx="8655730"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SSI: Developer and Publisher – 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Did external production primary, missed some team management processes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company was privately owned, couldn’t sustain itself</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Had to sell (3 times) and each new buyer was an adventure in ineptitude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Went through a layoff</a:t>
            </a:r>
          </a:p>
        </p:txBody>
      </p:sp>
    </p:spTree>
    <p:extLst>
      <p:ext uri="{BB962C8B-B14F-4D97-AF65-F5344CB8AC3E}">
        <p14:creationId xmlns:p14="http://schemas.microsoft.com/office/powerpoint/2010/main" val="880901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My 30 Game Industry Career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 name="Picture 2" descr="A black sign with white text&#10;&#10;Description generated with very high confidence">
            <a:extLst>
              <a:ext uri="{FF2B5EF4-FFF2-40B4-BE49-F238E27FC236}">
                <a16:creationId xmlns:a16="http://schemas.microsoft.com/office/drawing/2014/main" id="{CDA3C03F-6022-4ACC-B94A-4F8E3EEB0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100" y="1560948"/>
            <a:ext cx="1489258" cy="930786"/>
          </a:xfrm>
          <a:prstGeom prst="rect">
            <a:avLst/>
          </a:prstGeom>
        </p:spPr>
      </p:pic>
      <p:pic>
        <p:nvPicPr>
          <p:cNvPr id="3074" name="Picture 2" descr="Image result for sine wave">
            <a:extLst>
              <a:ext uri="{FF2B5EF4-FFF2-40B4-BE49-F238E27FC236}">
                <a16:creationId xmlns:a16="http://schemas.microsoft.com/office/drawing/2014/main" id="{9C5A5A14-3193-4E26-83BB-9238D97CD8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85" t="-4067" r="72279" b="-7400"/>
          <a:stretch/>
        </p:blipFill>
        <p:spPr bwMode="auto">
          <a:xfrm>
            <a:off x="1" y="2553821"/>
            <a:ext cx="6569476" cy="194330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6442B416-D65B-4437-967B-96B05DCB9C8E}"/>
              </a:ext>
            </a:extLst>
          </p:cNvPr>
          <p:cNvGrpSpPr/>
          <p:nvPr/>
        </p:nvGrpSpPr>
        <p:grpSpPr>
          <a:xfrm>
            <a:off x="4523233" y="4497123"/>
            <a:ext cx="1921931" cy="1424283"/>
            <a:chOff x="4421753" y="3606800"/>
            <a:chExt cx="1921931" cy="1424283"/>
          </a:xfrm>
        </p:grpSpPr>
        <p:pic>
          <p:nvPicPr>
            <p:cNvPr id="7" name="Picture 6">
              <a:extLst>
                <a:ext uri="{FF2B5EF4-FFF2-40B4-BE49-F238E27FC236}">
                  <a16:creationId xmlns:a16="http://schemas.microsoft.com/office/drawing/2014/main" id="{153DFE33-701B-423D-8F03-E2C806096AC8}"/>
                </a:ext>
              </a:extLst>
            </p:cNvPr>
            <p:cNvPicPr>
              <a:picLocks noChangeAspect="1"/>
            </p:cNvPicPr>
            <p:nvPr/>
          </p:nvPicPr>
          <p:blipFill rotWithShape="1">
            <a:blip r:embed="rId4">
              <a:extLst>
                <a:ext uri="{28A0092B-C50C-407E-A947-70E740481C1C}">
                  <a14:useLocalDpi xmlns:a14="http://schemas.microsoft.com/office/drawing/2010/main" val="0"/>
                </a:ext>
              </a:extLst>
            </a:blip>
            <a:srcRect b="24334"/>
            <a:stretch/>
          </p:blipFill>
          <p:spPr>
            <a:xfrm>
              <a:off x="4421753" y="4213066"/>
              <a:ext cx="1921931" cy="818017"/>
            </a:xfrm>
            <a:prstGeom prst="rect">
              <a:avLst/>
            </a:prstGeom>
          </p:spPr>
        </p:pic>
        <p:pic>
          <p:nvPicPr>
            <p:cNvPr id="4" name="Picture 3">
              <a:extLst>
                <a:ext uri="{FF2B5EF4-FFF2-40B4-BE49-F238E27FC236}">
                  <a16:creationId xmlns:a16="http://schemas.microsoft.com/office/drawing/2014/main" id="{39E112C8-F62D-4929-9520-543493DAE7F5}"/>
                </a:ext>
              </a:extLst>
            </p:cNvPr>
            <p:cNvPicPr>
              <a:picLocks noChangeAspect="1"/>
            </p:cNvPicPr>
            <p:nvPr/>
          </p:nvPicPr>
          <p:blipFill rotWithShape="1">
            <a:blip r:embed="rId5">
              <a:extLst>
                <a:ext uri="{28A0092B-C50C-407E-A947-70E740481C1C}">
                  <a14:useLocalDpi xmlns:a14="http://schemas.microsoft.com/office/drawing/2010/main" val="0"/>
                </a:ext>
              </a:extLst>
            </a:blip>
            <a:srcRect l="24222" t="8963" r="24000" b="23482"/>
            <a:stretch/>
          </p:blipFill>
          <p:spPr>
            <a:xfrm>
              <a:off x="4886960" y="3606800"/>
              <a:ext cx="951198" cy="930786"/>
            </a:xfrm>
            <a:prstGeom prst="rect">
              <a:avLst/>
            </a:prstGeom>
          </p:spPr>
        </p:pic>
      </p:grpSp>
      <p:sp>
        <p:nvSpPr>
          <p:cNvPr id="15" name="TextBox 14">
            <a:extLst>
              <a:ext uri="{FF2B5EF4-FFF2-40B4-BE49-F238E27FC236}">
                <a16:creationId xmlns:a16="http://schemas.microsoft.com/office/drawing/2014/main" id="{3A03FD63-3FBD-402D-8FDB-B732B37B32EB}"/>
              </a:ext>
            </a:extLst>
          </p:cNvPr>
          <p:cNvSpPr txBox="1"/>
          <p:nvPr/>
        </p:nvSpPr>
        <p:spPr>
          <a:xfrm>
            <a:off x="798580" y="3959441"/>
            <a:ext cx="4261692"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EA: Westwood – 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Great group of people, very professional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Interfaced with EA Studio Execs daily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Learned a lot of high-level elements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Got to meet some amazing designers</a:t>
            </a:r>
          </a:p>
        </p:txBody>
      </p:sp>
      <p:sp>
        <p:nvSpPr>
          <p:cNvPr id="18" name="TextBox 17">
            <a:extLst>
              <a:ext uri="{FF2B5EF4-FFF2-40B4-BE49-F238E27FC236}">
                <a16:creationId xmlns:a16="http://schemas.microsoft.com/office/drawing/2014/main" id="{8344D2AB-FDB2-496B-A10F-B7893D6B5FFF}"/>
              </a:ext>
            </a:extLst>
          </p:cNvPr>
          <p:cNvSpPr txBox="1"/>
          <p:nvPr/>
        </p:nvSpPr>
        <p:spPr>
          <a:xfrm>
            <a:off x="6495348" y="3959441"/>
            <a:ext cx="5133713"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EA: Westwood – 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EA Studio Management was broken, politics &amp; BS.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Studio had an odd culture of secrecy, &amp; mistrust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Studio direction was off… </a:t>
            </a:r>
          </a:p>
        </p:txBody>
      </p:sp>
    </p:spTree>
    <p:extLst>
      <p:ext uri="{BB962C8B-B14F-4D97-AF65-F5344CB8AC3E}">
        <p14:creationId xmlns:p14="http://schemas.microsoft.com/office/powerpoint/2010/main" val="1780226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My 30 Game Industry Career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 name="Picture 2" descr="A black sign with white text&#10;&#10;Description generated with very high confidence">
            <a:extLst>
              <a:ext uri="{FF2B5EF4-FFF2-40B4-BE49-F238E27FC236}">
                <a16:creationId xmlns:a16="http://schemas.microsoft.com/office/drawing/2014/main" id="{CDA3C03F-6022-4ACC-B94A-4F8E3EEB0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100" y="1560948"/>
            <a:ext cx="1489258" cy="930786"/>
          </a:xfrm>
          <a:prstGeom prst="rect">
            <a:avLst/>
          </a:prstGeom>
        </p:spPr>
      </p:pic>
      <p:pic>
        <p:nvPicPr>
          <p:cNvPr id="3074" name="Picture 2" descr="Image result for sine wave">
            <a:extLst>
              <a:ext uri="{FF2B5EF4-FFF2-40B4-BE49-F238E27FC236}">
                <a16:creationId xmlns:a16="http://schemas.microsoft.com/office/drawing/2014/main" id="{9C5A5A14-3193-4E26-83BB-9238D97CD8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852" t="-4067" r="59657" b="-7400"/>
          <a:stretch/>
        </p:blipFill>
        <p:spPr bwMode="auto">
          <a:xfrm>
            <a:off x="508420" y="2553821"/>
            <a:ext cx="9911237" cy="194330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6442B416-D65B-4437-967B-96B05DCB9C8E}"/>
              </a:ext>
            </a:extLst>
          </p:cNvPr>
          <p:cNvGrpSpPr/>
          <p:nvPr/>
        </p:nvGrpSpPr>
        <p:grpSpPr>
          <a:xfrm>
            <a:off x="4523233" y="4497123"/>
            <a:ext cx="1921931" cy="1424283"/>
            <a:chOff x="4421753" y="3606800"/>
            <a:chExt cx="1921931" cy="1424283"/>
          </a:xfrm>
        </p:grpSpPr>
        <p:pic>
          <p:nvPicPr>
            <p:cNvPr id="7" name="Picture 6">
              <a:extLst>
                <a:ext uri="{FF2B5EF4-FFF2-40B4-BE49-F238E27FC236}">
                  <a16:creationId xmlns:a16="http://schemas.microsoft.com/office/drawing/2014/main" id="{153DFE33-701B-423D-8F03-E2C806096AC8}"/>
                </a:ext>
              </a:extLst>
            </p:cNvPr>
            <p:cNvPicPr>
              <a:picLocks noChangeAspect="1"/>
            </p:cNvPicPr>
            <p:nvPr/>
          </p:nvPicPr>
          <p:blipFill rotWithShape="1">
            <a:blip r:embed="rId4">
              <a:extLst>
                <a:ext uri="{28A0092B-C50C-407E-A947-70E740481C1C}">
                  <a14:useLocalDpi xmlns:a14="http://schemas.microsoft.com/office/drawing/2010/main" val="0"/>
                </a:ext>
              </a:extLst>
            </a:blip>
            <a:srcRect b="24334"/>
            <a:stretch/>
          </p:blipFill>
          <p:spPr>
            <a:xfrm>
              <a:off x="4421753" y="4213066"/>
              <a:ext cx="1921931" cy="818017"/>
            </a:xfrm>
            <a:prstGeom prst="rect">
              <a:avLst/>
            </a:prstGeom>
          </p:spPr>
        </p:pic>
        <p:pic>
          <p:nvPicPr>
            <p:cNvPr id="4" name="Picture 3">
              <a:extLst>
                <a:ext uri="{FF2B5EF4-FFF2-40B4-BE49-F238E27FC236}">
                  <a16:creationId xmlns:a16="http://schemas.microsoft.com/office/drawing/2014/main" id="{39E112C8-F62D-4929-9520-543493DAE7F5}"/>
                </a:ext>
              </a:extLst>
            </p:cNvPr>
            <p:cNvPicPr>
              <a:picLocks noChangeAspect="1"/>
            </p:cNvPicPr>
            <p:nvPr/>
          </p:nvPicPr>
          <p:blipFill rotWithShape="1">
            <a:blip r:embed="rId5">
              <a:extLst>
                <a:ext uri="{28A0092B-C50C-407E-A947-70E740481C1C}">
                  <a14:useLocalDpi xmlns:a14="http://schemas.microsoft.com/office/drawing/2010/main" val="0"/>
                </a:ext>
              </a:extLst>
            </a:blip>
            <a:srcRect l="24222" t="8963" r="24000" b="23482"/>
            <a:stretch/>
          </p:blipFill>
          <p:spPr>
            <a:xfrm>
              <a:off x="4886960" y="3606800"/>
              <a:ext cx="951198" cy="930786"/>
            </a:xfrm>
            <a:prstGeom prst="rect">
              <a:avLst/>
            </a:prstGeom>
          </p:spPr>
        </p:pic>
      </p:grpSp>
      <p:pic>
        <p:nvPicPr>
          <p:cNvPr id="12" name="Picture 11" descr="A drawing of a person&#10;&#10;Description automatically generated">
            <a:extLst>
              <a:ext uri="{FF2B5EF4-FFF2-40B4-BE49-F238E27FC236}">
                <a16:creationId xmlns:a16="http://schemas.microsoft.com/office/drawing/2014/main" id="{07F570AC-DAC2-440F-8EDF-498FA1B7C1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5378" y="1592555"/>
            <a:ext cx="961266" cy="961266"/>
          </a:xfrm>
          <a:prstGeom prst="rect">
            <a:avLst/>
          </a:prstGeom>
        </p:spPr>
      </p:pic>
      <p:sp>
        <p:nvSpPr>
          <p:cNvPr id="9" name="TextBox 8">
            <a:extLst>
              <a:ext uri="{FF2B5EF4-FFF2-40B4-BE49-F238E27FC236}">
                <a16:creationId xmlns:a16="http://schemas.microsoft.com/office/drawing/2014/main" id="{DF85085C-2CEF-46CA-BBB2-EBA251907C96}"/>
              </a:ext>
            </a:extLst>
          </p:cNvPr>
          <p:cNvSpPr txBox="1"/>
          <p:nvPr/>
        </p:nvSpPr>
        <p:spPr>
          <a:xfrm>
            <a:off x="4483198" y="1057526"/>
            <a:ext cx="3923932"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Volition: - 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Latitude to set structure and process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Really smart, amazing teams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Great culture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Saw some success, SR3 hit 6 million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Location meant that corp. stayed away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1" name="TextBox 10">
            <a:extLst>
              <a:ext uri="{FF2B5EF4-FFF2-40B4-BE49-F238E27FC236}">
                <a16:creationId xmlns:a16="http://schemas.microsoft.com/office/drawing/2014/main" id="{EDCEF8BB-709A-4DCF-80A9-AA11E5499E1E}"/>
              </a:ext>
            </a:extLst>
          </p:cNvPr>
          <p:cNvSpPr txBox="1"/>
          <p:nvPr/>
        </p:nvSpPr>
        <p:spPr>
          <a:xfrm>
            <a:off x="8165379" y="3429000"/>
            <a:ext cx="4026622"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Volition: - 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2 Product lines in cycle, 1 wasn’t a hit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Stockholders meant time constraints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To be AAA (high end), you need big bucks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Location made it tough to hire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Bankruptcy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160688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 y="1097280"/>
            <a:ext cx="12192001" cy="5262979"/>
          </a:xfrm>
          <a:prstGeom prst="rect">
            <a:avLst/>
          </a:prstGeom>
          <a:noFill/>
        </p:spPr>
        <p:txBody>
          <a:bodyPr wrap="square" rtlCol="0">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General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Set up the project teams as soon as possible</a:t>
            </a:r>
          </a:p>
          <a:p>
            <a:pPr marL="914400" lvl="1" indent="-457200">
              <a:buFont typeface="Arial" panose="020B0604020202020204" pitchFamily="34" charset="0"/>
              <a:buChar char="•"/>
            </a:pPr>
            <a:r>
              <a:rPr lang="en-US" sz="2800" dirty="0">
                <a:solidFill>
                  <a:prstClr val="white"/>
                </a:solidFill>
              </a:rPr>
              <a:t>Complete the projects via a simplified project plan</a:t>
            </a:r>
          </a:p>
          <a:p>
            <a:pPr marL="1371600" lvl="2" indent="-45720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Develop the key elements of the projects</a:t>
            </a:r>
          </a:p>
          <a:p>
            <a:pPr marL="1828800" lvl="3" indent="-457200">
              <a:buFont typeface="Arial" panose="020B0604020202020204" pitchFamily="34" charset="0"/>
              <a:buChar char="•"/>
            </a:pPr>
            <a:r>
              <a:rPr lang="en-US" sz="2400">
                <a:solidFill>
                  <a:prstClr val="white"/>
                </a:solidFill>
                <a:latin typeface="Calibri" panose="020F0502020204030204"/>
              </a:rPr>
              <a:t>Figure out</a:t>
            </a:r>
            <a:r>
              <a:rPr kumimoji="0" lang="en-US" sz="24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an initial idea or take on a sponsored project</a:t>
            </a:r>
          </a:p>
          <a:p>
            <a:pPr marL="1828800" lvl="3" indent="-45720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Get the Game/Project World or Environment clearly defined</a:t>
            </a:r>
          </a:p>
          <a:p>
            <a:pPr marL="1828800" lvl="3" indent="-45720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Project Plan details </a:t>
            </a:r>
          </a:p>
          <a:p>
            <a:pPr marL="2286000" lvl="4" indent="-457200">
              <a:buFont typeface="Arial" panose="020B0604020202020204" pitchFamily="34" charset="0"/>
              <a:buChar cha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High &amp; Mid-level design</a:t>
            </a:r>
          </a:p>
          <a:p>
            <a:pPr marL="2286000" lvl="4" indent="-457200">
              <a:buFont typeface="Arial" panose="020B0604020202020204" pitchFamily="34" charset="0"/>
              <a:buChar cha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Simple production documents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Discuss VR (design elements, key considerations)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Present a survey of the video game industry, studios and projects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Go into more detail about the Design and Production processes</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880C564-8AD0-4C9A-9B9E-793907D332BC}"/>
              </a:ext>
            </a:extLst>
          </p:cNvPr>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CS 498 VR Goals and Expectations</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6542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 y="1097280"/>
            <a:ext cx="12192001" cy="4739759"/>
          </a:xfrm>
          <a:prstGeom prst="rect">
            <a:avLst/>
          </a:prstGeom>
          <a:noFill/>
        </p:spPr>
        <p:txBody>
          <a:bodyPr wrap="square" rtlCol="0">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Projects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Course is becoming more project oriented</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Can be either a Sponsored Project, App, or Game</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Team sizes of 4-5 preferred</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(we prefer not to create 6 person teams)</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Consideration is given to those that want to work together </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We also consider the student tenure </a:t>
            </a:r>
            <a:r>
              <a:rPr kumimoji="0" lang="en-US" b="0" i="0" u="none" strike="noStrike" kern="1200" cap="none" spc="0" normalizeH="0" baseline="0" noProof="0" dirty="0">
                <a:ln>
                  <a:noFill/>
                </a:ln>
                <a:solidFill>
                  <a:prstClr val="white"/>
                </a:solidFill>
                <a:effectLst/>
                <a:uLnTx/>
                <a:uFillTx/>
                <a:latin typeface="Calibri" panose="020F0502020204030204"/>
                <a:ea typeface="+mn-ea"/>
                <a:cs typeface="+mn-cs"/>
              </a:rPr>
              <a:t>(3 seniors could be considered okay)</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 survey will go out shortly to see what you are interested in creating</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Sponsored projects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We have 17 VR projects and 5 AR projects </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Most of the VR projects are continuations of previous projects</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We are fairly new to AR so it is a learning experience for everyone</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Your CA/TA will provide you with a link to a google drive folder containing project info</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Sponsoring professors should be involved in the process </a:t>
            </a:r>
          </a:p>
        </p:txBody>
      </p:sp>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880C564-8AD0-4C9A-9B9E-793907D332BC}"/>
              </a:ext>
            </a:extLst>
          </p:cNvPr>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CS 498 VR Projects</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590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 y="1097280"/>
            <a:ext cx="12192001" cy="3108543"/>
          </a:xfrm>
          <a:prstGeom prst="rect">
            <a:avLst/>
          </a:prstGeom>
          <a:noFill/>
        </p:spPr>
        <p:txBody>
          <a:bodyPr wrap="square" rtlCol="0">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Games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Prefer something other than escape rooms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The last semester projects can be seen on the website</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Experience tells us that scope is usually the biggest issue</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Documentation &amp; ongoing development (progress throughout the semester) are Key</a:t>
            </a: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880C564-8AD0-4C9A-9B9E-793907D332BC}"/>
              </a:ext>
            </a:extLst>
          </p:cNvPr>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CS 498 VR Projects </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continued</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904433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2776</Words>
  <Application>Microsoft Office PowerPoint</Application>
  <PresentationFormat>Widescreen</PresentationFormat>
  <Paragraphs>236</Paragraphs>
  <Slides>18</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Arial</vt:lpstr>
      <vt:lpstr>Calibri</vt:lpstr>
      <vt:lpstr>Calibri Light</vt:lpstr>
      <vt:lpstr>Montserrat</vt:lpstr>
      <vt:lpstr>Wingdings 2</vt:lpstr>
      <vt:lpstr>1_Office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Cermak</dc:creator>
  <cp:lastModifiedBy>Dan Cermak</cp:lastModifiedBy>
  <cp:revision>2</cp:revision>
  <dcterms:created xsi:type="dcterms:W3CDTF">2019-08-24T13:22:13Z</dcterms:created>
  <dcterms:modified xsi:type="dcterms:W3CDTF">2020-01-23T01:40:05Z</dcterms:modified>
</cp:coreProperties>
</file>