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0" r:id="rId2"/>
    <p:sldId id="288" r:id="rId3"/>
    <p:sldId id="290" r:id="rId4"/>
    <p:sldId id="291" r:id="rId5"/>
    <p:sldId id="297" r:id="rId6"/>
    <p:sldId id="293" r:id="rId7"/>
    <p:sldId id="292" r:id="rId8"/>
    <p:sldId id="289" r:id="rId9"/>
    <p:sldId id="294" r:id="rId10"/>
    <p:sldId id="298" r:id="rId11"/>
    <p:sldId id="299" r:id="rId12"/>
    <p:sldId id="296" r:id="rId13"/>
    <p:sldId id="262" r:id="rId14"/>
    <p:sldId id="261" r:id="rId15"/>
    <p:sldId id="263" r:id="rId16"/>
    <p:sldId id="287" r:id="rId17"/>
    <p:sldId id="301" r:id="rId18"/>
    <p:sldId id="268" r:id="rId19"/>
    <p:sldId id="267" r:id="rId20"/>
    <p:sldId id="269" r:id="rId21"/>
    <p:sldId id="304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265" r:id="rId44"/>
    <p:sldId id="42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4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hyperlink" Target="https://en.wikipedia.org/wiki/Ge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en.wikipedia.org/wiki/Fixed_point_(mathematics)" TargetMode="External"/><Relationship Id="rId4" Type="http://schemas.openxmlformats.org/officeDocument/2006/relationships/hyperlink" Target="https://en.wikipedia.org/wiki/Rigid_body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joQB43EsQ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Orientation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498: Virtual Reality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C2707-D9A8-4207-BD8D-E28F4BD8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6" y="404660"/>
            <a:ext cx="4456964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935-7D42-4D7A-A94C-1AEEEBA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24B7-CF38-4F47-B5D5-5046A596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913912"/>
            <a:ext cx="5732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 often uses a technique called </a:t>
            </a:r>
            <a:r>
              <a:rPr lang="en-US" i="1" dirty="0"/>
              <a:t>keyframing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animator specifies the state of a model at keyframes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animation fills in frames in between keyframes using </a:t>
            </a:r>
            <a:r>
              <a:rPr lang="en-US" i="1" dirty="0"/>
              <a:t>interpolation</a:t>
            </a:r>
            <a:r>
              <a:rPr lang="en-US" dirty="0"/>
              <a:t>.</a:t>
            </a:r>
          </a:p>
        </p:txBody>
      </p:sp>
      <p:pic>
        <p:nvPicPr>
          <p:cNvPr id="7" name="Picture 6" descr="A picture containing sky, table, indoor, sitting&#10;&#10;Description generated with high confidence">
            <a:extLst>
              <a:ext uri="{FF2B5EF4-FFF2-40B4-BE49-F238E27FC236}">
                <a16:creationId xmlns:a16="http://schemas.microsoft.com/office/drawing/2014/main" id="{5B1DB7F0-270E-4770-8623-696C7239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65" y="2005375"/>
            <a:ext cx="5563423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B51-1BE6-46DE-BFED-C8CDA16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C599-8B52-449F-A1F5-E9105F5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33" y="1825625"/>
            <a:ext cx="11259207" cy="4351338"/>
          </a:xfrm>
        </p:spPr>
        <p:txBody>
          <a:bodyPr/>
          <a:lstStyle/>
          <a:p>
            <a:r>
              <a:rPr lang="en-US" dirty="0"/>
              <a:t>Linear Interpolation is the simplest way to fill in in-between values</a:t>
            </a:r>
          </a:p>
          <a:p>
            <a:pPr lvl="1"/>
            <a:r>
              <a:rPr lang="en-US" dirty="0"/>
              <a:t>Just create a straight line between two points and sample at regular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/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To linearly interpolate between a point P and point Q</a:t>
                </a:r>
                <a:br>
                  <a:rPr lang="en-US" dirty="0"/>
                </a:br>
                <a:r>
                  <a:rPr lang="en-US" dirty="0"/>
                  <a:t>Construct a parametric equation for the line PQ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You can then use the parameter </a:t>
                </a:r>
                <a:r>
                  <a:rPr lang="en-US" i="1" dirty="0"/>
                  <a:t>t</a:t>
                </a:r>
                <a:r>
                  <a:rPr lang="en-US" dirty="0"/>
                  <a:t> to sample the line.</a:t>
                </a:r>
              </a:p>
              <a:p>
                <a:r>
                  <a:rPr lang="en-US" dirty="0"/>
                  <a:t>For example...at time t=0.5 like in the picture.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blipFill>
                <a:blip r:embed="rId2"/>
                <a:stretch>
                  <a:fillRect l="-671" t="-1429" b="-342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Image result for linear interpolation">
            <a:extLst>
              <a:ext uri="{FF2B5EF4-FFF2-40B4-BE49-F238E27FC236}">
                <a16:creationId xmlns:a16="http://schemas.microsoft.com/office/drawing/2014/main" id="{76F5BB5E-E791-43E9-9E5C-7C5FF0BA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77" y="28933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7302D-AF47-4E4D-B714-936E9A7CF1EB}"/>
              </a:ext>
            </a:extLst>
          </p:cNvPr>
          <p:cNvSpPr txBox="1"/>
          <p:nvPr/>
        </p:nvSpPr>
        <p:spPr>
          <a:xfrm>
            <a:off x="6842235" y="750358"/>
            <a:ext cx="370967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Affectionately known as </a:t>
            </a:r>
            <a:r>
              <a:rPr lang="en-US" dirty="0" err="1">
                <a:latin typeface="Comic Sans MS" panose="030F0702030302020204" pitchFamily="66" charset="0"/>
              </a:rPr>
              <a:t>LERPing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CF2-0B42-406C-AC3C-425C9F6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2EE-7A5C-4D45-A494-868DEC3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5" y="1472478"/>
            <a:ext cx="10515600" cy="4351338"/>
          </a:xfrm>
        </p:spPr>
        <p:txBody>
          <a:bodyPr/>
          <a:lstStyle/>
          <a:p>
            <a:r>
              <a:rPr lang="en-US" dirty="0"/>
              <a:t>We can position a model in our 3D virtual world pretty easily</a:t>
            </a:r>
          </a:p>
          <a:p>
            <a:pPr lvl="1"/>
            <a:r>
              <a:rPr lang="en-US" dirty="0"/>
              <a:t>Just 3 values to translate it to desired position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about orientation?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will we specify that for a model?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for a camera?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882-B6C6-4518-80A2-7EC1AED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82" y="2207171"/>
            <a:ext cx="4834040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308-B3C3-403A-A47D-90984AC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is not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6731-583F-4172-980D-1EA4A05E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51" y="5356338"/>
            <a:ext cx="10515600" cy="113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Rotating a vector around itself does not change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Rotating an object around its principal direction changes its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Orientations require more information to represent than 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B7D5-604E-45EC-93FC-AB31A9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0" y="1534827"/>
            <a:ext cx="5202600" cy="34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5A722-E928-4D5D-B7EF-CD1DD493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0" y="1534827"/>
            <a:ext cx="5247450" cy="3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D22-4AB7-4853-93D7-D5F439F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D79-F358-4C53-A9AC-29AC5CA3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690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3D…how much information is needed to represent a 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an orientation?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several popular options to encode orientation:</a:t>
            </a:r>
          </a:p>
          <a:p>
            <a:r>
              <a:rPr lang="en-US" dirty="0"/>
              <a:t>Euler angles</a:t>
            </a:r>
          </a:p>
          <a:p>
            <a:r>
              <a:rPr lang="en-US" dirty="0"/>
              <a:t>Rotation vectors (axis/angle)</a:t>
            </a:r>
          </a:p>
          <a:p>
            <a:r>
              <a:rPr lang="en-US" dirty="0"/>
              <a:t>3x3 matrices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28733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F70-DE4A-4133-9FD9-114C31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1325563"/>
          </a:xfrm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527C-05D2-4971-974D-1286FC4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5" y="1215932"/>
            <a:ext cx="787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represent an orientation with 3 numbers</a:t>
            </a:r>
          </a:p>
          <a:p>
            <a:r>
              <a:rPr lang="en-US" sz="2400" dirty="0"/>
              <a:t>A sequence of rotations around principal axes is called  an Euler Angle Sequence</a:t>
            </a:r>
          </a:p>
          <a:p>
            <a:pPr marL="0" indent="0">
              <a:buNone/>
            </a:pPr>
            <a:r>
              <a:rPr lang="en-US" dirty="0"/>
              <a:t>Assume we limit ourselves to 3 rotations</a:t>
            </a:r>
          </a:p>
          <a:p>
            <a:r>
              <a:rPr lang="en-US" dirty="0"/>
              <a:t> no successive rotations about the same axis</a:t>
            </a:r>
          </a:p>
          <a:p>
            <a:r>
              <a:rPr lang="en-US" dirty="0"/>
              <a:t> we could  use any of the following 12 sequences to specify an orientation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1B6344-A890-4EA1-B81E-8E0FD814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1814"/>
              </p:ext>
            </p:extLst>
          </p:nvPr>
        </p:nvGraphicFramePr>
        <p:xfrm>
          <a:off x="371475" y="4588206"/>
          <a:ext cx="5724525" cy="128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XZY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YZX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YXY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spc="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6A54DF-45C8-4AE7-B756-B1142E8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00" y="3527155"/>
            <a:ext cx="3677700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9246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M=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z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x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y</a:t>
            </a:r>
            <a:r>
              <a:rPr lang="en-US" sz="2400" baseline="-25000" dirty="0">
                <a:latin typeface="Comic Sans MS" panose="030F0702030302020204" pitchFamily="66" charset="0"/>
              </a:rPr>
              <a:t> </a:t>
            </a:r>
            <a:br>
              <a:rPr lang="en-US" sz="2400" baseline="-250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This is a very commonly used order…</a:t>
            </a:r>
          </a:p>
        </p:txBody>
      </p:sp>
    </p:spTree>
    <p:extLst>
      <p:ext uri="{BB962C8B-B14F-4D97-AF65-F5344CB8AC3E}">
        <p14:creationId xmlns:p14="http://schemas.microsoft.com/office/powerpoint/2010/main" val="12283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889858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in </a:t>
            </a:r>
            <a:r>
              <a:rPr lang="en-US" i="1" dirty="0"/>
              <a:t>Virtual Reality </a:t>
            </a:r>
            <a:r>
              <a:rPr lang="en-US" dirty="0"/>
              <a:t>by </a:t>
            </a:r>
            <a:r>
              <a:rPr lang="en-US" dirty="0" err="1"/>
              <a:t>Lavalle</a:t>
            </a:r>
            <a:r>
              <a:rPr lang="en-US" dirty="0"/>
              <a:t> we will define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Pitch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y</a:t>
            </a:r>
          </a:p>
          <a:p>
            <a:pPr>
              <a:lnSpc>
                <a:spcPct val="90000"/>
              </a:lnSpc>
            </a:pPr>
            <a:r>
              <a:rPr lang="en-US" dirty="0"/>
              <a:t>Orientation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Rz</a:t>
            </a:r>
            <a:r>
              <a:rPr lang="en-US" dirty="0"/>
              <a:t>(roll) Rx(pitch) Ry(yaw)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13FBD-033E-49AB-955F-CD02266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6" y="2405796"/>
            <a:ext cx="5338718" cy="4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 to Matrix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80" y="1690690"/>
            <a:ext cx="8943852" cy="710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build a matrix from a set of Euler angles</a:t>
            </a:r>
            <a:br>
              <a:rPr lang="en-US" dirty="0"/>
            </a:br>
            <a:r>
              <a:rPr lang="en-US" dirty="0"/>
              <a:t> just multiply a sequence of rotation matrices together: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/>
          </p:nvPr>
        </p:nvGraphicFramePr>
        <p:xfrm>
          <a:off x="2617788" y="4548188"/>
          <a:ext cx="64182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590800" imgH="863600" progId="Equation.3">
                  <p:embed/>
                </p:oleObj>
              </mc:Choice>
              <mc:Fallback>
                <p:oleObj name="Equation" r:id="rId3" imgW="2590800" imgH="8636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548188"/>
                        <a:ext cx="6418262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/>
          </p:nvPr>
        </p:nvGraphicFramePr>
        <p:xfrm>
          <a:off x="1695451" y="2820988"/>
          <a:ext cx="874236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3860800" imgH="850900" progId="Equation.3">
                  <p:embed/>
                </p:oleObj>
              </mc:Choice>
              <mc:Fallback>
                <p:oleObj name="Equation" r:id="rId5" imgW="3860800" imgH="8509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2820988"/>
                        <a:ext cx="8742363" cy="193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EF3690-4EEC-4523-A6F0-AA572E3E6D90}"/>
              </a:ext>
            </a:extLst>
          </p:cNvPr>
          <p:cNvSpPr txBox="1"/>
          <p:nvPr/>
        </p:nvSpPr>
        <p:spPr>
          <a:xfrm>
            <a:off x="9691353" y="4990563"/>
            <a:ext cx="179016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would we care about being able to convert to a matrix ?</a:t>
            </a:r>
          </a:p>
        </p:txBody>
      </p:sp>
    </p:spTree>
    <p:extLst>
      <p:ext uri="{BB962C8B-B14F-4D97-AF65-F5344CB8AC3E}">
        <p14:creationId xmlns:p14="http://schemas.microsoft.com/office/powerpoint/2010/main" val="20544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E951-47FE-4246-AB05-70C1743C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3723-2265-489B-AFA8-039B6A6B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3" y="1825625"/>
            <a:ext cx="122655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transformations preserve vector addition and scalar multiplication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Does translation do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5D40-659E-43A2-87E4-CA2B2F35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667000"/>
            <a:ext cx="4762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Angles…Good and Bad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843" y="1820968"/>
            <a:ext cx="9414954" cy="462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Euler angles can generate any possible orientation in 3D (Good!)</a:t>
            </a:r>
          </a:p>
          <a:p>
            <a:pPr marL="457200" lvl="1" indent="0"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Euler angles are used in a lot of applications</a:t>
            </a:r>
            <a:r>
              <a:rPr lang="en-US" sz="2000" dirty="0"/>
              <a:t>…they are intuitive (Good!)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They are compact…requiring only 3 numbers (Good!)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Ambiguous: different triples can be same orientation (Bad!)</a:t>
            </a:r>
            <a:br>
              <a:rPr lang="en-US" sz="16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do not interpolate in a obvious way (Bad!)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can suffer from Gimbal lock (Bad! But not as bad as it sounds)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Conversion to/from a matrix requires several trig operations (Bad!)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8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90" y="209986"/>
            <a:ext cx="10515600" cy="1325563"/>
          </a:xfrm>
        </p:spPr>
        <p:txBody>
          <a:bodyPr/>
          <a:lstStyle/>
          <a:p>
            <a:r>
              <a:rPr lang="en-US" dirty="0"/>
              <a:t>Gimbal 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9776" y="1513268"/>
            <a:ext cx="9216176" cy="4753063"/>
          </a:xfrm>
        </p:spPr>
        <p:txBody>
          <a:bodyPr/>
          <a:lstStyle/>
          <a:p>
            <a:r>
              <a:rPr lang="en-US" dirty="0"/>
              <a:t>Airplane orientation</a:t>
            </a:r>
          </a:p>
          <a:p>
            <a:pPr lvl="1"/>
            <a:r>
              <a:rPr lang="en-US" dirty="0" err="1"/>
              <a:t>Rz</a:t>
            </a:r>
            <a:r>
              <a:rPr lang="en-US" dirty="0"/>
              <a:t>(roll) Rx(pitch) Ry(yaw)</a:t>
            </a:r>
          </a:p>
          <a:p>
            <a:r>
              <a:rPr lang="en-US" dirty="0"/>
              <a:t>Two axes have collapsed onto each other</a:t>
            </a:r>
          </a:p>
          <a:p>
            <a:r>
              <a:rPr lang="en-US" dirty="0"/>
              <a:t>Think about this from a user-interface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Imagine you have 3 dials…one for each angle</a:t>
            </a:r>
          </a:p>
          <a:p>
            <a:pPr marL="0" indent="0">
              <a:buNone/>
            </a:pPr>
            <a:r>
              <a:rPr lang="en-US" dirty="0"/>
              <a:t>   What action caused the orientation you see?</a:t>
            </a:r>
            <a:br>
              <a:rPr lang="en-US" dirty="0"/>
            </a:br>
            <a:r>
              <a:rPr lang="en-US" dirty="0"/>
              <a:t>   What happens when z dial is moved now?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6F5AA-C1E9-46CF-AA7A-E5F6CE7166D3}"/>
              </a:ext>
            </a:extLst>
          </p:cNvPr>
          <p:cNvGrpSpPr/>
          <p:nvPr/>
        </p:nvGrpSpPr>
        <p:grpSpPr>
          <a:xfrm>
            <a:off x="7988638" y="742466"/>
            <a:ext cx="3973792" cy="5364051"/>
            <a:chOff x="8959850" y="1950547"/>
            <a:chExt cx="2498725" cy="3657600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010775" y="393174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10010775" y="3550747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0010775" y="2483947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1236391" y="3526934"/>
              <a:ext cx="217924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-z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791700" y="1950547"/>
              <a:ext cx="181637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588625" y="3093547"/>
              <a:ext cx="178612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 rot="16200000" flipH="1">
              <a:off x="7985125" y="3706322"/>
              <a:ext cx="2876550" cy="927100"/>
              <a:chOff x="3218" y="2066"/>
              <a:chExt cx="1812" cy="584"/>
            </a:xfrm>
          </p:grpSpPr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>
                <a:off x="3220" y="2068"/>
                <a:ext cx="1808" cy="578"/>
              </a:xfrm>
              <a:custGeom>
                <a:avLst/>
                <a:gdLst/>
                <a:ahLst/>
                <a:cxnLst>
                  <a:cxn ang="0">
                    <a:pos x="1755" y="65"/>
                  </a:cxn>
                  <a:cxn ang="0">
                    <a:pos x="1702" y="182"/>
                  </a:cxn>
                  <a:cxn ang="0">
                    <a:pos x="1716" y="255"/>
                  </a:cxn>
                  <a:cxn ang="0">
                    <a:pos x="1769" y="302"/>
                  </a:cxn>
                  <a:cxn ang="0">
                    <a:pos x="1771" y="323"/>
                  </a:cxn>
                  <a:cxn ang="0">
                    <a:pos x="1598" y="335"/>
                  </a:cxn>
                  <a:cxn ang="0">
                    <a:pos x="1549" y="347"/>
                  </a:cxn>
                  <a:cxn ang="0">
                    <a:pos x="1504" y="359"/>
                  </a:cxn>
                  <a:cxn ang="0">
                    <a:pos x="1465" y="374"/>
                  </a:cxn>
                  <a:cxn ang="0">
                    <a:pos x="1355" y="398"/>
                  </a:cxn>
                  <a:cxn ang="0">
                    <a:pos x="1277" y="414"/>
                  </a:cxn>
                  <a:cxn ang="0">
                    <a:pos x="1216" y="427"/>
                  </a:cxn>
                  <a:cxn ang="0">
                    <a:pos x="1169" y="437"/>
                  </a:cxn>
                  <a:cxn ang="0">
                    <a:pos x="1371" y="445"/>
                  </a:cxn>
                  <a:cxn ang="0">
                    <a:pos x="1355" y="461"/>
                  </a:cxn>
                  <a:cxn ang="0">
                    <a:pos x="1273" y="474"/>
                  </a:cxn>
                  <a:cxn ang="0">
                    <a:pos x="1188" y="484"/>
                  </a:cxn>
                  <a:cxn ang="0">
                    <a:pos x="1065" y="496"/>
                  </a:cxn>
                  <a:cxn ang="0">
                    <a:pos x="1037" y="508"/>
                  </a:cxn>
                  <a:cxn ang="0">
                    <a:pos x="1028" y="541"/>
                  </a:cxn>
                  <a:cxn ang="0">
                    <a:pos x="971" y="557"/>
                  </a:cxn>
                  <a:cxn ang="0">
                    <a:pos x="869" y="576"/>
                  </a:cxn>
                  <a:cxn ang="0">
                    <a:pos x="845" y="494"/>
                  </a:cxn>
                  <a:cxn ang="0">
                    <a:pos x="851" y="482"/>
                  </a:cxn>
                  <a:cxn ang="0">
                    <a:pos x="782" y="492"/>
                  </a:cxn>
                  <a:cxn ang="0">
                    <a:pos x="767" y="525"/>
                  </a:cxn>
                  <a:cxn ang="0">
                    <a:pos x="726" y="541"/>
                  </a:cxn>
                  <a:cxn ang="0">
                    <a:pos x="682" y="557"/>
                  </a:cxn>
                  <a:cxn ang="0">
                    <a:pos x="622" y="563"/>
                  </a:cxn>
                  <a:cxn ang="0">
                    <a:pos x="580" y="549"/>
                  </a:cxn>
                  <a:cxn ang="0">
                    <a:pos x="524" y="486"/>
                  </a:cxn>
                  <a:cxn ang="0">
                    <a:pos x="290" y="480"/>
                  </a:cxn>
                  <a:cxn ang="0">
                    <a:pos x="180" y="468"/>
                  </a:cxn>
                  <a:cxn ang="0">
                    <a:pos x="96" y="447"/>
                  </a:cxn>
                  <a:cxn ang="0">
                    <a:pos x="43" y="427"/>
                  </a:cxn>
                  <a:cxn ang="0">
                    <a:pos x="0" y="392"/>
                  </a:cxn>
                  <a:cxn ang="0">
                    <a:pos x="49" y="341"/>
                  </a:cxn>
                  <a:cxn ang="0">
                    <a:pos x="129" y="298"/>
                  </a:cxn>
                  <a:cxn ang="0">
                    <a:pos x="198" y="265"/>
                  </a:cxn>
                  <a:cxn ang="0">
                    <a:pos x="273" y="251"/>
                  </a:cxn>
                  <a:cxn ang="0">
                    <a:pos x="375" y="263"/>
                  </a:cxn>
                  <a:cxn ang="0">
                    <a:pos x="414" y="261"/>
                  </a:cxn>
                  <a:cxn ang="0">
                    <a:pos x="471" y="286"/>
                  </a:cxn>
                  <a:cxn ang="0">
                    <a:pos x="600" y="286"/>
                  </a:cxn>
                  <a:cxn ang="0">
                    <a:pos x="724" y="267"/>
                  </a:cxn>
                  <a:cxn ang="0">
                    <a:pos x="800" y="278"/>
                  </a:cxn>
                  <a:cxn ang="0">
                    <a:pos x="859" y="253"/>
                  </a:cxn>
                  <a:cxn ang="0">
                    <a:pos x="935" y="227"/>
                  </a:cxn>
                  <a:cxn ang="0">
                    <a:pos x="1043" y="192"/>
                  </a:cxn>
                  <a:cxn ang="0">
                    <a:pos x="1161" y="190"/>
                  </a:cxn>
                  <a:cxn ang="0">
                    <a:pos x="1126" y="202"/>
                  </a:cxn>
                  <a:cxn ang="0">
                    <a:pos x="1145" y="272"/>
                  </a:cxn>
                  <a:cxn ang="0">
                    <a:pos x="1336" y="261"/>
                  </a:cxn>
                  <a:cxn ang="0">
                    <a:pos x="1428" y="223"/>
                  </a:cxn>
                  <a:cxn ang="0">
                    <a:pos x="1506" y="167"/>
                  </a:cxn>
                  <a:cxn ang="0">
                    <a:pos x="1634" y="53"/>
                  </a:cxn>
                  <a:cxn ang="0">
                    <a:pos x="1700" y="6"/>
                  </a:cxn>
                </a:cxnLst>
                <a:rect l="0" t="0" r="r" b="b"/>
                <a:pathLst>
                  <a:path w="1808" h="578">
                    <a:moveTo>
                      <a:pt x="1777" y="2"/>
                    </a:moveTo>
                    <a:lnTo>
                      <a:pt x="1777" y="14"/>
                    </a:lnTo>
                    <a:lnTo>
                      <a:pt x="1775" y="18"/>
                    </a:lnTo>
                    <a:lnTo>
                      <a:pt x="1773" y="25"/>
                    </a:lnTo>
                    <a:lnTo>
                      <a:pt x="1771" y="29"/>
                    </a:lnTo>
                    <a:lnTo>
                      <a:pt x="1769" y="33"/>
                    </a:lnTo>
                    <a:lnTo>
                      <a:pt x="1767" y="37"/>
                    </a:lnTo>
                    <a:lnTo>
                      <a:pt x="1763" y="41"/>
                    </a:lnTo>
                    <a:lnTo>
                      <a:pt x="1759" y="53"/>
                    </a:lnTo>
                    <a:lnTo>
                      <a:pt x="1755" y="65"/>
                    </a:lnTo>
                    <a:lnTo>
                      <a:pt x="1749" y="78"/>
                    </a:lnTo>
                    <a:lnTo>
                      <a:pt x="1745" y="90"/>
                    </a:lnTo>
                    <a:lnTo>
                      <a:pt x="1738" y="100"/>
                    </a:lnTo>
                    <a:lnTo>
                      <a:pt x="1734" y="112"/>
                    </a:lnTo>
                    <a:lnTo>
                      <a:pt x="1728" y="125"/>
                    </a:lnTo>
                    <a:lnTo>
                      <a:pt x="1722" y="137"/>
                    </a:lnTo>
                    <a:lnTo>
                      <a:pt x="1718" y="147"/>
                    </a:lnTo>
                    <a:lnTo>
                      <a:pt x="1712" y="159"/>
                    </a:lnTo>
                    <a:lnTo>
                      <a:pt x="1706" y="172"/>
                    </a:lnTo>
                    <a:lnTo>
                      <a:pt x="1702" y="182"/>
                    </a:lnTo>
                    <a:lnTo>
                      <a:pt x="1696" y="194"/>
                    </a:lnTo>
                    <a:lnTo>
                      <a:pt x="1689" y="206"/>
                    </a:lnTo>
                    <a:lnTo>
                      <a:pt x="1685" y="218"/>
                    </a:lnTo>
                    <a:lnTo>
                      <a:pt x="1679" y="229"/>
                    </a:lnTo>
                    <a:lnTo>
                      <a:pt x="1681" y="235"/>
                    </a:lnTo>
                    <a:lnTo>
                      <a:pt x="1681" y="249"/>
                    </a:lnTo>
                    <a:lnTo>
                      <a:pt x="1700" y="249"/>
                    </a:lnTo>
                    <a:lnTo>
                      <a:pt x="1706" y="251"/>
                    </a:lnTo>
                    <a:lnTo>
                      <a:pt x="1712" y="253"/>
                    </a:lnTo>
                    <a:lnTo>
                      <a:pt x="1716" y="255"/>
                    </a:lnTo>
                    <a:lnTo>
                      <a:pt x="1724" y="263"/>
                    </a:lnTo>
                    <a:lnTo>
                      <a:pt x="1724" y="282"/>
                    </a:lnTo>
                    <a:lnTo>
                      <a:pt x="1726" y="288"/>
                    </a:lnTo>
                    <a:lnTo>
                      <a:pt x="1724" y="288"/>
                    </a:lnTo>
                    <a:lnTo>
                      <a:pt x="1724" y="298"/>
                    </a:lnTo>
                    <a:lnTo>
                      <a:pt x="1728" y="298"/>
                    </a:lnTo>
                    <a:lnTo>
                      <a:pt x="1732" y="300"/>
                    </a:lnTo>
                    <a:lnTo>
                      <a:pt x="1749" y="300"/>
                    </a:lnTo>
                    <a:lnTo>
                      <a:pt x="1753" y="302"/>
                    </a:lnTo>
                    <a:lnTo>
                      <a:pt x="1769" y="302"/>
                    </a:lnTo>
                    <a:lnTo>
                      <a:pt x="1775" y="304"/>
                    </a:lnTo>
                    <a:lnTo>
                      <a:pt x="1796" y="304"/>
                    </a:lnTo>
                    <a:lnTo>
                      <a:pt x="1802" y="306"/>
                    </a:lnTo>
                    <a:lnTo>
                      <a:pt x="1806" y="306"/>
                    </a:lnTo>
                    <a:lnTo>
                      <a:pt x="1808" y="308"/>
                    </a:lnTo>
                    <a:lnTo>
                      <a:pt x="1808" y="314"/>
                    </a:lnTo>
                    <a:lnTo>
                      <a:pt x="1806" y="316"/>
                    </a:lnTo>
                    <a:lnTo>
                      <a:pt x="1796" y="319"/>
                    </a:lnTo>
                    <a:lnTo>
                      <a:pt x="1783" y="321"/>
                    </a:lnTo>
                    <a:lnTo>
                      <a:pt x="1771" y="323"/>
                    </a:lnTo>
                    <a:lnTo>
                      <a:pt x="1761" y="323"/>
                    </a:lnTo>
                    <a:lnTo>
                      <a:pt x="1749" y="325"/>
                    </a:lnTo>
                    <a:lnTo>
                      <a:pt x="1736" y="325"/>
                    </a:lnTo>
                    <a:lnTo>
                      <a:pt x="1724" y="327"/>
                    </a:lnTo>
                    <a:lnTo>
                      <a:pt x="1700" y="327"/>
                    </a:lnTo>
                    <a:lnTo>
                      <a:pt x="1687" y="329"/>
                    </a:lnTo>
                    <a:lnTo>
                      <a:pt x="1612" y="329"/>
                    </a:lnTo>
                    <a:lnTo>
                      <a:pt x="1608" y="333"/>
                    </a:lnTo>
                    <a:lnTo>
                      <a:pt x="1602" y="335"/>
                    </a:lnTo>
                    <a:lnTo>
                      <a:pt x="1598" y="335"/>
                    </a:lnTo>
                    <a:lnTo>
                      <a:pt x="1592" y="337"/>
                    </a:lnTo>
                    <a:lnTo>
                      <a:pt x="1587" y="337"/>
                    </a:lnTo>
                    <a:lnTo>
                      <a:pt x="1581" y="339"/>
                    </a:lnTo>
                    <a:lnTo>
                      <a:pt x="1577" y="341"/>
                    </a:lnTo>
                    <a:lnTo>
                      <a:pt x="1571" y="341"/>
                    </a:lnTo>
                    <a:lnTo>
                      <a:pt x="1567" y="343"/>
                    </a:lnTo>
                    <a:lnTo>
                      <a:pt x="1561" y="343"/>
                    </a:lnTo>
                    <a:lnTo>
                      <a:pt x="1557" y="345"/>
                    </a:lnTo>
                    <a:lnTo>
                      <a:pt x="1553" y="347"/>
                    </a:lnTo>
                    <a:lnTo>
                      <a:pt x="1549" y="347"/>
                    </a:lnTo>
                    <a:lnTo>
                      <a:pt x="1545" y="349"/>
                    </a:lnTo>
                    <a:lnTo>
                      <a:pt x="1538" y="351"/>
                    </a:lnTo>
                    <a:lnTo>
                      <a:pt x="1534" y="351"/>
                    </a:lnTo>
                    <a:lnTo>
                      <a:pt x="1530" y="353"/>
                    </a:lnTo>
                    <a:lnTo>
                      <a:pt x="1526" y="353"/>
                    </a:lnTo>
                    <a:lnTo>
                      <a:pt x="1520" y="355"/>
                    </a:lnTo>
                    <a:lnTo>
                      <a:pt x="1516" y="355"/>
                    </a:lnTo>
                    <a:lnTo>
                      <a:pt x="1512" y="357"/>
                    </a:lnTo>
                    <a:lnTo>
                      <a:pt x="1508" y="357"/>
                    </a:lnTo>
                    <a:lnTo>
                      <a:pt x="1504" y="359"/>
                    </a:lnTo>
                    <a:lnTo>
                      <a:pt x="1498" y="359"/>
                    </a:lnTo>
                    <a:lnTo>
                      <a:pt x="1496" y="361"/>
                    </a:lnTo>
                    <a:lnTo>
                      <a:pt x="1492" y="363"/>
                    </a:lnTo>
                    <a:lnTo>
                      <a:pt x="1490" y="363"/>
                    </a:lnTo>
                    <a:lnTo>
                      <a:pt x="1487" y="365"/>
                    </a:lnTo>
                    <a:lnTo>
                      <a:pt x="1483" y="365"/>
                    </a:lnTo>
                    <a:lnTo>
                      <a:pt x="1481" y="368"/>
                    </a:lnTo>
                    <a:lnTo>
                      <a:pt x="1477" y="368"/>
                    </a:lnTo>
                    <a:lnTo>
                      <a:pt x="1475" y="370"/>
                    </a:lnTo>
                    <a:lnTo>
                      <a:pt x="1465" y="374"/>
                    </a:lnTo>
                    <a:lnTo>
                      <a:pt x="1455" y="376"/>
                    </a:lnTo>
                    <a:lnTo>
                      <a:pt x="1443" y="380"/>
                    </a:lnTo>
                    <a:lnTo>
                      <a:pt x="1432" y="382"/>
                    </a:lnTo>
                    <a:lnTo>
                      <a:pt x="1420" y="386"/>
                    </a:lnTo>
                    <a:lnTo>
                      <a:pt x="1410" y="388"/>
                    </a:lnTo>
                    <a:lnTo>
                      <a:pt x="1400" y="390"/>
                    </a:lnTo>
                    <a:lnTo>
                      <a:pt x="1387" y="392"/>
                    </a:lnTo>
                    <a:lnTo>
                      <a:pt x="1377" y="394"/>
                    </a:lnTo>
                    <a:lnTo>
                      <a:pt x="1365" y="396"/>
                    </a:lnTo>
                    <a:lnTo>
                      <a:pt x="1355" y="398"/>
                    </a:lnTo>
                    <a:lnTo>
                      <a:pt x="1345" y="400"/>
                    </a:lnTo>
                    <a:lnTo>
                      <a:pt x="1332" y="402"/>
                    </a:lnTo>
                    <a:lnTo>
                      <a:pt x="1322" y="406"/>
                    </a:lnTo>
                    <a:lnTo>
                      <a:pt x="1312" y="408"/>
                    </a:lnTo>
                    <a:lnTo>
                      <a:pt x="1302" y="410"/>
                    </a:lnTo>
                    <a:lnTo>
                      <a:pt x="1296" y="410"/>
                    </a:lnTo>
                    <a:lnTo>
                      <a:pt x="1292" y="412"/>
                    </a:lnTo>
                    <a:lnTo>
                      <a:pt x="1285" y="412"/>
                    </a:lnTo>
                    <a:lnTo>
                      <a:pt x="1281" y="414"/>
                    </a:lnTo>
                    <a:lnTo>
                      <a:pt x="1277" y="414"/>
                    </a:lnTo>
                    <a:lnTo>
                      <a:pt x="1271" y="416"/>
                    </a:lnTo>
                    <a:lnTo>
                      <a:pt x="1267" y="416"/>
                    </a:lnTo>
                    <a:lnTo>
                      <a:pt x="1263" y="419"/>
                    </a:lnTo>
                    <a:lnTo>
                      <a:pt x="1253" y="419"/>
                    </a:lnTo>
                    <a:lnTo>
                      <a:pt x="1249" y="421"/>
                    </a:lnTo>
                    <a:lnTo>
                      <a:pt x="1239" y="421"/>
                    </a:lnTo>
                    <a:lnTo>
                      <a:pt x="1234" y="423"/>
                    </a:lnTo>
                    <a:lnTo>
                      <a:pt x="1224" y="423"/>
                    </a:lnTo>
                    <a:lnTo>
                      <a:pt x="1220" y="425"/>
                    </a:lnTo>
                    <a:lnTo>
                      <a:pt x="1216" y="427"/>
                    </a:lnTo>
                    <a:lnTo>
                      <a:pt x="1212" y="427"/>
                    </a:lnTo>
                    <a:lnTo>
                      <a:pt x="1208" y="429"/>
                    </a:lnTo>
                    <a:lnTo>
                      <a:pt x="1200" y="429"/>
                    </a:lnTo>
                    <a:lnTo>
                      <a:pt x="1196" y="431"/>
                    </a:lnTo>
                    <a:lnTo>
                      <a:pt x="1190" y="431"/>
                    </a:lnTo>
                    <a:lnTo>
                      <a:pt x="1186" y="433"/>
                    </a:lnTo>
                    <a:lnTo>
                      <a:pt x="1181" y="433"/>
                    </a:lnTo>
                    <a:lnTo>
                      <a:pt x="1177" y="435"/>
                    </a:lnTo>
                    <a:lnTo>
                      <a:pt x="1173" y="435"/>
                    </a:lnTo>
                    <a:lnTo>
                      <a:pt x="1169" y="437"/>
                    </a:lnTo>
                    <a:lnTo>
                      <a:pt x="1167" y="439"/>
                    </a:lnTo>
                    <a:lnTo>
                      <a:pt x="1163" y="441"/>
                    </a:lnTo>
                    <a:lnTo>
                      <a:pt x="1175" y="441"/>
                    </a:lnTo>
                    <a:lnTo>
                      <a:pt x="1188" y="443"/>
                    </a:lnTo>
                    <a:lnTo>
                      <a:pt x="1210" y="443"/>
                    </a:lnTo>
                    <a:lnTo>
                      <a:pt x="1222" y="445"/>
                    </a:lnTo>
                    <a:lnTo>
                      <a:pt x="1330" y="445"/>
                    </a:lnTo>
                    <a:lnTo>
                      <a:pt x="1341" y="443"/>
                    </a:lnTo>
                    <a:lnTo>
                      <a:pt x="1369" y="443"/>
                    </a:lnTo>
                    <a:lnTo>
                      <a:pt x="1371" y="445"/>
                    </a:lnTo>
                    <a:lnTo>
                      <a:pt x="1375" y="445"/>
                    </a:lnTo>
                    <a:lnTo>
                      <a:pt x="1377" y="447"/>
                    </a:lnTo>
                    <a:lnTo>
                      <a:pt x="1377" y="453"/>
                    </a:lnTo>
                    <a:lnTo>
                      <a:pt x="1375" y="455"/>
                    </a:lnTo>
                    <a:lnTo>
                      <a:pt x="1373" y="455"/>
                    </a:lnTo>
                    <a:lnTo>
                      <a:pt x="1371" y="457"/>
                    </a:lnTo>
                    <a:lnTo>
                      <a:pt x="1369" y="457"/>
                    </a:lnTo>
                    <a:lnTo>
                      <a:pt x="1367" y="459"/>
                    </a:lnTo>
                    <a:lnTo>
                      <a:pt x="1365" y="459"/>
                    </a:lnTo>
                    <a:lnTo>
                      <a:pt x="1355" y="461"/>
                    </a:lnTo>
                    <a:lnTo>
                      <a:pt x="1347" y="463"/>
                    </a:lnTo>
                    <a:lnTo>
                      <a:pt x="1339" y="463"/>
                    </a:lnTo>
                    <a:lnTo>
                      <a:pt x="1330" y="465"/>
                    </a:lnTo>
                    <a:lnTo>
                      <a:pt x="1322" y="465"/>
                    </a:lnTo>
                    <a:lnTo>
                      <a:pt x="1314" y="468"/>
                    </a:lnTo>
                    <a:lnTo>
                      <a:pt x="1306" y="470"/>
                    </a:lnTo>
                    <a:lnTo>
                      <a:pt x="1298" y="470"/>
                    </a:lnTo>
                    <a:lnTo>
                      <a:pt x="1290" y="472"/>
                    </a:lnTo>
                    <a:lnTo>
                      <a:pt x="1281" y="474"/>
                    </a:lnTo>
                    <a:lnTo>
                      <a:pt x="1273" y="474"/>
                    </a:lnTo>
                    <a:lnTo>
                      <a:pt x="1263" y="476"/>
                    </a:lnTo>
                    <a:lnTo>
                      <a:pt x="1257" y="476"/>
                    </a:lnTo>
                    <a:lnTo>
                      <a:pt x="1247" y="478"/>
                    </a:lnTo>
                    <a:lnTo>
                      <a:pt x="1239" y="478"/>
                    </a:lnTo>
                    <a:lnTo>
                      <a:pt x="1230" y="480"/>
                    </a:lnTo>
                    <a:lnTo>
                      <a:pt x="1222" y="480"/>
                    </a:lnTo>
                    <a:lnTo>
                      <a:pt x="1214" y="482"/>
                    </a:lnTo>
                    <a:lnTo>
                      <a:pt x="1206" y="482"/>
                    </a:lnTo>
                    <a:lnTo>
                      <a:pt x="1198" y="484"/>
                    </a:lnTo>
                    <a:lnTo>
                      <a:pt x="1188" y="484"/>
                    </a:lnTo>
                    <a:lnTo>
                      <a:pt x="1179" y="486"/>
                    </a:lnTo>
                    <a:lnTo>
                      <a:pt x="1163" y="486"/>
                    </a:lnTo>
                    <a:lnTo>
                      <a:pt x="1155" y="488"/>
                    </a:lnTo>
                    <a:lnTo>
                      <a:pt x="1094" y="488"/>
                    </a:lnTo>
                    <a:lnTo>
                      <a:pt x="1090" y="490"/>
                    </a:lnTo>
                    <a:lnTo>
                      <a:pt x="1086" y="492"/>
                    </a:lnTo>
                    <a:lnTo>
                      <a:pt x="1081" y="492"/>
                    </a:lnTo>
                    <a:lnTo>
                      <a:pt x="1077" y="494"/>
                    </a:lnTo>
                    <a:lnTo>
                      <a:pt x="1069" y="494"/>
                    </a:lnTo>
                    <a:lnTo>
                      <a:pt x="1065" y="496"/>
                    </a:lnTo>
                    <a:lnTo>
                      <a:pt x="1061" y="496"/>
                    </a:lnTo>
                    <a:lnTo>
                      <a:pt x="1057" y="498"/>
                    </a:lnTo>
                    <a:lnTo>
                      <a:pt x="1049" y="498"/>
                    </a:lnTo>
                    <a:lnTo>
                      <a:pt x="1045" y="500"/>
                    </a:lnTo>
                    <a:lnTo>
                      <a:pt x="1041" y="500"/>
                    </a:lnTo>
                    <a:lnTo>
                      <a:pt x="1039" y="502"/>
                    </a:lnTo>
                    <a:lnTo>
                      <a:pt x="1035" y="504"/>
                    </a:lnTo>
                    <a:lnTo>
                      <a:pt x="1030" y="504"/>
                    </a:lnTo>
                    <a:lnTo>
                      <a:pt x="1032" y="506"/>
                    </a:lnTo>
                    <a:lnTo>
                      <a:pt x="1037" y="508"/>
                    </a:lnTo>
                    <a:lnTo>
                      <a:pt x="1039" y="508"/>
                    </a:lnTo>
                    <a:lnTo>
                      <a:pt x="1043" y="512"/>
                    </a:lnTo>
                    <a:lnTo>
                      <a:pt x="1043" y="521"/>
                    </a:lnTo>
                    <a:lnTo>
                      <a:pt x="1045" y="527"/>
                    </a:lnTo>
                    <a:lnTo>
                      <a:pt x="1045" y="531"/>
                    </a:lnTo>
                    <a:lnTo>
                      <a:pt x="1043" y="533"/>
                    </a:lnTo>
                    <a:lnTo>
                      <a:pt x="1039" y="535"/>
                    </a:lnTo>
                    <a:lnTo>
                      <a:pt x="1037" y="537"/>
                    </a:lnTo>
                    <a:lnTo>
                      <a:pt x="1032" y="539"/>
                    </a:lnTo>
                    <a:lnTo>
                      <a:pt x="1028" y="541"/>
                    </a:lnTo>
                    <a:lnTo>
                      <a:pt x="1024" y="543"/>
                    </a:lnTo>
                    <a:lnTo>
                      <a:pt x="1018" y="543"/>
                    </a:lnTo>
                    <a:lnTo>
                      <a:pt x="1012" y="545"/>
                    </a:lnTo>
                    <a:lnTo>
                      <a:pt x="1006" y="545"/>
                    </a:lnTo>
                    <a:lnTo>
                      <a:pt x="1000" y="547"/>
                    </a:lnTo>
                    <a:lnTo>
                      <a:pt x="994" y="549"/>
                    </a:lnTo>
                    <a:lnTo>
                      <a:pt x="988" y="549"/>
                    </a:lnTo>
                    <a:lnTo>
                      <a:pt x="981" y="551"/>
                    </a:lnTo>
                    <a:lnTo>
                      <a:pt x="975" y="553"/>
                    </a:lnTo>
                    <a:lnTo>
                      <a:pt x="971" y="557"/>
                    </a:lnTo>
                    <a:lnTo>
                      <a:pt x="965" y="561"/>
                    </a:lnTo>
                    <a:lnTo>
                      <a:pt x="959" y="563"/>
                    </a:lnTo>
                    <a:lnTo>
                      <a:pt x="953" y="566"/>
                    </a:lnTo>
                    <a:lnTo>
                      <a:pt x="947" y="568"/>
                    </a:lnTo>
                    <a:lnTo>
                      <a:pt x="939" y="570"/>
                    </a:lnTo>
                    <a:lnTo>
                      <a:pt x="933" y="572"/>
                    </a:lnTo>
                    <a:lnTo>
                      <a:pt x="926" y="576"/>
                    </a:lnTo>
                    <a:lnTo>
                      <a:pt x="920" y="578"/>
                    </a:lnTo>
                    <a:lnTo>
                      <a:pt x="875" y="578"/>
                    </a:lnTo>
                    <a:lnTo>
                      <a:pt x="869" y="576"/>
                    </a:lnTo>
                    <a:lnTo>
                      <a:pt x="863" y="576"/>
                    </a:lnTo>
                    <a:lnTo>
                      <a:pt x="859" y="574"/>
                    </a:lnTo>
                    <a:lnTo>
                      <a:pt x="853" y="572"/>
                    </a:lnTo>
                    <a:lnTo>
                      <a:pt x="847" y="570"/>
                    </a:lnTo>
                    <a:lnTo>
                      <a:pt x="843" y="568"/>
                    </a:lnTo>
                    <a:lnTo>
                      <a:pt x="837" y="566"/>
                    </a:lnTo>
                    <a:lnTo>
                      <a:pt x="837" y="517"/>
                    </a:lnTo>
                    <a:lnTo>
                      <a:pt x="835" y="500"/>
                    </a:lnTo>
                    <a:lnTo>
                      <a:pt x="839" y="498"/>
                    </a:lnTo>
                    <a:lnTo>
                      <a:pt x="845" y="494"/>
                    </a:lnTo>
                    <a:lnTo>
                      <a:pt x="851" y="492"/>
                    </a:lnTo>
                    <a:lnTo>
                      <a:pt x="857" y="490"/>
                    </a:lnTo>
                    <a:lnTo>
                      <a:pt x="861" y="488"/>
                    </a:lnTo>
                    <a:lnTo>
                      <a:pt x="869" y="486"/>
                    </a:lnTo>
                    <a:lnTo>
                      <a:pt x="873" y="484"/>
                    </a:lnTo>
                    <a:lnTo>
                      <a:pt x="879" y="482"/>
                    </a:lnTo>
                    <a:lnTo>
                      <a:pt x="877" y="480"/>
                    </a:lnTo>
                    <a:lnTo>
                      <a:pt x="855" y="480"/>
                    </a:lnTo>
                    <a:lnTo>
                      <a:pt x="853" y="482"/>
                    </a:lnTo>
                    <a:lnTo>
                      <a:pt x="851" y="482"/>
                    </a:lnTo>
                    <a:lnTo>
                      <a:pt x="847" y="484"/>
                    </a:lnTo>
                    <a:lnTo>
                      <a:pt x="837" y="484"/>
                    </a:lnTo>
                    <a:lnTo>
                      <a:pt x="830" y="486"/>
                    </a:lnTo>
                    <a:lnTo>
                      <a:pt x="816" y="486"/>
                    </a:lnTo>
                    <a:lnTo>
                      <a:pt x="812" y="488"/>
                    </a:lnTo>
                    <a:lnTo>
                      <a:pt x="802" y="488"/>
                    </a:lnTo>
                    <a:lnTo>
                      <a:pt x="796" y="490"/>
                    </a:lnTo>
                    <a:lnTo>
                      <a:pt x="792" y="490"/>
                    </a:lnTo>
                    <a:lnTo>
                      <a:pt x="788" y="492"/>
                    </a:lnTo>
                    <a:lnTo>
                      <a:pt x="782" y="492"/>
                    </a:lnTo>
                    <a:lnTo>
                      <a:pt x="777" y="494"/>
                    </a:lnTo>
                    <a:lnTo>
                      <a:pt x="773" y="496"/>
                    </a:lnTo>
                    <a:lnTo>
                      <a:pt x="779" y="502"/>
                    </a:lnTo>
                    <a:lnTo>
                      <a:pt x="782" y="506"/>
                    </a:lnTo>
                    <a:lnTo>
                      <a:pt x="786" y="510"/>
                    </a:lnTo>
                    <a:lnTo>
                      <a:pt x="786" y="512"/>
                    </a:lnTo>
                    <a:lnTo>
                      <a:pt x="788" y="514"/>
                    </a:lnTo>
                    <a:lnTo>
                      <a:pt x="779" y="523"/>
                    </a:lnTo>
                    <a:lnTo>
                      <a:pt x="773" y="525"/>
                    </a:lnTo>
                    <a:lnTo>
                      <a:pt x="767" y="525"/>
                    </a:lnTo>
                    <a:lnTo>
                      <a:pt x="761" y="527"/>
                    </a:lnTo>
                    <a:lnTo>
                      <a:pt x="755" y="529"/>
                    </a:lnTo>
                    <a:lnTo>
                      <a:pt x="751" y="531"/>
                    </a:lnTo>
                    <a:lnTo>
                      <a:pt x="747" y="535"/>
                    </a:lnTo>
                    <a:lnTo>
                      <a:pt x="743" y="537"/>
                    </a:lnTo>
                    <a:lnTo>
                      <a:pt x="741" y="537"/>
                    </a:lnTo>
                    <a:lnTo>
                      <a:pt x="737" y="539"/>
                    </a:lnTo>
                    <a:lnTo>
                      <a:pt x="735" y="539"/>
                    </a:lnTo>
                    <a:lnTo>
                      <a:pt x="731" y="541"/>
                    </a:lnTo>
                    <a:lnTo>
                      <a:pt x="726" y="541"/>
                    </a:lnTo>
                    <a:lnTo>
                      <a:pt x="724" y="543"/>
                    </a:lnTo>
                    <a:lnTo>
                      <a:pt x="714" y="543"/>
                    </a:lnTo>
                    <a:lnTo>
                      <a:pt x="710" y="545"/>
                    </a:lnTo>
                    <a:lnTo>
                      <a:pt x="704" y="545"/>
                    </a:lnTo>
                    <a:lnTo>
                      <a:pt x="700" y="547"/>
                    </a:lnTo>
                    <a:lnTo>
                      <a:pt x="698" y="547"/>
                    </a:lnTo>
                    <a:lnTo>
                      <a:pt x="694" y="549"/>
                    </a:lnTo>
                    <a:lnTo>
                      <a:pt x="688" y="555"/>
                    </a:lnTo>
                    <a:lnTo>
                      <a:pt x="686" y="555"/>
                    </a:lnTo>
                    <a:lnTo>
                      <a:pt x="682" y="557"/>
                    </a:lnTo>
                    <a:lnTo>
                      <a:pt x="677" y="559"/>
                    </a:lnTo>
                    <a:lnTo>
                      <a:pt x="673" y="559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3" y="563"/>
                    </a:lnTo>
                    <a:lnTo>
                      <a:pt x="643" y="563"/>
                    </a:lnTo>
                    <a:lnTo>
                      <a:pt x="637" y="566"/>
                    </a:lnTo>
                    <a:lnTo>
                      <a:pt x="633" y="566"/>
                    </a:lnTo>
                    <a:lnTo>
                      <a:pt x="628" y="563"/>
                    </a:lnTo>
                    <a:lnTo>
                      <a:pt x="622" y="563"/>
                    </a:lnTo>
                    <a:lnTo>
                      <a:pt x="618" y="561"/>
                    </a:lnTo>
                    <a:lnTo>
                      <a:pt x="612" y="559"/>
                    </a:lnTo>
                    <a:lnTo>
                      <a:pt x="606" y="559"/>
                    </a:lnTo>
                    <a:lnTo>
                      <a:pt x="602" y="557"/>
                    </a:lnTo>
                    <a:lnTo>
                      <a:pt x="598" y="555"/>
                    </a:lnTo>
                    <a:lnTo>
                      <a:pt x="592" y="553"/>
                    </a:lnTo>
                    <a:lnTo>
                      <a:pt x="588" y="553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80" y="549"/>
                    </a:lnTo>
                    <a:lnTo>
                      <a:pt x="577" y="549"/>
                    </a:lnTo>
                    <a:lnTo>
                      <a:pt x="573" y="547"/>
                    </a:lnTo>
                    <a:lnTo>
                      <a:pt x="569" y="543"/>
                    </a:lnTo>
                    <a:lnTo>
                      <a:pt x="567" y="531"/>
                    </a:lnTo>
                    <a:lnTo>
                      <a:pt x="567" y="504"/>
                    </a:lnTo>
                    <a:lnTo>
                      <a:pt x="565" y="492"/>
                    </a:lnTo>
                    <a:lnTo>
                      <a:pt x="555" y="490"/>
                    </a:lnTo>
                    <a:lnTo>
                      <a:pt x="545" y="488"/>
                    </a:lnTo>
                    <a:lnTo>
                      <a:pt x="535" y="488"/>
                    </a:lnTo>
                    <a:lnTo>
                      <a:pt x="524" y="486"/>
                    </a:lnTo>
                    <a:lnTo>
                      <a:pt x="516" y="484"/>
                    </a:lnTo>
                    <a:lnTo>
                      <a:pt x="506" y="484"/>
                    </a:lnTo>
                    <a:lnTo>
                      <a:pt x="496" y="482"/>
                    </a:lnTo>
                    <a:lnTo>
                      <a:pt x="486" y="482"/>
                    </a:lnTo>
                    <a:lnTo>
                      <a:pt x="475" y="480"/>
                    </a:lnTo>
                    <a:lnTo>
                      <a:pt x="414" y="480"/>
                    </a:lnTo>
                    <a:lnTo>
                      <a:pt x="404" y="482"/>
                    </a:lnTo>
                    <a:lnTo>
                      <a:pt x="365" y="482"/>
                    </a:lnTo>
                    <a:lnTo>
                      <a:pt x="357" y="480"/>
                    </a:lnTo>
                    <a:lnTo>
                      <a:pt x="290" y="480"/>
                    </a:lnTo>
                    <a:lnTo>
                      <a:pt x="282" y="478"/>
                    </a:lnTo>
                    <a:lnTo>
                      <a:pt x="263" y="478"/>
                    </a:lnTo>
                    <a:lnTo>
                      <a:pt x="253" y="476"/>
                    </a:lnTo>
                    <a:lnTo>
                      <a:pt x="235" y="476"/>
                    </a:lnTo>
                    <a:lnTo>
                      <a:pt x="225" y="474"/>
                    </a:lnTo>
                    <a:lnTo>
                      <a:pt x="216" y="474"/>
                    </a:lnTo>
                    <a:lnTo>
                      <a:pt x="206" y="472"/>
                    </a:lnTo>
                    <a:lnTo>
                      <a:pt x="198" y="472"/>
                    </a:lnTo>
                    <a:lnTo>
                      <a:pt x="188" y="470"/>
                    </a:lnTo>
                    <a:lnTo>
                      <a:pt x="180" y="468"/>
                    </a:lnTo>
                    <a:lnTo>
                      <a:pt x="169" y="465"/>
                    </a:lnTo>
                    <a:lnTo>
                      <a:pt x="161" y="465"/>
                    </a:lnTo>
                    <a:lnTo>
                      <a:pt x="151" y="461"/>
                    </a:lnTo>
                    <a:lnTo>
                      <a:pt x="143" y="459"/>
                    </a:lnTo>
                    <a:lnTo>
                      <a:pt x="135" y="457"/>
                    </a:lnTo>
                    <a:lnTo>
                      <a:pt x="127" y="455"/>
                    </a:lnTo>
                    <a:lnTo>
                      <a:pt x="116" y="451"/>
                    </a:lnTo>
                    <a:lnTo>
                      <a:pt x="108" y="449"/>
                    </a:lnTo>
                    <a:lnTo>
                      <a:pt x="104" y="447"/>
                    </a:lnTo>
                    <a:lnTo>
                      <a:pt x="96" y="447"/>
                    </a:lnTo>
                    <a:lnTo>
                      <a:pt x="92" y="445"/>
                    </a:lnTo>
                    <a:lnTo>
                      <a:pt x="86" y="443"/>
                    </a:lnTo>
                    <a:lnTo>
                      <a:pt x="80" y="443"/>
                    </a:lnTo>
                    <a:lnTo>
                      <a:pt x="76" y="441"/>
                    </a:lnTo>
                    <a:lnTo>
                      <a:pt x="69" y="439"/>
                    </a:lnTo>
                    <a:lnTo>
                      <a:pt x="63" y="435"/>
                    </a:lnTo>
                    <a:lnTo>
                      <a:pt x="59" y="433"/>
                    </a:lnTo>
                    <a:lnTo>
                      <a:pt x="53" y="431"/>
                    </a:lnTo>
                    <a:lnTo>
                      <a:pt x="49" y="429"/>
                    </a:lnTo>
                    <a:lnTo>
                      <a:pt x="43" y="427"/>
                    </a:lnTo>
                    <a:lnTo>
                      <a:pt x="37" y="423"/>
                    </a:lnTo>
                    <a:lnTo>
                      <a:pt x="33" y="421"/>
                    </a:lnTo>
                    <a:lnTo>
                      <a:pt x="27" y="419"/>
                    </a:lnTo>
                    <a:lnTo>
                      <a:pt x="23" y="416"/>
                    </a:lnTo>
                    <a:lnTo>
                      <a:pt x="18" y="414"/>
                    </a:lnTo>
                    <a:lnTo>
                      <a:pt x="10" y="406"/>
                    </a:lnTo>
                    <a:lnTo>
                      <a:pt x="6" y="404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0" y="392"/>
                    </a:lnTo>
                    <a:lnTo>
                      <a:pt x="0" y="388"/>
                    </a:lnTo>
                    <a:lnTo>
                      <a:pt x="2" y="384"/>
                    </a:lnTo>
                    <a:lnTo>
                      <a:pt x="2" y="378"/>
                    </a:lnTo>
                    <a:lnTo>
                      <a:pt x="4" y="376"/>
                    </a:lnTo>
                    <a:lnTo>
                      <a:pt x="6" y="372"/>
                    </a:lnTo>
                    <a:lnTo>
                      <a:pt x="16" y="361"/>
                    </a:lnTo>
                    <a:lnTo>
                      <a:pt x="25" y="355"/>
                    </a:lnTo>
                    <a:lnTo>
                      <a:pt x="33" y="351"/>
                    </a:lnTo>
                    <a:lnTo>
                      <a:pt x="39" y="345"/>
                    </a:lnTo>
                    <a:lnTo>
                      <a:pt x="49" y="341"/>
                    </a:lnTo>
                    <a:lnTo>
                      <a:pt x="57" y="339"/>
                    </a:lnTo>
                    <a:lnTo>
                      <a:pt x="65" y="335"/>
                    </a:lnTo>
                    <a:lnTo>
                      <a:pt x="71" y="331"/>
                    </a:lnTo>
                    <a:lnTo>
                      <a:pt x="82" y="327"/>
                    </a:lnTo>
                    <a:lnTo>
                      <a:pt x="90" y="323"/>
                    </a:lnTo>
                    <a:lnTo>
                      <a:pt x="98" y="319"/>
                    </a:lnTo>
                    <a:lnTo>
                      <a:pt x="104" y="314"/>
                    </a:lnTo>
                    <a:lnTo>
                      <a:pt x="112" y="308"/>
                    </a:lnTo>
                    <a:lnTo>
                      <a:pt x="120" y="304"/>
                    </a:lnTo>
                    <a:lnTo>
                      <a:pt x="129" y="298"/>
                    </a:lnTo>
                    <a:lnTo>
                      <a:pt x="135" y="292"/>
                    </a:lnTo>
                    <a:lnTo>
                      <a:pt x="141" y="288"/>
                    </a:lnTo>
                    <a:lnTo>
                      <a:pt x="149" y="286"/>
                    </a:lnTo>
                    <a:lnTo>
                      <a:pt x="155" y="282"/>
                    </a:lnTo>
                    <a:lnTo>
                      <a:pt x="161" y="280"/>
                    </a:lnTo>
                    <a:lnTo>
                      <a:pt x="169" y="276"/>
                    </a:lnTo>
                    <a:lnTo>
                      <a:pt x="176" y="274"/>
                    </a:lnTo>
                    <a:lnTo>
                      <a:pt x="184" y="272"/>
                    </a:lnTo>
                    <a:lnTo>
                      <a:pt x="190" y="270"/>
                    </a:lnTo>
                    <a:lnTo>
                      <a:pt x="198" y="265"/>
                    </a:lnTo>
                    <a:lnTo>
                      <a:pt x="204" y="263"/>
                    </a:lnTo>
                    <a:lnTo>
                      <a:pt x="212" y="263"/>
                    </a:lnTo>
                    <a:lnTo>
                      <a:pt x="220" y="261"/>
                    </a:lnTo>
                    <a:lnTo>
                      <a:pt x="227" y="259"/>
                    </a:lnTo>
                    <a:lnTo>
                      <a:pt x="235" y="257"/>
                    </a:lnTo>
                    <a:lnTo>
                      <a:pt x="243" y="257"/>
                    </a:lnTo>
                    <a:lnTo>
                      <a:pt x="251" y="255"/>
                    </a:lnTo>
                    <a:lnTo>
                      <a:pt x="257" y="253"/>
                    </a:lnTo>
                    <a:lnTo>
                      <a:pt x="265" y="253"/>
                    </a:lnTo>
                    <a:lnTo>
                      <a:pt x="273" y="251"/>
                    </a:lnTo>
                    <a:lnTo>
                      <a:pt x="306" y="251"/>
                    </a:lnTo>
                    <a:lnTo>
                      <a:pt x="312" y="253"/>
                    </a:lnTo>
                    <a:lnTo>
                      <a:pt x="320" y="253"/>
                    </a:lnTo>
                    <a:lnTo>
                      <a:pt x="329" y="255"/>
                    </a:lnTo>
                    <a:lnTo>
                      <a:pt x="337" y="255"/>
                    </a:lnTo>
                    <a:lnTo>
                      <a:pt x="343" y="257"/>
                    </a:lnTo>
                    <a:lnTo>
                      <a:pt x="353" y="259"/>
                    </a:lnTo>
                    <a:lnTo>
                      <a:pt x="359" y="259"/>
                    </a:lnTo>
                    <a:lnTo>
                      <a:pt x="367" y="261"/>
                    </a:lnTo>
                    <a:lnTo>
                      <a:pt x="375" y="263"/>
                    </a:lnTo>
                    <a:lnTo>
                      <a:pt x="380" y="261"/>
                    </a:lnTo>
                    <a:lnTo>
                      <a:pt x="386" y="259"/>
                    </a:lnTo>
                    <a:lnTo>
                      <a:pt x="390" y="255"/>
                    </a:lnTo>
                    <a:lnTo>
                      <a:pt x="396" y="253"/>
                    </a:lnTo>
                    <a:lnTo>
                      <a:pt x="400" y="251"/>
                    </a:lnTo>
                    <a:lnTo>
                      <a:pt x="406" y="249"/>
                    </a:lnTo>
                    <a:lnTo>
                      <a:pt x="410" y="249"/>
                    </a:lnTo>
                    <a:lnTo>
                      <a:pt x="416" y="253"/>
                    </a:lnTo>
                    <a:lnTo>
                      <a:pt x="416" y="257"/>
                    </a:lnTo>
                    <a:lnTo>
                      <a:pt x="414" y="261"/>
                    </a:lnTo>
                    <a:lnTo>
                      <a:pt x="414" y="270"/>
                    </a:lnTo>
                    <a:lnTo>
                      <a:pt x="422" y="272"/>
                    </a:lnTo>
                    <a:lnTo>
                      <a:pt x="429" y="272"/>
                    </a:lnTo>
                    <a:lnTo>
                      <a:pt x="435" y="274"/>
                    </a:lnTo>
                    <a:lnTo>
                      <a:pt x="441" y="274"/>
                    </a:lnTo>
                    <a:lnTo>
                      <a:pt x="447" y="276"/>
                    </a:lnTo>
                    <a:lnTo>
                      <a:pt x="453" y="280"/>
                    </a:lnTo>
                    <a:lnTo>
                      <a:pt x="459" y="282"/>
                    </a:lnTo>
                    <a:lnTo>
                      <a:pt x="465" y="284"/>
                    </a:lnTo>
                    <a:lnTo>
                      <a:pt x="471" y="286"/>
                    </a:lnTo>
                    <a:lnTo>
                      <a:pt x="478" y="286"/>
                    </a:lnTo>
                    <a:lnTo>
                      <a:pt x="484" y="288"/>
                    </a:lnTo>
                    <a:lnTo>
                      <a:pt x="490" y="290"/>
                    </a:lnTo>
                    <a:lnTo>
                      <a:pt x="498" y="292"/>
                    </a:lnTo>
                    <a:lnTo>
                      <a:pt x="510" y="292"/>
                    </a:lnTo>
                    <a:lnTo>
                      <a:pt x="518" y="290"/>
                    </a:lnTo>
                    <a:lnTo>
                      <a:pt x="539" y="290"/>
                    </a:lnTo>
                    <a:lnTo>
                      <a:pt x="549" y="288"/>
                    </a:lnTo>
                    <a:lnTo>
                      <a:pt x="590" y="288"/>
                    </a:lnTo>
                    <a:lnTo>
                      <a:pt x="600" y="286"/>
                    </a:lnTo>
                    <a:lnTo>
                      <a:pt x="684" y="286"/>
                    </a:lnTo>
                    <a:lnTo>
                      <a:pt x="690" y="282"/>
                    </a:lnTo>
                    <a:lnTo>
                      <a:pt x="696" y="278"/>
                    </a:lnTo>
                    <a:lnTo>
                      <a:pt x="700" y="274"/>
                    </a:lnTo>
                    <a:lnTo>
                      <a:pt x="704" y="267"/>
                    </a:lnTo>
                    <a:lnTo>
                      <a:pt x="710" y="263"/>
                    </a:lnTo>
                    <a:lnTo>
                      <a:pt x="714" y="259"/>
                    </a:lnTo>
                    <a:lnTo>
                      <a:pt x="720" y="261"/>
                    </a:lnTo>
                    <a:lnTo>
                      <a:pt x="726" y="263"/>
                    </a:lnTo>
                    <a:lnTo>
                      <a:pt x="724" y="267"/>
                    </a:lnTo>
                    <a:lnTo>
                      <a:pt x="724" y="272"/>
                    </a:lnTo>
                    <a:lnTo>
                      <a:pt x="722" y="274"/>
                    </a:lnTo>
                    <a:lnTo>
                      <a:pt x="722" y="278"/>
                    </a:lnTo>
                    <a:lnTo>
                      <a:pt x="726" y="280"/>
                    </a:lnTo>
                    <a:lnTo>
                      <a:pt x="749" y="280"/>
                    </a:lnTo>
                    <a:lnTo>
                      <a:pt x="753" y="282"/>
                    </a:lnTo>
                    <a:lnTo>
                      <a:pt x="792" y="282"/>
                    </a:lnTo>
                    <a:lnTo>
                      <a:pt x="796" y="280"/>
                    </a:lnTo>
                    <a:lnTo>
                      <a:pt x="798" y="278"/>
                    </a:lnTo>
                    <a:lnTo>
                      <a:pt x="800" y="278"/>
                    </a:lnTo>
                    <a:lnTo>
                      <a:pt x="804" y="274"/>
                    </a:lnTo>
                    <a:lnTo>
                      <a:pt x="810" y="274"/>
                    </a:lnTo>
                    <a:lnTo>
                      <a:pt x="812" y="272"/>
                    </a:lnTo>
                    <a:lnTo>
                      <a:pt x="814" y="272"/>
                    </a:lnTo>
                    <a:lnTo>
                      <a:pt x="822" y="267"/>
                    </a:lnTo>
                    <a:lnTo>
                      <a:pt x="828" y="263"/>
                    </a:lnTo>
                    <a:lnTo>
                      <a:pt x="837" y="261"/>
                    </a:lnTo>
                    <a:lnTo>
                      <a:pt x="845" y="259"/>
                    </a:lnTo>
                    <a:lnTo>
                      <a:pt x="851" y="255"/>
                    </a:lnTo>
                    <a:lnTo>
                      <a:pt x="859" y="253"/>
                    </a:lnTo>
                    <a:lnTo>
                      <a:pt x="867" y="251"/>
                    </a:lnTo>
                    <a:lnTo>
                      <a:pt x="875" y="249"/>
                    </a:lnTo>
                    <a:lnTo>
                      <a:pt x="881" y="245"/>
                    </a:lnTo>
                    <a:lnTo>
                      <a:pt x="890" y="243"/>
                    </a:lnTo>
                    <a:lnTo>
                      <a:pt x="898" y="241"/>
                    </a:lnTo>
                    <a:lnTo>
                      <a:pt x="906" y="239"/>
                    </a:lnTo>
                    <a:lnTo>
                      <a:pt x="912" y="235"/>
                    </a:lnTo>
                    <a:lnTo>
                      <a:pt x="920" y="233"/>
                    </a:lnTo>
                    <a:lnTo>
                      <a:pt x="928" y="229"/>
                    </a:lnTo>
                    <a:lnTo>
                      <a:pt x="935" y="227"/>
                    </a:lnTo>
                    <a:lnTo>
                      <a:pt x="947" y="225"/>
                    </a:lnTo>
                    <a:lnTo>
                      <a:pt x="957" y="221"/>
                    </a:lnTo>
                    <a:lnTo>
                      <a:pt x="967" y="216"/>
                    </a:lnTo>
                    <a:lnTo>
                      <a:pt x="977" y="212"/>
                    </a:lnTo>
                    <a:lnTo>
                      <a:pt x="990" y="210"/>
                    </a:lnTo>
                    <a:lnTo>
                      <a:pt x="1000" y="206"/>
                    </a:lnTo>
                    <a:lnTo>
                      <a:pt x="1010" y="202"/>
                    </a:lnTo>
                    <a:lnTo>
                      <a:pt x="1020" y="198"/>
                    </a:lnTo>
                    <a:lnTo>
                      <a:pt x="1032" y="194"/>
                    </a:lnTo>
                    <a:lnTo>
                      <a:pt x="1043" y="192"/>
                    </a:lnTo>
                    <a:lnTo>
                      <a:pt x="1055" y="190"/>
                    </a:lnTo>
                    <a:lnTo>
                      <a:pt x="1065" y="188"/>
                    </a:lnTo>
                    <a:lnTo>
                      <a:pt x="1077" y="186"/>
                    </a:lnTo>
                    <a:lnTo>
                      <a:pt x="1088" y="184"/>
                    </a:lnTo>
                    <a:lnTo>
                      <a:pt x="1134" y="184"/>
                    </a:lnTo>
                    <a:lnTo>
                      <a:pt x="1139" y="182"/>
                    </a:lnTo>
                    <a:lnTo>
                      <a:pt x="1167" y="182"/>
                    </a:lnTo>
                    <a:lnTo>
                      <a:pt x="1167" y="186"/>
                    </a:lnTo>
                    <a:lnTo>
                      <a:pt x="1163" y="188"/>
                    </a:lnTo>
                    <a:lnTo>
                      <a:pt x="1161" y="190"/>
                    </a:lnTo>
                    <a:lnTo>
                      <a:pt x="1157" y="192"/>
                    </a:lnTo>
                    <a:lnTo>
                      <a:pt x="1155" y="192"/>
                    </a:lnTo>
                    <a:lnTo>
                      <a:pt x="1151" y="194"/>
                    </a:lnTo>
                    <a:lnTo>
                      <a:pt x="1147" y="194"/>
                    </a:lnTo>
                    <a:lnTo>
                      <a:pt x="1145" y="196"/>
                    </a:lnTo>
                    <a:lnTo>
                      <a:pt x="1141" y="196"/>
                    </a:lnTo>
                    <a:lnTo>
                      <a:pt x="1137" y="198"/>
                    </a:lnTo>
                    <a:lnTo>
                      <a:pt x="1134" y="198"/>
                    </a:lnTo>
                    <a:lnTo>
                      <a:pt x="1130" y="200"/>
                    </a:lnTo>
                    <a:lnTo>
                      <a:pt x="1126" y="202"/>
                    </a:lnTo>
                    <a:lnTo>
                      <a:pt x="1124" y="202"/>
                    </a:lnTo>
                    <a:lnTo>
                      <a:pt x="1120" y="204"/>
                    </a:lnTo>
                    <a:lnTo>
                      <a:pt x="1116" y="206"/>
                    </a:lnTo>
                    <a:lnTo>
                      <a:pt x="1049" y="274"/>
                    </a:lnTo>
                    <a:lnTo>
                      <a:pt x="1053" y="276"/>
                    </a:lnTo>
                    <a:lnTo>
                      <a:pt x="1059" y="276"/>
                    </a:lnTo>
                    <a:lnTo>
                      <a:pt x="1067" y="274"/>
                    </a:lnTo>
                    <a:lnTo>
                      <a:pt x="1098" y="274"/>
                    </a:lnTo>
                    <a:lnTo>
                      <a:pt x="1106" y="272"/>
                    </a:lnTo>
                    <a:lnTo>
                      <a:pt x="1145" y="272"/>
                    </a:lnTo>
                    <a:lnTo>
                      <a:pt x="1153" y="270"/>
                    </a:lnTo>
                    <a:lnTo>
                      <a:pt x="1177" y="270"/>
                    </a:lnTo>
                    <a:lnTo>
                      <a:pt x="1186" y="267"/>
                    </a:lnTo>
                    <a:lnTo>
                      <a:pt x="1230" y="267"/>
                    </a:lnTo>
                    <a:lnTo>
                      <a:pt x="1241" y="265"/>
                    </a:lnTo>
                    <a:lnTo>
                      <a:pt x="1285" y="265"/>
                    </a:lnTo>
                    <a:lnTo>
                      <a:pt x="1294" y="263"/>
                    </a:lnTo>
                    <a:lnTo>
                      <a:pt x="1316" y="263"/>
                    </a:lnTo>
                    <a:lnTo>
                      <a:pt x="1322" y="261"/>
                    </a:lnTo>
                    <a:lnTo>
                      <a:pt x="1336" y="261"/>
                    </a:lnTo>
                    <a:lnTo>
                      <a:pt x="1343" y="259"/>
                    </a:lnTo>
                    <a:lnTo>
                      <a:pt x="1369" y="259"/>
                    </a:lnTo>
                    <a:lnTo>
                      <a:pt x="1373" y="257"/>
                    </a:lnTo>
                    <a:lnTo>
                      <a:pt x="1383" y="257"/>
                    </a:lnTo>
                    <a:lnTo>
                      <a:pt x="1392" y="251"/>
                    </a:lnTo>
                    <a:lnTo>
                      <a:pt x="1398" y="245"/>
                    </a:lnTo>
                    <a:lnTo>
                      <a:pt x="1406" y="241"/>
                    </a:lnTo>
                    <a:lnTo>
                      <a:pt x="1414" y="235"/>
                    </a:lnTo>
                    <a:lnTo>
                      <a:pt x="1420" y="229"/>
                    </a:lnTo>
                    <a:lnTo>
                      <a:pt x="1428" y="223"/>
                    </a:lnTo>
                    <a:lnTo>
                      <a:pt x="1436" y="218"/>
                    </a:lnTo>
                    <a:lnTo>
                      <a:pt x="1445" y="212"/>
                    </a:lnTo>
                    <a:lnTo>
                      <a:pt x="1451" y="206"/>
                    </a:lnTo>
                    <a:lnTo>
                      <a:pt x="1459" y="200"/>
                    </a:lnTo>
                    <a:lnTo>
                      <a:pt x="1467" y="196"/>
                    </a:lnTo>
                    <a:lnTo>
                      <a:pt x="1475" y="190"/>
                    </a:lnTo>
                    <a:lnTo>
                      <a:pt x="1481" y="184"/>
                    </a:lnTo>
                    <a:lnTo>
                      <a:pt x="1490" y="180"/>
                    </a:lnTo>
                    <a:lnTo>
                      <a:pt x="1498" y="174"/>
                    </a:lnTo>
                    <a:lnTo>
                      <a:pt x="1506" y="167"/>
                    </a:lnTo>
                    <a:lnTo>
                      <a:pt x="1524" y="149"/>
                    </a:lnTo>
                    <a:lnTo>
                      <a:pt x="1534" y="141"/>
                    </a:lnTo>
                    <a:lnTo>
                      <a:pt x="1545" y="133"/>
                    </a:lnTo>
                    <a:lnTo>
                      <a:pt x="1573" y="104"/>
                    </a:lnTo>
                    <a:lnTo>
                      <a:pt x="1583" y="96"/>
                    </a:lnTo>
                    <a:lnTo>
                      <a:pt x="1594" y="88"/>
                    </a:lnTo>
                    <a:lnTo>
                      <a:pt x="1602" y="78"/>
                    </a:lnTo>
                    <a:lnTo>
                      <a:pt x="1612" y="69"/>
                    </a:lnTo>
                    <a:lnTo>
                      <a:pt x="1622" y="61"/>
                    </a:lnTo>
                    <a:lnTo>
                      <a:pt x="1634" y="53"/>
                    </a:lnTo>
                    <a:lnTo>
                      <a:pt x="1645" y="45"/>
                    </a:lnTo>
                    <a:lnTo>
                      <a:pt x="1655" y="37"/>
                    </a:lnTo>
                    <a:lnTo>
                      <a:pt x="1665" y="31"/>
                    </a:lnTo>
                    <a:lnTo>
                      <a:pt x="1669" y="25"/>
                    </a:lnTo>
                    <a:lnTo>
                      <a:pt x="1673" y="20"/>
                    </a:lnTo>
                    <a:lnTo>
                      <a:pt x="1679" y="16"/>
                    </a:lnTo>
                    <a:lnTo>
                      <a:pt x="1683" y="12"/>
                    </a:lnTo>
                    <a:lnTo>
                      <a:pt x="1689" y="10"/>
                    </a:lnTo>
                    <a:lnTo>
                      <a:pt x="1694" y="8"/>
                    </a:lnTo>
                    <a:lnTo>
                      <a:pt x="1700" y="6"/>
                    </a:lnTo>
                    <a:lnTo>
                      <a:pt x="1706" y="6"/>
                    </a:lnTo>
                    <a:lnTo>
                      <a:pt x="1712" y="4"/>
                    </a:lnTo>
                    <a:lnTo>
                      <a:pt x="1728" y="4"/>
                    </a:lnTo>
                    <a:lnTo>
                      <a:pt x="1734" y="2"/>
                    </a:lnTo>
                    <a:lnTo>
                      <a:pt x="1747" y="2"/>
                    </a:lnTo>
                    <a:lnTo>
                      <a:pt x="1753" y="0"/>
                    </a:lnTo>
                    <a:lnTo>
                      <a:pt x="17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auto">
              <a:xfrm>
                <a:off x="4981" y="2070"/>
                <a:ext cx="20" cy="41"/>
              </a:xfrm>
              <a:custGeom>
                <a:avLst/>
                <a:gdLst/>
                <a:ahLst/>
                <a:cxnLst>
                  <a:cxn ang="0">
                    <a:pos x="4" y="39"/>
                  </a:cxn>
                  <a:cxn ang="0">
                    <a:pos x="4" y="41"/>
                  </a:cxn>
                  <a:cxn ang="0">
                    <a:pos x="8" y="37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4" y="23"/>
                  </a:cxn>
                  <a:cxn ang="0">
                    <a:pos x="16" y="18"/>
                  </a:cxn>
                  <a:cxn ang="0">
                    <a:pos x="18" y="12"/>
                  </a:cxn>
                  <a:cxn ang="0">
                    <a:pos x="20" y="6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12"/>
                  </a:cxn>
                  <a:cxn ang="0">
                    <a:pos x="12" y="16"/>
                  </a:cxn>
                  <a:cxn ang="0">
                    <a:pos x="10" y="21"/>
                  </a:cxn>
                  <a:cxn ang="0">
                    <a:pos x="8" y="25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0" y="37"/>
                  </a:cxn>
                  <a:cxn ang="0">
                    <a:pos x="4" y="39"/>
                  </a:cxn>
                </a:cxnLst>
                <a:rect l="0" t="0" r="r" b="b"/>
                <a:pathLst>
                  <a:path w="20" h="41">
                    <a:moveTo>
                      <a:pt x="4" y="39"/>
                    </a:moveTo>
                    <a:lnTo>
                      <a:pt x="4" y="41"/>
                    </a:lnTo>
                    <a:lnTo>
                      <a:pt x="8" y="37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4" y="23"/>
                    </a:lnTo>
                    <a:lnTo>
                      <a:pt x="16" y="18"/>
                    </a:lnTo>
                    <a:lnTo>
                      <a:pt x="18" y="12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auto">
              <a:xfrm>
                <a:off x="4897" y="2107"/>
                <a:ext cx="88" cy="192"/>
              </a:xfrm>
              <a:custGeom>
                <a:avLst/>
                <a:gdLst/>
                <a:ahLst/>
                <a:cxnLst>
                  <a:cxn ang="0">
                    <a:pos x="4" y="190"/>
                  </a:cxn>
                  <a:cxn ang="0">
                    <a:pos x="4" y="192"/>
                  </a:cxn>
                  <a:cxn ang="0">
                    <a:pos x="10" y="179"/>
                  </a:cxn>
                  <a:cxn ang="0">
                    <a:pos x="15" y="167"/>
                  </a:cxn>
                  <a:cxn ang="0">
                    <a:pos x="21" y="155"/>
                  </a:cxn>
                  <a:cxn ang="0">
                    <a:pos x="25" y="145"/>
                  </a:cxn>
                  <a:cxn ang="0">
                    <a:pos x="31" y="133"/>
                  </a:cxn>
                  <a:cxn ang="0">
                    <a:pos x="37" y="122"/>
                  </a:cxn>
                  <a:cxn ang="0">
                    <a:pos x="43" y="110"/>
                  </a:cxn>
                  <a:cxn ang="0">
                    <a:pos x="47" y="98"/>
                  </a:cxn>
                  <a:cxn ang="0">
                    <a:pos x="53" y="86"/>
                  </a:cxn>
                  <a:cxn ang="0">
                    <a:pos x="59" y="73"/>
                  </a:cxn>
                  <a:cxn ang="0">
                    <a:pos x="63" y="63"/>
                  </a:cxn>
                  <a:cxn ang="0">
                    <a:pos x="70" y="51"/>
                  </a:cxn>
                  <a:cxn ang="0">
                    <a:pos x="74" y="39"/>
                  </a:cxn>
                  <a:cxn ang="0">
                    <a:pos x="80" y="26"/>
                  </a:cxn>
                  <a:cxn ang="0">
                    <a:pos x="84" y="14"/>
                  </a:cxn>
                  <a:cxn ang="0">
                    <a:pos x="88" y="2"/>
                  </a:cxn>
                  <a:cxn ang="0">
                    <a:pos x="84" y="0"/>
                  </a:cxn>
                  <a:cxn ang="0">
                    <a:pos x="80" y="12"/>
                  </a:cxn>
                  <a:cxn ang="0">
                    <a:pos x="76" y="24"/>
                  </a:cxn>
                  <a:cxn ang="0">
                    <a:pos x="70" y="37"/>
                  </a:cxn>
                  <a:cxn ang="0">
                    <a:pos x="66" y="49"/>
                  </a:cxn>
                  <a:cxn ang="0">
                    <a:pos x="59" y="61"/>
                  </a:cxn>
                  <a:cxn ang="0">
                    <a:pos x="55" y="73"/>
                  </a:cxn>
                  <a:cxn ang="0">
                    <a:pos x="49" y="84"/>
                  </a:cxn>
                  <a:cxn ang="0">
                    <a:pos x="43" y="96"/>
                  </a:cxn>
                  <a:cxn ang="0">
                    <a:pos x="39" y="108"/>
                  </a:cxn>
                  <a:cxn ang="0">
                    <a:pos x="33" y="120"/>
                  </a:cxn>
                  <a:cxn ang="0">
                    <a:pos x="27" y="131"/>
                  </a:cxn>
                  <a:cxn ang="0">
                    <a:pos x="23" y="143"/>
                  </a:cxn>
                  <a:cxn ang="0">
                    <a:pos x="17" y="155"/>
                  </a:cxn>
                  <a:cxn ang="0">
                    <a:pos x="10" y="167"/>
                  </a:cxn>
                  <a:cxn ang="0">
                    <a:pos x="6" y="177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4" y="190"/>
                  </a:cxn>
                </a:cxnLst>
                <a:rect l="0" t="0" r="r" b="b"/>
                <a:pathLst>
                  <a:path w="88" h="192">
                    <a:moveTo>
                      <a:pt x="4" y="190"/>
                    </a:moveTo>
                    <a:lnTo>
                      <a:pt x="4" y="192"/>
                    </a:lnTo>
                    <a:lnTo>
                      <a:pt x="10" y="179"/>
                    </a:lnTo>
                    <a:lnTo>
                      <a:pt x="15" y="167"/>
                    </a:lnTo>
                    <a:lnTo>
                      <a:pt x="21" y="155"/>
                    </a:lnTo>
                    <a:lnTo>
                      <a:pt x="25" y="145"/>
                    </a:lnTo>
                    <a:lnTo>
                      <a:pt x="31" y="133"/>
                    </a:lnTo>
                    <a:lnTo>
                      <a:pt x="37" y="122"/>
                    </a:lnTo>
                    <a:lnTo>
                      <a:pt x="43" y="110"/>
                    </a:lnTo>
                    <a:lnTo>
                      <a:pt x="47" y="98"/>
                    </a:lnTo>
                    <a:lnTo>
                      <a:pt x="53" y="86"/>
                    </a:lnTo>
                    <a:lnTo>
                      <a:pt x="59" y="73"/>
                    </a:lnTo>
                    <a:lnTo>
                      <a:pt x="63" y="63"/>
                    </a:lnTo>
                    <a:lnTo>
                      <a:pt x="70" y="51"/>
                    </a:lnTo>
                    <a:lnTo>
                      <a:pt x="74" y="39"/>
                    </a:lnTo>
                    <a:lnTo>
                      <a:pt x="80" y="26"/>
                    </a:lnTo>
                    <a:lnTo>
                      <a:pt x="84" y="14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0" y="12"/>
                    </a:lnTo>
                    <a:lnTo>
                      <a:pt x="76" y="24"/>
                    </a:lnTo>
                    <a:lnTo>
                      <a:pt x="70" y="37"/>
                    </a:lnTo>
                    <a:lnTo>
                      <a:pt x="66" y="49"/>
                    </a:lnTo>
                    <a:lnTo>
                      <a:pt x="59" y="61"/>
                    </a:lnTo>
                    <a:lnTo>
                      <a:pt x="55" y="73"/>
                    </a:lnTo>
                    <a:lnTo>
                      <a:pt x="49" y="84"/>
                    </a:lnTo>
                    <a:lnTo>
                      <a:pt x="43" y="96"/>
                    </a:lnTo>
                    <a:lnTo>
                      <a:pt x="39" y="108"/>
                    </a:lnTo>
                    <a:lnTo>
                      <a:pt x="33" y="120"/>
                    </a:lnTo>
                    <a:lnTo>
                      <a:pt x="27" y="131"/>
                    </a:lnTo>
                    <a:lnTo>
                      <a:pt x="23" y="143"/>
                    </a:lnTo>
                    <a:lnTo>
                      <a:pt x="17" y="155"/>
                    </a:lnTo>
                    <a:lnTo>
                      <a:pt x="10" y="167"/>
                    </a:lnTo>
                    <a:lnTo>
                      <a:pt x="6" y="177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4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4899" y="2297"/>
                <a:ext cx="6" cy="22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20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2" y="16"/>
                  </a:cxn>
                </a:cxnLst>
                <a:rect l="0" t="0" r="r" b="b"/>
                <a:pathLst>
                  <a:path w="6" h="22">
                    <a:moveTo>
                      <a:pt x="2" y="16"/>
                    </a:move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4901" y="2313"/>
                <a:ext cx="45" cy="18"/>
              </a:xfrm>
              <a:custGeom>
                <a:avLst/>
                <a:gdLst/>
                <a:ahLst/>
                <a:cxnLst>
                  <a:cxn ang="0">
                    <a:pos x="45" y="18"/>
                  </a:cxn>
                  <a:cxn ang="0">
                    <a:pos x="45" y="16"/>
                  </a:cxn>
                  <a:cxn ang="0">
                    <a:pos x="41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4"/>
                  </a:cxn>
                  <a:cxn ang="0">
                    <a:pos x="19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19" y="6"/>
                  </a:cxn>
                  <a:cxn ang="0">
                    <a:pos x="23" y="8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9" y="16"/>
                  </a:cxn>
                  <a:cxn ang="0">
                    <a:pos x="41" y="18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5" y="18"/>
                  </a:cxn>
                </a:cxnLst>
                <a:rect l="0" t="0" r="r" b="b"/>
                <a:pathLst>
                  <a:path w="45" h="18">
                    <a:moveTo>
                      <a:pt x="45" y="18"/>
                    </a:moveTo>
                    <a:lnTo>
                      <a:pt x="45" y="16"/>
                    </a:lnTo>
                    <a:lnTo>
                      <a:pt x="41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19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auto">
              <a:xfrm>
                <a:off x="4942" y="2331"/>
                <a:ext cx="6" cy="2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6" y="27"/>
                  </a:cxn>
                  <a:cxn ang="0">
                    <a:pos x="6" y="25"/>
                  </a:cxn>
                  <a:cxn ang="0">
                    <a:pos x="6" y="27"/>
                  </a:cxn>
                </a:cxnLst>
                <a:rect l="0" t="0" r="r" b="b"/>
                <a:pathLst>
                  <a:path w="6" h="27">
                    <a:moveTo>
                      <a:pt x="6" y="27"/>
                    </a:moveTo>
                    <a:lnTo>
                      <a:pt x="6" y="25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auto">
              <a:xfrm>
                <a:off x="4942" y="2354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4" y="8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auto">
              <a:xfrm>
                <a:off x="4942" y="2360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4942" y="2362"/>
                <a:ext cx="4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2"/>
                  </a:cxn>
                </a:cxnLst>
                <a:rect l="0" t="0" r="r" b="b"/>
                <a:pathLst>
                  <a:path w="4" h="6">
                    <a:moveTo>
                      <a:pt x="2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4942" y="2364"/>
                <a:ext cx="86" cy="12"/>
              </a:xfrm>
              <a:custGeom>
                <a:avLst/>
                <a:gdLst/>
                <a:ahLst/>
                <a:cxnLst>
                  <a:cxn ang="0">
                    <a:pos x="84" y="8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47" y="8"/>
                  </a:cxn>
                  <a:cxn ang="0">
                    <a:pos x="53" y="10"/>
                  </a:cxn>
                  <a:cxn ang="0">
                    <a:pos x="74" y="10"/>
                  </a:cxn>
                  <a:cxn ang="0">
                    <a:pos x="80" y="12"/>
                  </a:cxn>
                  <a:cxn ang="0">
                    <a:pos x="84" y="12"/>
                  </a:cxn>
                  <a:cxn ang="0">
                    <a:pos x="82" y="12"/>
                  </a:cxn>
                  <a:cxn ang="0">
                    <a:pos x="86" y="8"/>
                  </a:cxn>
                  <a:cxn ang="0">
                    <a:pos x="84" y="8"/>
                  </a:cxn>
                </a:cxnLst>
                <a:rect l="0" t="0" r="r" b="b"/>
                <a:pathLst>
                  <a:path w="86" h="12">
                    <a:moveTo>
                      <a:pt x="84" y="8"/>
                    </a:moveTo>
                    <a:lnTo>
                      <a:pt x="80" y="8"/>
                    </a:lnTo>
                    <a:lnTo>
                      <a:pt x="74" y="6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47" y="8"/>
                    </a:lnTo>
                    <a:lnTo>
                      <a:pt x="53" y="10"/>
                    </a:lnTo>
                    <a:lnTo>
                      <a:pt x="74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2" y="12"/>
                    </a:lnTo>
                    <a:lnTo>
                      <a:pt x="86" y="8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5024" y="2372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4" y="15"/>
                  </a:cxn>
                  <a:cxn ang="0">
                    <a:pos x="4" y="12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4" y="12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830" y="2382"/>
                <a:ext cx="198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77" y="17"/>
                  </a:cxn>
                  <a:cxn ang="0">
                    <a:pos x="90" y="15"/>
                  </a:cxn>
                  <a:cxn ang="0">
                    <a:pos x="114" y="15"/>
                  </a:cxn>
                  <a:cxn ang="0">
                    <a:pos x="126" y="13"/>
                  </a:cxn>
                  <a:cxn ang="0">
                    <a:pos x="139" y="13"/>
                  </a:cxn>
                  <a:cxn ang="0">
                    <a:pos x="151" y="11"/>
                  </a:cxn>
                  <a:cxn ang="0">
                    <a:pos x="161" y="11"/>
                  </a:cxn>
                  <a:cxn ang="0">
                    <a:pos x="173" y="9"/>
                  </a:cxn>
                  <a:cxn ang="0">
                    <a:pos x="186" y="7"/>
                  </a:cxn>
                  <a:cxn ang="0">
                    <a:pos x="198" y="5"/>
                  </a:cxn>
                  <a:cxn ang="0">
                    <a:pos x="196" y="0"/>
                  </a:cxn>
                  <a:cxn ang="0">
                    <a:pos x="186" y="2"/>
                  </a:cxn>
                  <a:cxn ang="0">
                    <a:pos x="173" y="5"/>
                  </a:cxn>
                  <a:cxn ang="0">
                    <a:pos x="161" y="7"/>
                  </a:cxn>
                  <a:cxn ang="0">
                    <a:pos x="151" y="7"/>
                  </a:cxn>
                  <a:cxn ang="0">
                    <a:pos x="139" y="9"/>
                  </a:cxn>
                  <a:cxn ang="0">
                    <a:pos x="126" y="9"/>
                  </a:cxn>
                  <a:cxn ang="0">
                    <a:pos x="114" y="11"/>
                  </a:cxn>
                  <a:cxn ang="0">
                    <a:pos x="77" y="11"/>
                  </a:cxn>
                  <a:cxn ang="0">
                    <a:pos x="65" y="13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7"/>
                  </a:cxn>
                </a:cxnLst>
                <a:rect l="0" t="0" r="r" b="b"/>
                <a:pathLst>
                  <a:path w="198" h="17">
                    <a:moveTo>
                      <a:pt x="2" y="17"/>
                    </a:moveTo>
                    <a:lnTo>
                      <a:pt x="77" y="17"/>
                    </a:lnTo>
                    <a:lnTo>
                      <a:pt x="90" y="15"/>
                    </a:lnTo>
                    <a:lnTo>
                      <a:pt x="114" y="15"/>
                    </a:lnTo>
                    <a:lnTo>
                      <a:pt x="126" y="13"/>
                    </a:lnTo>
                    <a:lnTo>
                      <a:pt x="139" y="13"/>
                    </a:lnTo>
                    <a:lnTo>
                      <a:pt x="151" y="11"/>
                    </a:lnTo>
                    <a:lnTo>
                      <a:pt x="161" y="11"/>
                    </a:lnTo>
                    <a:lnTo>
                      <a:pt x="173" y="9"/>
                    </a:lnTo>
                    <a:lnTo>
                      <a:pt x="186" y="7"/>
                    </a:lnTo>
                    <a:lnTo>
                      <a:pt x="198" y="5"/>
                    </a:lnTo>
                    <a:lnTo>
                      <a:pt x="196" y="0"/>
                    </a:lnTo>
                    <a:lnTo>
                      <a:pt x="186" y="2"/>
                    </a:lnTo>
                    <a:lnTo>
                      <a:pt x="173" y="5"/>
                    </a:lnTo>
                    <a:lnTo>
                      <a:pt x="161" y="7"/>
                    </a:lnTo>
                    <a:lnTo>
                      <a:pt x="151" y="7"/>
                    </a:lnTo>
                    <a:lnTo>
                      <a:pt x="139" y="9"/>
                    </a:lnTo>
                    <a:lnTo>
                      <a:pt x="126" y="9"/>
                    </a:lnTo>
                    <a:lnTo>
                      <a:pt x="114" y="11"/>
                    </a:lnTo>
                    <a:lnTo>
                      <a:pt x="77" y="11"/>
                    </a:lnTo>
                    <a:lnTo>
                      <a:pt x="65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23"/>
              <p:cNvSpPr>
                <a:spLocks/>
              </p:cNvSpPr>
              <p:nvPr/>
            </p:nvSpPr>
            <p:spPr bwMode="auto">
              <a:xfrm>
                <a:off x="4791" y="2397"/>
                <a:ext cx="41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6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1" y="8"/>
                  </a:cxn>
                  <a:cxn ang="0">
                    <a:pos x="37" y="6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31" y="4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1" h="14">
                    <a:moveTo>
                      <a:pt x="0" y="14"/>
                    </a:moveTo>
                    <a:lnTo>
                      <a:pt x="6" y="12"/>
                    </a:lnTo>
                    <a:lnTo>
                      <a:pt x="10" y="12"/>
                    </a:lnTo>
                    <a:lnTo>
                      <a:pt x="16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31" y="4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24"/>
              <p:cNvSpPr>
                <a:spLocks/>
              </p:cNvSpPr>
              <p:nvPr/>
            </p:nvSpPr>
            <p:spPr bwMode="auto">
              <a:xfrm>
                <a:off x="4718" y="2407"/>
                <a:ext cx="7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6" y="22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8" y="16"/>
                  </a:cxn>
                  <a:cxn ang="0">
                    <a:pos x="32" y="16"/>
                  </a:cxn>
                  <a:cxn ang="0">
                    <a:pos x="36" y="14"/>
                  </a:cxn>
                  <a:cxn ang="0">
                    <a:pos x="43" y="14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10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69" y="6"/>
                  </a:cxn>
                  <a:cxn ang="0">
                    <a:pos x="73" y="4"/>
                  </a:cxn>
                  <a:cxn ang="0">
                    <a:pos x="73" y="0"/>
                  </a:cxn>
                  <a:cxn ang="0">
                    <a:pos x="69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6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0" y="10"/>
                  </a:cxn>
                  <a:cxn ang="0">
                    <a:pos x="36" y="10"/>
                  </a:cxn>
                  <a:cxn ang="0">
                    <a:pos x="32" y="12"/>
                  </a:cxn>
                  <a:cxn ang="0">
                    <a:pos x="26" y="12"/>
                  </a:cxn>
                  <a:cxn ang="0">
                    <a:pos x="22" y="14"/>
                  </a:cxn>
                  <a:cxn ang="0">
                    <a:pos x="18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2" y="22"/>
                  </a:cxn>
                </a:cxnLst>
                <a:rect l="0" t="0" r="r" b="b"/>
                <a:pathLst>
                  <a:path w="73" h="22">
                    <a:moveTo>
                      <a:pt x="2" y="22"/>
                    </a:moveTo>
                    <a:lnTo>
                      <a:pt x="6" y="22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73" y="4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0" y="10"/>
                    </a:lnTo>
                    <a:lnTo>
                      <a:pt x="36" y="10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25"/>
              <p:cNvSpPr>
                <a:spLocks/>
              </p:cNvSpPr>
              <p:nvPr/>
            </p:nvSpPr>
            <p:spPr bwMode="auto">
              <a:xfrm>
                <a:off x="4693" y="2425"/>
                <a:ext cx="27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7" y="8"/>
                  </a:cxn>
                  <a:cxn ang="0">
                    <a:pos x="21" y="6"/>
                  </a:cxn>
                  <a:cxn ang="0">
                    <a:pos x="23" y="6"/>
                  </a:cxn>
                  <a:cxn ang="0">
                    <a:pos x="27" y="4"/>
                  </a:cxn>
                  <a:cxn ang="0">
                    <a:pos x="25" y="0"/>
                  </a:cxn>
                  <a:cxn ang="0">
                    <a:pos x="23" y="2"/>
                  </a:cxn>
                  <a:cxn ang="0">
                    <a:pos x="19" y="4"/>
                  </a:cxn>
                  <a:cxn ang="0">
                    <a:pos x="17" y="4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27" h="15">
                    <a:moveTo>
                      <a:pt x="2" y="15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7" y="4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26"/>
              <p:cNvSpPr>
                <a:spLocks/>
              </p:cNvSpPr>
              <p:nvPr/>
            </p:nvSpPr>
            <p:spPr bwMode="auto">
              <a:xfrm>
                <a:off x="4520" y="2436"/>
                <a:ext cx="175" cy="44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2" y="42"/>
                  </a:cxn>
                  <a:cxn ang="0">
                    <a:pos x="22" y="40"/>
                  </a:cxn>
                  <a:cxn ang="0">
                    <a:pos x="32" y="36"/>
                  </a:cxn>
                  <a:cxn ang="0">
                    <a:pos x="45" y="34"/>
                  </a:cxn>
                  <a:cxn ang="0">
                    <a:pos x="55" y="32"/>
                  </a:cxn>
                  <a:cxn ang="0">
                    <a:pos x="65" y="30"/>
                  </a:cxn>
                  <a:cxn ang="0">
                    <a:pos x="77" y="28"/>
                  </a:cxn>
                  <a:cxn ang="0">
                    <a:pos x="87" y="26"/>
                  </a:cxn>
                  <a:cxn ang="0">
                    <a:pos x="100" y="24"/>
                  </a:cxn>
                  <a:cxn ang="0">
                    <a:pos x="110" y="22"/>
                  </a:cxn>
                  <a:cxn ang="0">
                    <a:pos x="122" y="18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5" y="4"/>
                  </a:cxn>
                  <a:cxn ang="0">
                    <a:pos x="173" y="0"/>
                  </a:cxn>
                  <a:cxn ang="0">
                    <a:pos x="163" y="4"/>
                  </a:cxn>
                  <a:cxn ang="0">
                    <a:pos x="153" y="8"/>
                  </a:cxn>
                  <a:cxn ang="0">
                    <a:pos x="143" y="10"/>
                  </a:cxn>
                  <a:cxn ang="0">
                    <a:pos x="132" y="12"/>
                  </a:cxn>
                  <a:cxn ang="0">
                    <a:pos x="120" y="16"/>
                  </a:cxn>
                  <a:cxn ang="0">
                    <a:pos x="110" y="18"/>
                  </a:cxn>
                  <a:cxn ang="0">
                    <a:pos x="98" y="20"/>
                  </a:cxn>
                  <a:cxn ang="0">
                    <a:pos x="87" y="22"/>
                  </a:cxn>
                  <a:cxn ang="0">
                    <a:pos x="75" y="24"/>
                  </a:cxn>
                  <a:cxn ang="0">
                    <a:pos x="65" y="26"/>
                  </a:cxn>
                  <a:cxn ang="0">
                    <a:pos x="55" y="28"/>
                  </a:cxn>
                  <a:cxn ang="0">
                    <a:pos x="43" y="30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2" y="44"/>
                  </a:cxn>
                </a:cxnLst>
                <a:rect l="0" t="0" r="r" b="b"/>
                <a:pathLst>
                  <a:path w="175" h="44">
                    <a:moveTo>
                      <a:pt x="2" y="44"/>
                    </a:moveTo>
                    <a:lnTo>
                      <a:pt x="12" y="42"/>
                    </a:lnTo>
                    <a:lnTo>
                      <a:pt x="22" y="40"/>
                    </a:lnTo>
                    <a:lnTo>
                      <a:pt x="32" y="36"/>
                    </a:lnTo>
                    <a:lnTo>
                      <a:pt x="45" y="34"/>
                    </a:lnTo>
                    <a:lnTo>
                      <a:pt x="55" y="32"/>
                    </a:lnTo>
                    <a:lnTo>
                      <a:pt x="65" y="30"/>
                    </a:lnTo>
                    <a:lnTo>
                      <a:pt x="77" y="28"/>
                    </a:lnTo>
                    <a:lnTo>
                      <a:pt x="87" y="26"/>
                    </a:lnTo>
                    <a:lnTo>
                      <a:pt x="100" y="24"/>
                    </a:lnTo>
                    <a:lnTo>
                      <a:pt x="110" y="22"/>
                    </a:lnTo>
                    <a:lnTo>
                      <a:pt x="122" y="18"/>
                    </a:lnTo>
                    <a:lnTo>
                      <a:pt x="132" y="16"/>
                    </a:lnTo>
                    <a:lnTo>
                      <a:pt x="143" y="14"/>
                    </a:lnTo>
                    <a:lnTo>
                      <a:pt x="155" y="10"/>
                    </a:lnTo>
                    <a:lnTo>
                      <a:pt x="165" y="8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63" y="4"/>
                    </a:lnTo>
                    <a:lnTo>
                      <a:pt x="153" y="8"/>
                    </a:lnTo>
                    <a:lnTo>
                      <a:pt x="143" y="10"/>
                    </a:lnTo>
                    <a:lnTo>
                      <a:pt x="132" y="12"/>
                    </a:lnTo>
                    <a:lnTo>
                      <a:pt x="120" y="16"/>
                    </a:lnTo>
                    <a:lnTo>
                      <a:pt x="110" y="18"/>
                    </a:lnTo>
                    <a:lnTo>
                      <a:pt x="98" y="20"/>
                    </a:lnTo>
                    <a:lnTo>
                      <a:pt x="87" y="22"/>
                    </a:lnTo>
                    <a:lnTo>
                      <a:pt x="75" y="24"/>
                    </a:lnTo>
                    <a:lnTo>
                      <a:pt x="65" y="26"/>
                    </a:lnTo>
                    <a:lnTo>
                      <a:pt x="55" y="28"/>
                    </a:lnTo>
                    <a:lnTo>
                      <a:pt x="43" y="30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27"/>
              <p:cNvSpPr>
                <a:spLocks/>
              </p:cNvSpPr>
              <p:nvPr/>
            </p:nvSpPr>
            <p:spPr bwMode="auto">
              <a:xfrm>
                <a:off x="4442" y="2476"/>
                <a:ext cx="80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2" y="17"/>
                  </a:cxn>
                  <a:cxn ang="0">
                    <a:pos x="17" y="15"/>
                  </a:cxn>
                  <a:cxn ang="0">
                    <a:pos x="21" y="15"/>
                  </a:cxn>
                  <a:cxn ang="0">
                    <a:pos x="27" y="13"/>
                  </a:cxn>
                  <a:cxn ang="0">
                    <a:pos x="41" y="13"/>
                  </a:cxn>
                  <a:cxn ang="0">
                    <a:pos x="45" y="11"/>
                  </a:cxn>
                  <a:cxn ang="0">
                    <a:pos x="51" y="11"/>
                  </a:cxn>
                  <a:cxn ang="0">
                    <a:pos x="55" y="8"/>
                  </a:cxn>
                  <a:cxn ang="0">
                    <a:pos x="59" y="8"/>
                  </a:cxn>
                  <a:cxn ang="0">
                    <a:pos x="66" y="6"/>
                  </a:cxn>
                  <a:cxn ang="0">
                    <a:pos x="70" y="6"/>
                  </a:cxn>
                  <a:cxn ang="0">
                    <a:pos x="76" y="4"/>
                  </a:cxn>
                  <a:cxn ang="0">
                    <a:pos x="80" y="4"/>
                  </a:cxn>
                  <a:cxn ang="0">
                    <a:pos x="78" y="0"/>
                  </a:cxn>
                  <a:cxn ang="0">
                    <a:pos x="74" y="0"/>
                  </a:cxn>
                  <a:cxn ang="0">
                    <a:pos x="70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4"/>
                  </a:cxn>
                  <a:cxn ang="0">
                    <a:pos x="49" y="6"/>
                  </a:cxn>
                  <a:cxn ang="0">
                    <a:pos x="41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5" y="11"/>
                  </a:cxn>
                  <a:cxn ang="0">
                    <a:pos x="21" y="11"/>
                  </a:cxn>
                  <a:cxn ang="0">
                    <a:pos x="17" y="13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2" y="17"/>
                  </a:cxn>
                </a:cxnLst>
                <a:rect l="0" t="0" r="r" b="b"/>
                <a:pathLst>
                  <a:path w="80" h="17">
                    <a:moveTo>
                      <a:pt x="2" y="17"/>
                    </a:moveTo>
                    <a:lnTo>
                      <a:pt x="12" y="17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51" y="11"/>
                    </a:lnTo>
                    <a:lnTo>
                      <a:pt x="55" y="8"/>
                    </a:lnTo>
                    <a:lnTo>
                      <a:pt x="59" y="8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4"/>
                    </a:lnTo>
                    <a:lnTo>
                      <a:pt x="49" y="6"/>
                    </a:lnTo>
                    <a:lnTo>
                      <a:pt x="41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28"/>
              <p:cNvSpPr>
                <a:spLocks/>
              </p:cNvSpPr>
              <p:nvPr/>
            </p:nvSpPr>
            <p:spPr bwMode="auto">
              <a:xfrm>
                <a:off x="4375" y="2489"/>
                <a:ext cx="69" cy="22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6" y="14"/>
                  </a:cxn>
                  <a:cxn ang="0">
                    <a:pos x="31" y="14"/>
                  </a:cxn>
                  <a:cxn ang="0">
                    <a:pos x="35" y="12"/>
                  </a:cxn>
                  <a:cxn ang="0">
                    <a:pos x="43" y="12"/>
                  </a:cxn>
                  <a:cxn ang="0">
                    <a:pos x="47" y="10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1" y="8"/>
                  </a:cxn>
                  <a:cxn ang="0">
                    <a:pos x="65" y="6"/>
                  </a:cxn>
                  <a:cxn ang="0">
                    <a:pos x="69" y="4"/>
                  </a:cxn>
                  <a:cxn ang="0">
                    <a:pos x="67" y="0"/>
                  </a:cxn>
                  <a:cxn ang="0">
                    <a:pos x="65" y="2"/>
                  </a:cxn>
                  <a:cxn ang="0">
                    <a:pos x="61" y="4"/>
                  </a:cxn>
                  <a:cxn ang="0">
                    <a:pos x="57" y="4"/>
                  </a:cxn>
                  <a:cxn ang="0">
                    <a:pos x="53" y="6"/>
                  </a:cxn>
                  <a:cxn ang="0">
                    <a:pos x="45" y="6"/>
                  </a:cxn>
                  <a:cxn ang="0">
                    <a:pos x="41" y="8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6" y="10"/>
                  </a:cxn>
                  <a:cxn ang="0">
                    <a:pos x="22" y="12"/>
                  </a:cxn>
                  <a:cxn ang="0">
                    <a:pos x="18" y="12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8" y="22"/>
                  </a:cxn>
                  <a:cxn ang="0">
                    <a:pos x="8" y="18"/>
                  </a:cxn>
                </a:cxnLst>
                <a:rect l="0" t="0" r="r" b="b"/>
                <a:pathLst>
                  <a:path w="69" h="22">
                    <a:moveTo>
                      <a:pt x="8" y="18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43" y="12"/>
                    </a:lnTo>
                    <a:lnTo>
                      <a:pt x="47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1" y="8"/>
                    </a:lnTo>
                    <a:lnTo>
                      <a:pt x="65" y="6"/>
                    </a:lnTo>
                    <a:lnTo>
                      <a:pt x="69" y="4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5" y="6"/>
                    </a:lnTo>
                    <a:lnTo>
                      <a:pt x="41" y="8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29"/>
              <p:cNvSpPr>
                <a:spLocks/>
              </p:cNvSpPr>
              <p:nvPr/>
            </p:nvSpPr>
            <p:spPr bwMode="auto">
              <a:xfrm>
                <a:off x="4383" y="2507"/>
                <a:ext cx="190" cy="8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78" y="4"/>
                  </a:cxn>
                  <a:cxn ang="0">
                    <a:pos x="47" y="4"/>
                  </a:cxn>
                  <a:cxn ang="0">
                    <a:pos x="37" y="2"/>
                  </a:cxn>
                  <a:cxn ang="0">
                    <a:pos x="25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47" y="6"/>
                  </a:cxn>
                  <a:cxn ang="0">
                    <a:pos x="59" y="8"/>
                  </a:cxn>
                  <a:cxn ang="0">
                    <a:pos x="167" y="8"/>
                  </a:cxn>
                  <a:cxn ang="0">
                    <a:pos x="178" y="6"/>
                  </a:cxn>
                  <a:cxn ang="0">
                    <a:pos x="190" y="6"/>
                  </a:cxn>
                  <a:cxn ang="0">
                    <a:pos x="190" y="2"/>
                  </a:cxn>
                </a:cxnLst>
                <a:rect l="0" t="0" r="r" b="b"/>
                <a:pathLst>
                  <a:path w="190" h="8">
                    <a:moveTo>
                      <a:pt x="190" y="2"/>
                    </a:moveTo>
                    <a:lnTo>
                      <a:pt x="178" y="4"/>
                    </a:lnTo>
                    <a:lnTo>
                      <a:pt x="47" y="4"/>
                    </a:lnTo>
                    <a:lnTo>
                      <a:pt x="37" y="2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47" y="6"/>
                    </a:lnTo>
                    <a:lnTo>
                      <a:pt x="59" y="8"/>
                    </a:lnTo>
                    <a:lnTo>
                      <a:pt x="167" y="8"/>
                    </a:lnTo>
                    <a:lnTo>
                      <a:pt x="178" y="6"/>
                    </a:lnTo>
                    <a:lnTo>
                      <a:pt x="190" y="6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4573" y="2509"/>
                <a:ext cx="26" cy="8"/>
              </a:xfrm>
              <a:custGeom>
                <a:avLst/>
                <a:gdLst/>
                <a:ahLst/>
                <a:cxnLst>
                  <a:cxn ang="0">
                    <a:pos x="26" y="6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6" y="6"/>
                  </a:cxn>
                </a:cxnLst>
                <a:rect l="0" t="0" r="r" b="b"/>
                <a:pathLst>
                  <a:path w="26" h="8">
                    <a:moveTo>
                      <a:pt x="26" y="6"/>
                    </a:moveTo>
                    <a:lnTo>
                      <a:pt x="26" y="4"/>
                    </a:lnTo>
                    <a:lnTo>
                      <a:pt x="2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4583" y="2515"/>
                <a:ext cx="1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4"/>
                  </a:cxn>
                </a:cxnLst>
                <a:rect l="0" t="0" r="r" b="b"/>
                <a:pathLst>
                  <a:path w="1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4314" y="2525"/>
                <a:ext cx="271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1" y="33"/>
                  </a:cxn>
                  <a:cxn ang="0">
                    <a:pos x="61" y="31"/>
                  </a:cxn>
                  <a:cxn ang="0">
                    <a:pos x="85" y="31"/>
                  </a:cxn>
                  <a:cxn ang="0">
                    <a:pos x="94" y="29"/>
                  </a:cxn>
                  <a:cxn ang="0">
                    <a:pos x="104" y="29"/>
                  </a:cxn>
                  <a:cxn ang="0">
                    <a:pos x="112" y="27"/>
                  </a:cxn>
                  <a:cxn ang="0">
                    <a:pos x="120" y="27"/>
                  </a:cxn>
                  <a:cxn ang="0">
                    <a:pos x="128" y="25"/>
                  </a:cxn>
                  <a:cxn ang="0">
                    <a:pos x="136" y="25"/>
                  </a:cxn>
                  <a:cxn ang="0">
                    <a:pos x="145" y="23"/>
                  </a:cxn>
                  <a:cxn ang="0">
                    <a:pos x="153" y="23"/>
                  </a:cxn>
                  <a:cxn ang="0">
                    <a:pos x="163" y="21"/>
                  </a:cxn>
                  <a:cxn ang="0">
                    <a:pos x="169" y="21"/>
                  </a:cxn>
                  <a:cxn ang="0">
                    <a:pos x="179" y="19"/>
                  </a:cxn>
                  <a:cxn ang="0">
                    <a:pos x="187" y="19"/>
                  </a:cxn>
                  <a:cxn ang="0">
                    <a:pos x="196" y="17"/>
                  </a:cxn>
                  <a:cxn ang="0">
                    <a:pos x="204" y="15"/>
                  </a:cxn>
                  <a:cxn ang="0">
                    <a:pos x="212" y="15"/>
                  </a:cxn>
                  <a:cxn ang="0">
                    <a:pos x="220" y="13"/>
                  </a:cxn>
                  <a:cxn ang="0">
                    <a:pos x="228" y="11"/>
                  </a:cxn>
                  <a:cxn ang="0">
                    <a:pos x="236" y="11"/>
                  </a:cxn>
                  <a:cxn ang="0">
                    <a:pos x="247" y="8"/>
                  </a:cxn>
                  <a:cxn ang="0">
                    <a:pos x="253" y="8"/>
                  </a:cxn>
                  <a:cxn ang="0">
                    <a:pos x="261" y="6"/>
                  </a:cxn>
                  <a:cxn ang="0">
                    <a:pos x="271" y="4"/>
                  </a:cxn>
                  <a:cxn ang="0">
                    <a:pos x="269" y="0"/>
                  </a:cxn>
                  <a:cxn ang="0">
                    <a:pos x="261" y="2"/>
                  </a:cxn>
                  <a:cxn ang="0">
                    <a:pos x="253" y="4"/>
                  </a:cxn>
                  <a:cxn ang="0">
                    <a:pos x="245" y="4"/>
                  </a:cxn>
                  <a:cxn ang="0">
                    <a:pos x="236" y="6"/>
                  </a:cxn>
                  <a:cxn ang="0">
                    <a:pos x="228" y="8"/>
                  </a:cxn>
                  <a:cxn ang="0">
                    <a:pos x="220" y="8"/>
                  </a:cxn>
                  <a:cxn ang="0">
                    <a:pos x="212" y="11"/>
                  </a:cxn>
                  <a:cxn ang="0">
                    <a:pos x="204" y="11"/>
                  </a:cxn>
                  <a:cxn ang="0">
                    <a:pos x="196" y="13"/>
                  </a:cxn>
                  <a:cxn ang="0">
                    <a:pos x="187" y="15"/>
                  </a:cxn>
                  <a:cxn ang="0">
                    <a:pos x="179" y="15"/>
                  </a:cxn>
                  <a:cxn ang="0">
                    <a:pos x="169" y="17"/>
                  </a:cxn>
                  <a:cxn ang="0">
                    <a:pos x="163" y="17"/>
                  </a:cxn>
                  <a:cxn ang="0">
                    <a:pos x="153" y="19"/>
                  </a:cxn>
                  <a:cxn ang="0">
                    <a:pos x="145" y="19"/>
                  </a:cxn>
                  <a:cxn ang="0">
                    <a:pos x="136" y="21"/>
                  </a:cxn>
                  <a:cxn ang="0">
                    <a:pos x="128" y="21"/>
                  </a:cxn>
                  <a:cxn ang="0">
                    <a:pos x="120" y="23"/>
                  </a:cxn>
                  <a:cxn ang="0">
                    <a:pos x="112" y="23"/>
                  </a:cxn>
                  <a:cxn ang="0">
                    <a:pos x="104" y="25"/>
                  </a:cxn>
                  <a:cxn ang="0">
                    <a:pos x="94" y="25"/>
                  </a:cxn>
                  <a:cxn ang="0">
                    <a:pos x="85" y="27"/>
                  </a:cxn>
                  <a:cxn ang="0">
                    <a:pos x="69" y="27"/>
                  </a:cxn>
                  <a:cxn ang="0">
                    <a:pos x="61" y="29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3"/>
                  </a:cxn>
                </a:cxnLst>
                <a:rect l="0" t="0" r="r" b="b"/>
                <a:pathLst>
                  <a:path w="271" h="33">
                    <a:moveTo>
                      <a:pt x="0" y="33"/>
                    </a:moveTo>
                    <a:lnTo>
                      <a:pt x="51" y="33"/>
                    </a:lnTo>
                    <a:lnTo>
                      <a:pt x="61" y="31"/>
                    </a:lnTo>
                    <a:lnTo>
                      <a:pt x="85" y="31"/>
                    </a:lnTo>
                    <a:lnTo>
                      <a:pt x="94" y="29"/>
                    </a:lnTo>
                    <a:lnTo>
                      <a:pt x="104" y="29"/>
                    </a:lnTo>
                    <a:lnTo>
                      <a:pt x="112" y="27"/>
                    </a:lnTo>
                    <a:lnTo>
                      <a:pt x="120" y="27"/>
                    </a:lnTo>
                    <a:lnTo>
                      <a:pt x="128" y="25"/>
                    </a:lnTo>
                    <a:lnTo>
                      <a:pt x="136" y="25"/>
                    </a:lnTo>
                    <a:lnTo>
                      <a:pt x="145" y="23"/>
                    </a:lnTo>
                    <a:lnTo>
                      <a:pt x="153" y="23"/>
                    </a:lnTo>
                    <a:lnTo>
                      <a:pt x="163" y="21"/>
                    </a:lnTo>
                    <a:lnTo>
                      <a:pt x="169" y="21"/>
                    </a:lnTo>
                    <a:lnTo>
                      <a:pt x="179" y="19"/>
                    </a:lnTo>
                    <a:lnTo>
                      <a:pt x="187" y="19"/>
                    </a:lnTo>
                    <a:lnTo>
                      <a:pt x="196" y="17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20" y="13"/>
                    </a:lnTo>
                    <a:lnTo>
                      <a:pt x="228" y="11"/>
                    </a:lnTo>
                    <a:lnTo>
                      <a:pt x="236" y="11"/>
                    </a:lnTo>
                    <a:lnTo>
                      <a:pt x="247" y="8"/>
                    </a:lnTo>
                    <a:lnTo>
                      <a:pt x="253" y="8"/>
                    </a:lnTo>
                    <a:lnTo>
                      <a:pt x="261" y="6"/>
                    </a:lnTo>
                    <a:lnTo>
                      <a:pt x="271" y="4"/>
                    </a:lnTo>
                    <a:lnTo>
                      <a:pt x="269" y="0"/>
                    </a:lnTo>
                    <a:lnTo>
                      <a:pt x="261" y="2"/>
                    </a:lnTo>
                    <a:lnTo>
                      <a:pt x="253" y="4"/>
                    </a:lnTo>
                    <a:lnTo>
                      <a:pt x="245" y="4"/>
                    </a:lnTo>
                    <a:lnTo>
                      <a:pt x="236" y="6"/>
                    </a:lnTo>
                    <a:lnTo>
                      <a:pt x="228" y="8"/>
                    </a:lnTo>
                    <a:lnTo>
                      <a:pt x="220" y="8"/>
                    </a:lnTo>
                    <a:lnTo>
                      <a:pt x="212" y="11"/>
                    </a:lnTo>
                    <a:lnTo>
                      <a:pt x="204" y="11"/>
                    </a:lnTo>
                    <a:lnTo>
                      <a:pt x="196" y="13"/>
                    </a:lnTo>
                    <a:lnTo>
                      <a:pt x="187" y="15"/>
                    </a:lnTo>
                    <a:lnTo>
                      <a:pt x="179" y="15"/>
                    </a:lnTo>
                    <a:lnTo>
                      <a:pt x="169" y="17"/>
                    </a:lnTo>
                    <a:lnTo>
                      <a:pt x="163" y="17"/>
                    </a:lnTo>
                    <a:lnTo>
                      <a:pt x="153" y="19"/>
                    </a:lnTo>
                    <a:lnTo>
                      <a:pt x="145" y="19"/>
                    </a:lnTo>
                    <a:lnTo>
                      <a:pt x="136" y="21"/>
                    </a:lnTo>
                    <a:lnTo>
                      <a:pt x="128" y="21"/>
                    </a:lnTo>
                    <a:lnTo>
                      <a:pt x="120" y="23"/>
                    </a:lnTo>
                    <a:lnTo>
                      <a:pt x="112" y="23"/>
                    </a:lnTo>
                    <a:lnTo>
                      <a:pt x="104" y="25"/>
                    </a:lnTo>
                    <a:lnTo>
                      <a:pt x="94" y="25"/>
                    </a:lnTo>
                    <a:lnTo>
                      <a:pt x="85" y="27"/>
                    </a:lnTo>
                    <a:lnTo>
                      <a:pt x="69" y="27"/>
                    </a:lnTo>
                    <a:lnTo>
                      <a:pt x="61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33"/>
              <p:cNvSpPr>
                <a:spLocks/>
              </p:cNvSpPr>
              <p:nvPr/>
            </p:nvSpPr>
            <p:spPr bwMode="auto">
              <a:xfrm>
                <a:off x="4244" y="2556"/>
                <a:ext cx="70" cy="18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9" y="14"/>
                  </a:cxn>
                  <a:cxn ang="0">
                    <a:pos x="23" y="14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35" y="10"/>
                  </a:cxn>
                  <a:cxn ang="0">
                    <a:pos x="41" y="10"/>
                  </a:cxn>
                  <a:cxn ang="0">
                    <a:pos x="47" y="8"/>
                  </a:cxn>
                  <a:cxn ang="0">
                    <a:pos x="53" y="8"/>
                  </a:cxn>
                  <a:cxn ang="0">
                    <a:pos x="57" y="6"/>
                  </a:cxn>
                  <a:cxn ang="0">
                    <a:pos x="62" y="6"/>
                  </a:cxn>
                  <a:cxn ang="0">
                    <a:pos x="66" y="4"/>
                  </a:cxn>
                  <a:cxn ang="0">
                    <a:pos x="70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7" y="2"/>
                  </a:cxn>
                  <a:cxn ang="0">
                    <a:pos x="53" y="4"/>
                  </a:cxn>
                  <a:cxn ang="0">
                    <a:pos x="45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17" y="10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4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14"/>
                  </a:cxn>
                </a:cxnLst>
                <a:rect l="0" t="0" r="r" b="b"/>
                <a:pathLst>
                  <a:path w="70" h="18">
                    <a:moveTo>
                      <a:pt x="6" y="14"/>
                    </a:moveTo>
                    <a:lnTo>
                      <a:pt x="6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9" y="14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35" y="10"/>
                    </a:lnTo>
                    <a:lnTo>
                      <a:pt x="41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7" y="6"/>
                    </a:lnTo>
                    <a:lnTo>
                      <a:pt x="62" y="6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57" y="2"/>
                    </a:lnTo>
                    <a:lnTo>
                      <a:pt x="53" y="4"/>
                    </a:lnTo>
                    <a:lnTo>
                      <a:pt x="45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34"/>
              <p:cNvSpPr>
                <a:spLocks/>
              </p:cNvSpPr>
              <p:nvPr/>
            </p:nvSpPr>
            <p:spPr bwMode="auto">
              <a:xfrm>
                <a:off x="4250" y="2570"/>
                <a:ext cx="17" cy="21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7" y="17"/>
                  </a:cxn>
                  <a:cxn ang="0">
                    <a:pos x="15" y="12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7" y="8"/>
                  </a:cxn>
                  <a:cxn ang="0">
                    <a:pos x="11" y="12"/>
                  </a:cxn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21"/>
                  </a:cxn>
                  <a:cxn ang="0">
                    <a:pos x="15" y="19"/>
                  </a:cxn>
                </a:cxnLst>
                <a:rect l="0" t="0" r="r" b="b"/>
                <a:pathLst>
                  <a:path w="17" h="21">
                    <a:moveTo>
                      <a:pt x="15" y="19"/>
                    </a:moveTo>
                    <a:lnTo>
                      <a:pt x="17" y="17"/>
                    </a:lnTo>
                    <a:lnTo>
                      <a:pt x="15" y="1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4244" y="2589"/>
                <a:ext cx="2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4" y="22"/>
                  </a:cxn>
                  <a:cxn ang="0">
                    <a:pos x="8" y="20"/>
                  </a:cxn>
                  <a:cxn ang="0">
                    <a:pos x="13" y="18"/>
                  </a:cxn>
                  <a:cxn ang="0">
                    <a:pos x="17" y="16"/>
                  </a:cxn>
                  <a:cxn ang="0">
                    <a:pos x="21" y="14"/>
                  </a:cxn>
                  <a:cxn ang="0">
                    <a:pos x="23" y="10"/>
                  </a:cxn>
                  <a:cxn ang="0">
                    <a:pos x="23" y="6"/>
                  </a:cxn>
                  <a:cxn ang="0">
                    <a:pos x="21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19" y="8"/>
                  </a:cxn>
                  <a:cxn ang="0">
                    <a:pos x="17" y="12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2" y="22"/>
                  </a:cxn>
                </a:cxnLst>
                <a:rect l="0" t="0" r="r" b="b"/>
                <a:pathLst>
                  <a:path w="23" h="22">
                    <a:moveTo>
                      <a:pt x="2" y="22"/>
                    </a:moveTo>
                    <a:lnTo>
                      <a:pt x="4" y="22"/>
                    </a:lnTo>
                    <a:lnTo>
                      <a:pt x="8" y="20"/>
                    </a:lnTo>
                    <a:lnTo>
                      <a:pt x="13" y="18"/>
                    </a:lnTo>
                    <a:lnTo>
                      <a:pt x="17" y="16"/>
                    </a:lnTo>
                    <a:lnTo>
                      <a:pt x="21" y="14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1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4193" y="2609"/>
                <a:ext cx="53" cy="14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2" y="14"/>
                  </a:cxn>
                  <a:cxn ang="0">
                    <a:pos x="8" y="12"/>
                  </a:cxn>
                  <a:cxn ang="0">
                    <a:pos x="15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53" y="2"/>
                  </a:cxn>
                  <a:cxn ang="0">
                    <a:pos x="51" y="0"/>
                  </a:cxn>
                  <a:cxn ang="0">
                    <a:pos x="45" y="0"/>
                  </a:cxn>
                  <a:cxn ang="0">
                    <a:pos x="39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5" y="6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4" y="12"/>
                  </a:cxn>
                </a:cxnLst>
                <a:rect l="0" t="0" r="r" b="b"/>
                <a:pathLst>
                  <a:path w="53" h="14">
                    <a:moveTo>
                      <a:pt x="4" y="12"/>
                    </a:moveTo>
                    <a:lnTo>
                      <a:pt x="2" y="14"/>
                    </a:lnTo>
                    <a:lnTo>
                      <a:pt x="8" y="12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53" y="2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146" y="2619"/>
                <a:ext cx="5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" y="27"/>
                  </a:cxn>
                  <a:cxn ang="0">
                    <a:pos x="7" y="23"/>
                  </a:cxn>
                  <a:cxn ang="0">
                    <a:pos x="13" y="21"/>
                  </a:cxn>
                  <a:cxn ang="0">
                    <a:pos x="21" y="19"/>
                  </a:cxn>
                  <a:cxn ang="0">
                    <a:pos x="27" y="17"/>
                  </a:cxn>
                  <a:cxn ang="0">
                    <a:pos x="33" y="15"/>
                  </a:cxn>
                  <a:cxn ang="0">
                    <a:pos x="41" y="12"/>
                  </a:cxn>
                  <a:cxn ang="0">
                    <a:pos x="51" y="2"/>
                  </a:cxn>
                  <a:cxn ang="0">
                    <a:pos x="47" y="0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5" y="12"/>
                  </a:cxn>
                  <a:cxn ang="0">
                    <a:pos x="19" y="15"/>
                  </a:cxn>
                  <a:cxn ang="0">
                    <a:pos x="13" y="17"/>
                  </a:cxn>
                  <a:cxn ang="0">
                    <a:pos x="7" y="19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0" y="27"/>
                  </a:cxn>
                </a:cxnLst>
                <a:rect l="0" t="0" r="r" b="b"/>
                <a:pathLst>
                  <a:path w="51" h="27">
                    <a:moveTo>
                      <a:pt x="0" y="27"/>
                    </a:moveTo>
                    <a:lnTo>
                      <a:pt x="2" y="27"/>
                    </a:lnTo>
                    <a:lnTo>
                      <a:pt x="7" y="23"/>
                    </a:lnTo>
                    <a:lnTo>
                      <a:pt x="13" y="21"/>
                    </a:lnTo>
                    <a:lnTo>
                      <a:pt x="21" y="19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1" y="12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5" y="12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7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055" y="2631"/>
                <a:ext cx="91" cy="1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6" y="11"/>
                  </a:cxn>
                  <a:cxn ang="0">
                    <a:pos x="22" y="13"/>
                  </a:cxn>
                  <a:cxn ang="0">
                    <a:pos x="28" y="15"/>
                  </a:cxn>
                  <a:cxn ang="0">
                    <a:pos x="38" y="15"/>
                  </a:cxn>
                  <a:cxn ang="0">
                    <a:pos x="46" y="17"/>
                  </a:cxn>
                  <a:cxn ang="0">
                    <a:pos x="51" y="17"/>
                  </a:cxn>
                  <a:cxn ang="0">
                    <a:pos x="57" y="19"/>
                  </a:cxn>
                  <a:cxn ang="0">
                    <a:pos x="63" y="19"/>
                  </a:cxn>
                  <a:cxn ang="0">
                    <a:pos x="69" y="17"/>
                  </a:cxn>
                  <a:cxn ang="0">
                    <a:pos x="79" y="17"/>
                  </a:cxn>
                  <a:cxn ang="0">
                    <a:pos x="87" y="15"/>
                  </a:cxn>
                  <a:cxn ang="0">
                    <a:pos x="91" y="15"/>
                  </a:cxn>
                  <a:cxn ang="0">
                    <a:pos x="91" y="11"/>
                  </a:cxn>
                  <a:cxn ang="0">
                    <a:pos x="85" y="13"/>
                  </a:cxn>
                  <a:cxn ang="0">
                    <a:pos x="75" y="13"/>
                  </a:cxn>
                  <a:cxn ang="0">
                    <a:pos x="69" y="15"/>
                  </a:cxn>
                  <a:cxn ang="0">
                    <a:pos x="51" y="15"/>
                  </a:cxn>
                  <a:cxn ang="0">
                    <a:pos x="46" y="13"/>
                  </a:cxn>
                  <a:cxn ang="0">
                    <a:pos x="40" y="13"/>
                  </a:cxn>
                  <a:cxn ang="0">
                    <a:pos x="34" y="11"/>
                  </a:cxn>
                  <a:cxn ang="0">
                    <a:pos x="28" y="11"/>
                  </a:cxn>
                  <a:cxn ang="0">
                    <a:pos x="24" y="9"/>
                  </a:cxn>
                  <a:cxn ang="0">
                    <a:pos x="18" y="7"/>
                  </a:cxn>
                  <a:cxn ang="0">
                    <a:pos x="12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91" h="19">
                    <a:moveTo>
                      <a:pt x="0" y="3"/>
                    </a:moveTo>
                    <a:lnTo>
                      <a:pt x="2" y="5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22" y="13"/>
                    </a:lnTo>
                    <a:lnTo>
                      <a:pt x="28" y="15"/>
                    </a:lnTo>
                    <a:lnTo>
                      <a:pt x="38" y="15"/>
                    </a:lnTo>
                    <a:lnTo>
                      <a:pt x="46" y="17"/>
                    </a:lnTo>
                    <a:lnTo>
                      <a:pt x="51" y="17"/>
                    </a:lnTo>
                    <a:lnTo>
                      <a:pt x="57" y="19"/>
                    </a:lnTo>
                    <a:lnTo>
                      <a:pt x="63" y="19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7" y="15"/>
                    </a:lnTo>
                    <a:lnTo>
                      <a:pt x="91" y="15"/>
                    </a:lnTo>
                    <a:lnTo>
                      <a:pt x="91" y="11"/>
                    </a:lnTo>
                    <a:lnTo>
                      <a:pt x="85" y="13"/>
                    </a:lnTo>
                    <a:lnTo>
                      <a:pt x="75" y="13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46" y="13"/>
                    </a:lnTo>
                    <a:lnTo>
                      <a:pt x="40" y="13"/>
                    </a:lnTo>
                    <a:lnTo>
                      <a:pt x="34" y="11"/>
                    </a:lnTo>
                    <a:lnTo>
                      <a:pt x="28" y="11"/>
                    </a:lnTo>
                    <a:lnTo>
                      <a:pt x="24" y="9"/>
                    </a:lnTo>
                    <a:lnTo>
                      <a:pt x="18" y="7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053" y="2568"/>
                <a:ext cx="6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6" y="33"/>
                  </a:cxn>
                  <a:cxn ang="0">
                    <a:pos x="4" y="17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66">
                    <a:moveTo>
                      <a:pt x="0" y="0"/>
                    </a:moveTo>
                    <a:lnTo>
                      <a:pt x="2" y="17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6" y="33"/>
                    </a:lnTo>
                    <a:lnTo>
                      <a:pt x="4" y="17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053" y="2548"/>
                <a:ext cx="51" cy="22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4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6" y="10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36" y="8"/>
                  </a:cxn>
                  <a:cxn ang="0">
                    <a:pos x="40" y="6"/>
                  </a:cxn>
                  <a:cxn ang="0">
                    <a:pos x="46" y="4"/>
                  </a:cxn>
                  <a:cxn ang="0">
                    <a:pos x="48" y="2"/>
                  </a:cxn>
                  <a:cxn ang="0">
                    <a:pos x="46" y="4"/>
                  </a:cxn>
                  <a:cxn ang="0">
                    <a:pos x="51" y="4"/>
                  </a:cxn>
                  <a:cxn ang="0">
                    <a:pos x="48" y="2"/>
                  </a:cxn>
                  <a:cxn ang="0">
                    <a:pos x="44" y="4"/>
                  </a:cxn>
                </a:cxnLst>
                <a:rect l="0" t="0" r="r" b="b"/>
                <a:pathLst>
                  <a:path w="51" h="22">
                    <a:moveTo>
                      <a:pt x="44" y="4"/>
                    </a:moveTo>
                    <a:lnTo>
                      <a:pt x="46" y="0"/>
                    </a:lnTo>
                    <a:lnTo>
                      <a:pt x="40" y="2"/>
                    </a:lnTo>
                    <a:lnTo>
                      <a:pt x="34" y="4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40" y="6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51" y="4"/>
                    </a:lnTo>
                    <a:lnTo>
                      <a:pt x="48" y="2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41"/>
              <p:cNvSpPr>
                <a:spLocks/>
              </p:cNvSpPr>
              <p:nvPr/>
            </p:nvSpPr>
            <p:spPr bwMode="auto">
              <a:xfrm>
                <a:off x="4087" y="2544"/>
                <a:ext cx="14" cy="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14" h="8">
                    <a:moveTo>
                      <a:pt x="2" y="6"/>
                    </a:moveTo>
                    <a:lnTo>
                      <a:pt x="10" y="6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42"/>
              <p:cNvSpPr>
                <a:spLocks/>
              </p:cNvSpPr>
              <p:nvPr/>
            </p:nvSpPr>
            <p:spPr bwMode="auto">
              <a:xfrm>
                <a:off x="4069" y="2544"/>
                <a:ext cx="20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lnTo>
                      <a:pt x="4" y="8"/>
                    </a:lnTo>
                    <a:lnTo>
                      <a:pt x="4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43"/>
              <p:cNvSpPr>
                <a:spLocks/>
              </p:cNvSpPr>
              <p:nvPr/>
            </p:nvSpPr>
            <p:spPr bwMode="auto">
              <a:xfrm>
                <a:off x="3989" y="2548"/>
                <a:ext cx="82" cy="1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8"/>
                  </a:cxn>
                  <a:cxn ang="0">
                    <a:pos x="10" y="16"/>
                  </a:cxn>
                  <a:cxn ang="0">
                    <a:pos x="15" y="14"/>
                  </a:cxn>
                  <a:cxn ang="0">
                    <a:pos x="19" y="14"/>
                  </a:cxn>
                  <a:cxn ang="0">
                    <a:pos x="23" y="12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43" y="8"/>
                  </a:cxn>
                  <a:cxn ang="0">
                    <a:pos x="61" y="8"/>
                  </a:cxn>
                  <a:cxn ang="0">
                    <a:pos x="68" y="6"/>
                  </a:cxn>
                  <a:cxn ang="0">
                    <a:pos x="78" y="6"/>
                  </a:cxn>
                  <a:cxn ang="0">
                    <a:pos x="82" y="4"/>
                  </a:cxn>
                  <a:cxn ang="0">
                    <a:pos x="82" y="0"/>
                  </a:cxn>
                  <a:cxn ang="0">
                    <a:pos x="78" y="2"/>
                  </a:cxn>
                  <a:cxn ang="0">
                    <a:pos x="68" y="2"/>
                  </a:cxn>
                  <a:cxn ang="0">
                    <a:pos x="61" y="4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7" y="8"/>
                  </a:cxn>
                  <a:cxn ang="0">
                    <a:pos x="23" y="8"/>
                  </a:cxn>
                  <a:cxn ang="0">
                    <a:pos x="19" y="10"/>
                  </a:cxn>
                  <a:cxn ang="0">
                    <a:pos x="13" y="10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16"/>
                  </a:cxn>
                </a:cxnLst>
                <a:rect l="0" t="0" r="r" b="b"/>
                <a:pathLst>
                  <a:path w="82" h="18">
                    <a:moveTo>
                      <a:pt x="6" y="16"/>
                    </a:moveTo>
                    <a:lnTo>
                      <a:pt x="4" y="18"/>
                    </a:lnTo>
                    <a:lnTo>
                      <a:pt x="10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3" y="8"/>
                    </a:lnTo>
                    <a:lnTo>
                      <a:pt x="61" y="8"/>
                    </a:lnTo>
                    <a:lnTo>
                      <a:pt x="68" y="6"/>
                    </a:lnTo>
                    <a:lnTo>
                      <a:pt x="78" y="6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7" y="8"/>
                    </a:lnTo>
                    <a:lnTo>
                      <a:pt x="23" y="8"/>
                    </a:lnTo>
                    <a:lnTo>
                      <a:pt x="19" y="10"/>
                    </a:lnTo>
                    <a:lnTo>
                      <a:pt x="13" y="10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44"/>
              <p:cNvSpPr>
                <a:spLocks/>
              </p:cNvSpPr>
              <p:nvPr/>
            </p:nvSpPr>
            <p:spPr bwMode="auto">
              <a:xfrm>
                <a:off x="3991" y="2564"/>
                <a:ext cx="19" cy="18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5" y="10"/>
                  </a:cxn>
                  <a:cxn ang="0">
                    <a:pos x="11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13" y="14"/>
                  </a:cxn>
                  <a:cxn ang="0">
                    <a:pos x="13" y="16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7" y="14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11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45"/>
              <p:cNvSpPr>
                <a:spLocks/>
              </p:cNvSpPr>
              <p:nvPr/>
            </p:nvSpPr>
            <p:spPr bwMode="auto">
              <a:xfrm>
                <a:off x="3965" y="2580"/>
                <a:ext cx="45" cy="25"/>
              </a:xfrm>
              <a:custGeom>
                <a:avLst/>
                <a:gdLst/>
                <a:ahLst/>
                <a:cxnLst>
                  <a:cxn ang="0">
                    <a:pos x="2" y="25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0" y="19"/>
                  </a:cxn>
                  <a:cxn ang="0">
                    <a:pos x="16" y="17"/>
                  </a:cxn>
                  <a:cxn ang="0">
                    <a:pos x="22" y="15"/>
                  </a:cxn>
                  <a:cxn ang="0">
                    <a:pos x="28" y="15"/>
                  </a:cxn>
                  <a:cxn ang="0">
                    <a:pos x="34" y="13"/>
                  </a:cxn>
                  <a:cxn ang="0">
                    <a:pos x="41" y="9"/>
                  </a:cxn>
                  <a:cxn ang="0">
                    <a:pos x="45" y="2"/>
                  </a:cxn>
                  <a:cxn ang="0">
                    <a:pos x="41" y="0"/>
                  </a:cxn>
                  <a:cxn ang="0">
                    <a:pos x="37" y="7"/>
                  </a:cxn>
                  <a:cxn ang="0">
                    <a:pos x="32" y="9"/>
                  </a:cxn>
                  <a:cxn ang="0">
                    <a:pos x="28" y="11"/>
                  </a:cxn>
                  <a:cxn ang="0">
                    <a:pos x="22" y="11"/>
                  </a:cxn>
                  <a:cxn ang="0">
                    <a:pos x="14" y="13"/>
                  </a:cxn>
                  <a:cxn ang="0">
                    <a:pos x="10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2" y="25"/>
                  </a:cxn>
                  <a:cxn ang="0">
                    <a:pos x="4" y="25"/>
                  </a:cxn>
                  <a:cxn ang="0">
                    <a:pos x="2" y="25"/>
                  </a:cxn>
                </a:cxnLst>
                <a:rect l="0" t="0" r="r" b="b"/>
                <a:pathLst>
                  <a:path w="45" h="25">
                    <a:moveTo>
                      <a:pt x="2" y="25"/>
                    </a:moveTo>
                    <a:lnTo>
                      <a:pt x="4" y="25"/>
                    </a:lnTo>
                    <a:lnTo>
                      <a:pt x="6" y="21"/>
                    </a:lnTo>
                    <a:lnTo>
                      <a:pt x="10" y="19"/>
                    </a:lnTo>
                    <a:lnTo>
                      <a:pt x="16" y="17"/>
                    </a:lnTo>
                    <a:lnTo>
                      <a:pt x="22" y="15"/>
                    </a:lnTo>
                    <a:lnTo>
                      <a:pt x="28" y="15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5" y="2"/>
                    </a:lnTo>
                    <a:lnTo>
                      <a:pt x="41" y="0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14" y="13"/>
                    </a:lnTo>
                    <a:lnTo>
                      <a:pt x="10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46"/>
              <p:cNvSpPr>
                <a:spLocks/>
              </p:cNvSpPr>
              <p:nvPr/>
            </p:nvSpPr>
            <p:spPr bwMode="auto">
              <a:xfrm>
                <a:off x="3912" y="2601"/>
                <a:ext cx="55" cy="1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2" y="18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8" y="14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51" y="2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39" y="6"/>
                  </a:cxn>
                  <a:cxn ang="0">
                    <a:pos x="32" y="6"/>
                  </a:cxn>
                  <a:cxn ang="0">
                    <a:pos x="28" y="8"/>
                  </a:cxn>
                  <a:cxn ang="0">
                    <a:pos x="24" y="8"/>
                  </a:cxn>
                  <a:cxn ang="0">
                    <a:pos x="20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6"/>
                  </a:cxn>
                </a:cxnLst>
                <a:rect l="0" t="0" r="r" b="b"/>
                <a:pathLst>
                  <a:path w="55" h="18">
                    <a:moveTo>
                      <a:pt x="4" y="16"/>
                    </a:moveTo>
                    <a:lnTo>
                      <a:pt x="2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5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39" y="6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0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47"/>
              <p:cNvSpPr>
                <a:spLocks/>
              </p:cNvSpPr>
              <p:nvPr/>
            </p:nvSpPr>
            <p:spPr bwMode="auto">
              <a:xfrm>
                <a:off x="3853" y="2615"/>
                <a:ext cx="6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19"/>
                  </a:cxn>
                  <a:cxn ang="0">
                    <a:pos x="30" y="19"/>
                  </a:cxn>
                  <a:cxn ang="0">
                    <a:pos x="34" y="16"/>
                  </a:cxn>
                  <a:cxn ang="0">
                    <a:pos x="42" y="16"/>
                  </a:cxn>
                  <a:cxn ang="0">
                    <a:pos x="44" y="14"/>
                  </a:cxn>
                  <a:cxn ang="0">
                    <a:pos x="49" y="12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3" y="2"/>
                  </a:cxn>
                  <a:cxn ang="0">
                    <a:pos x="59" y="0"/>
                  </a:cxn>
                  <a:cxn ang="0">
                    <a:pos x="57" y="2"/>
                  </a:cxn>
                  <a:cxn ang="0">
                    <a:pos x="55" y="6"/>
                  </a:cxn>
                  <a:cxn ang="0">
                    <a:pos x="51" y="8"/>
                  </a:cxn>
                  <a:cxn ang="0">
                    <a:pos x="49" y="8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0" y="14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0" y="21"/>
                  </a:cxn>
                </a:cxnLst>
                <a:rect l="0" t="0" r="r" b="b"/>
                <a:pathLst>
                  <a:path w="63" h="21">
                    <a:moveTo>
                      <a:pt x="0" y="21"/>
                    </a:moveTo>
                    <a:lnTo>
                      <a:pt x="4" y="19"/>
                    </a:lnTo>
                    <a:lnTo>
                      <a:pt x="30" y="19"/>
                    </a:lnTo>
                    <a:lnTo>
                      <a:pt x="34" y="16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9" y="12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5" y="6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0" y="14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48"/>
              <p:cNvSpPr>
                <a:spLocks/>
              </p:cNvSpPr>
              <p:nvPr/>
            </p:nvSpPr>
            <p:spPr bwMode="auto">
              <a:xfrm>
                <a:off x="3810" y="2619"/>
                <a:ext cx="45" cy="1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6" y="10"/>
                  </a:cxn>
                  <a:cxn ang="0">
                    <a:pos x="22" y="10"/>
                  </a:cxn>
                  <a:cxn ang="0">
                    <a:pos x="28" y="12"/>
                  </a:cxn>
                  <a:cxn ang="0">
                    <a:pos x="32" y="15"/>
                  </a:cxn>
                  <a:cxn ang="0">
                    <a:pos x="38" y="15"/>
                  </a:cxn>
                  <a:cxn ang="0">
                    <a:pos x="43" y="17"/>
                  </a:cxn>
                  <a:cxn ang="0">
                    <a:pos x="45" y="12"/>
                  </a:cxn>
                  <a:cxn ang="0">
                    <a:pos x="38" y="10"/>
                  </a:cxn>
                  <a:cxn ang="0">
                    <a:pos x="32" y="8"/>
                  </a:cxn>
                  <a:cxn ang="0">
                    <a:pos x="28" y="8"/>
                  </a:cxn>
                  <a:cxn ang="0">
                    <a:pos x="22" y="6"/>
                  </a:cxn>
                  <a:cxn ang="0">
                    <a:pos x="18" y="6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45" h="17">
                    <a:moveTo>
                      <a:pt x="2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22" y="10"/>
                    </a:lnTo>
                    <a:lnTo>
                      <a:pt x="28" y="12"/>
                    </a:lnTo>
                    <a:lnTo>
                      <a:pt x="32" y="15"/>
                    </a:lnTo>
                    <a:lnTo>
                      <a:pt x="38" y="15"/>
                    </a:lnTo>
                    <a:lnTo>
                      <a:pt x="43" y="17"/>
                    </a:lnTo>
                    <a:lnTo>
                      <a:pt x="45" y="12"/>
                    </a:lnTo>
                    <a:lnTo>
                      <a:pt x="38" y="10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49"/>
              <p:cNvSpPr>
                <a:spLocks/>
              </p:cNvSpPr>
              <p:nvPr/>
            </p:nvSpPr>
            <p:spPr bwMode="auto">
              <a:xfrm>
                <a:off x="3787" y="2611"/>
                <a:ext cx="25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5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2"/>
                  </a:cxn>
                  <a:cxn ang="0">
                    <a:pos x="25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7" y="6"/>
                  </a:cxn>
                  <a:cxn ang="0">
                    <a:pos x="13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2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2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3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3783" y="2558"/>
                <a:ext cx="8" cy="5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14"/>
                  </a:cxn>
                  <a:cxn ang="0">
                    <a:pos x="2" y="41"/>
                  </a:cxn>
                  <a:cxn ang="0">
                    <a:pos x="4" y="53"/>
                  </a:cxn>
                  <a:cxn ang="0">
                    <a:pos x="8" y="53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8" h="53">
                    <a:moveTo>
                      <a:pt x="2" y="4"/>
                    </a:moveTo>
                    <a:lnTo>
                      <a:pt x="0" y="2"/>
                    </a:lnTo>
                    <a:lnTo>
                      <a:pt x="2" y="14"/>
                    </a:lnTo>
                    <a:lnTo>
                      <a:pt x="2" y="41"/>
                    </a:lnTo>
                    <a:lnTo>
                      <a:pt x="4" y="53"/>
                    </a:lnTo>
                    <a:lnTo>
                      <a:pt x="8" y="53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24" y="2544"/>
                <a:ext cx="161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6"/>
                  </a:cxn>
                  <a:cxn ang="0">
                    <a:pos x="71" y="6"/>
                  </a:cxn>
                  <a:cxn ang="0">
                    <a:pos x="82" y="8"/>
                  </a:cxn>
                  <a:cxn ang="0">
                    <a:pos x="92" y="8"/>
                  </a:cxn>
                  <a:cxn ang="0">
                    <a:pos x="102" y="10"/>
                  </a:cxn>
                  <a:cxn ang="0">
                    <a:pos x="112" y="10"/>
                  </a:cxn>
                  <a:cxn ang="0">
                    <a:pos x="120" y="12"/>
                  </a:cxn>
                  <a:cxn ang="0">
                    <a:pos x="131" y="12"/>
                  </a:cxn>
                  <a:cxn ang="0">
                    <a:pos x="141" y="14"/>
                  </a:cxn>
                  <a:cxn ang="0">
                    <a:pos x="151" y="16"/>
                  </a:cxn>
                  <a:cxn ang="0">
                    <a:pos x="161" y="18"/>
                  </a:cxn>
                  <a:cxn ang="0">
                    <a:pos x="161" y="14"/>
                  </a:cxn>
                  <a:cxn ang="0">
                    <a:pos x="151" y="12"/>
                  </a:cxn>
                  <a:cxn ang="0">
                    <a:pos x="141" y="12"/>
                  </a:cxn>
                  <a:cxn ang="0">
                    <a:pos x="131" y="10"/>
                  </a:cxn>
                  <a:cxn ang="0">
                    <a:pos x="122" y="8"/>
                  </a:cxn>
                  <a:cxn ang="0">
                    <a:pos x="112" y="6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2" y="4"/>
                  </a:cxn>
                  <a:cxn ang="0">
                    <a:pos x="71" y="2"/>
                  </a:cxn>
                  <a:cxn ang="0">
                    <a:pos x="61" y="2"/>
                  </a:cxn>
                  <a:cxn ang="0">
                    <a:pos x="51" y="0"/>
                  </a:cxn>
                  <a:cxn ang="0">
                    <a:pos x="41" y="0"/>
                  </a:cxn>
                  <a:cxn ang="0">
                    <a:pos x="31" y="2"/>
                  </a:cxn>
                  <a:cxn ang="0">
                    <a:pos x="10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1" h="18">
                    <a:moveTo>
                      <a:pt x="0" y="8"/>
                    </a:moveTo>
                    <a:lnTo>
                      <a:pt x="10" y="6"/>
                    </a:lnTo>
                    <a:lnTo>
                      <a:pt x="71" y="6"/>
                    </a:lnTo>
                    <a:lnTo>
                      <a:pt x="82" y="8"/>
                    </a:lnTo>
                    <a:lnTo>
                      <a:pt x="92" y="8"/>
                    </a:lnTo>
                    <a:lnTo>
                      <a:pt x="102" y="10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31" y="12"/>
                    </a:lnTo>
                    <a:lnTo>
                      <a:pt x="141" y="14"/>
                    </a:lnTo>
                    <a:lnTo>
                      <a:pt x="151" y="16"/>
                    </a:lnTo>
                    <a:lnTo>
                      <a:pt x="161" y="18"/>
                    </a:lnTo>
                    <a:lnTo>
                      <a:pt x="161" y="14"/>
                    </a:lnTo>
                    <a:lnTo>
                      <a:pt x="151" y="12"/>
                    </a:lnTo>
                    <a:lnTo>
                      <a:pt x="141" y="12"/>
                    </a:lnTo>
                    <a:lnTo>
                      <a:pt x="131" y="10"/>
                    </a:lnTo>
                    <a:lnTo>
                      <a:pt x="122" y="8"/>
                    </a:lnTo>
                    <a:lnTo>
                      <a:pt x="112" y="6"/>
                    </a:lnTo>
                    <a:lnTo>
                      <a:pt x="102" y="6"/>
                    </a:lnTo>
                    <a:lnTo>
                      <a:pt x="92" y="4"/>
                    </a:lnTo>
                    <a:lnTo>
                      <a:pt x="82" y="4"/>
                    </a:lnTo>
                    <a:lnTo>
                      <a:pt x="71" y="2"/>
                    </a:lnTo>
                    <a:lnTo>
                      <a:pt x="61" y="2"/>
                    </a:lnTo>
                    <a:lnTo>
                      <a:pt x="51" y="0"/>
                    </a:lnTo>
                    <a:lnTo>
                      <a:pt x="41" y="0"/>
                    </a:lnTo>
                    <a:lnTo>
                      <a:pt x="31" y="2"/>
                    </a:lnTo>
                    <a:lnTo>
                      <a:pt x="10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3328" y="2515"/>
                <a:ext cx="29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19" y="10"/>
                  </a:cxn>
                  <a:cxn ang="0">
                    <a:pos x="27" y="12"/>
                  </a:cxn>
                  <a:cxn ang="0">
                    <a:pos x="35" y="14"/>
                  </a:cxn>
                  <a:cxn ang="0">
                    <a:pos x="43" y="16"/>
                  </a:cxn>
                  <a:cxn ang="0">
                    <a:pos x="53" y="18"/>
                  </a:cxn>
                  <a:cxn ang="0">
                    <a:pos x="61" y="21"/>
                  </a:cxn>
                  <a:cxn ang="0">
                    <a:pos x="72" y="23"/>
                  </a:cxn>
                  <a:cxn ang="0">
                    <a:pos x="80" y="25"/>
                  </a:cxn>
                  <a:cxn ang="0">
                    <a:pos x="90" y="27"/>
                  </a:cxn>
                  <a:cxn ang="0">
                    <a:pos x="98" y="27"/>
                  </a:cxn>
                  <a:cxn ang="0">
                    <a:pos x="108" y="29"/>
                  </a:cxn>
                  <a:cxn ang="0">
                    <a:pos x="117" y="29"/>
                  </a:cxn>
                  <a:cxn ang="0">
                    <a:pos x="127" y="31"/>
                  </a:cxn>
                  <a:cxn ang="0">
                    <a:pos x="135" y="31"/>
                  </a:cxn>
                  <a:cxn ang="0">
                    <a:pos x="145" y="33"/>
                  </a:cxn>
                  <a:cxn ang="0">
                    <a:pos x="174" y="33"/>
                  </a:cxn>
                  <a:cxn ang="0">
                    <a:pos x="182" y="35"/>
                  </a:cxn>
                  <a:cxn ang="0">
                    <a:pos x="231" y="35"/>
                  </a:cxn>
                  <a:cxn ang="0">
                    <a:pos x="239" y="37"/>
                  </a:cxn>
                  <a:cxn ang="0">
                    <a:pos x="296" y="37"/>
                  </a:cxn>
                  <a:cxn ang="0">
                    <a:pos x="296" y="33"/>
                  </a:cxn>
                  <a:cxn ang="0">
                    <a:pos x="278" y="33"/>
                  </a:cxn>
                  <a:cxn ang="0">
                    <a:pos x="267" y="31"/>
                  </a:cxn>
                  <a:cxn ang="0">
                    <a:pos x="192" y="31"/>
                  </a:cxn>
                  <a:cxn ang="0">
                    <a:pos x="182" y="29"/>
                  </a:cxn>
                  <a:cxn ang="0">
                    <a:pos x="145" y="29"/>
                  </a:cxn>
                  <a:cxn ang="0">
                    <a:pos x="135" y="27"/>
                  </a:cxn>
                  <a:cxn ang="0">
                    <a:pos x="127" y="27"/>
                  </a:cxn>
                  <a:cxn ang="0">
                    <a:pos x="117" y="25"/>
                  </a:cxn>
                  <a:cxn ang="0">
                    <a:pos x="108" y="25"/>
                  </a:cxn>
                  <a:cxn ang="0">
                    <a:pos x="98" y="23"/>
                  </a:cxn>
                  <a:cxn ang="0">
                    <a:pos x="90" y="23"/>
                  </a:cxn>
                  <a:cxn ang="0">
                    <a:pos x="80" y="21"/>
                  </a:cxn>
                  <a:cxn ang="0">
                    <a:pos x="72" y="18"/>
                  </a:cxn>
                  <a:cxn ang="0">
                    <a:pos x="63" y="18"/>
                  </a:cxn>
                  <a:cxn ang="0">
                    <a:pos x="53" y="16"/>
                  </a:cxn>
                  <a:cxn ang="0">
                    <a:pos x="45" y="12"/>
                  </a:cxn>
                  <a:cxn ang="0">
                    <a:pos x="35" y="10"/>
                  </a:cxn>
                  <a:cxn ang="0">
                    <a:pos x="27" y="8"/>
                  </a:cxn>
                  <a:cxn ang="0">
                    <a:pos x="19" y="6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96" h="37">
                    <a:moveTo>
                      <a:pt x="0" y="4"/>
                    </a:moveTo>
                    <a:lnTo>
                      <a:pt x="8" y="6"/>
                    </a:lnTo>
                    <a:lnTo>
                      <a:pt x="19" y="10"/>
                    </a:lnTo>
                    <a:lnTo>
                      <a:pt x="27" y="12"/>
                    </a:lnTo>
                    <a:lnTo>
                      <a:pt x="35" y="14"/>
                    </a:lnTo>
                    <a:lnTo>
                      <a:pt x="43" y="16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72" y="23"/>
                    </a:lnTo>
                    <a:lnTo>
                      <a:pt x="80" y="25"/>
                    </a:lnTo>
                    <a:lnTo>
                      <a:pt x="90" y="27"/>
                    </a:lnTo>
                    <a:lnTo>
                      <a:pt x="98" y="27"/>
                    </a:lnTo>
                    <a:lnTo>
                      <a:pt x="108" y="29"/>
                    </a:lnTo>
                    <a:lnTo>
                      <a:pt x="117" y="29"/>
                    </a:lnTo>
                    <a:lnTo>
                      <a:pt x="127" y="31"/>
                    </a:lnTo>
                    <a:lnTo>
                      <a:pt x="135" y="31"/>
                    </a:lnTo>
                    <a:lnTo>
                      <a:pt x="145" y="33"/>
                    </a:lnTo>
                    <a:lnTo>
                      <a:pt x="174" y="33"/>
                    </a:lnTo>
                    <a:lnTo>
                      <a:pt x="182" y="35"/>
                    </a:lnTo>
                    <a:lnTo>
                      <a:pt x="231" y="35"/>
                    </a:lnTo>
                    <a:lnTo>
                      <a:pt x="239" y="37"/>
                    </a:lnTo>
                    <a:lnTo>
                      <a:pt x="296" y="37"/>
                    </a:lnTo>
                    <a:lnTo>
                      <a:pt x="296" y="33"/>
                    </a:lnTo>
                    <a:lnTo>
                      <a:pt x="278" y="33"/>
                    </a:lnTo>
                    <a:lnTo>
                      <a:pt x="267" y="31"/>
                    </a:lnTo>
                    <a:lnTo>
                      <a:pt x="192" y="31"/>
                    </a:lnTo>
                    <a:lnTo>
                      <a:pt x="182" y="29"/>
                    </a:lnTo>
                    <a:lnTo>
                      <a:pt x="145" y="29"/>
                    </a:lnTo>
                    <a:lnTo>
                      <a:pt x="135" y="27"/>
                    </a:lnTo>
                    <a:lnTo>
                      <a:pt x="127" y="27"/>
                    </a:lnTo>
                    <a:lnTo>
                      <a:pt x="117" y="25"/>
                    </a:lnTo>
                    <a:lnTo>
                      <a:pt x="108" y="25"/>
                    </a:lnTo>
                    <a:lnTo>
                      <a:pt x="98" y="23"/>
                    </a:lnTo>
                    <a:lnTo>
                      <a:pt x="90" y="23"/>
                    </a:lnTo>
                    <a:lnTo>
                      <a:pt x="80" y="21"/>
                    </a:lnTo>
                    <a:lnTo>
                      <a:pt x="72" y="18"/>
                    </a:lnTo>
                    <a:lnTo>
                      <a:pt x="63" y="18"/>
                    </a:lnTo>
                    <a:lnTo>
                      <a:pt x="53" y="16"/>
                    </a:lnTo>
                    <a:lnTo>
                      <a:pt x="45" y="12"/>
                    </a:lnTo>
                    <a:lnTo>
                      <a:pt x="35" y="10"/>
                    </a:lnTo>
                    <a:lnTo>
                      <a:pt x="27" y="8"/>
                    </a:lnTo>
                    <a:lnTo>
                      <a:pt x="19" y="6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3240" y="2482"/>
                <a:ext cx="88" cy="3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7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3" y="15"/>
                  </a:cxn>
                  <a:cxn ang="0">
                    <a:pos x="27" y="17"/>
                  </a:cxn>
                  <a:cxn ang="0">
                    <a:pos x="33" y="19"/>
                  </a:cxn>
                  <a:cxn ang="0">
                    <a:pos x="39" y="21"/>
                  </a:cxn>
                  <a:cxn ang="0">
                    <a:pos x="43" y="23"/>
                  </a:cxn>
                  <a:cxn ang="0">
                    <a:pos x="49" y="27"/>
                  </a:cxn>
                  <a:cxn ang="0">
                    <a:pos x="54" y="29"/>
                  </a:cxn>
                  <a:cxn ang="0">
                    <a:pos x="60" y="29"/>
                  </a:cxn>
                  <a:cxn ang="0">
                    <a:pos x="66" y="31"/>
                  </a:cxn>
                  <a:cxn ang="0">
                    <a:pos x="72" y="33"/>
                  </a:cxn>
                  <a:cxn ang="0">
                    <a:pos x="76" y="35"/>
                  </a:cxn>
                  <a:cxn ang="0">
                    <a:pos x="82" y="35"/>
                  </a:cxn>
                  <a:cxn ang="0">
                    <a:pos x="88" y="37"/>
                  </a:cxn>
                  <a:cxn ang="0">
                    <a:pos x="88" y="33"/>
                  </a:cxn>
                  <a:cxn ang="0">
                    <a:pos x="84" y="31"/>
                  </a:cxn>
                  <a:cxn ang="0">
                    <a:pos x="78" y="31"/>
                  </a:cxn>
                  <a:cxn ang="0">
                    <a:pos x="72" y="29"/>
                  </a:cxn>
                  <a:cxn ang="0">
                    <a:pos x="66" y="29"/>
                  </a:cxn>
                  <a:cxn ang="0">
                    <a:pos x="62" y="27"/>
                  </a:cxn>
                  <a:cxn ang="0">
                    <a:pos x="56" y="25"/>
                  </a:cxn>
                  <a:cxn ang="0">
                    <a:pos x="51" y="21"/>
                  </a:cxn>
                  <a:cxn ang="0">
                    <a:pos x="45" y="19"/>
                  </a:cxn>
                  <a:cxn ang="0">
                    <a:pos x="39" y="17"/>
                  </a:cxn>
                  <a:cxn ang="0">
                    <a:pos x="35" y="15"/>
                  </a:cxn>
                  <a:cxn ang="0">
                    <a:pos x="29" y="13"/>
                  </a:cxn>
                  <a:cxn ang="0">
                    <a:pos x="23" y="11"/>
                  </a:cxn>
                  <a:cxn ang="0">
                    <a:pos x="19" y="7"/>
                  </a:cxn>
                  <a:cxn ang="0">
                    <a:pos x="13" y="7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8" h="37">
                    <a:moveTo>
                      <a:pt x="0" y="5"/>
                    </a:moveTo>
                    <a:lnTo>
                      <a:pt x="7" y="7"/>
                    </a:lnTo>
                    <a:lnTo>
                      <a:pt x="13" y="9"/>
                    </a:lnTo>
                    <a:lnTo>
                      <a:pt x="17" y="11"/>
                    </a:lnTo>
                    <a:lnTo>
                      <a:pt x="23" y="15"/>
                    </a:lnTo>
                    <a:lnTo>
                      <a:pt x="27" y="17"/>
                    </a:lnTo>
                    <a:lnTo>
                      <a:pt x="33" y="19"/>
                    </a:lnTo>
                    <a:lnTo>
                      <a:pt x="39" y="21"/>
                    </a:lnTo>
                    <a:lnTo>
                      <a:pt x="43" y="23"/>
                    </a:lnTo>
                    <a:lnTo>
                      <a:pt x="49" y="27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31"/>
                    </a:lnTo>
                    <a:lnTo>
                      <a:pt x="72" y="33"/>
                    </a:lnTo>
                    <a:lnTo>
                      <a:pt x="76" y="35"/>
                    </a:lnTo>
                    <a:lnTo>
                      <a:pt x="82" y="35"/>
                    </a:lnTo>
                    <a:lnTo>
                      <a:pt x="88" y="37"/>
                    </a:lnTo>
                    <a:lnTo>
                      <a:pt x="88" y="33"/>
                    </a:lnTo>
                    <a:lnTo>
                      <a:pt x="84" y="31"/>
                    </a:lnTo>
                    <a:lnTo>
                      <a:pt x="78" y="31"/>
                    </a:lnTo>
                    <a:lnTo>
                      <a:pt x="72" y="29"/>
                    </a:lnTo>
                    <a:lnTo>
                      <a:pt x="66" y="29"/>
                    </a:lnTo>
                    <a:lnTo>
                      <a:pt x="62" y="27"/>
                    </a:lnTo>
                    <a:lnTo>
                      <a:pt x="56" y="25"/>
                    </a:lnTo>
                    <a:lnTo>
                      <a:pt x="51" y="21"/>
                    </a:lnTo>
                    <a:lnTo>
                      <a:pt x="45" y="19"/>
                    </a:lnTo>
                    <a:lnTo>
                      <a:pt x="39" y="17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3" y="11"/>
                    </a:lnTo>
                    <a:lnTo>
                      <a:pt x="19" y="7"/>
                    </a:lnTo>
                    <a:lnTo>
                      <a:pt x="13" y="7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54"/>
              <p:cNvSpPr>
                <a:spLocks/>
              </p:cNvSpPr>
              <p:nvPr/>
            </p:nvSpPr>
            <p:spPr bwMode="auto">
              <a:xfrm>
                <a:off x="3220" y="2466"/>
                <a:ext cx="23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18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23" h="21">
                    <a:moveTo>
                      <a:pt x="0" y="4"/>
                    </a:moveTo>
                    <a:lnTo>
                      <a:pt x="2" y="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5"/>
              <p:cNvSpPr>
                <a:spLocks/>
              </p:cNvSpPr>
              <p:nvPr/>
            </p:nvSpPr>
            <p:spPr bwMode="auto">
              <a:xfrm>
                <a:off x="3218" y="2433"/>
                <a:ext cx="14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6" y="35"/>
                  </a:cxn>
                  <a:cxn ang="0">
                    <a:pos x="6" y="15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0" t="0" r="r" b="b"/>
                <a:pathLst>
                  <a:path w="14" h="37">
                    <a:moveTo>
                      <a:pt x="10" y="0"/>
                    </a:moveTo>
                    <a:lnTo>
                      <a:pt x="6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5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56"/>
              <p:cNvSpPr>
                <a:spLocks/>
              </p:cNvSpPr>
              <p:nvPr/>
            </p:nvSpPr>
            <p:spPr bwMode="auto">
              <a:xfrm>
                <a:off x="3228" y="2358"/>
                <a:ext cx="129" cy="80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19" y="6"/>
                  </a:cxn>
                  <a:cxn ang="0">
                    <a:pos x="110" y="12"/>
                  </a:cxn>
                  <a:cxn ang="0">
                    <a:pos x="104" y="18"/>
                  </a:cxn>
                  <a:cxn ang="0">
                    <a:pos x="96" y="22"/>
                  </a:cxn>
                  <a:cxn ang="0">
                    <a:pos x="88" y="26"/>
                  </a:cxn>
                  <a:cxn ang="0">
                    <a:pos x="80" y="31"/>
                  </a:cxn>
                  <a:cxn ang="0">
                    <a:pos x="72" y="35"/>
                  </a:cxn>
                  <a:cxn ang="0">
                    <a:pos x="63" y="39"/>
                  </a:cxn>
                  <a:cxn ang="0">
                    <a:pos x="55" y="41"/>
                  </a:cxn>
                  <a:cxn ang="0">
                    <a:pos x="47" y="47"/>
                  </a:cxn>
                  <a:cxn ang="0">
                    <a:pos x="39" y="51"/>
                  </a:cxn>
                  <a:cxn ang="0">
                    <a:pos x="31" y="53"/>
                  </a:cxn>
                  <a:cxn ang="0">
                    <a:pos x="23" y="59"/>
                  </a:cxn>
                  <a:cxn ang="0">
                    <a:pos x="17" y="63"/>
                  </a:cxn>
                  <a:cxn ang="0">
                    <a:pos x="8" y="69"/>
                  </a:cxn>
                  <a:cxn ang="0">
                    <a:pos x="0" y="75"/>
                  </a:cxn>
                  <a:cxn ang="0">
                    <a:pos x="4" y="80"/>
                  </a:cxn>
                  <a:cxn ang="0">
                    <a:pos x="10" y="73"/>
                  </a:cxn>
                  <a:cxn ang="0">
                    <a:pos x="19" y="67"/>
                  </a:cxn>
                  <a:cxn ang="0">
                    <a:pos x="25" y="63"/>
                  </a:cxn>
                  <a:cxn ang="0">
                    <a:pos x="33" y="57"/>
                  </a:cxn>
                  <a:cxn ang="0">
                    <a:pos x="41" y="53"/>
                  </a:cxn>
                  <a:cxn ang="0">
                    <a:pos x="49" y="51"/>
                  </a:cxn>
                  <a:cxn ang="0">
                    <a:pos x="57" y="47"/>
                  </a:cxn>
                  <a:cxn ang="0">
                    <a:pos x="66" y="41"/>
                  </a:cxn>
                  <a:cxn ang="0">
                    <a:pos x="74" y="39"/>
                  </a:cxn>
                  <a:cxn ang="0">
                    <a:pos x="82" y="35"/>
                  </a:cxn>
                  <a:cxn ang="0">
                    <a:pos x="90" y="31"/>
                  </a:cxn>
                  <a:cxn ang="0">
                    <a:pos x="98" y="26"/>
                  </a:cxn>
                  <a:cxn ang="0">
                    <a:pos x="106" y="20"/>
                  </a:cxn>
                  <a:cxn ang="0">
                    <a:pos x="114" y="16"/>
                  </a:cxn>
                  <a:cxn ang="0">
                    <a:pos x="121" y="10"/>
                  </a:cxn>
                  <a:cxn ang="0">
                    <a:pos x="129" y="4"/>
                  </a:cxn>
                  <a:cxn ang="0">
                    <a:pos x="127" y="0"/>
                  </a:cxn>
                </a:cxnLst>
                <a:rect l="0" t="0" r="r" b="b"/>
                <a:pathLst>
                  <a:path w="129" h="80">
                    <a:moveTo>
                      <a:pt x="127" y="0"/>
                    </a:moveTo>
                    <a:lnTo>
                      <a:pt x="119" y="6"/>
                    </a:lnTo>
                    <a:lnTo>
                      <a:pt x="110" y="12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1"/>
                    </a:lnTo>
                    <a:lnTo>
                      <a:pt x="72" y="35"/>
                    </a:lnTo>
                    <a:lnTo>
                      <a:pt x="63" y="39"/>
                    </a:lnTo>
                    <a:lnTo>
                      <a:pt x="55" y="41"/>
                    </a:lnTo>
                    <a:lnTo>
                      <a:pt x="47" y="47"/>
                    </a:lnTo>
                    <a:lnTo>
                      <a:pt x="39" y="51"/>
                    </a:lnTo>
                    <a:lnTo>
                      <a:pt x="31" y="53"/>
                    </a:lnTo>
                    <a:lnTo>
                      <a:pt x="23" y="59"/>
                    </a:lnTo>
                    <a:lnTo>
                      <a:pt x="17" y="63"/>
                    </a:lnTo>
                    <a:lnTo>
                      <a:pt x="8" y="69"/>
                    </a:lnTo>
                    <a:lnTo>
                      <a:pt x="0" y="75"/>
                    </a:lnTo>
                    <a:lnTo>
                      <a:pt x="4" y="80"/>
                    </a:lnTo>
                    <a:lnTo>
                      <a:pt x="10" y="73"/>
                    </a:lnTo>
                    <a:lnTo>
                      <a:pt x="19" y="67"/>
                    </a:lnTo>
                    <a:lnTo>
                      <a:pt x="25" y="63"/>
                    </a:lnTo>
                    <a:lnTo>
                      <a:pt x="33" y="57"/>
                    </a:lnTo>
                    <a:lnTo>
                      <a:pt x="41" y="53"/>
                    </a:lnTo>
                    <a:lnTo>
                      <a:pt x="49" y="51"/>
                    </a:lnTo>
                    <a:lnTo>
                      <a:pt x="57" y="47"/>
                    </a:lnTo>
                    <a:lnTo>
                      <a:pt x="66" y="41"/>
                    </a:lnTo>
                    <a:lnTo>
                      <a:pt x="74" y="39"/>
                    </a:lnTo>
                    <a:lnTo>
                      <a:pt x="82" y="35"/>
                    </a:lnTo>
                    <a:lnTo>
                      <a:pt x="90" y="31"/>
                    </a:lnTo>
                    <a:lnTo>
                      <a:pt x="98" y="26"/>
                    </a:lnTo>
                    <a:lnTo>
                      <a:pt x="106" y="20"/>
                    </a:lnTo>
                    <a:lnTo>
                      <a:pt x="114" y="16"/>
                    </a:lnTo>
                    <a:lnTo>
                      <a:pt x="121" y="10"/>
                    </a:lnTo>
                    <a:lnTo>
                      <a:pt x="129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57"/>
              <p:cNvSpPr>
                <a:spLocks/>
              </p:cNvSpPr>
              <p:nvPr/>
            </p:nvSpPr>
            <p:spPr bwMode="auto">
              <a:xfrm>
                <a:off x="3355" y="2321"/>
                <a:ext cx="116" cy="4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6" y="0"/>
                  </a:cxn>
                  <a:cxn ang="0">
                    <a:pos x="106" y="2"/>
                  </a:cxn>
                  <a:cxn ang="0">
                    <a:pos x="100" y="2"/>
                  </a:cxn>
                  <a:cxn ang="0">
                    <a:pos x="92" y="4"/>
                  </a:cxn>
                  <a:cxn ang="0">
                    <a:pos x="83" y="6"/>
                  </a:cxn>
                  <a:cxn ang="0">
                    <a:pos x="77" y="8"/>
                  </a:cxn>
                  <a:cxn ang="0">
                    <a:pos x="69" y="10"/>
                  </a:cxn>
                  <a:cxn ang="0">
                    <a:pos x="63" y="10"/>
                  </a:cxn>
                  <a:cxn ang="0">
                    <a:pos x="55" y="14"/>
                  </a:cxn>
                  <a:cxn ang="0">
                    <a:pos x="49" y="17"/>
                  </a:cxn>
                  <a:cxn ang="0">
                    <a:pos x="41" y="19"/>
                  </a:cxn>
                  <a:cxn ang="0">
                    <a:pos x="34" y="21"/>
                  </a:cxn>
                  <a:cxn ang="0">
                    <a:pos x="26" y="25"/>
                  </a:cxn>
                  <a:cxn ang="0">
                    <a:pos x="20" y="27"/>
                  </a:cxn>
                  <a:cxn ang="0">
                    <a:pos x="12" y="31"/>
                  </a:cxn>
                  <a:cxn ang="0">
                    <a:pos x="6" y="33"/>
                  </a:cxn>
                  <a:cxn ang="0">
                    <a:pos x="0" y="37"/>
                  </a:cxn>
                  <a:cxn ang="0">
                    <a:pos x="2" y="41"/>
                  </a:cxn>
                  <a:cxn ang="0">
                    <a:pos x="8" y="37"/>
                  </a:cxn>
                  <a:cxn ang="0">
                    <a:pos x="14" y="33"/>
                  </a:cxn>
                  <a:cxn ang="0">
                    <a:pos x="20" y="31"/>
                  </a:cxn>
                  <a:cxn ang="0">
                    <a:pos x="28" y="29"/>
                  </a:cxn>
                  <a:cxn ang="0">
                    <a:pos x="34" y="25"/>
                  </a:cxn>
                  <a:cxn ang="0">
                    <a:pos x="43" y="23"/>
                  </a:cxn>
                  <a:cxn ang="0">
                    <a:pos x="49" y="21"/>
                  </a:cxn>
                  <a:cxn ang="0">
                    <a:pos x="57" y="19"/>
                  </a:cxn>
                  <a:cxn ang="0">
                    <a:pos x="63" y="14"/>
                  </a:cxn>
                  <a:cxn ang="0">
                    <a:pos x="71" y="12"/>
                  </a:cxn>
                  <a:cxn ang="0">
                    <a:pos x="77" y="10"/>
                  </a:cxn>
                  <a:cxn ang="0">
                    <a:pos x="85" y="10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8" y="6"/>
                  </a:cxn>
                  <a:cxn ang="0">
                    <a:pos x="116" y="4"/>
                  </a:cxn>
                  <a:cxn ang="0">
                    <a:pos x="114" y="0"/>
                  </a:cxn>
                </a:cxnLst>
                <a:rect l="0" t="0" r="r" b="b"/>
                <a:pathLst>
                  <a:path w="116" h="41">
                    <a:moveTo>
                      <a:pt x="114" y="0"/>
                    </a:moveTo>
                    <a:lnTo>
                      <a:pt x="116" y="0"/>
                    </a:lnTo>
                    <a:lnTo>
                      <a:pt x="106" y="2"/>
                    </a:lnTo>
                    <a:lnTo>
                      <a:pt x="100" y="2"/>
                    </a:lnTo>
                    <a:lnTo>
                      <a:pt x="92" y="4"/>
                    </a:lnTo>
                    <a:lnTo>
                      <a:pt x="83" y="6"/>
                    </a:lnTo>
                    <a:lnTo>
                      <a:pt x="77" y="8"/>
                    </a:lnTo>
                    <a:lnTo>
                      <a:pt x="69" y="10"/>
                    </a:lnTo>
                    <a:lnTo>
                      <a:pt x="63" y="10"/>
                    </a:lnTo>
                    <a:lnTo>
                      <a:pt x="55" y="14"/>
                    </a:lnTo>
                    <a:lnTo>
                      <a:pt x="49" y="17"/>
                    </a:lnTo>
                    <a:lnTo>
                      <a:pt x="41" y="19"/>
                    </a:lnTo>
                    <a:lnTo>
                      <a:pt x="34" y="21"/>
                    </a:lnTo>
                    <a:lnTo>
                      <a:pt x="26" y="25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6" y="33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8" y="37"/>
                    </a:lnTo>
                    <a:lnTo>
                      <a:pt x="14" y="33"/>
                    </a:lnTo>
                    <a:lnTo>
                      <a:pt x="20" y="31"/>
                    </a:lnTo>
                    <a:lnTo>
                      <a:pt x="28" y="29"/>
                    </a:lnTo>
                    <a:lnTo>
                      <a:pt x="34" y="25"/>
                    </a:lnTo>
                    <a:lnTo>
                      <a:pt x="43" y="23"/>
                    </a:lnTo>
                    <a:lnTo>
                      <a:pt x="49" y="21"/>
                    </a:lnTo>
                    <a:lnTo>
                      <a:pt x="57" y="19"/>
                    </a:lnTo>
                    <a:lnTo>
                      <a:pt x="63" y="14"/>
                    </a:lnTo>
                    <a:lnTo>
                      <a:pt x="71" y="12"/>
                    </a:lnTo>
                    <a:lnTo>
                      <a:pt x="77" y="10"/>
                    </a:lnTo>
                    <a:lnTo>
                      <a:pt x="85" y="10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8" y="6"/>
                    </a:lnTo>
                    <a:lnTo>
                      <a:pt x="116" y="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58"/>
              <p:cNvSpPr>
                <a:spLocks/>
              </p:cNvSpPr>
              <p:nvPr/>
            </p:nvSpPr>
            <p:spPr bwMode="auto">
              <a:xfrm>
                <a:off x="3469" y="2317"/>
                <a:ext cx="126" cy="14"/>
              </a:xfrm>
              <a:custGeom>
                <a:avLst/>
                <a:gdLst/>
                <a:ahLst/>
                <a:cxnLst>
                  <a:cxn ang="0">
                    <a:pos x="126" y="12"/>
                  </a:cxn>
                  <a:cxn ang="0">
                    <a:pos x="118" y="10"/>
                  </a:cxn>
                  <a:cxn ang="0">
                    <a:pos x="110" y="8"/>
                  </a:cxn>
                  <a:cxn ang="0">
                    <a:pos x="104" y="8"/>
                  </a:cxn>
                  <a:cxn ang="0">
                    <a:pos x="96" y="6"/>
                  </a:cxn>
                  <a:cxn ang="0">
                    <a:pos x="88" y="4"/>
                  </a:cxn>
                  <a:cxn ang="0">
                    <a:pos x="80" y="4"/>
                  </a:cxn>
                  <a:cxn ang="0">
                    <a:pos x="71" y="2"/>
                  </a:cxn>
                  <a:cxn ang="0">
                    <a:pos x="57" y="2"/>
                  </a:cxn>
                  <a:cxn ang="0">
                    <a:pos x="49" y="0"/>
                  </a:cxn>
                  <a:cxn ang="0">
                    <a:pos x="33" y="0"/>
                  </a:cxn>
                  <a:cxn ang="0">
                    <a:pos x="24" y="2"/>
                  </a:cxn>
                  <a:cxn ang="0">
                    <a:pos x="8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4" y="4"/>
                  </a:cxn>
                  <a:cxn ang="0">
                    <a:pos x="57" y="4"/>
                  </a:cxn>
                  <a:cxn ang="0">
                    <a:pos x="63" y="6"/>
                  </a:cxn>
                  <a:cxn ang="0">
                    <a:pos x="71" y="6"/>
                  </a:cxn>
                  <a:cxn ang="0">
                    <a:pos x="80" y="8"/>
                  </a:cxn>
                  <a:cxn ang="0">
                    <a:pos x="88" y="8"/>
                  </a:cxn>
                  <a:cxn ang="0">
                    <a:pos x="94" y="10"/>
                  </a:cxn>
                  <a:cxn ang="0">
                    <a:pos x="102" y="12"/>
                  </a:cxn>
                  <a:cxn ang="0">
                    <a:pos x="110" y="12"/>
                  </a:cxn>
                  <a:cxn ang="0">
                    <a:pos x="118" y="14"/>
                  </a:cxn>
                  <a:cxn ang="0">
                    <a:pos x="126" y="14"/>
                  </a:cxn>
                  <a:cxn ang="0">
                    <a:pos x="126" y="12"/>
                  </a:cxn>
                </a:cxnLst>
                <a:rect l="0" t="0" r="r" b="b"/>
                <a:pathLst>
                  <a:path w="126" h="14">
                    <a:moveTo>
                      <a:pt x="126" y="12"/>
                    </a:moveTo>
                    <a:lnTo>
                      <a:pt x="118" y="10"/>
                    </a:lnTo>
                    <a:lnTo>
                      <a:pt x="110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1" y="2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24" y="2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57" y="4"/>
                    </a:lnTo>
                    <a:lnTo>
                      <a:pt x="63" y="6"/>
                    </a:lnTo>
                    <a:lnTo>
                      <a:pt x="71" y="6"/>
                    </a:lnTo>
                    <a:lnTo>
                      <a:pt x="80" y="8"/>
                    </a:lnTo>
                    <a:lnTo>
                      <a:pt x="88" y="8"/>
                    </a:lnTo>
                    <a:lnTo>
                      <a:pt x="94" y="10"/>
                    </a:lnTo>
                    <a:lnTo>
                      <a:pt x="102" y="12"/>
                    </a:lnTo>
                    <a:lnTo>
                      <a:pt x="110" y="12"/>
                    </a:lnTo>
                    <a:lnTo>
                      <a:pt x="118" y="14"/>
                    </a:lnTo>
                    <a:lnTo>
                      <a:pt x="126" y="14"/>
                    </a:lnTo>
                    <a:lnTo>
                      <a:pt x="12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59"/>
              <p:cNvSpPr>
                <a:spLocks/>
              </p:cNvSpPr>
              <p:nvPr/>
            </p:nvSpPr>
            <p:spPr bwMode="auto">
              <a:xfrm>
                <a:off x="3595" y="2315"/>
                <a:ext cx="43" cy="16"/>
              </a:xfrm>
              <a:custGeom>
                <a:avLst/>
                <a:gdLst/>
                <a:ahLst/>
                <a:cxnLst>
                  <a:cxn ang="0">
                    <a:pos x="43" y="4"/>
                  </a:cxn>
                  <a:cxn ang="0">
                    <a:pos x="37" y="0"/>
                  </a:cxn>
                  <a:cxn ang="0">
                    <a:pos x="25" y="0"/>
                  </a:cxn>
                  <a:cxn ang="0">
                    <a:pos x="19" y="4"/>
                  </a:cxn>
                  <a:cxn ang="0">
                    <a:pos x="15" y="8"/>
                  </a:cxn>
                  <a:cxn ang="0">
                    <a:pos x="9" y="10"/>
                  </a:cxn>
                  <a:cxn ang="0">
                    <a:pos x="5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11" y="14"/>
                  </a:cxn>
                  <a:cxn ang="0">
                    <a:pos x="17" y="10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35" y="4"/>
                  </a:cxn>
                  <a:cxn ang="0">
                    <a:pos x="39" y="6"/>
                  </a:cxn>
                  <a:cxn ang="0">
                    <a:pos x="43" y="4"/>
                  </a:cxn>
                </a:cxnLst>
                <a:rect l="0" t="0" r="r" b="b"/>
                <a:pathLst>
                  <a:path w="43" h="16">
                    <a:moveTo>
                      <a:pt x="43" y="4"/>
                    </a:moveTo>
                    <a:lnTo>
                      <a:pt x="37" y="0"/>
                    </a:lnTo>
                    <a:lnTo>
                      <a:pt x="25" y="0"/>
                    </a:lnTo>
                    <a:lnTo>
                      <a:pt x="19" y="4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7" y="10"/>
                    </a:lnTo>
                    <a:lnTo>
                      <a:pt x="21" y="8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39" y="6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0"/>
              <p:cNvSpPr>
                <a:spLocks/>
              </p:cNvSpPr>
              <p:nvPr/>
            </p:nvSpPr>
            <p:spPr bwMode="auto">
              <a:xfrm>
                <a:off x="3632" y="2319"/>
                <a:ext cx="6" cy="21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16"/>
                  </a:cxn>
                  <a:cxn ang="0">
                    <a:pos x="4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21"/>
                  </a:cxn>
                  <a:cxn ang="0">
                    <a:pos x="2" y="16"/>
                  </a:cxn>
                </a:cxnLst>
                <a:rect l="0" t="0" r="r" b="b"/>
                <a:pathLst>
                  <a:path w="6" h="21">
                    <a:moveTo>
                      <a:pt x="2" y="16"/>
                    </a:move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61"/>
              <p:cNvSpPr>
                <a:spLocks/>
              </p:cNvSpPr>
              <p:nvPr/>
            </p:nvSpPr>
            <p:spPr bwMode="auto">
              <a:xfrm>
                <a:off x="3634" y="2335"/>
                <a:ext cx="104" cy="27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76" y="21"/>
                  </a:cxn>
                  <a:cxn ang="0">
                    <a:pos x="70" y="19"/>
                  </a:cxn>
                  <a:cxn ang="0">
                    <a:pos x="64" y="19"/>
                  </a:cxn>
                  <a:cxn ang="0">
                    <a:pos x="57" y="17"/>
                  </a:cxn>
                  <a:cxn ang="0">
                    <a:pos x="51" y="15"/>
                  </a:cxn>
                  <a:cxn ang="0">
                    <a:pos x="45" y="13"/>
                  </a:cxn>
                  <a:cxn ang="0">
                    <a:pos x="39" y="11"/>
                  </a:cxn>
                  <a:cxn ang="0">
                    <a:pos x="33" y="7"/>
                  </a:cxn>
                  <a:cxn ang="0">
                    <a:pos x="27" y="7"/>
                  </a:cxn>
                  <a:cxn ang="0">
                    <a:pos x="21" y="5"/>
                  </a:cxn>
                  <a:cxn ang="0">
                    <a:pos x="15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8" y="7"/>
                  </a:cxn>
                  <a:cxn ang="0">
                    <a:pos x="15" y="7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33" y="11"/>
                  </a:cxn>
                  <a:cxn ang="0">
                    <a:pos x="39" y="15"/>
                  </a:cxn>
                  <a:cxn ang="0">
                    <a:pos x="45" y="17"/>
                  </a:cxn>
                  <a:cxn ang="0">
                    <a:pos x="51" y="19"/>
                  </a:cxn>
                  <a:cxn ang="0">
                    <a:pos x="57" y="19"/>
                  </a:cxn>
                  <a:cxn ang="0">
                    <a:pos x="64" y="21"/>
                  </a:cxn>
                  <a:cxn ang="0">
                    <a:pos x="70" y="23"/>
                  </a:cxn>
                  <a:cxn ang="0">
                    <a:pos x="76" y="25"/>
                  </a:cxn>
                  <a:cxn ang="0">
                    <a:pos x="84" y="27"/>
                  </a:cxn>
                  <a:cxn ang="0">
                    <a:pos x="96" y="27"/>
                  </a:cxn>
                  <a:cxn ang="0">
                    <a:pos x="104" y="25"/>
                  </a:cxn>
                  <a:cxn ang="0">
                    <a:pos x="104" y="21"/>
                  </a:cxn>
                </a:cxnLst>
                <a:rect l="0" t="0" r="r" b="b"/>
                <a:pathLst>
                  <a:path w="104" h="27">
                    <a:moveTo>
                      <a:pt x="104" y="21"/>
                    </a:moveTo>
                    <a:lnTo>
                      <a:pt x="76" y="21"/>
                    </a:lnTo>
                    <a:lnTo>
                      <a:pt x="70" y="19"/>
                    </a:lnTo>
                    <a:lnTo>
                      <a:pt x="64" y="19"/>
                    </a:lnTo>
                    <a:lnTo>
                      <a:pt x="57" y="17"/>
                    </a:lnTo>
                    <a:lnTo>
                      <a:pt x="51" y="15"/>
                    </a:lnTo>
                    <a:lnTo>
                      <a:pt x="45" y="13"/>
                    </a:lnTo>
                    <a:lnTo>
                      <a:pt x="39" y="11"/>
                    </a:lnTo>
                    <a:lnTo>
                      <a:pt x="33" y="7"/>
                    </a:lnTo>
                    <a:lnTo>
                      <a:pt x="27" y="7"/>
                    </a:lnTo>
                    <a:lnTo>
                      <a:pt x="21" y="5"/>
                    </a:lnTo>
                    <a:lnTo>
                      <a:pt x="15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8" y="7"/>
                    </a:lnTo>
                    <a:lnTo>
                      <a:pt x="15" y="7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33" y="11"/>
                    </a:lnTo>
                    <a:lnTo>
                      <a:pt x="39" y="15"/>
                    </a:lnTo>
                    <a:lnTo>
                      <a:pt x="45" y="17"/>
                    </a:lnTo>
                    <a:lnTo>
                      <a:pt x="51" y="19"/>
                    </a:lnTo>
                    <a:lnTo>
                      <a:pt x="57" y="19"/>
                    </a:lnTo>
                    <a:lnTo>
                      <a:pt x="64" y="21"/>
                    </a:lnTo>
                    <a:lnTo>
                      <a:pt x="70" y="23"/>
                    </a:lnTo>
                    <a:lnTo>
                      <a:pt x="76" y="25"/>
                    </a:lnTo>
                    <a:lnTo>
                      <a:pt x="84" y="27"/>
                    </a:lnTo>
                    <a:lnTo>
                      <a:pt x="96" y="27"/>
                    </a:lnTo>
                    <a:lnTo>
                      <a:pt x="104" y="25"/>
                    </a:lnTo>
                    <a:lnTo>
                      <a:pt x="10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62"/>
              <p:cNvSpPr>
                <a:spLocks/>
              </p:cNvSpPr>
              <p:nvPr/>
            </p:nvSpPr>
            <p:spPr bwMode="auto">
              <a:xfrm>
                <a:off x="3738" y="2350"/>
                <a:ext cx="168" cy="10"/>
              </a:xfrm>
              <a:custGeom>
                <a:avLst/>
                <a:gdLst/>
                <a:ahLst/>
                <a:cxnLst>
                  <a:cxn ang="0">
                    <a:pos x="166" y="2"/>
                  </a:cxn>
                  <a:cxn ang="0">
                    <a:pos x="166" y="0"/>
                  </a:cxn>
                  <a:cxn ang="0">
                    <a:pos x="155" y="0"/>
                  </a:cxn>
                  <a:cxn ang="0">
                    <a:pos x="145" y="2"/>
                  </a:cxn>
                  <a:cxn ang="0">
                    <a:pos x="92" y="2"/>
                  </a:cxn>
                  <a:cxn ang="0">
                    <a:pos x="82" y="4"/>
                  </a:cxn>
                  <a:cxn ang="0">
                    <a:pos x="31" y="4"/>
                  </a:cxn>
                  <a:cxn ang="0">
                    <a:pos x="21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31" y="10"/>
                  </a:cxn>
                  <a:cxn ang="0">
                    <a:pos x="41" y="8"/>
                  </a:cxn>
                  <a:cxn ang="0">
                    <a:pos x="72" y="8"/>
                  </a:cxn>
                  <a:cxn ang="0">
                    <a:pos x="82" y="6"/>
                  </a:cxn>
                  <a:cxn ang="0">
                    <a:pos x="145" y="6"/>
                  </a:cxn>
                  <a:cxn ang="0">
                    <a:pos x="155" y="4"/>
                  </a:cxn>
                  <a:cxn ang="0">
                    <a:pos x="168" y="4"/>
                  </a:cxn>
                  <a:cxn ang="0">
                    <a:pos x="166" y="4"/>
                  </a:cxn>
                  <a:cxn ang="0">
                    <a:pos x="168" y="4"/>
                  </a:cxn>
                  <a:cxn ang="0">
                    <a:pos x="166" y="2"/>
                  </a:cxn>
                </a:cxnLst>
                <a:rect l="0" t="0" r="r" b="b"/>
                <a:pathLst>
                  <a:path w="168" h="10">
                    <a:moveTo>
                      <a:pt x="166" y="2"/>
                    </a:moveTo>
                    <a:lnTo>
                      <a:pt x="166" y="0"/>
                    </a:lnTo>
                    <a:lnTo>
                      <a:pt x="155" y="0"/>
                    </a:lnTo>
                    <a:lnTo>
                      <a:pt x="145" y="2"/>
                    </a:lnTo>
                    <a:lnTo>
                      <a:pt x="92" y="2"/>
                    </a:lnTo>
                    <a:lnTo>
                      <a:pt x="82" y="4"/>
                    </a:lnTo>
                    <a:lnTo>
                      <a:pt x="31" y="4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31" y="10"/>
                    </a:lnTo>
                    <a:lnTo>
                      <a:pt x="41" y="8"/>
                    </a:lnTo>
                    <a:lnTo>
                      <a:pt x="72" y="8"/>
                    </a:lnTo>
                    <a:lnTo>
                      <a:pt x="82" y="6"/>
                    </a:lnTo>
                    <a:lnTo>
                      <a:pt x="145" y="6"/>
                    </a:lnTo>
                    <a:lnTo>
                      <a:pt x="155" y="4"/>
                    </a:lnTo>
                    <a:lnTo>
                      <a:pt x="168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3904" y="2325"/>
                <a:ext cx="44" cy="29"/>
              </a:xfrm>
              <a:custGeom>
                <a:avLst/>
                <a:gdLst/>
                <a:ahLst/>
                <a:cxnLst>
                  <a:cxn ang="0">
                    <a:pos x="44" y="6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0" y="0"/>
                  </a:cxn>
                  <a:cxn ang="0">
                    <a:pos x="24" y="4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6" y="23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6" y="27"/>
                  </a:cxn>
                  <a:cxn ang="0">
                    <a:pos x="12" y="23"/>
                  </a:cxn>
                  <a:cxn ang="0">
                    <a:pos x="18" y="17"/>
                  </a:cxn>
                  <a:cxn ang="0">
                    <a:pos x="22" y="10"/>
                  </a:cxn>
                  <a:cxn ang="0">
                    <a:pos x="26" y="6"/>
                  </a:cxn>
                  <a:cxn ang="0">
                    <a:pos x="30" y="4"/>
                  </a:cxn>
                  <a:cxn ang="0">
                    <a:pos x="36" y="6"/>
                  </a:cxn>
                  <a:cxn ang="0">
                    <a:pos x="40" y="8"/>
                  </a:cxn>
                  <a:cxn ang="0">
                    <a:pos x="40" y="6"/>
                  </a:cxn>
                  <a:cxn ang="0">
                    <a:pos x="44" y="6"/>
                  </a:cxn>
                  <a:cxn ang="0">
                    <a:pos x="42" y="6"/>
                  </a:cxn>
                  <a:cxn ang="0">
                    <a:pos x="44" y="6"/>
                  </a:cxn>
                </a:cxnLst>
                <a:rect l="0" t="0" r="r" b="b"/>
                <a:pathLst>
                  <a:path w="44" h="29">
                    <a:moveTo>
                      <a:pt x="44" y="6"/>
                    </a:moveTo>
                    <a:lnTo>
                      <a:pt x="42" y="6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4" y="15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6" y="27"/>
                    </a:lnTo>
                    <a:lnTo>
                      <a:pt x="12" y="23"/>
                    </a:lnTo>
                    <a:lnTo>
                      <a:pt x="18" y="17"/>
                    </a:lnTo>
                    <a:lnTo>
                      <a:pt x="22" y="10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3940" y="2331"/>
                <a:ext cx="8" cy="1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5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2" y="13"/>
                  </a:cxn>
                </a:cxnLst>
                <a:rect l="0" t="0" r="r" b="b"/>
                <a:pathLst>
                  <a:path w="8" h="17">
                    <a:moveTo>
                      <a:pt x="2" y="13"/>
                    </a:moveTo>
                    <a:lnTo>
                      <a:pt x="4" y="15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3942" y="2344"/>
                <a:ext cx="74" cy="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4" y="2"/>
                  </a:cxn>
                  <a:cxn ang="0">
                    <a:pos x="70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70" y="8"/>
                  </a:cxn>
                  <a:cxn ang="0">
                    <a:pos x="74" y="6"/>
                  </a:cxn>
                  <a:cxn ang="0">
                    <a:pos x="72" y="4"/>
                  </a:cxn>
                </a:cxnLst>
                <a:rect l="0" t="0" r="r" b="b"/>
                <a:pathLst>
                  <a:path w="74" h="8">
                    <a:moveTo>
                      <a:pt x="72" y="4"/>
                    </a:moveTo>
                    <a:lnTo>
                      <a:pt x="74" y="2"/>
                    </a:lnTo>
                    <a:lnTo>
                      <a:pt x="70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14" y="2338"/>
                <a:ext cx="22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20" y="0"/>
                  </a:cxn>
                </a:cxnLst>
                <a:rect l="0" t="0" r="r" b="b"/>
                <a:pathLst>
                  <a:path w="22" h="12">
                    <a:moveTo>
                      <a:pt x="20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67"/>
              <p:cNvSpPr>
                <a:spLocks/>
              </p:cNvSpPr>
              <p:nvPr/>
            </p:nvSpPr>
            <p:spPr bwMode="auto">
              <a:xfrm>
                <a:off x="4034" y="2293"/>
                <a:ext cx="123" cy="4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12" y="4"/>
                  </a:cxn>
                  <a:cxn ang="0">
                    <a:pos x="106" y="6"/>
                  </a:cxn>
                  <a:cxn ang="0">
                    <a:pos x="98" y="8"/>
                  </a:cxn>
                  <a:cxn ang="0">
                    <a:pos x="90" y="12"/>
                  </a:cxn>
                  <a:cxn ang="0">
                    <a:pos x="84" y="14"/>
                  </a:cxn>
                  <a:cxn ang="0">
                    <a:pos x="76" y="16"/>
                  </a:cxn>
                  <a:cxn ang="0">
                    <a:pos x="67" y="18"/>
                  </a:cxn>
                  <a:cxn ang="0">
                    <a:pos x="59" y="22"/>
                  </a:cxn>
                  <a:cxn ang="0">
                    <a:pos x="53" y="24"/>
                  </a:cxn>
                  <a:cxn ang="0">
                    <a:pos x="45" y="26"/>
                  </a:cxn>
                  <a:cxn ang="0">
                    <a:pos x="37" y="28"/>
                  </a:cxn>
                  <a:cxn ang="0">
                    <a:pos x="31" y="32"/>
                  </a:cxn>
                  <a:cxn ang="0">
                    <a:pos x="23" y="34"/>
                  </a:cxn>
                  <a:cxn ang="0">
                    <a:pos x="14" y="38"/>
                  </a:cxn>
                  <a:cxn ang="0">
                    <a:pos x="6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8" y="45"/>
                  </a:cxn>
                  <a:cxn ang="0">
                    <a:pos x="16" y="40"/>
                  </a:cxn>
                  <a:cxn ang="0">
                    <a:pos x="23" y="38"/>
                  </a:cxn>
                  <a:cxn ang="0">
                    <a:pos x="31" y="36"/>
                  </a:cxn>
                  <a:cxn ang="0">
                    <a:pos x="39" y="32"/>
                  </a:cxn>
                  <a:cxn ang="0">
                    <a:pos x="45" y="30"/>
                  </a:cxn>
                  <a:cxn ang="0">
                    <a:pos x="53" y="28"/>
                  </a:cxn>
                  <a:cxn ang="0">
                    <a:pos x="61" y="26"/>
                  </a:cxn>
                  <a:cxn ang="0">
                    <a:pos x="70" y="22"/>
                  </a:cxn>
                  <a:cxn ang="0">
                    <a:pos x="78" y="20"/>
                  </a:cxn>
                  <a:cxn ang="0">
                    <a:pos x="84" y="18"/>
                  </a:cxn>
                  <a:cxn ang="0">
                    <a:pos x="92" y="16"/>
                  </a:cxn>
                  <a:cxn ang="0">
                    <a:pos x="100" y="12"/>
                  </a:cxn>
                  <a:cxn ang="0">
                    <a:pos x="106" y="10"/>
                  </a:cxn>
                  <a:cxn ang="0">
                    <a:pos x="114" y="6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49">
                    <a:moveTo>
                      <a:pt x="121" y="0"/>
                    </a:moveTo>
                    <a:lnTo>
                      <a:pt x="112" y="4"/>
                    </a:lnTo>
                    <a:lnTo>
                      <a:pt x="106" y="6"/>
                    </a:lnTo>
                    <a:lnTo>
                      <a:pt x="98" y="8"/>
                    </a:lnTo>
                    <a:lnTo>
                      <a:pt x="90" y="12"/>
                    </a:lnTo>
                    <a:lnTo>
                      <a:pt x="84" y="14"/>
                    </a:lnTo>
                    <a:lnTo>
                      <a:pt x="76" y="16"/>
                    </a:lnTo>
                    <a:lnTo>
                      <a:pt x="67" y="18"/>
                    </a:lnTo>
                    <a:lnTo>
                      <a:pt x="59" y="22"/>
                    </a:lnTo>
                    <a:lnTo>
                      <a:pt x="53" y="24"/>
                    </a:lnTo>
                    <a:lnTo>
                      <a:pt x="45" y="26"/>
                    </a:lnTo>
                    <a:lnTo>
                      <a:pt x="37" y="28"/>
                    </a:lnTo>
                    <a:lnTo>
                      <a:pt x="31" y="32"/>
                    </a:lnTo>
                    <a:lnTo>
                      <a:pt x="23" y="34"/>
                    </a:lnTo>
                    <a:lnTo>
                      <a:pt x="14" y="38"/>
                    </a:lnTo>
                    <a:lnTo>
                      <a:pt x="6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6" y="40"/>
                    </a:lnTo>
                    <a:lnTo>
                      <a:pt x="23" y="38"/>
                    </a:lnTo>
                    <a:lnTo>
                      <a:pt x="31" y="36"/>
                    </a:lnTo>
                    <a:lnTo>
                      <a:pt x="39" y="32"/>
                    </a:lnTo>
                    <a:lnTo>
                      <a:pt x="45" y="30"/>
                    </a:lnTo>
                    <a:lnTo>
                      <a:pt x="53" y="28"/>
                    </a:lnTo>
                    <a:lnTo>
                      <a:pt x="61" y="26"/>
                    </a:lnTo>
                    <a:lnTo>
                      <a:pt x="70" y="22"/>
                    </a:lnTo>
                    <a:lnTo>
                      <a:pt x="78" y="20"/>
                    </a:lnTo>
                    <a:lnTo>
                      <a:pt x="84" y="18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6" y="10"/>
                    </a:lnTo>
                    <a:lnTo>
                      <a:pt x="114" y="6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68"/>
              <p:cNvSpPr>
                <a:spLocks/>
              </p:cNvSpPr>
              <p:nvPr/>
            </p:nvSpPr>
            <p:spPr bwMode="auto">
              <a:xfrm>
                <a:off x="4155" y="2250"/>
                <a:ext cx="177" cy="47"/>
              </a:xfrm>
              <a:custGeom>
                <a:avLst/>
                <a:gdLst/>
                <a:ahLst/>
                <a:cxnLst>
                  <a:cxn ang="0">
                    <a:pos x="177" y="2"/>
                  </a:cxn>
                  <a:cxn ang="0">
                    <a:pos x="165" y="0"/>
                  </a:cxn>
                  <a:cxn ang="0">
                    <a:pos x="153" y="2"/>
                  </a:cxn>
                  <a:cxn ang="0">
                    <a:pos x="130" y="2"/>
                  </a:cxn>
                  <a:cxn ang="0">
                    <a:pos x="118" y="6"/>
                  </a:cxn>
                  <a:cxn ang="0">
                    <a:pos x="108" y="8"/>
                  </a:cxn>
                  <a:cxn ang="0">
                    <a:pos x="97" y="12"/>
                  </a:cxn>
                  <a:cxn ang="0">
                    <a:pos x="85" y="14"/>
                  </a:cxn>
                  <a:cxn ang="0">
                    <a:pos x="75" y="18"/>
                  </a:cxn>
                  <a:cxn ang="0">
                    <a:pos x="65" y="22"/>
                  </a:cxn>
                  <a:cxn ang="0">
                    <a:pos x="53" y="26"/>
                  </a:cxn>
                  <a:cxn ang="0">
                    <a:pos x="42" y="28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2" y="41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12" y="45"/>
                  </a:cxn>
                  <a:cxn ang="0">
                    <a:pos x="22" y="41"/>
                  </a:cxn>
                  <a:cxn ang="0">
                    <a:pos x="34" y="36"/>
                  </a:cxn>
                  <a:cxn ang="0">
                    <a:pos x="44" y="32"/>
                  </a:cxn>
                  <a:cxn ang="0">
                    <a:pos x="55" y="30"/>
                  </a:cxn>
                  <a:cxn ang="0">
                    <a:pos x="65" y="26"/>
                  </a:cxn>
                  <a:cxn ang="0">
                    <a:pos x="77" y="22"/>
                  </a:cxn>
                  <a:cxn ang="0">
                    <a:pos x="87" y="18"/>
                  </a:cxn>
                  <a:cxn ang="0">
                    <a:pos x="97" y="14"/>
                  </a:cxn>
                  <a:cxn ang="0">
                    <a:pos x="108" y="12"/>
                  </a:cxn>
                  <a:cxn ang="0">
                    <a:pos x="120" y="10"/>
                  </a:cxn>
                  <a:cxn ang="0">
                    <a:pos x="130" y="8"/>
                  </a:cxn>
                  <a:cxn ang="0">
                    <a:pos x="142" y="6"/>
                  </a:cxn>
                  <a:cxn ang="0">
                    <a:pos x="153" y="4"/>
                  </a:cxn>
                  <a:cxn ang="0">
                    <a:pos x="165" y="4"/>
                  </a:cxn>
                  <a:cxn ang="0">
                    <a:pos x="177" y="6"/>
                  </a:cxn>
                  <a:cxn ang="0">
                    <a:pos x="177" y="2"/>
                  </a:cxn>
                </a:cxnLst>
                <a:rect l="0" t="0" r="r" b="b"/>
                <a:pathLst>
                  <a:path w="177" h="47">
                    <a:moveTo>
                      <a:pt x="177" y="2"/>
                    </a:moveTo>
                    <a:lnTo>
                      <a:pt x="165" y="0"/>
                    </a:lnTo>
                    <a:lnTo>
                      <a:pt x="153" y="2"/>
                    </a:lnTo>
                    <a:lnTo>
                      <a:pt x="130" y="2"/>
                    </a:lnTo>
                    <a:lnTo>
                      <a:pt x="118" y="6"/>
                    </a:lnTo>
                    <a:lnTo>
                      <a:pt x="108" y="8"/>
                    </a:lnTo>
                    <a:lnTo>
                      <a:pt x="97" y="12"/>
                    </a:lnTo>
                    <a:lnTo>
                      <a:pt x="85" y="14"/>
                    </a:lnTo>
                    <a:lnTo>
                      <a:pt x="75" y="18"/>
                    </a:lnTo>
                    <a:lnTo>
                      <a:pt x="65" y="22"/>
                    </a:lnTo>
                    <a:lnTo>
                      <a:pt x="53" y="26"/>
                    </a:lnTo>
                    <a:lnTo>
                      <a:pt x="42" y="28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12" y="45"/>
                    </a:lnTo>
                    <a:lnTo>
                      <a:pt x="22" y="41"/>
                    </a:lnTo>
                    <a:lnTo>
                      <a:pt x="34" y="36"/>
                    </a:lnTo>
                    <a:lnTo>
                      <a:pt x="44" y="32"/>
                    </a:lnTo>
                    <a:lnTo>
                      <a:pt x="55" y="30"/>
                    </a:lnTo>
                    <a:lnTo>
                      <a:pt x="65" y="26"/>
                    </a:lnTo>
                    <a:lnTo>
                      <a:pt x="77" y="22"/>
                    </a:lnTo>
                    <a:lnTo>
                      <a:pt x="87" y="18"/>
                    </a:lnTo>
                    <a:lnTo>
                      <a:pt x="97" y="14"/>
                    </a:lnTo>
                    <a:lnTo>
                      <a:pt x="108" y="12"/>
                    </a:lnTo>
                    <a:lnTo>
                      <a:pt x="120" y="10"/>
                    </a:lnTo>
                    <a:lnTo>
                      <a:pt x="130" y="8"/>
                    </a:lnTo>
                    <a:lnTo>
                      <a:pt x="142" y="6"/>
                    </a:lnTo>
                    <a:lnTo>
                      <a:pt x="153" y="4"/>
                    </a:lnTo>
                    <a:lnTo>
                      <a:pt x="165" y="4"/>
                    </a:lnTo>
                    <a:lnTo>
                      <a:pt x="177" y="6"/>
                    </a:lnTo>
                    <a:lnTo>
                      <a:pt x="1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69"/>
              <p:cNvSpPr>
                <a:spLocks/>
              </p:cNvSpPr>
              <p:nvPr/>
            </p:nvSpPr>
            <p:spPr bwMode="auto">
              <a:xfrm>
                <a:off x="4332" y="2246"/>
                <a:ext cx="55" cy="10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27" y="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53" y="2"/>
                  </a:cxn>
                  <a:cxn ang="0">
                    <a:pos x="55" y="2"/>
                  </a:cxn>
                </a:cxnLst>
                <a:rect l="0" t="0" r="r" b="b"/>
                <a:pathLst>
                  <a:path w="55" h="10">
                    <a:moveTo>
                      <a:pt x="55" y="2"/>
                    </a:moveTo>
                    <a:lnTo>
                      <a:pt x="27" y="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53" y="2"/>
                    </a:lnTo>
                    <a:lnTo>
                      <a:pt x="5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4383" y="224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71"/>
              <p:cNvSpPr>
                <a:spLocks/>
              </p:cNvSpPr>
              <p:nvPr/>
            </p:nvSpPr>
            <p:spPr bwMode="auto">
              <a:xfrm>
                <a:off x="4332" y="2252"/>
                <a:ext cx="55" cy="26"/>
              </a:xfrm>
              <a:custGeom>
                <a:avLst/>
                <a:gdLst/>
                <a:ahLst/>
                <a:cxnLst>
                  <a:cxn ang="0">
                    <a:pos x="4" y="26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20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4"/>
                  </a:cxn>
                  <a:cxn ang="0">
                    <a:pos x="37" y="12"/>
                  </a:cxn>
                  <a:cxn ang="0">
                    <a:pos x="39" y="12"/>
                  </a:cxn>
                  <a:cxn ang="0">
                    <a:pos x="43" y="10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3" y="0"/>
                  </a:cxn>
                  <a:cxn ang="0">
                    <a:pos x="49" y="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0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0" y="22"/>
                  </a:cxn>
                  <a:cxn ang="0">
                    <a:pos x="4" y="26"/>
                  </a:cxn>
                </a:cxnLst>
                <a:rect l="0" t="0" r="r" b="b"/>
                <a:pathLst>
                  <a:path w="55" h="26">
                    <a:moveTo>
                      <a:pt x="4" y="26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2"/>
                    </a:lnTo>
                    <a:lnTo>
                      <a:pt x="39" y="12"/>
                    </a:lnTo>
                    <a:lnTo>
                      <a:pt x="43" y="10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3" y="0"/>
                    </a:lnTo>
                    <a:lnTo>
                      <a:pt x="49" y="4"/>
                    </a:lnTo>
                    <a:lnTo>
                      <a:pt x="45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72"/>
              <p:cNvSpPr>
                <a:spLocks/>
              </p:cNvSpPr>
              <p:nvPr/>
            </p:nvSpPr>
            <p:spPr bwMode="auto">
              <a:xfrm>
                <a:off x="4267" y="2274"/>
                <a:ext cx="69" cy="68"/>
              </a:xfrm>
              <a:custGeom>
                <a:avLst/>
                <a:gdLst/>
                <a:ahLst/>
                <a:cxnLst>
                  <a:cxn ang="0">
                    <a:pos x="4" y="66"/>
                  </a:cxn>
                  <a:cxn ang="0">
                    <a:pos x="4" y="68"/>
                  </a:cxn>
                  <a:cxn ang="0">
                    <a:pos x="69" y="4"/>
                  </a:cxn>
                  <a:cxn ang="0">
                    <a:pos x="65" y="0"/>
                  </a:cxn>
                  <a:cxn ang="0">
                    <a:pos x="2" y="66"/>
                  </a:cxn>
                  <a:cxn ang="0">
                    <a:pos x="2" y="68"/>
                  </a:cxn>
                  <a:cxn ang="0">
                    <a:pos x="2" y="66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66"/>
                  </a:cxn>
                </a:cxnLst>
                <a:rect l="0" t="0" r="r" b="b"/>
                <a:pathLst>
                  <a:path w="69" h="68">
                    <a:moveTo>
                      <a:pt x="4" y="66"/>
                    </a:moveTo>
                    <a:lnTo>
                      <a:pt x="4" y="68"/>
                    </a:lnTo>
                    <a:lnTo>
                      <a:pt x="69" y="4"/>
                    </a:lnTo>
                    <a:lnTo>
                      <a:pt x="65" y="0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73"/>
              <p:cNvSpPr>
                <a:spLocks/>
              </p:cNvSpPr>
              <p:nvPr/>
            </p:nvSpPr>
            <p:spPr bwMode="auto">
              <a:xfrm>
                <a:off x="4269" y="2340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74"/>
              <p:cNvSpPr>
                <a:spLocks/>
              </p:cNvSpPr>
              <p:nvPr/>
            </p:nvSpPr>
            <p:spPr bwMode="auto">
              <a:xfrm>
                <a:off x="4273" y="2331"/>
                <a:ext cx="249" cy="15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188" y="0"/>
                  </a:cxn>
                  <a:cxn ang="0">
                    <a:pos x="177" y="2"/>
                  </a:cxn>
                  <a:cxn ang="0">
                    <a:pos x="133" y="2"/>
                  </a:cxn>
                  <a:cxn ang="0">
                    <a:pos x="124" y="4"/>
                  </a:cxn>
                  <a:cxn ang="0">
                    <a:pos x="92" y="4"/>
                  </a:cxn>
                  <a:cxn ang="0">
                    <a:pos x="84" y="7"/>
                  </a:cxn>
                  <a:cxn ang="0">
                    <a:pos x="53" y="7"/>
                  </a:cxn>
                  <a:cxn ang="0">
                    <a:pos x="45" y="9"/>
                  </a:cxn>
                  <a:cxn ang="0">
                    <a:pos x="22" y="9"/>
                  </a:cxn>
                  <a:cxn ang="0">
                    <a:pos x="14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14" y="13"/>
                  </a:cxn>
                  <a:cxn ang="0">
                    <a:pos x="39" y="13"/>
                  </a:cxn>
                  <a:cxn ang="0">
                    <a:pos x="45" y="11"/>
                  </a:cxn>
                  <a:cxn ang="0">
                    <a:pos x="92" y="11"/>
                  </a:cxn>
                  <a:cxn ang="0">
                    <a:pos x="100" y="9"/>
                  </a:cxn>
                  <a:cxn ang="0">
                    <a:pos x="133" y="9"/>
                  </a:cxn>
                  <a:cxn ang="0">
                    <a:pos x="139" y="7"/>
                  </a:cxn>
                  <a:cxn ang="0">
                    <a:pos x="177" y="7"/>
                  </a:cxn>
                  <a:cxn ang="0">
                    <a:pos x="188" y="4"/>
                  </a:cxn>
                  <a:cxn ang="0">
                    <a:pos x="232" y="4"/>
                  </a:cxn>
                  <a:cxn ang="0">
                    <a:pos x="241" y="2"/>
                  </a:cxn>
                  <a:cxn ang="0">
                    <a:pos x="249" y="2"/>
                  </a:cxn>
                  <a:cxn ang="0">
                    <a:pos x="249" y="0"/>
                  </a:cxn>
                </a:cxnLst>
                <a:rect l="0" t="0" r="r" b="b"/>
                <a:pathLst>
                  <a:path w="249" h="15">
                    <a:moveTo>
                      <a:pt x="249" y="0"/>
                    </a:moveTo>
                    <a:lnTo>
                      <a:pt x="188" y="0"/>
                    </a:lnTo>
                    <a:lnTo>
                      <a:pt x="177" y="2"/>
                    </a:lnTo>
                    <a:lnTo>
                      <a:pt x="133" y="2"/>
                    </a:lnTo>
                    <a:lnTo>
                      <a:pt x="124" y="4"/>
                    </a:lnTo>
                    <a:lnTo>
                      <a:pt x="92" y="4"/>
                    </a:lnTo>
                    <a:lnTo>
                      <a:pt x="84" y="7"/>
                    </a:lnTo>
                    <a:lnTo>
                      <a:pt x="53" y="7"/>
                    </a:lnTo>
                    <a:lnTo>
                      <a:pt x="45" y="9"/>
                    </a:lnTo>
                    <a:lnTo>
                      <a:pt x="22" y="9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6" y="15"/>
                    </a:lnTo>
                    <a:lnTo>
                      <a:pt x="14" y="13"/>
                    </a:lnTo>
                    <a:lnTo>
                      <a:pt x="39" y="13"/>
                    </a:lnTo>
                    <a:lnTo>
                      <a:pt x="45" y="11"/>
                    </a:lnTo>
                    <a:lnTo>
                      <a:pt x="92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39" y="7"/>
                    </a:lnTo>
                    <a:lnTo>
                      <a:pt x="177" y="7"/>
                    </a:lnTo>
                    <a:lnTo>
                      <a:pt x="188" y="4"/>
                    </a:lnTo>
                    <a:lnTo>
                      <a:pt x="232" y="4"/>
                    </a:lnTo>
                    <a:lnTo>
                      <a:pt x="241" y="2"/>
                    </a:lnTo>
                    <a:lnTo>
                      <a:pt x="249" y="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75"/>
              <p:cNvSpPr>
                <a:spLocks/>
              </p:cNvSpPr>
              <p:nvPr/>
            </p:nvSpPr>
            <p:spPr bwMode="auto">
              <a:xfrm>
                <a:off x="4522" y="2323"/>
                <a:ext cx="83" cy="10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1" y="0"/>
                  </a:cxn>
                  <a:cxn ang="0">
                    <a:pos x="71" y="0"/>
                  </a:cxn>
                  <a:cxn ang="0">
                    <a:pos x="67" y="2"/>
                  </a:cxn>
                  <a:cxn ang="0">
                    <a:pos x="41" y="2"/>
                  </a:cxn>
                  <a:cxn ang="0">
                    <a:pos x="3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8" y="10"/>
                  </a:cxn>
                  <a:cxn ang="0">
                    <a:pos x="14" y="8"/>
                  </a:cxn>
                  <a:cxn ang="0">
                    <a:pos x="34" y="8"/>
                  </a:cxn>
                  <a:cxn ang="0">
                    <a:pos x="41" y="6"/>
                  </a:cxn>
                  <a:cxn ang="0">
                    <a:pos x="67" y="6"/>
                  </a:cxn>
                  <a:cxn ang="0">
                    <a:pos x="71" y="4"/>
                  </a:cxn>
                  <a:cxn ang="0">
                    <a:pos x="83" y="4"/>
                  </a:cxn>
                  <a:cxn ang="0">
                    <a:pos x="81" y="4"/>
                  </a:cxn>
                  <a:cxn ang="0">
                    <a:pos x="83" y="4"/>
                  </a:cxn>
                  <a:cxn ang="0">
                    <a:pos x="79" y="0"/>
                  </a:cxn>
                </a:cxnLst>
                <a:rect l="0" t="0" r="r" b="b"/>
                <a:pathLst>
                  <a:path w="83" h="10">
                    <a:moveTo>
                      <a:pt x="79" y="0"/>
                    </a:moveTo>
                    <a:lnTo>
                      <a:pt x="81" y="0"/>
                    </a:lnTo>
                    <a:lnTo>
                      <a:pt x="71" y="0"/>
                    </a:lnTo>
                    <a:lnTo>
                      <a:pt x="67" y="2"/>
                    </a:lnTo>
                    <a:lnTo>
                      <a:pt x="41" y="2"/>
                    </a:lnTo>
                    <a:lnTo>
                      <a:pt x="3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8" y="10"/>
                    </a:lnTo>
                    <a:lnTo>
                      <a:pt x="14" y="8"/>
                    </a:lnTo>
                    <a:lnTo>
                      <a:pt x="34" y="8"/>
                    </a:lnTo>
                    <a:lnTo>
                      <a:pt x="41" y="6"/>
                    </a:lnTo>
                    <a:lnTo>
                      <a:pt x="67" y="6"/>
                    </a:lnTo>
                    <a:lnTo>
                      <a:pt x="71" y="4"/>
                    </a:lnTo>
                    <a:lnTo>
                      <a:pt x="83" y="4"/>
                    </a:lnTo>
                    <a:lnTo>
                      <a:pt x="81" y="4"/>
                    </a:lnTo>
                    <a:lnTo>
                      <a:pt x="83" y="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Freeform 76"/>
              <p:cNvSpPr>
                <a:spLocks/>
              </p:cNvSpPr>
              <p:nvPr/>
            </p:nvSpPr>
            <p:spPr bwMode="auto">
              <a:xfrm>
                <a:off x="4601" y="2233"/>
                <a:ext cx="125" cy="94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15" y="7"/>
                  </a:cxn>
                  <a:cxn ang="0">
                    <a:pos x="106" y="13"/>
                  </a:cxn>
                  <a:cxn ang="0">
                    <a:pos x="100" y="19"/>
                  </a:cxn>
                  <a:cxn ang="0">
                    <a:pos x="92" y="23"/>
                  </a:cxn>
                  <a:cxn ang="0">
                    <a:pos x="84" y="29"/>
                  </a:cxn>
                  <a:cxn ang="0">
                    <a:pos x="76" y="35"/>
                  </a:cxn>
                  <a:cxn ang="0">
                    <a:pos x="70" y="41"/>
                  </a:cxn>
                  <a:cxn ang="0">
                    <a:pos x="62" y="45"/>
                  </a:cxn>
                  <a:cxn ang="0">
                    <a:pos x="53" y="51"/>
                  </a:cxn>
                  <a:cxn ang="0">
                    <a:pos x="47" y="58"/>
                  </a:cxn>
                  <a:cxn ang="0">
                    <a:pos x="39" y="62"/>
                  </a:cxn>
                  <a:cxn ang="0">
                    <a:pos x="31" y="68"/>
                  </a:cxn>
                  <a:cxn ang="0">
                    <a:pos x="23" y="74"/>
                  </a:cxn>
                  <a:cxn ang="0">
                    <a:pos x="17" y="80"/>
                  </a:cxn>
                  <a:cxn ang="0">
                    <a:pos x="9" y="86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11" y="88"/>
                  </a:cxn>
                  <a:cxn ang="0">
                    <a:pos x="19" y="82"/>
                  </a:cxn>
                  <a:cxn ang="0">
                    <a:pos x="27" y="76"/>
                  </a:cxn>
                  <a:cxn ang="0">
                    <a:pos x="33" y="72"/>
                  </a:cxn>
                  <a:cxn ang="0">
                    <a:pos x="41" y="66"/>
                  </a:cxn>
                  <a:cxn ang="0">
                    <a:pos x="49" y="60"/>
                  </a:cxn>
                  <a:cxn ang="0">
                    <a:pos x="55" y="53"/>
                  </a:cxn>
                  <a:cxn ang="0">
                    <a:pos x="64" y="49"/>
                  </a:cxn>
                  <a:cxn ang="0">
                    <a:pos x="72" y="43"/>
                  </a:cxn>
                  <a:cxn ang="0">
                    <a:pos x="80" y="37"/>
                  </a:cxn>
                  <a:cxn ang="0">
                    <a:pos x="86" y="31"/>
                  </a:cxn>
                  <a:cxn ang="0">
                    <a:pos x="94" y="27"/>
                  </a:cxn>
                  <a:cxn ang="0">
                    <a:pos x="102" y="21"/>
                  </a:cxn>
                  <a:cxn ang="0">
                    <a:pos x="111" y="15"/>
                  </a:cxn>
                  <a:cxn ang="0">
                    <a:pos x="119" y="11"/>
                  </a:cxn>
                  <a:cxn ang="0">
                    <a:pos x="125" y="5"/>
                  </a:cxn>
                  <a:cxn ang="0">
                    <a:pos x="123" y="0"/>
                  </a:cxn>
                </a:cxnLst>
                <a:rect l="0" t="0" r="r" b="b"/>
                <a:pathLst>
                  <a:path w="125" h="94">
                    <a:moveTo>
                      <a:pt x="123" y="0"/>
                    </a:moveTo>
                    <a:lnTo>
                      <a:pt x="115" y="7"/>
                    </a:lnTo>
                    <a:lnTo>
                      <a:pt x="106" y="13"/>
                    </a:lnTo>
                    <a:lnTo>
                      <a:pt x="100" y="19"/>
                    </a:lnTo>
                    <a:lnTo>
                      <a:pt x="92" y="23"/>
                    </a:lnTo>
                    <a:lnTo>
                      <a:pt x="84" y="29"/>
                    </a:lnTo>
                    <a:lnTo>
                      <a:pt x="76" y="35"/>
                    </a:lnTo>
                    <a:lnTo>
                      <a:pt x="70" y="41"/>
                    </a:lnTo>
                    <a:lnTo>
                      <a:pt x="62" y="45"/>
                    </a:lnTo>
                    <a:lnTo>
                      <a:pt x="53" y="51"/>
                    </a:lnTo>
                    <a:lnTo>
                      <a:pt x="47" y="58"/>
                    </a:lnTo>
                    <a:lnTo>
                      <a:pt x="39" y="62"/>
                    </a:lnTo>
                    <a:lnTo>
                      <a:pt x="31" y="68"/>
                    </a:lnTo>
                    <a:lnTo>
                      <a:pt x="23" y="74"/>
                    </a:lnTo>
                    <a:lnTo>
                      <a:pt x="17" y="80"/>
                    </a:lnTo>
                    <a:lnTo>
                      <a:pt x="9" y="86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6"/>
                    </a:lnTo>
                    <a:lnTo>
                      <a:pt x="33" y="72"/>
                    </a:lnTo>
                    <a:lnTo>
                      <a:pt x="41" y="66"/>
                    </a:lnTo>
                    <a:lnTo>
                      <a:pt x="49" y="60"/>
                    </a:lnTo>
                    <a:lnTo>
                      <a:pt x="55" y="53"/>
                    </a:lnTo>
                    <a:lnTo>
                      <a:pt x="64" y="49"/>
                    </a:lnTo>
                    <a:lnTo>
                      <a:pt x="72" y="43"/>
                    </a:lnTo>
                    <a:lnTo>
                      <a:pt x="80" y="37"/>
                    </a:lnTo>
                    <a:lnTo>
                      <a:pt x="86" y="31"/>
                    </a:lnTo>
                    <a:lnTo>
                      <a:pt x="94" y="27"/>
                    </a:lnTo>
                    <a:lnTo>
                      <a:pt x="102" y="21"/>
                    </a:lnTo>
                    <a:lnTo>
                      <a:pt x="111" y="15"/>
                    </a:lnTo>
                    <a:lnTo>
                      <a:pt x="119" y="11"/>
                    </a:lnTo>
                    <a:lnTo>
                      <a:pt x="125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77"/>
              <p:cNvSpPr>
                <a:spLocks/>
              </p:cNvSpPr>
              <p:nvPr/>
            </p:nvSpPr>
            <p:spPr bwMode="auto">
              <a:xfrm>
                <a:off x="4724" y="2097"/>
                <a:ext cx="163" cy="1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149" y="8"/>
                  </a:cxn>
                  <a:cxn ang="0">
                    <a:pos x="139" y="14"/>
                  </a:cxn>
                  <a:cxn ang="0">
                    <a:pos x="128" y="22"/>
                  </a:cxn>
                  <a:cxn ang="0">
                    <a:pos x="118" y="30"/>
                  </a:cxn>
                  <a:cxn ang="0">
                    <a:pos x="108" y="38"/>
                  </a:cxn>
                  <a:cxn ang="0">
                    <a:pos x="98" y="49"/>
                  </a:cxn>
                  <a:cxn ang="0">
                    <a:pos x="88" y="57"/>
                  </a:cxn>
                  <a:cxn ang="0">
                    <a:pos x="77" y="65"/>
                  </a:cxn>
                  <a:cxn ang="0">
                    <a:pos x="59" y="83"/>
                  </a:cxn>
                  <a:cxn ang="0">
                    <a:pos x="49" y="92"/>
                  </a:cxn>
                  <a:cxn ang="0">
                    <a:pos x="39" y="102"/>
                  </a:cxn>
                  <a:cxn ang="0">
                    <a:pos x="28" y="110"/>
                  </a:cxn>
                  <a:cxn ang="0">
                    <a:pos x="10" y="128"/>
                  </a:cxn>
                  <a:cxn ang="0">
                    <a:pos x="0" y="136"/>
                  </a:cxn>
                  <a:cxn ang="0">
                    <a:pos x="2" y="141"/>
                  </a:cxn>
                  <a:cxn ang="0">
                    <a:pos x="12" y="132"/>
                  </a:cxn>
                  <a:cxn ang="0">
                    <a:pos x="41" y="104"/>
                  </a:cxn>
                  <a:cxn ang="0">
                    <a:pos x="51" y="96"/>
                  </a:cxn>
                  <a:cxn ang="0">
                    <a:pos x="61" y="87"/>
                  </a:cxn>
                  <a:cxn ang="0">
                    <a:pos x="71" y="77"/>
                  </a:cxn>
                  <a:cxn ang="0">
                    <a:pos x="81" y="69"/>
                  </a:cxn>
                  <a:cxn ang="0">
                    <a:pos x="100" y="51"/>
                  </a:cxn>
                  <a:cxn ang="0">
                    <a:pos x="110" y="43"/>
                  </a:cxn>
                  <a:cxn ang="0">
                    <a:pos x="120" y="34"/>
                  </a:cxn>
                  <a:cxn ang="0">
                    <a:pos x="130" y="26"/>
                  </a:cxn>
                  <a:cxn ang="0">
                    <a:pos x="141" y="18"/>
                  </a:cxn>
                  <a:cxn ang="0">
                    <a:pos x="153" y="10"/>
                  </a:cxn>
                  <a:cxn ang="0">
                    <a:pos x="163" y="2"/>
                  </a:cxn>
                  <a:cxn ang="0">
                    <a:pos x="159" y="0"/>
                  </a:cxn>
                </a:cxnLst>
                <a:rect l="0" t="0" r="r" b="b"/>
                <a:pathLst>
                  <a:path w="163" h="141">
                    <a:moveTo>
                      <a:pt x="159" y="0"/>
                    </a:moveTo>
                    <a:lnTo>
                      <a:pt x="149" y="8"/>
                    </a:lnTo>
                    <a:lnTo>
                      <a:pt x="139" y="14"/>
                    </a:lnTo>
                    <a:lnTo>
                      <a:pt x="128" y="22"/>
                    </a:lnTo>
                    <a:lnTo>
                      <a:pt x="118" y="30"/>
                    </a:lnTo>
                    <a:lnTo>
                      <a:pt x="108" y="38"/>
                    </a:lnTo>
                    <a:lnTo>
                      <a:pt x="98" y="49"/>
                    </a:lnTo>
                    <a:lnTo>
                      <a:pt x="88" y="57"/>
                    </a:lnTo>
                    <a:lnTo>
                      <a:pt x="77" y="65"/>
                    </a:lnTo>
                    <a:lnTo>
                      <a:pt x="59" y="83"/>
                    </a:lnTo>
                    <a:lnTo>
                      <a:pt x="49" y="92"/>
                    </a:lnTo>
                    <a:lnTo>
                      <a:pt x="39" y="102"/>
                    </a:lnTo>
                    <a:lnTo>
                      <a:pt x="28" y="110"/>
                    </a:lnTo>
                    <a:lnTo>
                      <a:pt x="10" y="128"/>
                    </a:lnTo>
                    <a:lnTo>
                      <a:pt x="0" y="136"/>
                    </a:lnTo>
                    <a:lnTo>
                      <a:pt x="2" y="141"/>
                    </a:lnTo>
                    <a:lnTo>
                      <a:pt x="12" y="132"/>
                    </a:lnTo>
                    <a:lnTo>
                      <a:pt x="41" y="104"/>
                    </a:lnTo>
                    <a:lnTo>
                      <a:pt x="51" y="96"/>
                    </a:lnTo>
                    <a:lnTo>
                      <a:pt x="61" y="87"/>
                    </a:lnTo>
                    <a:lnTo>
                      <a:pt x="71" y="77"/>
                    </a:lnTo>
                    <a:lnTo>
                      <a:pt x="81" y="69"/>
                    </a:lnTo>
                    <a:lnTo>
                      <a:pt x="100" y="51"/>
                    </a:lnTo>
                    <a:lnTo>
                      <a:pt x="110" y="43"/>
                    </a:lnTo>
                    <a:lnTo>
                      <a:pt x="120" y="34"/>
                    </a:lnTo>
                    <a:lnTo>
                      <a:pt x="130" y="26"/>
                    </a:lnTo>
                    <a:lnTo>
                      <a:pt x="141" y="18"/>
                    </a:lnTo>
                    <a:lnTo>
                      <a:pt x="153" y="10"/>
                    </a:lnTo>
                    <a:lnTo>
                      <a:pt x="163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78"/>
              <p:cNvSpPr>
                <a:spLocks/>
              </p:cNvSpPr>
              <p:nvPr/>
            </p:nvSpPr>
            <p:spPr bwMode="auto">
              <a:xfrm>
                <a:off x="4883" y="2066"/>
                <a:ext cx="90" cy="3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84" y="2"/>
                  </a:cxn>
                  <a:cxn ang="0">
                    <a:pos x="71" y="2"/>
                  </a:cxn>
                  <a:cxn ang="0">
                    <a:pos x="65" y="4"/>
                  </a:cxn>
                  <a:cxn ang="0">
                    <a:pos x="49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1" y="8"/>
                  </a:cxn>
                  <a:cxn ang="0">
                    <a:pos x="24" y="10"/>
                  </a:cxn>
                  <a:cxn ang="0">
                    <a:pos x="18" y="12"/>
                  </a:cxn>
                  <a:cxn ang="0">
                    <a:pos x="10" y="20"/>
                  </a:cxn>
                  <a:cxn ang="0">
                    <a:pos x="4" y="25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12" y="25"/>
                  </a:cxn>
                  <a:cxn ang="0">
                    <a:pos x="16" y="18"/>
                  </a:cxn>
                  <a:cxn ang="0">
                    <a:pos x="20" y="16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7" y="10"/>
                  </a:cxn>
                  <a:cxn ang="0">
                    <a:pos x="43" y="10"/>
                  </a:cxn>
                  <a:cxn ang="0">
                    <a:pos x="49" y="8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84" y="6"/>
                  </a:cxn>
                  <a:cxn ang="0">
                    <a:pos x="90" y="4"/>
                  </a:cxn>
                  <a:cxn ang="0">
                    <a:pos x="90" y="0"/>
                  </a:cxn>
                </a:cxnLst>
                <a:rect l="0" t="0" r="r" b="b"/>
                <a:pathLst>
                  <a:path w="90" h="33">
                    <a:moveTo>
                      <a:pt x="90" y="0"/>
                    </a:moveTo>
                    <a:lnTo>
                      <a:pt x="84" y="2"/>
                    </a:lnTo>
                    <a:lnTo>
                      <a:pt x="71" y="2"/>
                    </a:lnTo>
                    <a:lnTo>
                      <a:pt x="65" y="4"/>
                    </a:lnTo>
                    <a:lnTo>
                      <a:pt x="49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1" y="8"/>
                    </a:lnTo>
                    <a:lnTo>
                      <a:pt x="24" y="10"/>
                    </a:lnTo>
                    <a:lnTo>
                      <a:pt x="18" y="12"/>
                    </a:lnTo>
                    <a:lnTo>
                      <a:pt x="10" y="20"/>
                    </a:lnTo>
                    <a:lnTo>
                      <a:pt x="4" y="25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12" y="25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7" y="10"/>
                    </a:lnTo>
                    <a:lnTo>
                      <a:pt x="43" y="10"/>
                    </a:lnTo>
                    <a:lnTo>
                      <a:pt x="49" y="8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79"/>
              <p:cNvSpPr>
                <a:spLocks/>
              </p:cNvSpPr>
              <p:nvPr/>
            </p:nvSpPr>
            <p:spPr bwMode="auto">
              <a:xfrm>
                <a:off x="4973" y="2066"/>
                <a:ext cx="26" cy="6"/>
              </a:xfrm>
              <a:custGeom>
                <a:avLst/>
                <a:gdLst/>
                <a:ahLst/>
                <a:cxnLst>
                  <a:cxn ang="0">
                    <a:pos x="26" y="4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6" y="4"/>
                  </a:cxn>
                </a:cxnLst>
                <a:rect l="0" t="0" r="r" b="b"/>
                <a:pathLst>
                  <a:path w="26" h="6">
                    <a:moveTo>
                      <a:pt x="26" y="4"/>
                    </a:moveTo>
                    <a:lnTo>
                      <a:pt x="2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80"/>
              <p:cNvSpPr>
                <a:spLocks/>
              </p:cNvSpPr>
              <p:nvPr/>
            </p:nvSpPr>
            <p:spPr bwMode="auto">
              <a:xfrm>
                <a:off x="3247" y="2078"/>
                <a:ext cx="1742" cy="431"/>
              </a:xfrm>
              <a:custGeom>
                <a:avLst/>
                <a:gdLst/>
                <a:ahLst/>
                <a:cxnLst>
                  <a:cxn ang="0">
                    <a:pos x="1728" y="25"/>
                  </a:cxn>
                  <a:cxn ang="0">
                    <a:pos x="1689" y="119"/>
                  </a:cxn>
                  <a:cxn ang="0">
                    <a:pos x="1648" y="208"/>
                  </a:cxn>
                  <a:cxn ang="0">
                    <a:pos x="1587" y="204"/>
                  </a:cxn>
                  <a:cxn ang="0">
                    <a:pos x="1626" y="129"/>
                  </a:cxn>
                  <a:cxn ang="0">
                    <a:pos x="1673" y="62"/>
                  </a:cxn>
                  <a:cxn ang="0">
                    <a:pos x="1695" y="39"/>
                  </a:cxn>
                  <a:cxn ang="0">
                    <a:pos x="1726" y="25"/>
                  </a:cxn>
                  <a:cxn ang="0">
                    <a:pos x="1689" y="35"/>
                  </a:cxn>
                  <a:cxn ang="0">
                    <a:pos x="1654" y="76"/>
                  </a:cxn>
                  <a:cxn ang="0">
                    <a:pos x="1609" y="141"/>
                  </a:cxn>
                  <a:cxn ang="0">
                    <a:pos x="1583" y="196"/>
                  </a:cxn>
                  <a:cxn ang="0">
                    <a:pos x="1589" y="221"/>
                  </a:cxn>
                  <a:cxn ang="0">
                    <a:pos x="1640" y="229"/>
                  </a:cxn>
                  <a:cxn ang="0">
                    <a:pos x="1683" y="251"/>
                  </a:cxn>
                  <a:cxn ang="0">
                    <a:pos x="1622" y="282"/>
                  </a:cxn>
                  <a:cxn ang="0">
                    <a:pos x="1532" y="282"/>
                  </a:cxn>
                  <a:cxn ang="0">
                    <a:pos x="1485" y="292"/>
                  </a:cxn>
                  <a:cxn ang="0">
                    <a:pos x="1456" y="306"/>
                  </a:cxn>
                  <a:cxn ang="0">
                    <a:pos x="1503" y="325"/>
                  </a:cxn>
                  <a:cxn ang="0">
                    <a:pos x="1487" y="339"/>
                  </a:cxn>
                  <a:cxn ang="0">
                    <a:pos x="1424" y="358"/>
                  </a:cxn>
                  <a:cxn ang="0">
                    <a:pos x="1363" y="376"/>
                  </a:cxn>
                  <a:cxn ang="0">
                    <a:pos x="1299" y="388"/>
                  </a:cxn>
                  <a:cxn ang="0">
                    <a:pos x="1207" y="404"/>
                  </a:cxn>
                  <a:cxn ang="0">
                    <a:pos x="1116" y="425"/>
                  </a:cxn>
                  <a:cxn ang="0">
                    <a:pos x="1040" y="419"/>
                  </a:cxn>
                  <a:cxn ang="0">
                    <a:pos x="961" y="411"/>
                  </a:cxn>
                  <a:cxn ang="0">
                    <a:pos x="946" y="392"/>
                  </a:cxn>
                  <a:cxn ang="0">
                    <a:pos x="901" y="390"/>
                  </a:cxn>
                  <a:cxn ang="0">
                    <a:pos x="948" y="398"/>
                  </a:cxn>
                  <a:cxn ang="0">
                    <a:pos x="891" y="404"/>
                  </a:cxn>
                  <a:cxn ang="0">
                    <a:pos x="781" y="396"/>
                  </a:cxn>
                  <a:cxn ang="0">
                    <a:pos x="740" y="339"/>
                  </a:cxn>
                  <a:cxn ang="0">
                    <a:pos x="730" y="390"/>
                  </a:cxn>
                  <a:cxn ang="0">
                    <a:pos x="599" y="382"/>
                  </a:cxn>
                  <a:cxn ang="0">
                    <a:pos x="526" y="398"/>
                  </a:cxn>
                  <a:cxn ang="0">
                    <a:pos x="489" y="419"/>
                  </a:cxn>
                  <a:cxn ang="0">
                    <a:pos x="475" y="406"/>
                  </a:cxn>
                  <a:cxn ang="0">
                    <a:pos x="471" y="404"/>
                  </a:cxn>
                  <a:cxn ang="0">
                    <a:pos x="442" y="421"/>
                  </a:cxn>
                  <a:cxn ang="0">
                    <a:pos x="157" y="429"/>
                  </a:cxn>
                  <a:cxn ang="0">
                    <a:pos x="53" y="423"/>
                  </a:cxn>
                  <a:cxn ang="0">
                    <a:pos x="2" y="353"/>
                  </a:cxn>
                  <a:cxn ang="0">
                    <a:pos x="40" y="331"/>
                  </a:cxn>
                  <a:cxn ang="0">
                    <a:pos x="69" y="319"/>
                  </a:cxn>
                  <a:cxn ang="0">
                    <a:pos x="104" y="294"/>
                  </a:cxn>
                  <a:cxn ang="0">
                    <a:pos x="177" y="264"/>
                  </a:cxn>
                  <a:cxn ang="0">
                    <a:pos x="322" y="253"/>
                  </a:cxn>
                  <a:cxn ang="0">
                    <a:pos x="373" y="262"/>
                  </a:cxn>
                  <a:cxn ang="0">
                    <a:pos x="408" y="270"/>
                  </a:cxn>
                  <a:cxn ang="0">
                    <a:pos x="448" y="284"/>
                  </a:cxn>
                  <a:cxn ang="0">
                    <a:pos x="616" y="284"/>
                  </a:cxn>
                  <a:cxn ang="0">
                    <a:pos x="708" y="278"/>
                  </a:cxn>
                  <a:cxn ang="0">
                    <a:pos x="995" y="274"/>
                  </a:cxn>
                  <a:cxn ang="0">
                    <a:pos x="1152" y="266"/>
                  </a:cxn>
                  <a:cxn ang="0">
                    <a:pos x="1309" y="257"/>
                  </a:cxn>
                  <a:cxn ang="0">
                    <a:pos x="1391" y="233"/>
                  </a:cxn>
                  <a:cxn ang="0">
                    <a:pos x="1456" y="184"/>
                  </a:cxn>
                  <a:cxn ang="0">
                    <a:pos x="1528" y="123"/>
                  </a:cxn>
                  <a:cxn ang="0">
                    <a:pos x="1607" y="55"/>
                  </a:cxn>
                  <a:cxn ang="0">
                    <a:pos x="1660" y="10"/>
                  </a:cxn>
                </a:cxnLst>
                <a:rect l="0" t="0" r="r" b="b"/>
                <a:pathLst>
                  <a:path w="1742" h="431">
                    <a:moveTo>
                      <a:pt x="1742" y="0"/>
                    </a:moveTo>
                    <a:lnTo>
                      <a:pt x="1742" y="6"/>
                    </a:lnTo>
                    <a:lnTo>
                      <a:pt x="1740" y="10"/>
                    </a:lnTo>
                    <a:lnTo>
                      <a:pt x="1738" y="15"/>
                    </a:lnTo>
                    <a:lnTo>
                      <a:pt x="1736" y="17"/>
                    </a:lnTo>
                    <a:lnTo>
                      <a:pt x="1734" y="21"/>
                    </a:lnTo>
                    <a:lnTo>
                      <a:pt x="1732" y="23"/>
                    </a:lnTo>
                    <a:lnTo>
                      <a:pt x="1728" y="25"/>
                    </a:lnTo>
                    <a:lnTo>
                      <a:pt x="1726" y="39"/>
                    </a:lnTo>
                    <a:lnTo>
                      <a:pt x="1720" y="49"/>
                    </a:lnTo>
                    <a:lnTo>
                      <a:pt x="1716" y="62"/>
                    </a:lnTo>
                    <a:lnTo>
                      <a:pt x="1709" y="74"/>
                    </a:lnTo>
                    <a:lnTo>
                      <a:pt x="1705" y="84"/>
                    </a:lnTo>
                    <a:lnTo>
                      <a:pt x="1699" y="96"/>
                    </a:lnTo>
                    <a:lnTo>
                      <a:pt x="1695" y="106"/>
                    </a:lnTo>
                    <a:lnTo>
                      <a:pt x="1689" y="119"/>
                    </a:lnTo>
                    <a:lnTo>
                      <a:pt x="1685" y="129"/>
                    </a:lnTo>
                    <a:lnTo>
                      <a:pt x="1679" y="141"/>
                    </a:lnTo>
                    <a:lnTo>
                      <a:pt x="1675" y="151"/>
                    </a:lnTo>
                    <a:lnTo>
                      <a:pt x="1669" y="164"/>
                    </a:lnTo>
                    <a:lnTo>
                      <a:pt x="1665" y="176"/>
                    </a:lnTo>
                    <a:lnTo>
                      <a:pt x="1658" y="186"/>
                    </a:lnTo>
                    <a:lnTo>
                      <a:pt x="1652" y="198"/>
                    </a:lnTo>
                    <a:lnTo>
                      <a:pt x="1648" y="208"/>
                    </a:lnTo>
                    <a:lnTo>
                      <a:pt x="1642" y="221"/>
                    </a:lnTo>
                    <a:lnTo>
                      <a:pt x="1605" y="221"/>
                    </a:lnTo>
                    <a:lnTo>
                      <a:pt x="1601" y="217"/>
                    </a:lnTo>
                    <a:lnTo>
                      <a:pt x="1597" y="217"/>
                    </a:lnTo>
                    <a:lnTo>
                      <a:pt x="1595" y="215"/>
                    </a:lnTo>
                    <a:lnTo>
                      <a:pt x="1587" y="215"/>
                    </a:lnTo>
                    <a:lnTo>
                      <a:pt x="1583" y="213"/>
                    </a:lnTo>
                    <a:lnTo>
                      <a:pt x="1587" y="204"/>
                    </a:lnTo>
                    <a:lnTo>
                      <a:pt x="1591" y="194"/>
                    </a:lnTo>
                    <a:lnTo>
                      <a:pt x="1595" y="184"/>
                    </a:lnTo>
                    <a:lnTo>
                      <a:pt x="1599" y="174"/>
                    </a:lnTo>
                    <a:lnTo>
                      <a:pt x="1605" y="166"/>
                    </a:lnTo>
                    <a:lnTo>
                      <a:pt x="1609" y="157"/>
                    </a:lnTo>
                    <a:lnTo>
                      <a:pt x="1616" y="147"/>
                    </a:lnTo>
                    <a:lnTo>
                      <a:pt x="1620" y="137"/>
                    </a:lnTo>
                    <a:lnTo>
                      <a:pt x="1626" y="129"/>
                    </a:lnTo>
                    <a:lnTo>
                      <a:pt x="1632" y="119"/>
                    </a:lnTo>
                    <a:lnTo>
                      <a:pt x="1638" y="111"/>
                    </a:lnTo>
                    <a:lnTo>
                      <a:pt x="1644" y="100"/>
                    </a:lnTo>
                    <a:lnTo>
                      <a:pt x="1650" y="92"/>
                    </a:lnTo>
                    <a:lnTo>
                      <a:pt x="1656" y="82"/>
                    </a:lnTo>
                    <a:lnTo>
                      <a:pt x="1662" y="74"/>
                    </a:lnTo>
                    <a:lnTo>
                      <a:pt x="1669" y="64"/>
                    </a:lnTo>
                    <a:lnTo>
                      <a:pt x="1673" y="62"/>
                    </a:lnTo>
                    <a:lnTo>
                      <a:pt x="1675" y="57"/>
                    </a:lnTo>
                    <a:lnTo>
                      <a:pt x="1677" y="55"/>
                    </a:lnTo>
                    <a:lnTo>
                      <a:pt x="1679" y="51"/>
                    </a:lnTo>
                    <a:lnTo>
                      <a:pt x="1681" y="47"/>
                    </a:lnTo>
                    <a:lnTo>
                      <a:pt x="1685" y="45"/>
                    </a:lnTo>
                    <a:lnTo>
                      <a:pt x="1687" y="43"/>
                    </a:lnTo>
                    <a:lnTo>
                      <a:pt x="1691" y="43"/>
                    </a:lnTo>
                    <a:lnTo>
                      <a:pt x="1695" y="39"/>
                    </a:lnTo>
                    <a:lnTo>
                      <a:pt x="1699" y="37"/>
                    </a:lnTo>
                    <a:lnTo>
                      <a:pt x="1705" y="35"/>
                    </a:lnTo>
                    <a:lnTo>
                      <a:pt x="1709" y="33"/>
                    </a:lnTo>
                    <a:lnTo>
                      <a:pt x="1720" y="33"/>
                    </a:lnTo>
                    <a:lnTo>
                      <a:pt x="1724" y="31"/>
                    </a:lnTo>
                    <a:lnTo>
                      <a:pt x="1728" y="29"/>
                    </a:lnTo>
                    <a:lnTo>
                      <a:pt x="1728" y="27"/>
                    </a:lnTo>
                    <a:lnTo>
                      <a:pt x="1726" y="25"/>
                    </a:lnTo>
                    <a:lnTo>
                      <a:pt x="1722" y="25"/>
                    </a:lnTo>
                    <a:lnTo>
                      <a:pt x="1720" y="27"/>
                    </a:lnTo>
                    <a:lnTo>
                      <a:pt x="1707" y="27"/>
                    </a:lnTo>
                    <a:lnTo>
                      <a:pt x="1703" y="29"/>
                    </a:lnTo>
                    <a:lnTo>
                      <a:pt x="1699" y="29"/>
                    </a:lnTo>
                    <a:lnTo>
                      <a:pt x="1695" y="31"/>
                    </a:lnTo>
                    <a:lnTo>
                      <a:pt x="1693" y="33"/>
                    </a:lnTo>
                    <a:lnTo>
                      <a:pt x="1689" y="35"/>
                    </a:lnTo>
                    <a:lnTo>
                      <a:pt x="1685" y="39"/>
                    </a:lnTo>
                    <a:lnTo>
                      <a:pt x="1681" y="39"/>
                    </a:lnTo>
                    <a:lnTo>
                      <a:pt x="1673" y="47"/>
                    </a:lnTo>
                    <a:lnTo>
                      <a:pt x="1673" y="49"/>
                    </a:lnTo>
                    <a:lnTo>
                      <a:pt x="1671" y="51"/>
                    </a:lnTo>
                    <a:lnTo>
                      <a:pt x="1665" y="59"/>
                    </a:lnTo>
                    <a:lnTo>
                      <a:pt x="1660" y="68"/>
                    </a:lnTo>
                    <a:lnTo>
                      <a:pt x="1654" y="76"/>
                    </a:lnTo>
                    <a:lnTo>
                      <a:pt x="1648" y="84"/>
                    </a:lnTo>
                    <a:lnTo>
                      <a:pt x="1642" y="92"/>
                    </a:lnTo>
                    <a:lnTo>
                      <a:pt x="1638" y="100"/>
                    </a:lnTo>
                    <a:lnTo>
                      <a:pt x="1632" y="108"/>
                    </a:lnTo>
                    <a:lnTo>
                      <a:pt x="1626" y="117"/>
                    </a:lnTo>
                    <a:lnTo>
                      <a:pt x="1620" y="125"/>
                    </a:lnTo>
                    <a:lnTo>
                      <a:pt x="1613" y="133"/>
                    </a:lnTo>
                    <a:lnTo>
                      <a:pt x="1609" y="141"/>
                    </a:lnTo>
                    <a:lnTo>
                      <a:pt x="1605" y="149"/>
                    </a:lnTo>
                    <a:lnTo>
                      <a:pt x="1599" y="157"/>
                    </a:lnTo>
                    <a:lnTo>
                      <a:pt x="1595" y="166"/>
                    </a:lnTo>
                    <a:lnTo>
                      <a:pt x="1593" y="174"/>
                    </a:lnTo>
                    <a:lnTo>
                      <a:pt x="1589" y="184"/>
                    </a:lnTo>
                    <a:lnTo>
                      <a:pt x="1587" y="188"/>
                    </a:lnTo>
                    <a:lnTo>
                      <a:pt x="1585" y="192"/>
                    </a:lnTo>
                    <a:lnTo>
                      <a:pt x="1583" y="196"/>
                    </a:lnTo>
                    <a:lnTo>
                      <a:pt x="1581" y="200"/>
                    </a:lnTo>
                    <a:lnTo>
                      <a:pt x="1579" y="204"/>
                    </a:lnTo>
                    <a:lnTo>
                      <a:pt x="1577" y="208"/>
                    </a:lnTo>
                    <a:lnTo>
                      <a:pt x="1575" y="213"/>
                    </a:lnTo>
                    <a:lnTo>
                      <a:pt x="1573" y="219"/>
                    </a:lnTo>
                    <a:lnTo>
                      <a:pt x="1577" y="219"/>
                    </a:lnTo>
                    <a:lnTo>
                      <a:pt x="1581" y="221"/>
                    </a:lnTo>
                    <a:lnTo>
                      <a:pt x="1589" y="221"/>
                    </a:lnTo>
                    <a:lnTo>
                      <a:pt x="1591" y="223"/>
                    </a:lnTo>
                    <a:lnTo>
                      <a:pt x="1595" y="223"/>
                    </a:lnTo>
                    <a:lnTo>
                      <a:pt x="1599" y="225"/>
                    </a:lnTo>
                    <a:lnTo>
                      <a:pt x="1601" y="229"/>
                    </a:lnTo>
                    <a:lnTo>
                      <a:pt x="1607" y="227"/>
                    </a:lnTo>
                    <a:lnTo>
                      <a:pt x="1613" y="227"/>
                    </a:lnTo>
                    <a:lnTo>
                      <a:pt x="1618" y="229"/>
                    </a:lnTo>
                    <a:lnTo>
                      <a:pt x="1640" y="229"/>
                    </a:lnTo>
                    <a:lnTo>
                      <a:pt x="1644" y="225"/>
                    </a:lnTo>
                    <a:lnTo>
                      <a:pt x="1646" y="231"/>
                    </a:lnTo>
                    <a:lnTo>
                      <a:pt x="1646" y="243"/>
                    </a:lnTo>
                    <a:lnTo>
                      <a:pt x="1650" y="247"/>
                    </a:lnTo>
                    <a:lnTo>
                      <a:pt x="1669" y="247"/>
                    </a:lnTo>
                    <a:lnTo>
                      <a:pt x="1675" y="249"/>
                    </a:lnTo>
                    <a:lnTo>
                      <a:pt x="1679" y="249"/>
                    </a:lnTo>
                    <a:lnTo>
                      <a:pt x="1683" y="251"/>
                    </a:lnTo>
                    <a:lnTo>
                      <a:pt x="1687" y="253"/>
                    </a:lnTo>
                    <a:lnTo>
                      <a:pt x="1689" y="264"/>
                    </a:lnTo>
                    <a:lnTo>
                      <a:pt x="1689" y="280"/>
                    </a:lnTo>
                    <a:lnTo>
                      <a:pt x="1687" y="286"/>
                    </a:lnTo>
                    <a:lnTo>
                      <a:pt x="1654" y="286"/>
                    </a:lnTo>
                    <a:lnTo>
                      <a:pt x="1642" y="284"/>
                    </a:lnTo>
                    <a:lnTo>
                      <a:pt x="1632" y="284"/>
                    </a:lnTo>
                    <a:lnTo>
                      <a:pt x="1622" y="282"/>
                    </a:lnTo>
                    <a:lnTo>
                      <a:pt x="1609" y="282"/>
                    </a:lnTo>
                    <a:lnTo>
                      <a:pt x="1599" y="280"/>
                    </a:lnTo>
                    <a:lnTo>
                      <a:pt x="1587" y="280"/>
                    </a:lnTo>
                    <a:lnTo>
                      <a:pt x="1575" y="278"/>
                    </a:lnTo>
                    <a:lnTo>
                      <a:pt x="1565" y="278"/>
                    </a:lnTo>
                    <a:lnTo>
                      <a:pt x="1554" y="280"/>
                    </a:lnTo>
                    <a:lnTo>
                      <a:pt x="1542" y="280"/>
                    </a:lnTo>
                    <a:lnTo>
                      <a:pt x="1532" y="282"/>
                    </a:lnTo>
                    <a:lnTo>
                      <a:pt x="1520" y="284"/>
                    </a:lnTo>
                    <a:lnTo>
                      <a:pt x="1509" y="286"/>
                    </a:lnTo>
                    <a:lnTo>
                      <a:pt x="1505" y="286"/>
                    </a:lnTo>
                    <a:lnTo>
                      <a:pt x="1501" y="288"/>
                    </a:lnTo>
                    <a:lnTo>
                      <a:pt x="1497" y="288"/>
                    </a:lnTo>
                    <a:lnTo>
                      <a:pt x="1493" y="290"/>
                    </a:lnTo>
                    <a:lnTo>
                      <a:pt x="1489" y="290"/>
                    </a:lnTo>
                    <a:lnTo>
                      <a:pt x="1485" y="292"/>
                    </a:lnTo>
                    <a:lnTo>
                      <a:pt x="1481" y="294"/>
                    </a:lnTo>
                    <a:lnTo>
                      <a:pt x="1477" y="294"/>
                    </a:lnTo>
                    <a:lnTo>
                      <a:pt x="1475" y="296"/>
                    </a:lnTo>
                    <a:lnTo>
                      <a:pt x="1471" y="298"/>
                    </a:lnTo>
                    <a:lnTo>
                      <a:pt x="1467" y="300"/>
                    </a:lnTo>
                    <a:lnTo>
                      <a:pt x="1463" y="302"/>
                    </a:lnTo>
                    <a:lnTo>
                      <a:pt x="1458" y="304"/>
                    </a:lnTo>
                    <a:lnTo>
                      <a:pt x="1456" y="306"/>
                    </a:lnTo>
                    <a:lnTo>
                      <a:pt x="1452" y="309"/>
                    </a:lnTo>
                    <a:lnTo>
                      <a:pt x="1448" y="311"/>
                    </a:lnTo>
                    <a:lnTo>
                      <a:pt x="1448" y="315"/>
                    </a:lnTo>
                    <a:lnTo>
                      <a:pt x="1452" y="319"/>
                    </a:lnTo>
                    <a:lnTo>
                      <a:pt x="1452" y="321"/>
                    </a:lnTo>
                    <a:lnTo>
                      <a:pt x="1458" y="327"/>
                    </a:lnTo>
                    <a:lnTo>
                      <a:pt x="1497" y="327"/>
                    </a:lnTo>
                    <a:lnTo>
                      <a:pt x="1503" y="325"/>
                    </a:lnTo>
                    <a:lnTo>
                      <a:pt x="1540" y="325"/>
                    </a:lnTo>
                    <a:lnTo>
                      <a:pt x="1532" y="327"/>
                    </a:lnTo>
                    <a:lnTo>
                      <a:pt x="1526" y="329"/>
                    </a:lnTo>
                    <a:lnTo>
                      <a:pt x="1518" y="331"/>
                    </a:lnTo>
                    <a:lnTo>
                      <a:pt x="1509" y="333"/>
                    </a:lnTo>
                    <a:lnTo>
                      <a:pt x="1501" y="335"/>
                    </a:lnTo>
                    <a:lnTo>
                      <a:pt x="1493" y="337"/>
                    </a:lnTo>
                    <a:lnTo>
                      <a:pt x="1487" y="339"/>
                    </a:lnTo>
                    <a:lnTo>
                      <a:pt x="1479" y="341"/>
                    </a:lnTo>
                    <a:lnTo>
                      <a:pt x="1471" y="343"/>
                    </a:lnTo>
                    <a:lnTo>
                      <a:pt x="1463" y="347"/>
                    </a:lnTo>
                    <a:lnTo>
                      <a:pt x="1456" y="349"/>
                    </a:lnTo>
                    <a:lnTo>
                      <a:pt x="1448" y="351"/>
                    </a:lnTo>
                    <a:lnTo>
                      <a:pt x="1440" y="353"/>
                    </a:lnTo>
                    <a:lnTo>
                      <a:pt x="1432" y="355"/>
                    </a:lnTo>
                    <a:lnTo>
                      <a:pt x="1424" y="358"/>
                    </a:lnTo>
                    <a:lnTo>
                      <a:pt x="1418" y="360"/>
                    </a:lnTo>
                    <a:lnTo>
                      <a:pt x="1409" y="362"/>
                    </a:lnTo>
                    <a:lnTo>
                      <a:pt x="1401" y="366"/>
                    </a:lnTo>
                    <a:lnTo>
                      <a:pt x="1393" y="366"/>
                    </a:lnTo>
                    <a:lnTo>
                      <a:pt x="1385" y="368"/>
                    </a:lnTo>
                    <a:lnTo>
                      <a:pt x="1379" y="370"/>
                    </a:lnTo>
                    <a:lnTo>
                      <a:pt x="1371" y="374"/>
                    </a:lnTo>
                    <a:lnTo>
                      <a:pt x="1363" y="376"/>
                    </a:lnTo>
                    <a:lnTo>
                      <a:pt x="1354" y="376"/>
                    </a:lnTo>
                    <a:lnTo>
                      <a:pt x="1346" y="378"/>
                    </a:lnTo>
                    <a:lnTo>
                      <a:pt x="1338" y="380"/>
                    </a:lnTo>
                    <a:lnTo>
                      <a:pt x="1330" y="382"/>
                    </a:lnTo>
                    <a:lnTo>
                      <a:pt x="1322" y="384"/>
                    </a:lnTo>
                    <a:lnTo>
                      <a:pt x="1316" y="386"/>
                    </a:lnTo>
                    <a:lnTo>
                      <a:pt x="1305" y="386"/>
                    </a:lnTo>
                    <a:lnTo>
                      <a:pt x="1299" y="388"/>
                    </a:lnTo>
                    <a:lnTo>
                      <a:pt x="1291" y="388"/>
                    </a:lnTo>
                    <a:lnTo>
                      <a:pt x="1279" y="390"/>
                    </a:lnTo>
                    <a:lnTo>
                      <a:pt x="1267" y="392"/>
                    </a:lnTo>
                    <a:lnTo>
                      <a:pt x="1254" y="394"/>
                    </a:lnTo>
                    <a:lnTo>
                      <a:pt x="1242" y="398"/>
                    </a:lnTo>
                    <a:lnTo>
                      <a:pt x="1232" y="400"/>
                    </a:lnTo>
                    <a:lnTo>
                      <a:pt x="1220" y="402"/>
                    </a:lnTo>
                    <a:lnTo>
                      <a:pt x="1207" y="404"/>
                    </a:lnTo>
                    <a:lnTo>
                      <a:pt x="1197" y="409"/>
                    </a:lnTo>
                    <a:lnTo>
                      <a:pt x="1185" y="411"/>
                    </a:lnTo>
                    <a:lnTo>
                      <a:pt x="1173" y="413"/>
                    </a:lnTo>
                    <a:lnTo>
                      <a:pt x="1163" y="415"/>
                    </a:lnTo>
                    <a:lnTo>
                      <a:pt x="1150" y="419"/>
                    </a:lnTo>
                    <a:lnTo>
                      <a:pt x="1138" y="421"/>
                    </a:lnTo>
                    <a:lnTo>
                      <a:pt x="1128" y="423"/>
                    </a:lnTo>
                    <a:lnTo>
                      <a:pt x="1116" y="425"/>
                    </a:lnTo>
                    <a:lnTo>
                      <a:pt x="1103" y="427"/>
                    </a:lnTo>
                    <a:lnTo>
                      <a:pt x="1095" y="425"/>
                    </a:lnTo>
                    <a:lnTo>
                      <a:pt x="1085" y="425"/>
                    </a:lnTo>
                    <a:lnTo>
                      <a:pt x="1077" y="423"/>
                    </a:lnTo>
                    <a:lnTo>
                      <a:pt x="1067" y="423"/>
                    </a:lnTo>
                    <a:lnTo>
                      <a:pt x="1059" y="421"/>
                    </a:lnTo>
                    <a:lnTo>
                      <a:pt x="1050" y="421"/>
                    </a:lnTo>
                    <a:lnTo>
                      <a:pt x="1040" y="419"/>
                    </a:lnTo>
                    <a:lnTo>
                      <a:pt x="1032" y="419"/>
                    </a:lnTo>
                    <a:lnTo>
                      <a:pt x="1024" y="417"/>
                    </a:lnTo>
                    <a:lnTo>
                      <a:pt x="1014" y="417"/>
                    </a:lnTo>
                    <a:lnTo>
                      <a:pt x="1005" y="415"/>
                    </a:lnTo>
                    <a:lnTo>
                      <a:pt x="997" y="413"/>
                    </a:lnTo>
                    <a:lnTo>
                      <a:pt x="989" y="413"/>
                    </a:lnTo>
                    <a:lnTo>
                      <a:pt x="979" y="411"/>
                    </a:lnTo>
                    <a:lnTo>
                      <a:pt x="961" y="411"/>
                    </a:lnTo>
                    <a:lnTo>
                      <a:pt x="963" y="406"/>
                    </a:lnTo>
                    <a:lnTo>
                      <a:pt x="963" y="398"/>
                    </a:lnTo>
                    <a:lnTo>
                      <a:pt x="961" y="398"/>
                    </a:lnTo>
                    <a:lnTo>
                      <a:pt x="957" y="396"/>
                    </a:lnTo>
                    <a:lnTo>
                      <a:pt x="954" y="394"/>
                    </a:lnTo>
                    <a:lnTo>
                      <a:pt x="952" y="394"/>
                    </a:lnTo>
                    <a:lnTo>
                      <a:pt x="950" y="392"/>
                    </a:lnTo>
                    <a:lnTo>
                      <a:pt x="946" y="392"/>
                    </a:lnTo>
                    <a:lnTo>
                      <a:pt x="942" y="388"/>
                    </a:lnTo>
                    <a:lnTo>
                      <a:pt x="936" y="388"/>
                    </a:lnTo>
                    <a:lnTo>
                      <a:pt x="930" y="386"/>
                    </a:lnTo>
                    <a:lnTo>
                      <a:pt x="924" y="384"/>
                    </a:lnTo>
                    <a:lnTo>
                      <a:pt x="899" y="384"/>
                    </a:lnTo>
                    <a:lnTo>
                      <a:pt x="893" y="386"/>
                    </a:lnTo>
                    <a:lnTo>
                      <a:pt x="897" y="388"/>
                    </a:lnTo>
                    <a:lnTo>
                      <a:pt x="901" y="390"/>
                    </a:lnTo>
                    <a:lnTo>
                      <a:pt x="924" y="390"/>
                    </a:lnTo>
                    <a:lnTo>
                      <a:pt x="928" y="392"/>
                    </a:lnTo>
                    <a:lnTo>
                      <a:pt x="932" y="394"/>
                    </a:lnTo>
                    <a:lnTo>
                      <a:pt x="934" y="394"/>
                    </a:lnTo>
                    <a:lnTo>
                      <a:pt x="938" y="396"/>
                    </a:lnTo>
                    <a:lnTo>
                      <a:pt x="942" y="396"/>
                    </a:lnTo>
                    <a:lnTo>
                      <a:pt x="944" y="398"/>
                    </a:lnTo>
                    <a:lnTo>
                      <a:pt x="948" y="398"/>
                    </a:lnTo>
                    <a:lnTo>
                      <a:pt x="950" y="400"/>
                    </a:lnTo>
                    <a:lnTo>
                      <a:pt x="954" y="402"/>
                    </a:lnTo>
                    <a:lnTo>
                      <a:pt x="954" y="409"/>
                    </a:lnTo>
                    <a:lnTo>
                      <a:pt x="942" y="409"/>
                    </a:lnTo>
                    <a:lnTo>
                      <a:pt x="930" y="406"/>
                    </a:lnTo>
                    <a:lnTo>
                      <a:pt x="916" y="406"/>
                    </a:lnTo>
                    <a:lnTo>
                      <a:pt x="906" y="404"/>
                    </a:lnTo>
                    <a:lnTo>
                      <a:pt x="891" y="404"/>
                    </a:lnTo>
                    <a:lnTo>
                      <a:pt x="879" y="402"/>
                    </a:lnTo>
                    <a:lnTo>
                      <a:pt x="867" y="402"/>
                    </a:lnTo>
                    <a:lnTo>
                      <a:pt x="854" y="400"/>
                    </a:lnTo>
                    <a:lnTo>
                      <a:pt x="842" y="400"/>
                    </a:lnTo>
                    <a:lnTo>
                      <a:pt x="830" y="398"/>
                    </a:lnTo>
                    <a:lnTo>
                      <a:pt x="806" y="398"/>
                    </a:lnTo>
                    <a:lnTo>
                      <a:pt x="793" y="396"/>
                    </a:lnTo>
                    <a:lnTo>
                      <a:pt x="781" y="396"/>
                    </a:lnTo>
                    <a:lnTo>
                      <a:pt x="769" y="394"/>
                    </a:lnTo>
                    <a:lnTo>
                      <a:pt x="757" y="394"/>
                    </a:lnTo>
                    <a:lnTo>
                      <a:pt x="763" y="388"/>
                    </a:lnTo>
                    <a:lnTo>
                      <a:pt x="763" y="345"/>
                    </a:lnTo>
                    <a:lnTo>
                      <a:pt x="759" y="343"/>
                    </a:lnTo>
                    <a:lnTo>
                      <a:pt x="755" y="341"/>
                    </a:lnTo>
                    <a:lnTo>
                      <a:pt x="742" y="341"/>
                    </a:lnTo>
                    <a:lnTo>
                      <a:pt x="740" y="339"/>
                    </a:lnTo>
                    <a:lnTo>
                      <a:pt x="736" y="339"/>
                    </a:lnTo>
                    <a:lnTo>
                      <a:pt x="730" y="343"/>
                    </a:lnTo>
                    <a:lnTo>
                      <a:pt x="726" y="347"/>
                    </a:lnTo>
                    <a:lnTo>
                      <a:pt x="726" y="364"/>
                    </a:lnTo>
                    <a:lnTo>
                      <a:pt x="728" y="370"/>
                    </a:lnTo>
                    <a:lnTo>
                      <a:pt x="728" y="384"/>
                    </a:lnTo>
                    <a:lnTo>
                      <a:pt x="730" y="386"/>
                    </a:lnTo>
                    <a:lnTo>
                      <a:pt x="730" y="390"/>
                    </a:lnTo>
                    <a:lnTo>
                      <a:pt x="708" y="390"/>
                    </a:lnTo>
                    <a:lnTo>
                      <a:pt x="695" y="388"/>
                    </a:lnTo>
                    <a:lnTo>
                      <a:pt x="683" y="388"/>
                    </a:lnTo>
                    <a:lnTo>
                      <a:pt x="673" y="386"/>
                    </a:lnTo>
                    <a:lnTo>
                      <a:pt x="661" y="386"/>
                    </a:lnTo>
                    <a:lnTo>
                      <a:pt x="648" y="384"/>
                    </a:lnTo>
                    <a:lnTo>
                      <a:pt x="636" y="382"/>
                    </a:lnTo>
                    <a:lnTo>
                      <a:pt x="599" y="382"/>
                    </a:lnTo>
                    <a:lnTo>
                      <a:pt x="587" y="384"/>
                    </a:lnTo>
                    <a:lnTo>
                      <a:pt x="577" y="386"/>
                    </a:lnTo>
                    <a:lnTo>
                      <a:pt x="565" y="388"/>
                    </a:lnTo>
                    <a:lnTo>
                      <a:pt x="553" y="390"/>
                    </a:lnTo>
                    <a:lnTo>
                      <a:pt x="542" y="394"/>
                    </a:lnTo>
                    <a:lnTo>
                      <a:pt x="536" y="394"/>
                    </a:lnTo>
                    <a:lnTo>
                      <a:pt x="532" y="396"/>
                    </a:lnTo>
                    <a:lnTo>
                      <a:pt x="526" y="398"/>
                    </a:lnTo>
                    <a:lnTo>
                      <a:pt x="522" y="398"/>
                    </a:lnTo>
                    <a:lnTo>
                      <a:pt x="516" y="402"/>
                    </a:lnTo>
                    <a:lnTo>
                      <a:pt x="512" y="404"/>
                    </a:lnTo>
                    <a:lnTo>
                      <a:pt x="508" y="409"/>
                    </a:lnTo>
                    <a:lnTo>
                      <a:pt x="504" y="411"/>
                    </a:lnTo>
                    <a:lnTo>
                      <a:pt x="497" y="413"/>
                    </a:lnTo>
                    <a:lnTo>
                      <a:pt x="493" y="415"/>
                    </a:lnTo>
                    <a:lnTo>
                      <a:pt x="489" y="419"/>
                    </a:lnTo>
                    <a:lnTo>
                      <a:pt x="483" y="419"/>
                    </a:lnTo>
                    <a:lnTo>
                      <a:pt x="479" y="421"/>
                    </a:lnTo>
                    <a:lnTo>
                      <a:pt x="457" y="421"/>
                    </a:lnTo>
                    <a:lnTo>
                      <a:pt x="455" y="419"/>
                    </a:lnTo>
                    <a:lnTo>
                      <a:pt x="461" y="415"/>
                    </a:lnTo>
                    <a:lnTo>
                      <a:pt x="465" y="413"/>
                    </a:lnTo>
                    <a:lnTo>
                      <a:pt x="469" y="409"/>
                    </a:lnTo>
                    <a:lnTo>
                      <a:pt x="475" y="406"/>
                    </a:lnTo>
                    <a:lnTo>
                      <a:pt x="479" y="404"/>
                    </a:lnTo>
                    <a:lnTo>
                      <a:pt x="485" y="402"/>
                    </a:lnTo>
                    <a:lnTo>
                      <a:pt x="491" y="400"/>
                    </a:lnTo>
                    <a:lnTo>
                      <a:pt x="495" y="398"/>
                    </a:lnTo>
                    <a:lnTo>
                      <a:pt x="483" y="398"/>
                    </a:lnTo>
                    <a:lnTo>
                      <a:pt x="479" y="400"/>
                    </a:lnTo>
                    <a:lnTo>
                      <a:pt x="475" y="402"/>
                    </a:lnTo>
                    <a:lnTo>
                      <a:pt x="471" y="404"/>
                    </a:lnTo>
                    <a:lnTo>
                      <a:pt x="469" y="406"/>
                    </a:lnTo>
                    <a:lnTo>
                      <a:pt x="465" y="409"/>
                    </a:lnTo>
                    <a:lnTo>
                      <a:pt x="461" y="411"/>
                    </a:lnTo>
                    <a:lnTo>
                      <a:pt x="457" y="413"/>
                    </a:lnTo>
                    <a:lnTo>
                      <a:pt x="453" y="415"/>
                    </a:lnTo>
                    <a:lnTo>
                      <a:pt x="451" y="417"/>
                    </a:lnTo>
                    <a:lnTo>
                      <a:pt x="446" y="419"/>
                    </a:lnTo>
                    <a:lnTo>
                      <a:pt x="442" y="421"/>
                    </a:lnTo>
                    <a:lnTo>
                      <a:pt x="438" y="421"/>
                    </a:lnTo>
                    <a:lnTo>
                      <a:pt x="434" y="423"/>
                    </a:lnTo>
                    <a:lnTo>
                      <a:pt x="359" y="423"/>
                    </a:lnTo>
                    <a:lnTo>
                      <a:pt x="348" y="425"/>
                    </a:lnTo>
                    <a:lnTo>
                      <a:pt x="267" y="425"/>
                    </a:lnTo>
                    <a:lnTo>
                      <a:pt x="257" y="427"/>
                    </a:lnTo>
                    <a:lnTo>
                      <a:pt x="167" y="427"/>
                    </a:lnTo>
                    <a:lnTo>
                      <a:pt x="157" y="429"/>
                    </a:lnTo>
                    <a:lnTo>
                      <a:pt x="106" y="429"/>
                    </a:lnTo>
                    <a:lnTo>
                      <a:pt x="100" y="431"/>
                    </a:lnTo>
                    <a:lnTo>
                      <a:pt x="77" y="431"/>
                    </a:lnTo>
                    <a:lnTo>
                      <a:pt x="71" y="429"/>
                    </a:lnTo>
                    <a:lnTo>
                      <a:pt x="67" y="427"/>
                    </a:lnTo>
                    <a:lnTo>
                      <a:pt x="61" y="427"/>
                    </a:lnTo>
                    <a:lnTo>
                      <a:pt x="57" y="425"/>
                    </a:lnTo>
                    <a:lnTo>
                      <a:pt x="53" y="423"/>
                    </a:lnTo>
                    <a:lnTo>
                      <a:pt x="47" y="421"/>
                    </a:lnTo>
                    <a:lnTo>
                      <a:pt x="42" y="421"/>
                    </a:lnTo>
                    <a:lnTo>
                      <a:pt x="38" y="419"/>
                    </a:lnTo>
                    <a:lnTo>
                      <a:pt x="32" y="417"/>
                    </a:lnTo>
                    <a:lnTo>
                      <a:pt x="28" y="415"/>
                    </a:lnTo>
                    <a:lnTo>
                      <a:pt x="0" y="398"/>
                    </a:lnTo>
                    <a:lnTo>
                      <a:pt x="2" y="390"/>
                    </a:lnTo>
                    <a:lnTo>
                      <a:pt x="2" y="353"/>
                    </a:lnTo>
                    <a:lnTo>
                      <a:pt x="6" y="347"/>
                    </a:lnTo>
                    <a:lnTo>
                      <a:pt x="12" y="341"/>
                    </a:lnTo>
                    <a:lnTo>
                      <a:pt x="24" y="339"/>
                    </a:lnTo>
                    <a:lnTo>
                      <a:pt x="26" y="337"/>
                    </a:lnTo>
                    <a:lnTo>
                      <a:pt x="30" y="335"/>
                    </a:lnTo>
                    <a:lnTo>
                      <a:pt x="32" y="333"/>
                    </a:lnTo>
                    <a:lnTo>
                      <a:pt x="36" y="333"/>
                    </a:lnTo>
                    <a:lnTo>
                      <a:pt x="40" y="331"/>
                    </a:lnTo>
                    <a:lnTo>
                      <a:pt x="44" y="329"/>
                    </a:lnTo>
                    <a:lnTo>
                      <a:pt x="47" y="329"/>
                    </a:lnTo>
                    <a:lnTo>
                      <a:pt x="51" y="327"/>
                    </a:lnTo>
                    <a:lnTo>
                      <a:pt x="55" y="325"/>
                    </a:lnTo>
                    <a:lnTo>
                      <a:pt x="59" y="323"/>
                    </a:lnTo>
                    <a:lnTo>
                      <a:pt x="61" y="321"/>
                    </a:lnTo>
                    <a:lnTo>
                      <a:pt x="65" y="321"/>
                    </a:lnTo>
                    <a:lnTo>
                      <a:pt x="69" y="319"/>
                    </a:lnTo>
                    <a:lnTo>
                      <a:pt x="71" y="317"/>
                    </a:lnTo>
                    <a:lnTo>
                      <a:pt x="75" y="315"/>
                    </a:lnTo>
                    <a:lnTo>
                      <a:pt x="79" y="313"/>
                    </a:lnTo>
                    <a:lnTo>
                      <a:pt x="85" y="313"/>
                    </a:lnTo>
                    <a:lnTo>
                      <a:pt x="91" y="311"/>
                    </a:lnTo>
                    <a:lnTo>
                      <a:pt x="98" y="306"/>
                    </a:lnTo>
                    <a:lnTo>
                      <a:pt x="100" y="300"/>
                    </a:lnTo>
                    <a:lnTo>
                      <a:pt x="104" y="294"/>
                    </a:lnTo>
                    <a:lnTo>
                      <a:pt x="110" y="290"/>
                    </a:lnTo>
                    <a:lnTo>
                      <a:pt x="114" y="286"/>
                    </a:lnTo>
                    <a:lnTo>
                      <a:pt x="122" y="282"/>
                    </a:lnTo>
                    <a:lnTo>
                      <a:pt x="132" y="278"/>
                    </a:lnTo>
                    <a:lnTo>
                      <a:pt x="142" y="274"/>
                    </a:lnTo>
                    <a:lnTo>
                      <a:pt x="155" y="270"/>
                    </a:lnTo>
                    <a:lnTo>
                      <a:pt x="167" y="266"/>
                    </a:lnTo>
                    <a:lnTo>
                      <a:pt x="177" y="264"/>
                    </a:lnTo>
                    <a:lnTo>
                      <a:pt x="189" y="260"/>
                    </a:lnTo>
                    <a:lnTo>
                      <a:pt x="202" y="257"/>
                    </a:lnTo>
                    <a:lnTo>
                      <a:pt x="214" y="255"/>
                    </a:lnTo>
                    <a:lnTo>
                      <a:pt x="224" y="253"/>
                    </a:lnTo>
                    <a:lnTo>
                      <a:pt x="236" y="251"/>
                    </a:lnTo>
                    <a:lnTo>
                      <a:pt x="297" y="251"/>
                    </a:lnTo>
                    <a:lnTo>
                      <a:pt x="310" y="253"/>
                    </a:lnTo>
                    <a:lnTo>
                      <a:pt x="322" y="253"/>
                    </a:lnTo>
                    <a:lnTo>
                      <a:pt x="326" y="255"/>
                    </a:lnTo>
                    <a:lnTo>
                      <a:pt x="330" y="255"/>
                    </a:lnTo>
                    <a:lnTo>
                      <a:pt x="334" y="257"/>
                    </a:lnTo>
                    <a:lnTo>
                      <a:pt x="340" y="257"/>
                    </a:lnTo>
                    <a:lnTo>
                      <a:pt x="346" y="260"/>
                    </a:lnTo>
                    <a:lnTo>
                      <a:pt x="348" y="260"/>
                    </a:lnTo>
                    <a:lnTo>
                      <a:pt x="353" y="262"/>
                    </a:lnTo>
                    <a:lnTo>
                      <a:pt x="373" y="262"/>
                    </a:lnTo>
                    <a:lnTo>
                      <a:pt x="377" y="264"/>
                    </a:lnTo>
                    <a:lnTo>
                      <a:pt x="381" y="264"/>
                    </a:lnTo>
                    <a:lnTo>
                      <a:pt x="383" y="266"/>
                    </a:lnTo>
                    <a:lnTo>
                      <a:pt x="387" y="266"/>
                    </a:lnTo>
                    <a:lnTo>
                      <a:pt x="391" y="268"/>
                    </a:lnTo>
                    <a:lnTo>
                      <a:pt x="397" y="268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2" y="272"/>
                    </a:lnTo>
                    <a:lnTo>
                      <a:pt x="418" y="272"/>
                    </a:lnTo>
                    <a:lnTo>
                      <a:pt x="422" y="274"/>
                    </a:lnTo>
                    <a:lnTo>
                      <a:pt x="424" y="276"/>
                    </a:lnTo>
                    <a:lnTo>
                      <a:pt x="428" y="276"/>
                    </a:lnTo>
                    <a:lnTo>
                      <a:pt x="434" y="280"/>
                    </a:lnTo>
                    <a:lnTo>
                      <a:pt x="440" y="282"/>
                    </a:lnTo>
                    <a:lnTo>
                      <a:pt x="448" y="284"/>
                    </a:lnTo>
                    <a:lnTo>
                      <a:pt x="455" y="286"/>
                    </a:lnTo>
                    <a:lnTo>
                      <a:pt x="471" y="286"/>
                    </a:lnTo>
                    <a:lnTo>
                      <a:pt x="477" y="288"/>
                    </a:lnTo>
                    <a:lnTo>
                      <a:pt x="493" y="288"/>
                    </a:lnTo>
                    <a:lnTo>
                      <a:pt x="502" y="286"/>
                    </a:lnTo>
                    <a:lnTo>
                      <a:pt x="555" y="286"/>
                    </a:lnTo>
                    <a:lnTo>
                      <a:pt x="563" y="284"/>
                    </a:lnTo>
                    <a:lnTo>
                      <a:pt x="616" y="284"/>
                    </a:lnTo>
                    <a:lnTo>
                      <a:pt x="624" y="282"/>
                    </a:lnTo>
                    <a:lnTo>
                      <a:pt x="669" y="282"/>
                    </a:lnTo>
                    <a:lnTo>
                      <a:pt x="673" y="280"/>
                    </a:lnTo>
                    <a:lnTo>
                      <a:pt x="679" y="278"/>
                    </a:lnTo>
                    <a:lnTo>
                      <a:pt x="693" y="278"/>
                    </a:lnTo>
                    <a:lnTo>
                      <a:pt x="697" y="276"/>
                    </a:lnTo>
                    <a:lnTo>
                      <a:pt x="701" y="276"/>
                    </a:lnTo>
                    <a:lnTo>
                      <a:pt x="708" y="278"/>
                    </a:lnTo>
                    <a:lnTo>
                      <a:pt x="730" y="278"/>
                    </a:lnTo>
                    <a:lnTo>
                      <a:pt x="734" y="280"/>
                    </a:lnTo>
                    <a:lnTo>
                      <a:pt x="869" y="280"/>
                    </a:lnTo>
                    <a:lnTo>
                      <a:pt x="885" y="278"/>
                    </a:lnTo>
                    <a:lnTo>
                      <a:pt x="932" y="278"/>
                    </a:lnTo>
                    <a:lnTo>
                      <a:pt x="948" y="276"/>
                    </a:lnTo>
                    <a:lnTo>
                      <a:pt x="979" y="276"/>
                    </a:lnTo>
                    <a:lnTo>
                      <a:pt x="995" y="274"/>
                    </a:lnTo>
                    <a:lnTo>
                      <a:pt x="1012" y="274"/>
                    </a:lnTo>
                    <a:lnTo>
                      <a:pt x="1026" y="272"/>
                    </a:lnTo>
                    <a:lnTo>
                      <a:pt x="1059" y="272"/>
                    </a:lnTo>
                    <a:lnTo>
                      <a:pt x="1075" y="270"/>
                    </a:lnTo>
                    <a:lnTo>
                      <a:pt x="1089" y="270"/>
                    </a:lnTo>
                    <a:lnTo>
                      <a:pt x="1105" y="268"/>
                    </a:lnTo>
                    <a:lnTo>
                      <a:pt x="1136" y="268"/>
                    </a:lnTo>
                    <a:lnTo>
                      <a:pt x="1152" y="266"/>
                    </a:lnTo>
                    <a:lnTo>
                      <a:pt x="1183" y="266"/>
                    </a:lnTo>
                    <a:lnTo>
                      <a:pt x="1199" y="264"/>
                    </a:lnTo>
                    <a:lnTo>
                      <a:pt x="1267" y="264"/>
                    </a:lnTo>
                    <a:lnTo>
                      <a:pt x="1271" y="262"/>
                    </a:lnTo>
                    <a:lnTo>
                      <a:pt x="1285" y="262"/>
                    </a:lnTo>
                    <a:lnTo>
                      <a:pt x="1291" y="260"/>
                    </a:lnTo>
                    <a:lnTo>
                      <a:pt x="1303" y="260"/>
                    </a:lnTo>
                    <a:lnTo>
                      <a:pt x="1309" y="257"/>
                    </a:lnTo>
                    <a:lnTo>
                      <a:pt x="1320" y="257"/>
                    </a:lnTo>
                    <a:lnTo>
                      <a:pt x="1324" y="255"/>
                    </a:lnTo>
                    <a:lnTo>
                      <a:pt x="1356" y="255"/>
                    </a:lnTo>
                    <a:lnTo>
                      <a:pt x="1363" y="253"/>
                    </a:lnTo>
                    <a:lnTo>
                      <a:pt x="1369" y="249"/>
                    </a:lnTo>
                    <a:lnTo>
                      <a:pt x="1373" y="243"/>
                    </a:lnTo>
                    <a:lnTo>
                      <a:pt x="1381" y="239"/>
                    </a:lnTo>
                    <a:lnTo>
                      <a:pt x="1391" y="233"/>
                    </a:lnTo>
                    <a:lnTo>
                      <a:pt x="1399" y="227"/>
                    </a:lnTo>
                    <a:lnTo>
                      <a:pt x="1407" y="221"/>
                    </a:lnTo>
                    <a:lnTo>
                      <a:pt x="1416" y="215"/>
                    </a:lnTo>
                    <a:lnTo>
                      <a:pt x="1424" y="208"/>
                    </a:lnTo>
                    <a:lnTo>
                      <a:pt x="1432" y="202"/>
                    </a:lnTo>
                    <a:lnTo>
                      <a:pt x="1440" y="196"/>
                    </a:lnTo>
                    <a:lnTo>
                      <a:pt x="1448" y="190"/>
                    </a:lnTo>
                    <a:lnTo>
                      <a:pt x="1456" y="184"/>
                    </a:lnTo>
                    <a:lnTo>
                      <a:pt x="1465" y="178"/>
                    </a:lnTo>
                    <a:lnTo>
                      <a:pt x="1473" y="170"/>
                    </a:lnTo>
                    <a:lnTo>
                      <a:pt x="1481" y="164"/>
                    </a:lnTo>
                    <a:lnTo>
                      <a:pt x="1489" y="157"/>
                    </a:lnTo>
                    <a:lnTo>
                      <a:pt x="1497" y="149"/>
                    </a:lnTo>
                    <a:lnTo>
                      <a:pt x="1505" y="143"/>
                    </a:lnTo>
                    <a:lnTo>
                      <a:pt x="1520" y="129"/>
                    </a:lnTo>
                    <a:lnTo>
                      <a:pt x="1528" y="123"/>
                    </a:lnTo>
                    <a:lnTo>
                      <a:pt x="1536" y="117"/>
                    </a:lnTo>
                    <a:lnTo>
                      <a:pt x="1558" y="94"/>
                    </a:lnTo>
                    <a:lnTo>
                      <a:pt x="1567" y="88"/>
                    </a:lnTo>
                    <a:lnTo>
                      <a:pt x="1575" y="82"/>
                    </a:lnTo>
                    <a:lnTo>
                      <a:pt x="1583" y="74"/>
                    </a:lnTo>
                    <a:lnTo>
                      <a:pt x="1591" y="68"/>
                    </a:lnTo>
                    <a:lnTo>
                      <a:pt x="1599" y="62"/>
                    </a:lnTo>
                    <a:lnTo>
                      <a:pt x="1607" y="55"/>
                    </a:lnTo>
                    <a:lnTo>
                      <a:pt x="1616" y="47"/>
                    </a:lnTo>
                    <a:lnTo>
                      <a:pt x="1624" y="41"/>
                    </a:lnTo>
                    <a:lnTo>
                      <a:pt x="1630" y="35"/>
                    </a:lnTo>
                    <a:lnTo>
                      <a:pt x="1632" y="35"/>
                    </a:lnTo>
                    <a:lnTo>
                      <a:pt x="1638" y="27"/>
                    </a:lnTo>
                    <a:lnTo>
                      <a:pt x="1648" y="17"/>
                    </a:lnTo>
                    <a:lnTo>
                      <a:pt x="1654" y="15"/>
                    </a:lnTo>
                    <a:lnTo>
                      <a:pt x="1660" y="10"/>
                    </a:lnTo>
                    <a:lnTo>
                      <a:pt x="1667" y="6"/>
                    </a:lnTo>
                    <a:lnTo>
                      <a:pt x="1675" y="4"/>
                    </a:lnTo>
                    <a:lnTo>
                      <a:pt x="1681" y="2"/>
                    </a:lnTo>
                    <a:lnTo>
                      <a:pt x="1689" y="2"/>
                    </a:lnTo>
                    <a:lnTo>
                      <a:pt x="1695" y="0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81"/>
              <p:cNvSpPr>
                <a:spLocks/>
              </p:cNvSpPr>
              <p:nvPr/>
            </p:nvSpPr>
            <p:spPr bwMode="auto">
              <a:xfrm>
                <a:off x="4973" y="2078"/>
                <a:ext cx="18" cy="27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10" y="23"/>
                  </a:cxn>
                  <a:cxn ang="0">
                    <a:pos x="12" y="19"/>
                  </a:cxn>
                  <a:cxn ang="0">
                    <a:pos x="14" y="15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0" y="13"/>
                  </a:cxn>
                  <a:cxn ang="0">
                    <a:pos x="8" y="17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0" y="25"/>
                  </a:cxn>
                  <a:cxn ang="0">
                    <a:pos x="4" y="25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lnTo>
                      <a:pt x="4" y="27"/>
                    </a:lnTo>
                    <a:lnTo>
                      <a:pt x="6" y="25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4" y="15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0" y="25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82"/>
              <p:cNvSpPr>
                <a:spLocks/>
              </p:cNvSpPr>
              <p:nvPr/>
            </p:nvSpPr>
            <p:spPr bwMode="auto">
              <a:xfrm>
                <a:off x="4971" y="2103"/>
                <a:ext cx="6" cy="14"/>
              </a:xfrm>
              <a:custGeom>
                <a:avLst/>
                <a:gdLst/>
                <a:ahLst/>
                <a:cxnLst>
                  <a:cxn ang="0">
                    <a:pos x="4" y="1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4"/>
                  </a:cxn>
                  <a:cxn ang="0">
                    <a:pos x="4" y="14"/>
                  </a:cxn>
                </a:cxnLst>
                <a:rect l="0" t="0" r="r" b="b"/>
                <a:pathLst>
                  <a:path w="6" h="14">
                    <a:moveTo>
                      <a:pt x="4" y="1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83"/>
              <p:cNvSpPr>
                <a:spLocks/>
              </p:cNvSpPr>
              <p:nvPr/>
            </p:nvSpPr>
            <p:spPr bwMode="auto">
              <a:xfrm>
                <a:off x="4889" y="2117"/>
                <a:ext cx="86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2" y="182"/>
                  </a:cxn>
                  <a:cxn ang="0">
                    <a:pos x="8" y="172"/>
                  </a:cxn>
                  <a:cxn ang="0">
                    <a:pos x="12" y="159"/>
                  </a:cxn>
                  <a:cxn ang="0">
                    <a:pos x="18" y="147"/>
                  </a:cxn>
                  <a:cxn ang="0">
                    <a:pos x="23" y="137"/>
                  </a:cxn>
                  <a:cxn ang="0">
                    <a:pos x="29" y="125"/>
                  </a:cxn>
                  <a:cxn ang="0">
                    <a:pos x="33" y="114"/>
                  </a:cxn>
                  <a:cxn ang="0">
                    <a:pos x="39" y="104"/>
                  </a:cxn>
                  <a:cxn ang="0">
                    <a:pos x="45" y="92"/>
                  </a:cxn>
                  <a:cxn ang="0">
                    <a:pos x="49" y="80"/>
                  </a:cxn>
                  <a:cxn ang="0">
                    <a:pos x="55" y="69"/>
                  </a:cxn>
                  <a:cxn ang="0">
                    <a:pos x="59" y="57"/>
                  </a:cxn>
                  <a:cxn ang="0">
                    <a:pos x="65" y="47"/>
                  </a:cxn>
                  <a:cxn ang="0">
                    <a:pos x="69" y="35"/>
                  </a:cxn>
                  <a:cxn ang="0">
                    <a:pos x="76" y="23"/>
                  </a:cxn>
                  <a:cxn ang="0">
                    <a:pos x="80" y="12"/>
                  </a:cxn>
                  <a:cxn ang="0">
                    <a:pos x="86" y="0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23"/>
                  </a:cxn>
                  <a:cxn ang="0">
                    <a:pos x="67" y="33"/>
                  </a:cxn>
                  <a:cxn ang="0">
                    <a:pos x="61" y="45"/>
                  </a:cxn>
                  <a:cxn ang="0">
                    <a:pos x="55" y="57"/>
                  </a:cxn>
                  <a:cxn ang="0">
                    <a:pos x="51" y="67"/>
                  </a:cxn>
                  <a:cxn ang="0">
                    <a:pos x="45" y="80"/>
                  </a:cxn>
                  <a:cxn ang="0">
                    <a:pos x="41" y="90"/>
                  </a:cxn>
                  <a:cxn ang="0">
                    <a:pos x="35" y="102"/>
                  </a:cxn>
                  <a:cxn ang="0">
                    <a:pos x="31" y="112"/>
                  </a:cxn>
                  <a:cxn ang="0">
                    <a:pos x="25" y="125"/>
                  </a:cxn>
                  <a:cxn ang="0">
                    <a:pos x="20" y="135"/>
                  </a:cxn>
                  <a:cxn ang="0">
                    <a:pos x="14" y="147"/>
                  </a:cxn>
                  <a:cxn ang="0">
                    <a:pos x="10" y="157"/>
                  </a:cxn>
                  <a:cxn ang="0">
                    <a:pos x="4" y="169"/>
                  </a:cxn>
                  <a:cxn ang="0">
                    <a:pos x="0" y="182"/>
                  </a:cxn>
                  <a:cxn ang="0">
                    <a:pos x="0" y="180"/>
                  </a:cxn>
                  <a:cxn ang="0">
                    <a:pos x="0" y="184"/>
                  </a:cxn>
                  <a:cxn ang="0">
                    <a:pos x="2" y="184"/>
                  </a:cxn>
                  <a:cxn ang="0">
                    <a:pos x="2" y="182"/>
                  </a:cxn>
                  <a:cxn ang="0">
                    <a:pos x="0" y="184"/>
                  </a:cxn>
                </a:cxnLst>
                <a:rect l="0" t="0" r="r" b="b"/>
                <a:pathLst>
                  <a:path w="86" h="184">
                    <a:moveTo>
                      <a:pt x="0" y="184"/>
                    </a:moveTo>
                    <a:lnTo>
                      <a:pt x="2" y="182"/>
                    </a:lnTo>
                    <a:lnTo>
                      <a:pt x="8" y="172"/>
                    </a:lnTo>
                    <a:lnTo>
                      <a:pt x="12" y="159"/>
                    </a:lnTo>
                    <a:lnTo>
                      <a:pt x="18" y="147"/>
                    </a:lnTo>
                    <a:lnTo>
                      <a:pt x="23" y="137"/>
                    </a:lnTo>
                    <a:lnTo>
                      <a:pt x="29" y="125"/>
                    </a:lnTo>
                    <a:lnTo>
                      <a:pt x="33" y="114"/>
                    </a:lnTo>
                    <a:lnTo>
                      <a:pt x="39" y="104"/>
                    </a:lnTo>
                    <a:lnTo>
                      <a:pt x="45" y="92"/>
                    </a:lnTo>
                    <a:lnTo>
                      <a:pt x="49" y="80"/>
                    </a:lnTo>
                    <a:lnTo>
                      <a:pt x="55" y="69"/>
                    </a:lnTo>
                    <a:lnTo>
                      <a:pt x="59" y="57"/>
                    </a:lnTo>
                    <a:lnTo>
                      <a:pt x="65" y="47"/>
                    </a:lnTo>
                    <a:lnTo>
                      <a:pt x="69" y="35"/>
                    </a:lnTo>
                    <a:lnTo>
                      <a:pt x="76" y="23"/>
                    </a:lnTo>
                    <a:lnTo>
                      <a:pt x="80" y="12"/>
                    </a:lnTo>
                    <a:lnTo>
                      <a:pt x="86" y="0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23"/>
                    </a:lnTo>
                    <a:lnTo>
                      <a:pt x="67" y="33"/>
                    </a:lnTo>
                    <a:lnTo>
                      <a:pt x="61" y="45"/>
                    </a:lnTo>
                    <a:lnTo>
                      <a:pt x="55" y="57"/>
                    </a:lnTo>
                    <a:lnTo>
                      <a:pt x="51" y="67"/>
                    </a:lnTo>
                    <a:lnTo>
                      <a:pt x="45" y="80"/>
                    </a:lnTo>
                    <a:lnTo>
                      <a:pt x="41" y="90"/>
                    </a:lnTo>
                    <a:lnTo>
                      <a:pt x="35" y="102"/>
                    </a:lnTo>
                    <a:lnTo>
                      <a:pt x="31" y="112"/>
                    </a:lnTo>
                    <a:lnTo>
                      <a:pt x="25" y="125"/>
                    </a:lnTo>
                    <a:lnTo>
                      <a:pt x="20" y="135"/>
                    </a:lnTo>
                    <a:lnTo>
                      <a:pt x="14" y="147"/>
                    </a:lnTo>
                    <a:lnTo>
                      <a:pt x="10" y="157"/>
                    </a:lnTo>
                    <a:lnTo>
                      <a:pt x="4" y="169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0" y="184"/>
                    </a:lnTo>
                    <a:lnTo>
                      <a:pt x="2" y="184"/>
                    </a:lnTo>
                    <a:lnTo>
                      <a:pt x="2" y="182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84"/>
              <p:cNvSpPr>
                <a:spLocks/>
              </p:cNvSpPr>
              <p:nvPr/>
            </p:nvSpPr>
            <p:spPr bwMode="auto">
              <a:xfrm>
                <a:off x="4850" y="2297"/>
                <a:ext cx="39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9" h="4">
                    <a:moveTo>
                      <a:pt x="0" y="2"/>
                    </a:moveTo>
                    <a:lnTo>
                      <a:pt x="2" y="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85"/>
              <p:cNvSpPr>
                <a:spLocks/>
              </p:cNvSpPr>
              <p:nvPr/>
            </p:nvSpPr>
            <p:spPr bwMode="auto">
              <a:xfrm>
                <a:off x="4828" y="2289"/>
                <a:ext cx="2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18" y="8"/>
                  </a:cxn>
                  <a:cxn ang="0">
                    <a:pos x="20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6" h="10">
                    <a:moveTo>
                      <a:pt x="0" y="2"/>
                    </a:moveTo>
                    <a:lnTo>
                      <a:pt x="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86"/>
              <p:cNvSpPr>
                <a:spLocks/>
              </p:cNvSpPr>
              <p:nvPr/>
            </p:nvSpPr>
            <p:spPr bwMode="auto">
              <a:xfrm>
                <a:off x="4828" y="2142"/>
                <a:ext cx="90" cy="151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1" y="8"/>
                  </a:cxn>
                  <a:cxn ang="0">
                    <a:pos x="73" y="18"/>
                  </a:cxn>
                  <a:cxn ang="0">
                    <a:pos x="67" y="26"/>
                  </a:cxn>
                  <a:cxn ang="0">
                    <a:pos x="61" y="36"/>
                  </a:cxn>
                  <a:cxn ang="0">
                    <a:pos x="55" y="44"/>
                  </a:cxn>
                  <a:cxn ang="0">
                    <a:pos x="49" y="55"/>
                  </a:cxn>
                  <a:cxn ang="0">
                    <a:pos x="43" y="63"/>
                  </a:cxn>
                  <a:cxn ang="0">
                    <a:pos x="39" y="73"/>
                  </a:cxn>
                  <a:cxn ang="0">
                    <a:pos x="32" y="81"/>
                  </a:cxn>
                  <a:cxn ang="0">
                    <a:pos x="26" y="91"/>
                  </a:cxn>
                  <a:cxn ang="0">
                    <a:pos x="22" y="102"/>
                  </a:cxn>
                  <a:cxn ang="0">
                    <a:pos x="16" y="110"/>
                  </a:cxn>
                  <a:cxn ang="0">
                    <a:pos x="12" y="120"/>
                  </a:cxn>
                  <a:cxn ang="0">
                    <a:pos x="8" y="130"/>
                  </a:cxn>
                  <a:cxn ang="0">
                    <a:pos x="4" y="138"/>
                  </a:cxn>
                  <a:cxn ang="0">
                    <a:pos x="0" y="149"/>
                  </a:cxn>
                  <a:cxn ang="0">
                    <a:pos x="4" y="151"/>
                  </a:cxn>
                  <a:cxn ang="0">
                    <a:pos x="8" y="140"/>
                  </a:cxn>
                  <a:cxn ang="0">
                    <a:pos x="12" y="130"/>
                  </a:cxn>
                  <a:cxn ang="0">
                    <a:pos x="16" y="122"/>
                  </a:cxn>
                  <a:cxn ang="0">
                    <a:pos x="20" y="112"/>
                  </a:cxn>
                  <a:cxn ang="0">
                    <a:pos x="26" y="104"/>
                  </a:cxn>
                  <a:cxn ang="0">
                    <a:pos x="30" y="93"/>
                  </a:cxn>
                  <a:cxn ang="0">
                    <a:pos x="37" y="83"/>
                  </a:cxn>
                  <a:cxn ang="0">
                    <a:pos x="41" y="75"/>
                  </a:cxn>
                  <a:cxn ang="0">
                    <a:pos x="47" y="65"/>
                  </a:cxn>
                  <a:cxn ang="0">
                    <a:pos x="53" y="57"/>
                  </a:cxn>
                  <a:cxn ang="0">
                    <a:pos x="59" y="47"/>
                  </a:cxn>
                  <a:cxn ang="0">
                    <a:pos x="65" y="38"/>
                  </a:cxn>
                  <a:cxn ang="0">
                    <a:pos x="71" y="28"/>
                  </a:cxn>
                  <a:cxn ang="0">
                    <a:pos x="77" y="20"/>
                  </a:cxn>
                  <a:cxn ang="0">
                    <a:pos x="84" y="10"/>
                  </a:cxn>
                  <a:cxn ang="0">
                    <a:pos x="90" y="2"/>
                  </a:cxn>
                  <a:cxn ang="0">
                    <a:pos x="86" y="0"/>
                  </a:cxn>
                </a:cxnLst>
                <a:rect l="0" t="0" r="r" b="b"/>
                <a:pathLst>
                  <a:path w="90" h="151">
                    <a:moveTo>
                      <a:pt x="86" y="0"/>
                    </a:moveTo>
                    <a:lnTo>
                      <a:pt x="81" y="8"/>
                    </a:lnTo>
                    <a:lnTo>
                      <a:pt x="73" y="18"/>
                    </a:lnTo>
                    <a:lnTo>
                      <a:pt x="67" y="26"/>
                    </a:lnTo>
                    <a:lnTo>
                      <a:pt x="61" y="36"/>
                    </a:lnTo>
                    <a:lnTo>
                      <a:pt x="55" y="44"/>
                    </a:lnTo>
                    <a:lnTo>
                      <a:pt x="49" y="55"/>
                    </a:lnTo>
                    <a:lnTo>
                      <a:pt x="43" y="63"/>
                    </a:lnTo>
                    <a:lnTo>
                      <a:pt x="39" y="73"/>
                    </a:lnTo>
                    <a:lnTo>
                      <a:pt x="32" y="81"/>
                    </a:lnTo>
                    <a:lnTo>
                      <a:pt x="26" y="91"/>
                    </a:lnTo>
                    <a:lnTo>
                      <a:pt x="22" y="102"/>
                    </a:lnTo>
                    <a:lnTo>
                      <a:pt x="16" y="110"/>
                    </a:lnTo>
                    <a:lnTo>
                      <a:pt x="12" y="120"/>
                    </a:lnTo>
                    <a:lnTo>
                      <a:pt x="8" y="130"/>
                    </a:lnTo>
                    <a:lnTo>
                      <a:pt x="4" y="138"/>
                    </a:lnTo>
                    <a:lnTo>
                      <a:pt x="0" y="149"/>
                    </a:lnTo>
                    <a:lnTo>
                      <a:pt x="4" y="151"/>
                    </a:lnTo>
                    <a:lnTo>
                      <a:pt x="8" y="140"/>
                    </a:lnTo>
                    <a:lnTo>
                      <a:pt x="12" y="130"/>
                    </a:lnTo>
                    <a:lnTo>
                      <a:pt x="16" y="122"/>
                    </a:lnTo>
                    <a:lnTo>
                      <a:pt x="20" y="112"/>
                    </a:lnTo>
                    <a:lnTo>
                      <a:pt x="26" y="104"/>
                    </a:lnTo>
                    <a:lnTo>
                      <a:pt x="30" y="93"/>
                    </a:lnTo>
                    <a:lnTo>
                      <a:pt x="37" y="83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53" y="57"/>
                    </a:lnTo>
                    <a:lnTo>
                      <a:pt x="59" y="47"/>
                    </a:lnTo>
                    <a:lnTo>
                      <a:pt x="65" y="38"/>
                    </a:lnTo>
                    <a:lnTo>
                      <a:pt x="71" y="28"/>
                    </a:lnTo>
                    <a:lnTo>
                      <a:pt x="77" y="20"/>
                    </a:lnTo>
                    <a:lnTo>
                      <a:pt x="84" y="10"/>
                    </a:lnTo>
                    <a:lnTo>
                      <a:pt x="9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87"/>
              <p:cNvSpPr>
                <a:spLocks/>
              </p:cNvSpPr>
              <p:nvPr/>
            </p:nvSpPr>
            <p:spPr bwMode="auto">
              <a:xfrm>
                <a:off x="4914" y="211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6" y="16"/>
                  </a:cxn>
                  <a:cxn ang="0">
                    <a:pos x="0" y="23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2" y="4"/>
                  </a:cxn>
                  <a:cxn ang="0">
                    <a:pos x="24" y="4"/>
                  </a:cxn>
                  <a:cxn ang="0">
                    <a:pos x="26" y="2"/>
                  </a:cxn>
                  <a:cxn ang="0">
                    <a:pos x="24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25">
                    <a:moveTo>
                      <a:pt x="24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6"/>
                    </a:lnTo>
                    <a:lnTo>
                      <a:pt x="0" y="23"/>
                    </a:lnTo>
                    <a:lnTo>
                      <a:pt x="4" y="25"/>
                    </a:lnTo>
                    <a:lnTo>
                      <a:pt x="6" y="21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88"/>
              <p:cNvSpPr>
                <a:spLocks/>
              </p:cNvSpPr>
              <p:nvPr/>
            </p:nvSpPr>
            <p:spPr bwMode="auto">
              <a:xfrm>
                <a:off x="4938" y="2105"/>
                <a:ext cx="39" cy="16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9" y="8"/>
                  </a:cxn>
                  <a:cxn ang="0">
                    <a:pos x="33" y="6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5" y="2"/>
                  </a:cxn>
                </a:cxnLst>
                <a:rect l="0" t="0" r="r" b="b"/>
                <a:pathLst>
                  <a:path w="39" h="16">
                    <a:moveTo>
                      <a:pt x="35" y="2"/>
                    </a:moveTo>
                    <a:lnTo>
                      <a:pt x="37" y="0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89"/>
              <p:cNvSpPr>
                <a:spLocks/>
              </p:cNvSpPr>
              <p:nvPr/>
            </p:nvSpPr>
            <p:spPr bwMode="auto">
              <a:xfrm>
                <a:off x="4960" y="2101"/>
                <a:ext cx="17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</a:cxnLst>
                <a:rect l="0" t="0" r="r" b="b"/>
                <a:pathLst>
                  <a:path w="17" h="6">
                    <a:moveTo>
                      <a:pt x="0" y="6"/>
                    </a:moveTo>
                    <a:lnTo>
                      <a:pt x="5" y="6"/>
                    </a:lnTo>
                    <a:lnTo>
                      <a:pt x="7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0"/>
              <p:cNvSpPr>
                <a:spLocks/>
              </p:cNvSpPr>
              <p:nvPr/>
            </p:nvSpPr>
            <p:spPr bwMode="auto">
              <a:xfrm>
                <a:off x="4932" y="2103"/>
                <a:ext cx="2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28" h="14">
                    <a:moveTo>
                      <a:pt x="2" y="14"/>
                    </a:moveTo>
                    <a:lnTo>
                      <a:pt x="4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1"/>
              <p:cNvSpPr>
                <a:spLocks/>
              </p:cNvSpPr>
              <p:nvPr/>
            </p:nvSpPr>
            <p:spPr bwMode="auto">
              <a:xfrm>
                <a:off x="4916" y="2113"/>
                <a:ext cx="18" cy="18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8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lnTo>
                      <a:pt x="6" y="14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92"/>
              <p:cNvSpPr>
                <a:spLocks/>
              </p:cNvSpPr>
              <p:nvPr/>
            </p:nvSpPr>
            <p:spPr bwMode="auto">
              <a:xfrm>
                <a:off x="4834" y="2127"/>
                <a:ext cx="86" cy="135"/>
              </a:xfrm>
              <a:custGeom>
                <a:avLst/>
                <a:gdLst/>
                <a:ahLst/>
                <a:cxnLst>
                  <a:cxn ang="0">
                    <a:pos x="4" y="135"/>
                  </a:cxn>
                  <a:cxn ang="0">
                    <a:pos x="8" y="127"/>
                  </a:cxn>
                  <a:cxn ang="0">
                    <a:pos x="10" y="119"/>
                  </a:cxn>
                  <a:cxn ang="0">
                    <a:pos x="14" y="111"/>
                  </a:cxn>
                  <a:cxn ang="0">
                    <a:pos x="20" y="100"/>
                  </a:cxn>
                  <a:cxn ang="0">
                    <a:pos x="24" y="92"/>
                  </a:cxn>
                  <a:cxn ang="0">
                    <a:pos x="29" y="84"/>
                  </a:cxn>
                  <a:cxn ang="0">
                    <a:pos x="35" y="76"/>
                  </a:cxn>
                  <a:cxn ang="0">
                    <a:pos x="41" y="68"/>
                  </a:cxn>
                  <a:cxn ang="0">
                    <a:pos x="45" y="59"/>
                  </a:cxn>
                  <a:cxn ang="0">
                    <a:pos x="53" y="53"/>
                  </a:cxn>
                  <a:cxn ang="0">
                    <a:pos x="57" y="45"/>
                  </a:cxn>
                  <a:cxn ang="0">
                    <a:pos x="63" y="37"/>
                  </a:cxn>
                  <a:cxn ang="0">
                    <a:pos x="69" y="29"/>
                  </a:cxn>
                  <a:cxn ang="0">
                    <a:pos x="75" y="21"/>
                  </a:cxn>
                  <a:cxn ang="0">
                    <a:pos x="80" y="13"/>
                  </a:cxn>
                  <a:cxn ang="0">
                    <a:pos x="86" y="4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19"/>
                  </a:cxn>
                  <a:cxn ang="0">
                    <a:pos x="65" y="27"/>
                  </a:cxn>
                  <a:cxn ang="0">
                    <a:pos x="59" y="35"/>
                  </a:cxn>
                  <a:cxn ang="0">
                    <a:pos x="55" y="41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7" y="66"/>
                  </a:cxn>
                  <a:cxn ang="0">
                    <a:pos x="31" y="74"/>
                  </a:cxn>
                  <a:cxn ang="0">
                    <a:pos x="26" y="82"/>
                  </a:cxn>
                  <a:cxn ang="0">
                    <a:pos x="20" y="90"/>
                  </a:cxn>
                  <a:cxn ang="0">
                    <a:pos x="16" y="98"/>
                  </a:cxn>
                  <a:cxn ang="0">
                    <a:pos x="10" y="108"/>
                  </a:cxn>
                  <a:cxn ang="0">
                    <a:pos x="6" y="117"/>
                  </a:cxn>
                  <a:cxn ang="0">
                    <a:pos x="4" y="125"/>
                  </a:cxn>
                  <a:cxn ang="0">
                    <a:pos x="0" y="135"/>
                  </a:cxn>
                  <a:cxn ang="0">
                    <a:pos x="4" y="135"/>
                  </a:cxn>
                </a:cxnLst>
                <a:rect l="0" t="0" r="r" b="b"/>
                <a:pathLst>
                  <a:path w="86" h="135">
                    <a:moveTo>
                      <a:pt x="4" y="135"/>
                    </a:moveTo>
                    <a:lnTo>
                      <a:pt x="8" y="127"/>
                    </a:lnTo>
                    <a:lnTo>
                      <a:pt x="10" y="119"/>
                    </a:lnTo>
                    <a:lnTo>
                      <a:pt x="14" y="111"/>
                    </a:lnTo>
                    <a:lnTo>
                      <a:pt x="20" y="100"/>
                    </a:lnTo>
                    <a:lnTo>
                      <a:pt x="24" y="92"/>
                    </a:lnTo>
                    <a:lnTo>
                      <a:pt x="29" y="84"/>
                    </a:lnTo>
                    <a:lnTo>
                      <a:pt x="35" y="76"/>
                    </a:lnTo>
                    <a:lnTo>
                      <a:pt x="41" y="68"/>
                    </a:lnTo>
                    <a:lnTo>
                      <a:pt x="45" y="59"/>
                    </a:lnTo>
                    <a:lnTo>
                      <a:pt x="53" y="53"/>
                    </a:lnTo>
                    <a:lnTo>
                      <a:pt x="57" y="45"/>
                    </a:lnTo>
                    <a:lnTo>
                      <a:pt x="63" y="37"/>
                    </a:lnTo>
                    <a:lnTo>
                      <a:pt x="69" y="29"/>
                    </a:lnTo>
                    <a:lnTo>
                      <a:pt x="75" y="21"/>
                    </a:lnTo>
                    <a:lnTo>
                      <a:pt x="80" y="13"/>
                    </a:lnTo>
                    <a:lnTo>
                      <a:pt x="86" y="4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19"/>
                    </a:lnTo>
                    <a:lnTo>
                      <a:pt x="65" y="27"/>
                    </a:lnTo>
                    <a:lnTo>
                      <a:pt x="59" y="35"/>
                    </a:lnTo>
                    <a:lnTo>
                      <a:pt x="55" y="41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7" y="66"/>
                    </a:lnTo>
                    <a:lnTo>
                      <a:pt x="31" y="74"/>
                    </a:lnTo>
                    <a:lnTo>
                      <a:pt x="26" y="82"/>
                    </a:lnTo>
                    <a:lnTo>
                      <a:pt x="20" y="90"/>
                    </a:lnTo>
                    <a:lnTo>
                      <a:pt x="16" y="98"/>
                    </a:lnTo>
                    <a:lnTo>
                      <a:pt x="10" y="108"/>
                    </a:lnTo>
                    <a:lnTo>
                      <a:pt x="6" y="117"/>
                    </a:lnTo>
                    <a:lnTo>
                      <a:pt x="4" y="125"/>
                    </a:lnTo>
                    <a:lnTo>
                      <a:pt x="0" y="135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93"/>
              <p:cNvSpPr>
                <a:spLocks/>
              </p:cNvSpPr>
              <p:nvPr/>
            </p:nvSpPr>
            <p:spPr bwMode="auto">
              <a:xfrm>
                <a:off x="4818" y="2262"/>
                <a:ext cx="20" cy="35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5"/>
                  </a:cxn>
                  <a:cxn ang="0">
                    <a:pos x="6" y="31"/>
                  </a:cxn>
                  <a:cxn ang="0">
                    <a:pos x="8" y="24"/>
                  </a:cxn>
                  <a:cxn ang="0">
                    <a:pos x="10" y="22"/>
                  </a:cxn>
                  <a:cxn ang="0">
                    <a:pos x="12" y="18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8" y="4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2" y="35"/>
                  </a:cxn>
                  <a:cxn ang="0">
                    <a:pos x="2" y="33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4" y="33"/>
                  </a:cxn>
                </a:cxnLst>
                <a:rect l="0" t="0" r="r" b="b"/>
                <a:pathLst>
                  <a:path w="20" h="35">
                    <a:moveTo>
                      <a:pt x="4" y="33"/>
                    </a:moveTo>
                    <a:lnTo>
                      <a:pt x="4" y="35"/>
                    </a:lnTo>
                    <a:lnTo>
                      <a:pt x="6" y="31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8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94"/>
              <p:cNvSpPr>
                <a:spLocks/>
              </p:cNvSpPr>
              <p:nvPr/>
            </p:nvSpPr>
            <p:spPr bwMode="auto">
              <a:xfrm>
                <a:off x="4820" y="2295"/>
                <a:ext cx="30" cy="14"/>
              </a:xfrm>
              <a:custGeom>
                <a:avLst/>
                <a:gdLst/>
                <a:ahLst/>
                <a:cxnLst>
                  <a:cxn ang="0">
                    <a:pos x="28" y="10"/>
                  </a:cxn>
                  <a:cxn ang="0">
                    <a:pos x="30" y="10"/>
                  </a:cxn>
                  <a:cxn ang="0">
                    <a:pos x="28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2"/>
                  </a:cxn>
                  <a:cxn ang="0">
                    <a:pos x="30" y="14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0" y="14"/>
                  </a:cxn>
                  <a:cxn ang="0">
                    <a:pos x="28" y="10"/>
                  </a:cxn>
                </a:cxnLst>
                <a:rect l="0" t="0" r="r" b="b"/>
                <a:pathLst>
                  <a:path w="30" h="14">
                    <a:moveTo>
                      <a:pt x="28" y="10"/>
                    </a:moveTo>
                    <a:lnTo>
                      <a:pt x="30" y="10"/>
                    </a:lnTo>
                    <a:lnTo>
                      <a:pt x="28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95"/>
              <p:cNvSpPr>
                <a:spLocks/>
              </p:cNvSpPr>
              <p:nvPr/>
            </p:nvSpPr>
            <p:spPr bwMode="auto">
              <a:xfrm>
                <a:off x="4848" y="2301"/>
                <a:ext cx="45" cy="8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1" y="0"/>
                  </a:cxn>
                  <a:cxn ang="0">
                    <a:pos x="39" y="4"/>
                  </a:cxn>
                  <a:cxn ang="0">
                    <a:pos x="17" y="4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7" y="8"/>
                  </a:cxn>
                  <a:cxn ang="0">
                    <a:pos x="39" y="8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45" y="2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lnTo>
                      <a:pt x="41" y="0"/>
                    </a:lnTo>
                    <a:lnTo>
                      <a:pt x="39" y="4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7" y="8"/>
                    </a:lnTo>
                    <a:lnTo>
                      <a:pt x="39" y="8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96"/>
              <p:cNvSpPr>
                <a:spLocks/>
              </p:cNvSpPr>
              <p:nvPr/>
            </p:nvSpPr>
            <p:spPr bwMode="auto">
              <a:xfrm>
                <a:off x="4889" y="2303"/>
                <a:ext cx="8" cy="26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6" y="6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8" y="24"/>
                  </a:cxn>
                  <a:cxn ang="0">
                    <a:pos x="6" y="24"/>
                  </a:cxn>
                  <a:cxn ang="0">
                    <a:pos x="8" y="26"/>
                  </a:cxn>
                  <a:cxn ang="0">
                    <a:pos x="8" y="24"/>
                  </a:cxn>
                  <a:cxn ang="0">
                    <a:pos x="8" y="20"/>
                  </a:cxn>
                </a:cxnLst>
                <a:rect l="0" t="0" r="r" b="b"/>
                <a:pathLst>
                  <a:path w="8" h="26">
                    <a:moveTo>
                      <a:pt x="8" y="20"/>
                    </a:moveTo>
                    <a:lnTo>
                      <a:pt x="8" y="22"/>
                    </a:lnTo>
                    <a:lnTo>
                      <a:pt x="6" y="18"/>
                    </a:lnTo>
                    <a:lnTo>
                      <a:pt x="6" y="6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97"/>
              <p:cNvSpPr>
                <a:spLocks/>
              </p:cNvSpPr>
              <p:nvPr/>
            </p:nvSpPr>
            <p:spPr bwMode="auto">
              <a:xfrm>
                <a:off x="4897" y="2323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5" y="4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5" y="6"/>
                  </a:cxn>
                  <a:cxn ang="0">
                    <a:pos x="27" y="6"/>
                  </a:cxn>
                  <a:cxn ang="0">
                    <a:pos x="33" y="8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5" y="4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98"/>
              <p:cNvSpPr>
                <a:spLocks/>
              </p:cNvSpPr>
              <p:nvPr/>
            </p:nvSpPr>
            <p:spPr bwMode="auto">
              <a:xfrm>
                <a:off x="4932" y="2331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6" y="27"/>
                  </a:cxn>
                  <a:cxn ang="0">
                    <a:pos x="6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6" y="27"/>
                    </a:lnTo>
                    <a:lnTo>
                      <a:pt x="6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99"/>
              <p:cNvSpPr>
                <a:spLocks/>
              </p:cNvSpPr>
              <p:nvPr/>
            </p:nvSpPr>
            <p:spPr bwMode="auto">
              <a:xfrm>
                <a:off x="4756" y="2354"/>
                <a:ext cx="17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" y="10"/>
                  </a:cxn>
                  <a:cxn ang="0">
                    <a:pos x="23" y="8"/>
                  </a:cxn>
                  <a:cxn ang="0">
                    <a:pos x="33" y="6"/>
                  </a:cxn>
                  <a:cxn ang="0">
                    <a:pos x="90" y="6"/>
                  </a:cxn>
                  <a:cxn ang="0">
                    <a:pos x="100" y="8"/>
                  </a:cxn>
                  <a:cxn ang="0">
                    <a:pos x="113" y="8"/>
                  </a:cxn>
                  <a:cxn ang="0">
                    <a:pos x="123" y="10"/>
                  </a:cxn>
                  <a:cxn ang="0">
                    <a:pos x="145" y="10"/>
                  </a:cxn>
                  <a:cxn ang="0">
                    <a:pos x="156" y="12"/>
                  </a:cxn>
                  <a:cxn ang="0">
                    <a:pos x="178" y="12"/>
                  </a:cxn>
                  <a:cxn ang="0">
                    <a:pos x="178" y="10"/>
                  </a:cxn>
                  <a:cxn ang="0">
                    <a:pos x="168" y="8"/>
                  </a:cxn>
                  <a:cxn ang="0">
                    <a:pos x="145" y="8"/>
                  </a:cxn>
                  <a:cxn ang="0">
                    <a:pos x="133" y="6"/>
                  </a:cxn>
                  <a:cxn ang="0">
                    <a:pos x="123" y="6"/>
                  </a:cxn>
                  <a:cxn ang="0">
                    <a:pos x="113" y="4"/>
                  </a:cxn>
                  <a:cxn ang="0">
                    <a:pos x="100" y="2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6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4"/>
                  </a:cxn>
                  <a:cxn ang="0">
                    <a:pos x="11" y="6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78" h="12">
                    <a:moveTo>
                      <a:pt x="0" y="12"/>
                    </a:moveTo>
                    <a:lnTo>
                      <a:pt x="11" y="10"/>
                    </a:lnTo>
                    <a:lnTo>
                      <a:pt x="23" y="8"/>
                    </a:lnTo>
                    <a:lnTo>
                      <a:pt x="33" y="6"/>
                    </a:lnTo>
                    <a:lnTo>
                      <a:pt x="90" y="6"/>
                    </a:lnTo>
                    <a:lnTo>
                      <a:pt x="100" y="8"/>
                    </a:lnTo>
                    <a:lnTo>
                      <a:pt x="113" y="8"/>
                    </a:lnTo>
                    <a:lnTo>
                      <a:pt x="123" y="10"/>
                    </a:lnTo>
                    <a:lnTo>
                      <a:pt x="145" y="10"/>
                    </a:lnTo>
                    <a:lnTo>
                      <a:pt x="156" y="12"/>
                    </a:lnTo>
                    <a:lnTo>
                      <a:pt x="178" y="12"/>
                    </a:lnTo>
                    <a:lnTo>
                      <a:pt x="178" y="10"/>
                    </a:lnTo>
                    <a:lnTo>
                      <a:pt x="168" y="8"/>
                    </a:lnTo>
                    <a:lnTo>
                      <a:pt x="145" y="8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13" y="4"/>
                    </a:lnTo>
                    <a:lnTo>
                      <a:pt x="100" y="2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1" y="6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100"/>
              <p:cNvSpPr>
                <a:spLocks/>
              </p:cNvSpPr>
              <p:nvPr/>
            </p:nvSpPr>
            <p:spPr bwMode="auto">
              <a:xfrm>
                <a:off x="4693" y="2362"/>
                <a:ext cx="63" cy="29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4" y="29"/>
                  </a:cxn>
                  <a:cxn ang="0">
                    <a:pos x="8" y="27"/>
                  </a:cxn>
                  <a:cxn ang="0">
                    <a:pos x="10" y="25"/>
                  </a:cxn>
                  <a:cxn ang="0">
                    <a:pos x="14" y="22"/>
                  </a:cxn>
                  <a:cxn ang="0">
                    <a:pos x="17" y="20"/>
                  </a:cxn>
                  <a:cxn ang="0">
                    <a:pos x="21" y="18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2"/>
                  </a:cxn>
                  <a:cxn ang="0">
                    <a:pos x="37" y="12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7" y="8"/>
                  </a:cxn>
                  <a:cxn ang="0">
                    <a:pos x="51" y="6"/>
                  </a:cxn>
                  <a:cxn ang="0">
                    <a:pos x="55" y="6"/>
                  </a:cxn>
                  <a:cxn ang="0">
                    <a:pos x="59" y="4"/>
                  </a:cxn>
                  <a:cxn ang="0">
                    <a:pos x="63" y="4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7" y="4"/>
                  </a:cxn>
                  <a:cxn ang="0">
                    <a:pos x="43" y="4"/>
                  </a:cxn>
                  <a:cxn ang="0">
                    <a:pos x="39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7" y="10"/>
                  </a:cxn>
                  <a:cxn ang="0">
                    <a:pos x="23" y="12"/>
                  </a:cxn>
                  <a:cxn ang="0">
                    <a:pos x="19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4" y="27"/>
                  </a:cxn>
                </a:cxnLst>
                <a:rect l="0" t="0" r="r" b="b"/>
                <a:pathLst>
                  <a:path w="63" h="29">
                    <a:moveTo>
                      <a:pt x="4" y="27"/>
                    </a:moveTo>
                    <a:lnTo>
                      <a:pt x="4" y="29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4" y="22"/>
                    </a:lnTo>
                    <a:lnTo>
                      <a:pt x="17" y="20"/>
                    </a:lnTo>
                    <a:lnTo>
                      <a:pt x="21" y="18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7" y="8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63" y="4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7" y="4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3" y="12"/>
                    </a:lnTo>
                    <a:lnTo>
                      <a:pt x="19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101"/>
              <p:cNvSpPr>
                <a:spLocks/>
              </p:cNvSpPr>
              <p:nvPr/>
            </p:nvSpPr>
            <p:spPr bwMode="auto">
              <a:xfrm>
                <a:off x="4693" y="2387"/>
                <a:ext cx="8" cy="1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lnTo>
                      <a:pt x="8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102"/>
              <p:cNvSpPr>
                <a:spLocks/>
              </p:cNvSpPr>
              <p:nvPr/>
            </p:nvSpPr>
            <p:spPr bwMode="auto">
              <a:xfrm>
                <a:off x="4699" y="2399"/>
                <a:ext cx="8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4"/>
                  </a:cxn>
                </a:cxnLst>
                <a:rect l="0" t="0" r="r" b="b"/>
                <a:pathLst>
                  <a:path w="8" h="8">
                    <a:moveTo>
                      <a:pt x="6" y="4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103"/>
              <p:cNvSpPr>
                <a:spLocks/>
              </p:cNvSpPr>
              <p:nvPr/>
            </p:nvSpPr>
            <p:spPr bwMode="auto">
              <a:xfrm>
                <a:off x="4705" y="2399"/>
                <a:ext cx="94" cy="8"/>
              </a:xfrm>
              <a:custGeom>
                <a:avLst/>
                <a:gdLst/>
                <a:ahLst/>
                <a:cxnLst>
                  <a:cxn ang="0">
                    <a:pos x="82" y="6"/>
                  </a:cxn>
                  <a:cxn ang="0">
                    <a:pos x="82" y="2"/>
                  </a:cxn>
                  <a:cxn ang="0">
                    <a:pos x="76" y="2"/>
                  </a:cxn>
                  <a:cxn ang="0">
                    <a:pos x="72" y="0"/>
                  </a:cxn>
                  <a:cxn ang="0">
                    <a:pos x="62" y="0"/>
                  </a:cxn>
                  <a:cxn ang="0">
                    <a:pos x="56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39" y="8"/>
                  </a:cxn>
                  <a:cxn ang="0">
                    <a:pos x="45" y="6"/>
                  </a:cxn>
                  <a:cxn ang="0">
                    <a:pos x="82" y="6"/>
                  </a:cxn>
                  <a:cxn ang="0">
                    <a:pos x="82" y="2"/>
                  </a:cxn>
                  <a:cxn ang="0">
                    <a:pos x="82" y="6"/>
                  </a:cxn>
                  <a:cxn ang="0">
                    <a:pos x="94" y="4"/>
                  </a:cxn>
                  <a:cxn ang="0">
                    <a:pos x="82" y="2"/>
                  </a:cxn>
                  <a:cxn ang="0">
                    <a:pos x="82" y="6"/>
                  </a:cxn>
                </a:cxnLst>
                <a:rect l="0" t="0" r="r" b="b"/>
                <a:pathLst>
                  <a:path w="94" h="8">
                    <a:moveTo>
                      <a:pt x="82" y="6"/>
                    </a:moveTo>
                    <a:lnTo>
                      <a:pt x="82" y="2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39" y="8"/>
                    </a:lnTo>
                    <a:lnTo>
                      <a:pt x="45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6"/>
                    </a:lnTo>
                    <a:lnTo>
                      <a:pt x="94" y="4"/>
                    </a:lnTo>
                    <a:lnTo>
                      <a:pt x="82" y="2"/>
                    </a:lnTo>
                    <a:lnTo>
                      <a:pt x="82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104"/>
              <p:cNvSpPr>
                <a:spLocks/>
              </p:cNvSpPr>
              <p:nvPr/>
            </p:nvSpPr>
            <p:spPr bwMode="auto">
              <a:xfrm>
                <a:off x="4538" y="2401"/>
                <a:ext cx="249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25" y="65"/>
                  </a:cxn>
                  <a:cxn ang="0">
                    <a:pos x="41" y="61"/>
                  </a:cxn>
                  <a:cxn ang="0">
                    <a:pos x="55" y="57"/>
                  </a:cxn>
                  <a:cxn ang="0">
                    <a:pos x="72" y="53"/>
                  </a:cxn>
                  <a:cxn ang="0">
                    <a:pos x="88" y="49"/>
                  </a:cxn>
                  <a:cxn ang="0">
                    <a:pos x="102" y="45"/>
                  </a:cxn>
                  <a:cxn ang="0">
                    <a:pos x="118" y="43"/>
                  </a:cxn>
                  <a:cxn ang="0">
                    <a:pos x="135" y="37"/>
                  </a:cxn>
                  <a:cxn ang="0">
                    <a:pos x="149" y="32"/>
                  </a:cxn>
                  <a:cxn ang="0">
                    <a:pos x="165" y="28"/>
                  </a:cxn>
                  <a:cxn ang="0">
                    <a:pos x="180" y="22"/>
                  </a:cxn>
                  <a:cxn ang="0">
                    <a:pos x="196" y="18"/>
                  </a:cxn>
                  <a:cxn ang="0">
                    <a:pos x="210" y="14"/>
                  </a:cxn>
                  <a:cxn ang="0">
                    <a:pos x="227" y="10"/>
                  </a:cxn>
                  <a:cxn ang="0">
                    <a:pos x="241" y="6"/>
                  </a:cxn>
                  <a:cxn ang="0">
                    <a:pos x="249" y="0"/>
                  </a:cxn>
                  <a:cxn ang="0">
                    <a:pos x="233" y="4"/>
                  </a:cxn>
                  <a:cxn ang="0">
                    <a:pos x="218" y="8"/>
                  </a:cxn>
                  <a:cxn ang="0">
                    <a:pos x="202" y="12"/>
                  </a:cxn>
                  <a:cxn ang="0">
                    <a:pos x="188" y="16"/>
                  </a:cxn>
                  <a:cxn ang="0">
                    <a:pos x="172" y="22"/>
                  </a:cxn>
                  <a:cxn ang="0">
                    <a:pos x="157" y="26"/>
                  </a:cxn>
                  <a:cxn ang="0">
                    <a:pos x="141" y="30"/>
                  </a:cxn>
                  <a:cxn ang="0">
                    <a:pos x="125" y="35"/>
                  </a:cxn>
                  <a:cxn ang="0">
                    <a:pos x="110" y="39"/>
                  </a:cxn>
                  <a:cxn ang="0">
                    <a:pos x="94" y="43"/>
                  </a:cxn>
                  <a:cxn ang="0">
                    <a:pos x="80" y="49"/>
                  </a:cxn>
                  <a:cxn ang="0">
                    <a:pos x="63" y="51"/>
                  </a:cxn>
                  <a:cxn ang="0">
                    <a:pos x="47" y="55"/>
                  </a:cxn>
                  <a:cxn ang="0">
                    <a:pos x="31" y="59"/>
                  </a:cxn>
                  <a:cxn ang="0">
                    <a:pos x="14" y="61"/>
                  </a:cxn>
                  <a:cxn ang="0">
                    <a:pos x="0" y="65"/>
                  </a:cxn>
                </a:cxnLst>
                <a:rect l="0" t="0" r="r" b="b"/>
                <a:pathLst>
                  <a:path w="249" h="67">
                    <a:moveTo>
                      <a:pt x="0" y="67"/>
                    </a:moveTo>
                    <a:lnTo>
                      <a:pt x="8" y="67"/>
                    </a:lnTo>
                    <a:lnTo>
                      <a:pt x="16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41" y="61"/>
                    </a:lnTo>
                    <a:lnTo>
                      <a:pt x="47" y="59"/>
                    </a:lnTo>
                    <a:lnTo>
                      <a:pt x="55" y="57"/>
                    </a:lnTo>
                    <a:lnTo>
                      <a:pt x="63" y="55"/>
                    </a:lnTo>
                    <a:lnTo>
                      <a:pt x="72" y="53"/>
                    </a:lnTo>
                    <a:lnTo>
                      <a:pt x="80" y="53"/>
                    </a:lnTo>
                    <a:lnTo>
                      <a:pt x="88" y="49"/>
                    </a:lnTo>
                    <a:lnTo>
                      <a:pt x="94" y="47"/>
                    </a:lnTo>
                    <a:lnTo>
                      <a:pt x="102" y="45"/>
                    </a:lnTo>
                    <a:lnTo>
                      <a:pt x="110" y="4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35" y="37"/>
                    </a:lnTo>
                    <a:lnTo>
                      <a:pt x="141" y="35"/>
                    </a:lnTo>
                    <a:lnTo>
                      <a:pt x="149" y="32"/>
                    </a:lnTo>
                    <a:lnTo>
                      <a:pt x="157" y="30"/>
                    </a:lnTo>
                    <a:lnTo>
                      <a:pt x="165" y="28"/>
                    </a:lnTo>
                    <a:lnTo>
                      <a:pt x="172" y="26"/>
                    </a:lnTo>
                    <a:lnTo>
                      <a:pt x="180" y="22"/>
                    </a:lnTo>
                    <a:lnTo>
                      <a:pt x="188" y="20"/>
                    </a:lnTo>
                    <a:lnTo>
                      <a:pt x="196" y="18"/>
                    </a:lnTo>
                    <a:lnTo>
                      <a:pt x="204" y="16"/>
                    </a:lnTo>
                    <a:lnTo>
                      <a:pt x="210" y="14"/>
                    </a:lnTo>
                    <a:lnTo>
                      <a:pt x="218" y="12"/>
                    </a:lnTo>
                    <a:lnTo>
                      <a:pt x="227" y="10"/>
                    </a:lnTo>
                    <a:lnTo>
                      <a:pt x="235" y="8"/>
                    </a:lnTo>
                    <a:lnTo>
                      <a:pt x="241" y="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241" y="2"/>
                    </a:lnTo>
                    <a:lnTo>
                      <a:pt x="233" y="4"/>
                    </a:lnTo>
                    <a:lnTo>
                      <a:pt x="227" y="6"/>
                    </a:lnTo>
                    <a:lnTo>
                      <a:pt x="218" y="8"/>
                    </a:lnTo>
                    <a:lnTo>
                      <a:pt x="210" y="10"/>
                    </a:lnTo>
                    <a:lnTo>
                      <a:pt x="202" y="12"/>
                    </a:lnTo>
                    <a:lnTo>
                      <a:pt x="194" y="14"/>
                    </a:lnTo>
                    <a:lnTo>
                      <a:pt x="188" y="16"/>
                    </a:lnTo>
                    <a:lnTo>
                      <a:pt x="180" y="20"/>
                    </a:lnTo>
                    <a:lnTo>
                      <a:pt x="172" y="22"/>
                    </a:lnTo>
                    <a:lnTo>
                      <a:pt x="163" y="24"/>
                    </a:lnTo>
                    <a:lnTo>
                      <a:pt x="157" y="26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3" y="32"/>
                    </a:lnTo>
                    <a:lnTo>
                      <a:pt x="125" y="35"/>
                    </a:lnTo>
                    <a:lnTo>
                      <a:pt x="118" y="37"/>
                    </a:lnTo>
                    <a:lnTo>
                      <a:pt x="110" y="39"/>
                    </a:lnTo>
                    <a:lnTo>
                      <a:pt x="102" y="43"/>
                    </a:lnTo>
                    <a:lnTo>
                      <a:pt x="94" y="43"/>
                    </a:lnTo>
                    <a:lnTo>
                      <a:pt x="86" y="45"/>
                    </a:lnTo>
                    <a:lnTo>
                      <a:pt x="80" y="49"/>
                    </a:lnTo>
                    <a:lnTo>
                      <a:pt x="72" y="51"/>
                    </a:lnTo>
                    <a:lnTo>
                      <a:pt x="63" y="51"/>
                    </a:lnTo>
                    <a:lnTo>
                      <a:pt x="55" y="53"/>
                    </a:lnTo>
                    <a:lnTo>
                      <a:pt x="47" y="55"/>
                    </a:lnTo>
                    <a:lnTo>
                      <a:pt x="39" y="57"/>
                    </a:lnTo>
                    <a:lnTo>
                      <a:pt x="31" y="59"/>
                    </a:lnTo>
                    <a:lnTo>
                      <a:pt x="25" y="59"/>
                    </a:lnTo>
                    <a:lnTo>
                      <a:pt x="14" y="61"/>
                    </a:lnTo>
                    <a:lnTo>
                      <a:pt x="6" y="63"/>
                    </a:lnTo>
                    <a:lnTo>
                      <a:pt x="0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105"/>
              <p:cNvSpPr>
                <a:spLocks/>
              </p:cNvSpPr>
              <p:nvPr/>
            </p:nvSpPr>
            <p:spPr bwMode="auto">
              <a:xfrm>
                <a:off x="4350" y="2466"/>
                <a:ext cx="188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3" y="39"/>
                  </a:cxn>
                  <a:cxn ang="0">
                    <a:pos x="25" y="37"/>
                  </a:cxn>
                  <a:cxn ang="0">
                    <a:pos x="35" y="35"/>
                  </a:cxn>
                  <a:cxn ang="0">
                    <a:pos x="47" y="33"/>
                  </a:cxn>
                  <a:cxn ang="0">
                    <a:pos x="60" y="29"/>
                  </a:cxn>
                  <a:cxn ang="0">
                    <a:pos x="72" y="27"/>
                  </a:cxn>
                  <a:cxn ang="0">
                    <a:pos x="82" y="25"/>
                  </a:cxn>
                  <a:cxn ang="0">
                    <a:pos x="94" y="23"/>
                  </a:cxn>
                  <a:cxn ang="0">
                    <a:pos x="107" y="18"/>
                  </a:cxn>
                  <a:cxn ang="0">
                    <a:pos x="117" y="16"/>
                  </a:cxn>
                  <a:cxn ang="0">
                    <a:pos x="129" y="14"/>
                  </a:cxn>
                  <a:cxn ang="0">
                    <a:pos x="141" y="10"/>
                  </a:cxn>
                  <a:cxn ang="0">
                    <a:pos x="151" y="8"/>
                  </a:cxn>
                  <a:cxn ang="0">
                    <a:pos x="164" y="6"/>
                  </a:cxn>
                  <a:cxn ang="0">
                    <a:pos x="176" y="4"/>
                  </a:cxn>
                  <a:cxn ang="0">
                    <a:pos x="188" y="2"/>
                  </a:cxn>
                  <a:cxn ang="0">
                    <a:pos x="188" y="0"/>
                  </a:cxn>
                  <a:cxn ang="0">
                    <a:pos x="176" y="0"/>
                  </a:cxn>
                  <a:cxn ang="0">
                    <a:pos x="164" y="2"/>
                  </a:cxn>
                  <a:cxn ang="0">
                    <a:pos x="151" y="4"/>
                  </a:cxn>
                  <a:cxn ang="0">
                    <a:pos x="139" y="8"/>
                  </a:cxn>
                  <a:cxn ang="0">
                    <a:pos x="129" y="10"/>
                  </a:cxn>
                  <a:cxn ang="0">
                    <a:pos x="117" y="12"/>
                  </a:cxn>
                  <a:cxn ang="0">
                    <a:pos x="104" y="14"/>
                  </a:cxn>
                  <a:cxn ang="0">
                    <a:pos x="94" y="18"/>
                  </a:cxn>
                  <a:cxn ang="0">
                    <a:pos x="82" y="21"/>
                  </a:cxn>
                  <a:cxn ang="0">
                    <a:pos x="70" y="23"/>
                  </a:cxn>
                  <a:cxn ang="0">
                    <a:pos x="58" y="25"/>
                  </a:cxn>
                  <a:cxn ang="0">
                    <a:pos x="47" y="29"/>
                  </a:cxn>
                  <a:cxn ang="0">
                    <a:pos x="35" y="31"/>
                  </a:cxn>
                  <a:cxn ang="0">
                    <a:pos x="23" y="33"/>
                  </a:cxn>
                  <a:cxn ang="0">
                    <a:pos x="11" y="35"/>
                  </a:cxn>
                  <a:cxn ang="0">
                    <a:pos x="0" y="37"/>
                  </a:cxn>
                  <a:cxn ang="0">
                    <a:pos x="0" y="41"/>
                  </a:cxn>
                </a:cxnLst>
                <a:rect l="0" t="0" r="r" b="b"/>
                <a:pathLst>
                  <a:path w="188" h="41">
                    <a:moveTo>
                      <a:pt x="0" y="41"/>
                    </a:moveTo>
                    <a:lnTo>
                      <a:pt x="13" y="39"/>
                    </a:lnTo>
                    <a:lnTo>
                      <a:pt x="25" y="37"/>
                    </a:lnTo>
                    <a:lnTo>
                      <a:pt x="35" y="35"/>
                    </a:lnTo>
                    <a:lnTo>
                      <a:pt x="47" y="33"/>
                    </a:lnTo>
                    <a:lnTo>
                      <a:pt x="60" y="29"/>
                    </a:lnTo>
                    <a:lnTo>
                      <a:pt x="72" y="27"/>
                    </a:lnTo>
                    <a:lnTo>
                      <a:pt x="82" y="25"/>
                    </a:lnTo>
                    <a:lnTo>
                      <a:pt x="94" y="23"/>
                    </a:lnTo>
                    <a:lnTo>
                      <a:pt x="107" y="18"/>
                    </a:lnTo>
                    <a:lnTo>
                      <a:pt x="117" y="16"/>
                    </a:lnTo>
                    <a:lnTo>
                      <a:pt x="129" y="14"/>
                    </a:lnTo>
                    <a:lnTo>
                      <a:pt x="141" y="10"/>
                    </a:lnTo>
                    <a:lnTo>
                      <a:pt x="151" y="8"/>
                    </a:lnTo>
                    <a:lnTo>
                      <a:pt x="164" y="6"/>
                    </a:lnTo>
                    <a:lnTo>
                      <a:pt x="176" y="4"/>
                    </a:lnTo>
                    <a:lnTo>
                      <a:pt x="188" y="2"/>
                    </a:lnTo>
                    <a:lnTo>
                      <a:pt x="188" y="0"/>
                    </a:lnTo>
                    <a:lnTo>
                      <a:pt x="176" y="0"/>
                    </a:lnTo>
                    <a:lnTo>
                      <a:pt x="164" y="2"/>
                    </a:lnTo>
                    <a:lnTo>
                      <a:pt x="151" y="4"/>
                    </a:lnTo>
                    <a:lnTo>
                      <a:pt x="139" y="8"/>
                    </a:lnTo>
                    <a:lnTo>
                      <a:pt x="129" y="10"/>
                    </a:lnTo>
                    <a:lnTo>
                      <a:pt x="117" y="12"/>
                    </a:lnTo>
                    <a:lnTo>
                      <a:pt x="104" y="14"/>
                    </a:lnTo>
                    <a:lnTo>
                      <a:pt x="94" y="18"/>
                    </a:lnTo>
                    <a:lnTo>
                      <a:pt x="82" y="21"/>
                    </a:lnTo>
                    <a:lnTo>
                      <a:pt x="70" y="23"/>
                    </a:lnTo>
                    <a:lnTo>
                      <a:pt x="58" y="25"/>
                    </a:lnTo>
                    <a:lnTo>
                      <a:pt x="47" y="29"/>
                    </a:lnTo>
                    <a:lnTo>
                      <a:pt x="35" y="31"/>
                    </a:lnTo>
                    <a:lnTo>
                      <a:pt x="23" y="33"/>
                    </a:lnTo>
                    <a:lnTo>
                      <a:pt x="11" y="35"/>
                    </a:lnTo>
                    <a:lnTo>
                      <a:pt x="0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106"/>
              <p:cNvSpPr>
                <a:spLocks/>
              </p:cNvSpPr>
              <p:nvPr/>
            </p:nvSpPr>
            <p:spPr bwMode="auto">
              <a:xfrm>
                <a:off x="4206" y="2487"/>
                <a:ext cx="144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20" y="4"/>
                  </a:cxn>
                  <a:cxn ang="0">
                    <a:pos x="30" y="6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5" y="10"/>
                  </a:cxn>
                  <a:cxn ang="0">
                    <a:pos x="65" y="10"/>
                  </a:cxn>
                  <a:cxn ang="0">
                    <a:pos x="73" y="12"/>
                  </a:cxn>
                  <a:cxn ang="0">
                    <a:pos x="81" y="12"/>
                  </a:cxn>
                  <a:cxn ang="0">
                    <a:pos x="91" y="14"/>
                  </a:cxn>
                  <a:cxn ang="0">
                    <a:pos x="100" y="14"/>
                  </a:cxn>
                  <a:cxn ang="0">
                    <a:pos x="108" y="16"/>
                  </a:cxn>
                  <a:cxn ang="0">
                    <a:pos x="118" y="16"/>
                  </a:cxn>
                  <a:cxn ang="0">
                    <a:pos x="126" y="18"/>
                  </a:cxn>
                  <a:cxn ang="0">
                    <a:pos x="136" y="20"/>
                  </a:cxn>
                  <a:cxn ang="0">
                    <a:pos x="144" y="20"/>
                  </a:cxn>
                  <a:cxn ang="0">
                    <a:pos x="144" y="16"/>
                  </a:cxn>
                  <a:cxn ang="0">
                    <a:pos x="136" y="14"/>
                  </a:cxn>
                  <a:cxn ang="0">
                    <a:pos x="126" y="14"/>
                  </a:cxn>
                  <a:cxn ang="0">
                    <a:pos x="118" y="12"/>
                  </a:cxn>
                  <a:cxn ang="0">
                    <a:pos x="100" y="12"/>
                  </a:cxn>
                  <a:cxn ang="0">
                    <a:pos x="91" y="10"/>
                  </a:cxn>
                  <a:cxn ang="0">
                    <a:pos x="83" y="8"/>
                  </a:cxn>
                  <a:cxn ang="0">
                    <a:pos x="73" y="8"/>
                  </a:cxn>
                  <a:cxn ang="0">
                    <a:pos x="65" y="6"/>
                  </a:cxn>
                  <a:cxn ang="0">
                    <a:pos x="55" y="6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20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44" h="20">
                    <a:moveTo>
                      <a:pt x="0" y="2"/>
                    </a:moveTo>
                    <a:lnTo>
                      <a:pt x="2" y="2"/>
                    </a:lnTo>
                    <a:lnTo>
                      <a:pt x="12" y="4"/>
                    </a:lnTo>
                    <a:lnTo>
                      <a:pt x="20" y="4"/>
                    </a:lnTo>
                    <a:lnTo>
                      <a:pt x="30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5" y="10"/>
                    </a:lnTo>
                    <a:lnTo>
                      <a:pt x="65" y="10"/>
                    </a:lnTo>
                    <a:lnTo>
                      <a:pt x="73" y="12"/>
                    </a:lnTo>
                    <a:lnTo>
                      <a:pt x="81" y="12"/>
                    </a:lnTo>
                    <a:lnTo>
                      <a:pt x="91" y="14"/>
                    </a:lnTo>
                    <a:lnTo>
                      <a:pt x="100" y="14"/>
                    </a:lnTo>
                    <a:lnTo>
                      <a:pt x="108" y="16"/>
                    </a:lnTo>
                    <a:lnTo>
                      <a:pt x="118" y="16"/>
                    </a:lnTo>
                    <a:lnTo>
                      <a:pt x="126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4" y="16"/>
                    </a:lnTo>
                    <a:lnTo>
                      <a:pt x="136" y="14"/>
                    </a:lnTo>
                    <a:lnTo>
                      <a:pt x="126" y="14"/>
                    </a:lnTo>
                    <a:lnTo>
                      <a:pt x="118" y="12"/>
                    </a:lnTo>
                    <a:lnTo>
                      <a:pt x="100" y="12"/>
                    </a:lnTo>
                    <a:lnTo>
                      <a:pt x="91" y="10"/>
                    </a:lnTo>
                    <a:lnTo>
                      <a:pt x="83" y="8"/>
                    </a:lnTo>
                    <a:lnTo>
                      <a:pt x="73" y="8"/>
                    </a:lnTo>
                    <a:lnTo>
                      <a:pt x="65" y="6"/>
                    </a:lnTo>
                    <a:lnTo>
                      <a:pt x="55" y="6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107"/>
              <p:cNvSpPr>
                <a:spLocks/>
              </p:cNvSpPr>
              <p:nvPr/>
            </p:nvSpPr>
            <p:spPr bwMode="auto">
              <a:xfrm>
                <a:off x="4206" y="2476"/>
                <a:ext cx="6" cy="1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6" y="11"/>
                  </a:cxn>
                  <a:cxn ang="0">
                    <a:pos x="6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13">
                    <a:moveTo>
                      <a:pt x="2" y="2"/>
                    </a:moveTo>
                    <a:lnTo>
                      <a:pt x="2" y="8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108"/>
              <p:cNvSpPr>
                <a:spLocks/>
              </p:cNvSpPr>
              <p:nvPr/>
            </p:nvSpPr>
            <p:spPr bwMode="auto">
              <a:xfrm>
                <a:off x="4187" y="2466"/>
                <a:ext cx="25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0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5" h="12">
                    <a:moveTo>
                      <a:pt x="0" y="2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109"/>
              <p:cNvSpPr>
                <a:spLocks/>
              </p:cNvSpPr>
              <p:nvPr/>
            </p:nvSpPr>
            <p:spPr bwMode="auto">
              <a:xfrm>
                <a:off x="4136" y="2460"/>
                <a:ext cx="53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35" y="4"/>
                  </a:cxn>
                  <a:cxn ang="0">
                    <a:pos x="41" y="6"/>
                  </a:cxn>
                  <a:cxn ang="0">
                    <a:pos x="47" y="6"/>
                  </a:cxn>
                  <a:cxn ang="0">
                    <a:pos x="51" y="8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6" y="2"/>
                  </a:cxn>
                </a:cxnLst>
                <a:rect l="0" t="0" r="r" b="b"/>
                <a:pathLst>
                  <a:path w="53" h="8">
                    <a:moveTo>
                      <a:pt x="6" y="2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110"/>
              <p:cNvSpPr>
                <a:spLocks/>
              </p:cNvSpPr>
              <p:nvPr/>
            </p:nvSpPr>
            <p:spPr bwMode="auto">
              <a:xfrm>
                <a:off x="4140" y="2462"/>
                <a:ext cx="35" cy="1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31" y="8"/>
                  </a:cxn>
                  <a:cxn ang="0">
                    <a:pos x="33" y="10"/>
                  </a:cxn>
                  <a:cxn ang="0">
                    <a:pos x="35" y="6"/>
                  </a:cxn>
                </a:cxnLst>
                <a:rect l="0" t="0" r="r" b="b"/>
                <a:pathLst>
                  <a:path w="35" h="10">
                    <a:moveTo>
                      <a:pt x="35" y="6"/>
                    </a:moveTo>
                    <a:lnTo>
                      <a:pt x="3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111"/>
              <p:cNvSpPr>
                <a:spLocks/>
              </p:cNvSpPr>
              <p:nvPr/>
            </p:nvSpPr>
            <p:spPr bwMode="auto">
              <a:xfrm>
                <a:off x="4173" y="2468"/>
                <a:ext cx="31" cy="14"/>
              </a:xfrm>
              <a:custGeom>
                <a:avLst/>
                <a:gdLst/>
                <a:ahLst/>
                <a:cxnLst>
                  <a:cxn ang="0">
                    <a:pos x="31" y="12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20" y="10"/>
                  </a:cxn>
                  <a:cxn ang="0">
                    <a:pos x="24" y="1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31" y="12"/>
                  </a:cxn>
                  <a:cxn ang="0">
                    <a:pos x="28" y="10"/>
                  </a:cxn>
                  <a:cxn ang="0">
                    <a:pos x="31" y="12"/>
                  </a:cxn>
                </a:cxnLst>
                <a:rect l="0" t="0" r="r" b="b"/>
                <a:pathLst>
                  <a:path w="31" h="14">
                    <a:moveTo>
                      <a:pt x="31" y="12"/>
                    </a:moveTo>
                    <a:lnTo>
                      <a:pt x="26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112"/>
              <p:cNvSpPr>
                <a:spLocks/>
              </p:cNvSpPr>
              <p:nvPr/>
            </p:nvSpPr>
            <p:spPr bwMode="auto">
              <a:xfrm>
                <a:off x="4199" y="2480"/>
                <a:ext cx="5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2" y="7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2" y="9"/>
                  </a:cxn>
                </a:cxnLst>
                <a:rect l="0" t="0" r="r" b="b"/>
                <a:pathLst>
                  <a:path w="5" h="9">
                    <a:moveTo>
                      <a:pt x="2" y="9"/>
                    </a:moveTo>
                    <a:lnTo>
                      <a:pt x="2" y="7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113"/>
              <p:cNvSpPr>
                <a:spLocks/>
              </p:cNvSpPr>
              <p:nvPr/>
            </p:nvSpPr>
            <p:spPr bwMode="auto">
              <a:xfrm>
                <a:off x="3991" y="2470"/>
                <a:ext cx="210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62" y="6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8" y="10"/>
                  </a:cxn>
                  <a:cxn ang="0">
                    <a:pos x="110" y="10"/>
                  </a:cxn>
                  <a:cxn ang="0">
                    <a:pos x="123" y="12"/>
                  </a:cxn>
                  <a:cxn ang="0">
                    <a:pos x="135" y="12"/>
                  </a:cxn>
                  <a:cxn ang="0">
                    <a:pos x="147" y="14"/>
                  </a:cxn>
                  <a:cxn ang="0">
                    <a:pos x="162" y="14"/>
                  </a:cxn>
                  <a:cxn ang="0">
                    <a:pos x="172" y="17"/>
                  </a:cxn>
                  <a:cxn ang="0">
                    <a:pos x="186" y="17"/>
                  </a:cxn>
                  <a:cxn ang="0">
                    <a:pos x="198" y="19"/>
                  </a:cxn>
                  <a:cxn ang="0">
                    <a:pos x="210" y="19"/>
                  </a:cxn>
                  <a:cxn ang="0">
                    <a:pos x="210" y="14"/>
                  </a:cxn>
                  <a:cxn ang="0">
                    <a:pos x="198" y="12"/>
                  </a:cxn>
                  <a:cxn ang="0">
                    <a:pos x="172" y="12"/>
                  </a:cxn>
                  <a:cxn ang="0">
                    <a:pos x="162" y="10"/>
                  </a:cxn>
                  <a:cxn ang="0">
                    <a:pos x="147" y="10"/>
                  </a:cxn>
                  <a:cxn ang="0">
                    <a:pos x="135" y="8"/>
                  </a:cxn>
                  <a:cxn ang="0">
                    <a:pos x="123" y="8"/>
                  </a:cxn>
                  <a:cxn ang="0">
                    <a:pos x="110" y="6"/>
                  </a:cxn>
                  <a:cxn ang="0">
                    <a:pos x="86" y="6"/>
                  </a:cxn>
                  <a:cxn ang="0">
                    <a:pos x="76" y="4"/>
                  </a:cxn>
                  <a:cxn ang="0">
                    <a:pos x="62" y="4"/>
                  </a:cxn>
                  <a:cxn ang="0">
                    <a:pos x="49" y="2"/>
                  </a:cxn>
                  <a:cxn ang="0">
                    <a:pos x="37" y="2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15" y="4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4"/>
                  </a:cxn>
                  <a:cxn ang="0">
                    <a:pos x="13" y="0"/>
                  </a:cxn>
                </a:cxnLst>
                <a:rect l="0" t="0" r="r" b="b"/>
                <a:pathLst>
                  <a:path w="210" h="19">
                    <a:moveTo>
                      <a:pt x="13" y="0"/>
                    </a:moveTo>
                    <a:lnTo>
                      <a:pt x="13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62" y="6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8" y="10"/>
                    </a:lnTo>
                    <a:lnTo>
                      <a:pt x="110" y="10"/>
                    </a:lnTo>
                    <a:lnTo>
                      <a:pt x="123" y="12"/>
                    </a:lnTo>
                    <a:lnTo>
                      <a:pt x="135" y="12"/>
                    </a:lnTo>
                    <a:lnTo>
                      <a:pt x="147" y="14"/>
                    </a:lnTo>
                    <a:lnTo>
                      <a:pt x="162" y="14"/>
                    </a:lnTo>
                    <a:lnTo>
                      <a:pt x="172" y="17"/>
                    </a:lnTo>
                    <a:lnTo>
                      <a:pt x="186" y="17"/>
                    </a:lnTo>
                    <a:lnTo>
                      <a:pt x="198" y="19"/>
                    </a:lnTo>
                    <a:lnTo>
                      <a:pt x="210" y="19"/>
                    </a:lnTo>
                    <a:lnTo>
                      <a:pt x="210" y="14"/>
                    </a:lnTo>
                    <a:lnTo>
                      <a:pt x="198" y="12"/>
                    </a:lnTo>
                    <a:lnTo>
                      <a:pt x="172" y="12"/>
                    </a:lnTo>
                    <a:lnTo>
                      <a:pt x="162" y="10"/>
                    </a:lnTo>
                    <a:lnTo>
                      <a:pt x="147" y="10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110" y="6"/>
                    </a:lnTo>
                    <a:lnTo>
                      <a:pt x="86" y="6"/>
                    </a:lnTo>
                    <a:lnTo>
                      <a:pt x="76" y="4"/>
                    </a:lnTo>
                    <a:lnTo>
                      <a:pt x="62" y="4"/>
                    </a:lnTo>
                    <a:lnTo>
                      <a:pt x="49" y="2"/>
                    </a:lnTo>
                    <a:lnTo>
                      <a:pt x="37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15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114"/>
              <p:cNvSpPr>
                <a:spLocks/>
              </p:cNvSpPr>
              <p:nvPr/>
            </p:nvSpPr>
            <p:spPr bwMode="auto">
              <a:xfrm>
                <a:off x="4004" y="2466"/>
                <a:ext cx="8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115"/>
              <p:cNvSpPr>
                <a:spLocks/>
              </p:cNvSpPr>
              <p:nvPr/>
            </p:nvSpPr>
            <p:spPr bwMode="auto">
              <a:xfrm>
                <a:off x="4006" y="2421"/>
                <a:ext cx="6" cy="4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6" y="45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45">
                    <a:moveTo>
                      <a:pt x="2" y="2"/>
                    </a:move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116"/>
              <p:cNvSpPr>
                <a:spLocks/>
              </p:cNvSpPr>
              <p:nvPr/>
            </p:nvSpPr>
            <p:spPr bwMode="auto">
              <a:xfrm>
                <a:off x="3981" y="2415"/>
                <a:ext cx="29" cy="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9" h="8">
                    <a:moveTo>
                      <a:pt x="2" y="4"/>
                    </a:moveTo>
                    <a:lnTo>
                      <a:pt x="4" y="4"/>
                    </a:lnTo>
                    <a:lnTo>
                      <a:pt x="8" y="6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117"/>
              <p:cNvSpPr>
                <a:spLocks/>
              </p:cNvSpPr>
              <p:nvPr/>
            </p:nvSpPr>
            <p:spPr bwMode="auto">
              <a:xfrm>
                <a:off x="3971" y="2415"/>
                <a:ext cx="12" cy="45"/>
              </a:xfrm>
              <a:custGeom>
                <a:avLst/>
                <a:gdLst/>
                <a:ahLst/>
                <a:cxnLst>
                  <a:cxn ang="0">
                    <a:pos x="6" y="45"/>
                  </a:cxn>
                  <a:cxn ang="0">
                    <a:pos x="6" y="33"/>
                  </a:cxn>
                  <a:cxn ang="0">
                    <a:pos x="4" y="27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29"/>
                  </a:cxn>
                  <a:cxn ang="0">
                    <a:pos x="2" y="33"/>
                  </a:cxn>
                  <a:cxn ang="0">
                    <a:pos x="2" y="45"/>
                  </a:cxn>
                  <a:cxn ang="0">
                    <a:pos x="6" y="45"/>
                  </a:cxn>
                </a:cxnLst>
                <a:rect l="0" t="0" r="r" b="b"/>
                <a:pathLst>
                  <a:path w="12" h="45">
                    <a:moveTo>
                      <a:pt x="6" y="45"/>
                    </a:moveTo>
                    <a:lnTo>
                      <a:pt x="6" y="33"/>
                    </a:lnTo>
                    <a:lnTo>
                      <a:pt x="4" y="27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45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118"/>
              <p:cNvSpPr>
                <a:spLocks/>
              </p:cNvSpPr>
              <p:nvPr/>
            </p:nvSpPr>
            <p:spPr bwMode="auto">
              <a:xfrm>
                <a:off x="3973" y="2460"/>
                <a:ext cx="6" cy="12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2">
                    <a:moveTo>
                      <a:pt x="4" y="10"/>
                    </a:moveTo>
                    <a:lnTo>
                      <a:pt x="6" y="1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119"/>
              <p:cNvSpPr>
                <a:spLocks/>
              </p:cNvSpPr>
              <p:nvPr/>
            </p:nvSpPr>
            <p:spPr bwMode="auto">
              <a:xfrm>
                <a:off x="3789" y="2458"/>
                <a:ext cx="188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3" y="12"/>
                  </a:cxn>
                  <a:cxn ang="0">
                    <a:pos x="23" y="8"/>
                  </a:cxn>
                  <a:cxn ang="0">
                    <a:pos x="35" y="8"/>
                  </a:cxn>
                  <a:cxn ang="0">
                    <a:pos x="45" y="6"/>
                  </a:cxn>
                  <a:cxn ang="0">
                    <a:pos x="57" y="4"/>
                  </a:cxn>
                  <a:cxn ang="0">
                    <a:pos x="70" y="4"/>
                  </a:cxn>
                  <a:cxn ang="0">
                    <a:pos x="82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31" y="8"/>
                  </a:cxn>
                  <a:cxn ang="0">
                    <a:pos x="141" y="10"/>
                  </a:cxn>
                  <a:cxn ang="0">
                    <a:pos x="153" y="10"/>
                  </a:cxn>
                  <a:cxn ang="0">
                    <a:pos x="166" y="12"/>
                  </a:cxn>
                  <a:cxn ang="0">
                    <a:pos x="188" y="12"/>
                  </a:cxn>
                  <a:cxn ang="0">
                    <a:pos x="188" y="8"/>
                  </a:cxn>
                  <a:cxn ang="0">
                    <a:pos x="166" y="8"/>
                  </a:cxn>
                  <a:cxn ang="0">
                    <a:pos x="153" y="6"/>
                  </a:cxn>
                  <a:cxn ang="0">
                    <a:pos x="141" y="6"/>
                  </a:cxn>
                  <a:cxn ang="0">
                    <a:pos x="131" y="4"/>
                  </a:cxn>
                  <a:cxn ang="0">
                    <a:pos x="119" y="2"/>
                  </a:cxn>
                  <a:cxn ang="0">
                    <a:pos x="106" y="2"/>
                  </a:cxn>
                  <a:cxn ang="0">
                    <a:pos x="94" y="0"/>
                  </a:cxn>
                  <a:cxn ang="0">
                    <a:pos x="57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6"/>
                  </a:cxn>
                  <a:cxn ang="0">
                    <a:pos x="11" y="8"/>
                  </a:cxn>
                  <a:cxn ang="0">
                    <a:pos x="0" y="12"/>
                  </a:cxn>
                  <a:cxn ang="0">
                    <a:pos x="0" y="16"/>
                  </a:cxn>
                </a:cxnLst>
                <a:rect l="0" t="0" r="r" b="b"/>
                <a:pathLst>
                  <a:path w="188" h="16">
                    <a:moveTo>
                      <a:pt x="0" y="16"/>
                    </a:moveTo>
                    <a:lnTo>
                      <a:pt x="13" y="12"/>
                    </a:lnTo>
                    <a:lnTo>
                      <a:pt x="23" y="8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7" y="4"/>
                    </a:lnTo>
                    <a:lnTo>
                      <a:pt x="70" y="4"/>
                    </a:lnTo>
                    <a:lnTo>
                      <a:pt x="82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31" y="8"/>
                    </a:lnTo>
                    <a:lnTo>
                      <a:pt x="141" y="10"/>
                    </a:lnTo>
                    <a:lnTo>
                      <a:pt x="153" y="10"/>
                    </a:lnTo>
                    <a:lnTo>
                      <a:pt x="166" y="12"/>
                    </a:lnTo>
                    <a:lnTo>
                      <a:pt x="188" y="12"/>
                    </a:lnTo>
                    <a:lnTo>
                      <a:pt x="188" y="8"/>
                    </a:lnTo>
                    <a:lnTo>
                      <a:pt x="166" y="8"/>
                    </a:lnTo>
                    <a:lnTo>
                      <a:pt x="153" y="6"/>
                    </a:lnTo>
                    <a:lnTo>
                      <a:pt x="141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06" y="2"/>
                    </a:lnTo>
                    <a:lnTo>
                      <a:pt x="94" y="0"/>
                    </a:lnTo>
                    <a:lnTo>
                      <a:pt x="57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6"/>
                    </a:lnTo>
                    <a:lnTo>
                      <a:pt x="11" y="8"/>
                    </a:lnTo>
                    <a:lnTo>
                      <a:pt x="0" y="1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120"/>
              <p:cNvSpPr>
                <a:spLocks/>
              </p:cNvSpPr>
              <p:nvPr/>
            </p:nvSpPr>
            <p:spPr bwMode="auto">
              <a:xfrm>
                <a:off x="3708" y="2470"/>
                <a:ext cx="81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31"/>
                  </a:cxn>
                  <a:cxn ang="0">
                    <a:pos x="22" y="29"/>
                  </a:cxn>
                  <a:cxn ang="0">
                    <a:pos x="28" y="29"/>
                  </a:cxn>
                  <a:cxn ang="0">
                    <a:pos x="32" y="25"/>
                  </a:cxn>
                  <a:cxn ang="0">
                    <a:pos x="38" y="23"/>
                  </a:cxn>
                  <a:cxn ang="0">
                    <a:pos x="43" y="21"/>
                  </a:cxn>
                  <a:cxn ang="0">
                    <a:pos x="47" y="19"/>
                  </a:cxn>
                  <a:cxn ang="0">
                    <a:pos x="53" y="14"/>
                  </a:cxn>
                  <a:cxn ang="0">
                    <a:pos x="57" y="12"/>
                  </a:cxn>
                  <a:cxn ang="0">
                    <a:pos x="61" y="8"/>
                  </a:cxn>
                  <a:cxn ang="0">
                    <a:pos x="67" y="6"/>
                  </a:cxn>
                  <a:cxn ang="0">
                    <a:pos x="71" y="6"/>
                  </a:cxn>
                  <a:cxn ang="0">
                    <a:pos x="77" y="4"/>
                  </a:cxn>
                  <a:cxn ang="0">
                    <a:pos x="81" y="4"/>
                  </a:cxn>
                  <a:cxn ang="0">
                    <a:pos x="81" y="0"/>
                  </a:cxn>
                  <a:cxn ang="0">
                    <a:pos x="75" y="0"/>
                  </a:cxn>
                  <a:cxn ang="0">
                    <a:pos x="69" y="2"/>
                  </a:cxn>
                  <a:cxn ang="0">
                    <a:pos x="65" y="4"/>
                  </a:cxn>
                  <a:cxn ang="0">
                    <a:pos x="59" y="6"/>
                  </a:cxn>
                  <a:cxn ang="0">
                    <a:pos x="55" y="8"/>
                  </a:cxn>
                  <a:cxn ang="0">
                    <a:pos x="51" y="10"/>
                  </a:cxn>
                  <a:cxn ang="0">
                    <a:pos x="45" y="14"/>
                  </a:cxn>
                  <a:cxn ang="0">
                    <a:pos x="41" y="17"/>
                  </a:cxn>
                  <a:cxn ang="0">
                    <a:pos x="36" y="19"/>
                  </a:cxn>
                  <a:cxn ang="0">
                    <a:pos x="32" y="21"/>
                  </a:cxn>
                  <a:cxn ang="0">
                    <a:pos x="26" y="25"/>
                  </a:cxn>
                  <a:cxn ang="0">
                    <a:pos x="22" y="25"/>
                  </a:cxn>
                  <a:cxn ang="0">
                    <a:pos x="16" y="27"/>
                  </a:cxn>
                  <a:cxn ang="0">
                    <a:pos x="0" y="27"/>
                  </a:cxn>
                  <a:cxn ang="0">
                    <a:pos x="0" y="31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18" y="31"/>
                    </a:lnTo>
                    <a:lnTo>
                      <a:pt x="22" y="29"/>
                    </a:lnTo>
                    <a:lnTo>
                      <a:pt x="28" y="29"/>
                    </a:lnTo>
                    <a:lnTo>
                      <a:pt x="32" y="25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7" y="19"/>
                    </a:lnTo>
                    <a:lnTo>
                      <a:pt x="53" y="14"/>
                    </a:lnTo>
                    <a:lnTo>
                      <a:pt x="57" y="12"/>
                    </a:lnTo>
                    <a:lnTo>
                      <a:pt x="61" y="8"/>
                    </a:lnTo>
                    <a:lnTo>
                      <a:pt x="67" y="6"/>
                    </a:lnTo>
                    <a:lnTo>
                      <a:pt x="71" y="6"/>
                    </a:lnTo>
                    <a:lnTo>
                      <a:pt x="77" y="4"/>
                    </a:lnTo>
                    <a:lnTo>
                      <a:pt x="81" y="4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2"/>
                    </a:lnTo>
                    <a:lnTo>
                      <a:pt x="65" y="4"/>
                    </a:lnTo>
                    <a:lnTo>
                      <a:pt x="59" y="6"/>
                    </a:lnTo>
                    <a:lnTo>
                      <a:pt x="55" y="8"/>
                    </a:lnTo>
                    <a:lnTo>
                      <a:pt x="51" y="10"/>
                    </a:lnTo>
                    <a:lnTo>
                      <a:pt x="45" y="14"/>
                    </a:lnTo>
                    <a:lnTo>
                      <a:pt x="41" y="17"/>
                    </a:lnTo>
                    <a:lnTo>
                      <a:pt x="36" y="19"/>
                    </a:lnTo>
                    <a:lnTo>
                      <a:pt x="32" y="21"/>
                    </a:lnTo>
                    <a:lnTo>
                      <a:pt x="26" y="25"/>
                    </a:lnTo>
                    <a:lnTo>
                      <a:pt x="22" y="25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121"/>
              <p:cNvSpPr>
                <a:spLocks/>
              </p:cNvSpPr>
              <p:nvPr/>
            </p:nvSpPr>
            <p:spPr bwMode="auto">
              <a:xfrm>
                <a:off x="3700" y="2497"/>
                <a:ext cx="8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122"/>
              <p:cNvSpPr>
                <a:spLocks/>
              </p:cNvSpPr>
              <p:nvPr/>
            </p:nvSpPr>
            <p:spPr bwMode="auto">
              <a:xfrm>
                <a:off x="3702" y="2474"/>
                <a:ext cx="51" cy="25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28" y="4"/>
                  </a:cxn>
                  <a:cxn ang="0">
                    <a:pos x="24" y="6"/>
                  </a:cxn>
                  <a:cxn ang="0">
                    <a:pos x="18" y="8"/>
                  </a:cxn>
                  <a:cxn ang="0">
                    <a:pos x="14" y="10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0" y="17"/>
                  </a:cxn>
                  <a:cxn ang="0">
                    <a:pos x="16" y="15"/>
                  </a:cxn>
                  <a:cxn ang="0">
                    <a:pos x="20" y="13"/>
                  </a:cxn>
                  <a:cxn ang="0">
                    <a:pos x="26" y="10"/>
                  </a:cxn>
                  <a:cxn ang="0">
                    <a:pos x="30" y="8"/>
                  </a:cxn>
                  <a:cxn ang="0">
                    <a:pos x="36" y="6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1" y="2"/>
                  </a:cxn>
                  <a:cxn ang="0">
                    <a:pos x="40" y="0"/>
                  </a:cxn>
                  <a:cxn ang="0">
                    <a:pos x="40" y="4"/>
                  </a:cxn>
                </a:cxnLst>
                <a:rect l="0" t="0" r="r" b="b"/>
                <a:pathLst>
                  <a:path w="51" h="25">
                    <a:moveTo>
                      <a:pt x="40" y="4"/>
                    </a:moveTo>
                    <a:lnTo>
                      <a:pt x="40" y="0"/>
                    </a:lnTo>
                    <a:lnTo>
                      <a:pt x="34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6" y="6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1" y="2"/>
                    </a:lnTo>
                    <a:lnTo>
                      <a:pt x="40" y="0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123"/>
              <p:cNvSpPr>
                <a:spLocks/>
              </p:cNvSpPr>
              <p:nvPr/>
            </p:nvSpPr>
            <p:spPr bwMode="auto">
              <a:xfrm>
                <a:off x="3681" y="2474"/>
                <a:ext cx="6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" y="27"/>
                  </a:cxn>
                  <a:cxn ang="0">
                    <a:pos x="8" y="27"/>
                  </a:cxn>
                  <a:cxn ang="0">
                    <a:pos x="12" y="25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1" y="15"/>
                  </a:cxn>
                  <a:cxn ang="0">
                    <a:pos x="35" y="13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9" y="4"/>
                  </a:cxn>
                  <a:cxn ang="0">
                    <a:pos x="61" y="4"/>
                  </a:cxn>
                  <a:cxn ang="0">
                    <a:pos x="61" y="0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10"/>
                  </a:cxn>
                  <a:cxn ang="0">
                    <a:pos x="27" y="15"/>
                  </a:cxn>
                  <a:cxn ang="0">
                    <a:pos x="23" y="15"/>
                  </a:cxn>
                  <a:cxn ang="0">
                    <a:pos x="19" y="17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6" y="23"/>
                  </a:cxn>
                  <a:cxn ang="0">
                    <a:pos x="4" y="25"/>
                  </a:cxn>
                  <a:cxn ang="0">
                    <a:pos x="0" y="25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9" y="4"/>
                    </a:lnTo>
                    <a:lnTo>
                      <a:pt x="61" y="4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10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9" y="17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124"/>
              <p:cNvSpPr>
                <a:spLocks/>
              </p:cNvSpPr>
              <p:nvPr/>
            </p:nvSpPr>
            <p:spPr bwMode="auto">
              <a:xfrm>
                <a:off x="3351" y="2499"/>
                <a:ext cx="330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3" y="10"/>
                  </a:cxn>
                  <a:cxn ang="0">
                    <a:pos x="83" y="8"/>
                  </a:cxn>
                  <a:cxn ang="0">
                    <a:pos x="183" y="8"/>
                  </a:cxn>
                  <a:cxn ang="0">
                    <a:pos x="193" y="6"/>
                  </a:cxn>
                  <a:cxn ang="0">
                    <a:pos x="267" y="6"/>
                  </a:cxn>
                  <a:cxn ang="0">
                    <a:pos x="277" y="4"/>
                  </a:cxn>
                  <a:cxn ang="0">
                    <a:pos x="330" y="4"/>
                  </a:cxn>
                  <a:cxn ang="0">
                    <a:pos x="330" y="0"/>
                  </a:cxn>
                  <a:cxn ang="0">
                    <a:pos x="255" y="0"/>
                  </a:cxn>
                  <a:cxn ang="0">
                    <a:pos x="244" y="2"/>
                  </a:cxn>
                  <a:cxn ang="0">
                    <a:pos x="142" y="2"/>
                  </a:cxn>
                  <a:cxn ang="0">
                    <a:pos x="13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330" h="10">
                    <a:moveTo>
                      <a:pt x="2" y="10"/>
                    </a:moveTo>
                    <a:lnTo>
                      <a:pt x="73" y="10"/>
                    </a:lnTo>
                    <a:lnTo>
                      <a:pt x="83" y="8"/>
                    </a:lnTo>
                    <a:lnTo>
                      <a:pt x="183" y="8"/>
                    </a:lnTo>
                    <a:lnTo>
                      <a:pt x="193" y="6"/>
                    </a:lnTo>
                    <a:lnTo>
                      <a:pt x="267" y="6"/>
                    </a:lnTo>
                    <a:lnTo>
                      <a:pt x="277" y="4"/>
                    </a:lnTo>
                    <a:lnTo>
                      <a:pt x="330" y="4"/>
                    </a:lnTo>
                    <a:lnTo>
                      <a:pt x="330" y="0"/>
                    </a:lnTo>
                    <a:lnTo>
                      <a:pt x="255" y="0"/>
                    </a:lnTo>
                    <a:lnTo>
                      <a:pt x="244" y="2"/>
                    </a:lnTo>
                    <a:lnTo>
                      <a:pt x="142" y="2"/>
                    </a:lnTo>
                    <a:lnTo>
                      <a:pt x="13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125"/>
              <p:cNvSpPr>
                <a:spLocks/>
              </p:cNvSpPr>
              <p:nvPr/>
            </p:nvSpPr>
            <p:spPr bwMode="auto">
              <a:xfrm>
                <a:off x="3275" y="2491"/>
                <a:ext cx="7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9" y="10"/>
                  </a:cxn>
                  <a:cxn ang="0">
                    <a:pos x="23" y="12"/>
                  </a:cxn>
                  <a:cxn ang="0">
                    <a:pos x="29" y="14"/>
                  </a:cxn>
                  <a:cxn ang="0">
                    <a:pos x="33" y="16"/>
                  </a:cxn>
                  <a:cxn ang="0">
                    <a:pos x="39" y="16"/>
                  </a:cxn>
                  <a:cxn ang="0">
                    <a:pos x="43" y="18"/>
                  </a:cxn>
                  <a:cxn ang="0">
                    <a:pos x="47" y="20"/>
                  </a:cxn>
                  <a:cxn ang="0">
                    <a:pos x="72" y="20"/>
                  </a:cxn>
                  <a:cxn ang="0">
                    <a:pos x="78" y="18"/>
                  </a:cxn>
                  <a:cxn ang="0">
                    <a:pos x="76" y="14"/>
                  </a:cxn>
                  <a:cxn ang="0">
                    <a:pos x="72" y="16"/>
                  </a:cxn>
                  <a:cxn ang="0">
                    <a:pos x="49" y="16"/>
                  </a:cxn>
                  <a:cxn ang="0">
                    <a:pos x="43" y="14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29" y="10"/>
                  </a:cxn>
                  <a:cxn ang="0">
                    <a:pos x="25" y="8"/>
                  </a:cxn>
                  <a:cxn ang="0">
                    <a:pos x="21" y="6"/>
                  </a:cxn>
                  <a:cxn ang="0">
                    <a:pos x="14" y="6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78" h="20">
                    <a:moveTo>
                      <a:pt x="0" y="4"/>
                    </a:move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9" y="10"/>
                    </a:lnTo>
                    <a:lnTo>
                      <a:pt x="23" y="12"/>
                    </a:lnTo>
                    <a:lnTo>
                      <a:pt x="29" y="14"/>
                    </a:lnTo>
                    <a:lnTo>
                      <a:pt x="33" y="16"/>
                    </a:lnTo>
                    <a:lnTo>
                      <a:pt x="39" y="16"/>
                    </a:lnTo>
                    <a:lnTo>
                      <a:pt x="43" y="18"/>
                    </a:lnTo>
                    <a:lnTo>
                      <a:pt x="47" y="20"/>
                    </a:lnTo>
                    <a:lnTo>
                      <a:pt x="72" y="20"/>
                    </a:lnTo>
                    <a:lnTo>
                      <a:pt x="78" y="18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49" y="16"/>
                    </a:lnTo>
                    <a:lnTo>
                      <a:pt x="43" y="14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29" y="10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126"/>
              <p:cNvSpPr>
                <a:spLocks/>
              </p:cNvSpPr>
              <p:nvPr/>
            </p:nvSpPr>
            <p:spPr bwMode="auto">
              <a:xfrm>
                <a:off x="3245" y="2474"/>
                <a:ext cx="32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0" y="21"/>
                  </a:cxn>
                  <a:cxn ang="0">
                    <a:pos x="32" y="17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2" h="21">
                    <a:moveTo>
                      <a:pt x="0" y="2"/>
                    </a:moveTo>
                    <a:lnTo>
                      <a:pt x="2" y="4"/>
                    </a:lnTo>
                    <a:lnTo>
                      <a:pt x="30" y="21"/>
                    </a:lnTo>
                    <a:lnTo>
                      <a:pt x="32" y="17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127"/>
              <p:cNvSpPr>
                <a:spLocks/>
              </p:cNvSpPr>
              <p:nvPr/>
            </p:nvSpPr>
            <p:spPr bwMode="auto">
              <a:xfrm>
                <a:off x="3245" y="2415"/>
                <a:ext cx="26" cy="6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2" y="53"/>
                  </a:cxn>
                  <a:cxn ang="0">
                    <a:pos x="0" y="61"/>
                  </a:cxn>
                  <a:cxn ang="0">
                    <a:pos x="4" y="61"/>
                  </a:cxn>
                  <a:cxn ang="0">
                    <a:pos x="6" y="53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4" y="6"/>
                  </a:cxn>
                  <a:cxn ang="0">
                    <a:pos x="26" y="4"/>
                  </a:cxn>
                  <a:cxn ang="0">
                    <a:pos x="24" y="0"/>
                  </a:cxn>
                </a:cxnLst>
                <a:rect l="0" t="0" r="r" b="b"/>
                <a:pathLst>
                  <a:path w="26" h="61">
                    <a:moveTo>
                      <a:pt x="24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6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128"/>
              <p:cNvSpPr>
                <a:spLocks/>
              </p:cNvSpPr>
              <p:nvPr/>
            </p:nvSpPr>
            <p:spPr bwMode="auto">
              <a:xfrm>
                <a:off x="3269" y="2387"/>
                <a:ext cx="57" cy="32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5" y="2"/>
                  </a:cxn>
                  <a:cxn ang="0">
                    <a:pos x="53" y="4"/>
                  </a:cxn>
                  <a:cxn ang="0">
                    <a:pos x="49" y="6"/>
                  </a:cxn>
                  <a:cxn ang="0">
                    <a:pos x="45" y="8"/>
                  </a:cxn>
                  <a:cxn ang="0">
                    <a:pos x="43" y="10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33" y="14"/>
                  </a:cxn>
                  <a:cxn ang="0">
                    <a:pos x="29" y="16"/>
                  </a:cxn>
                  <a:cxn ang="0">
                    <a:pos x="25" y="18"/>
                  </a:cxn>
                  <a:cxn ang="0">
                    <a:pos x="22" y="18"/>
                  </a:cxn>
                  <a:cxn ang="0">
                    <a:pos x="18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4" y="26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2" y="22"/>
                  </a:cxn>
                  <a:cxn ang="0">
                    <a:pos x="27" y="22"/>
                  </a:cxn>
                  <a:cxn ang="0">
                    <a:pos x="31" y="20"/>
                  </a:cxn>
                  <a:cxn ang="0">
                    <a:pos x="33" y="18"/>
                  </a:cxn>
                  <a:cxn ang="0">
                    <a:pos x="37" y="16"/>
                  </a:cxn>
                  <a:cxn ang="0">
                    <a:pos x="41" y="14"/>
                  </a:cxn>
                  <a:cxn ang="0">
                    <a:pos x="45" y="12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8"/>
                  </a:cxn>
                  <a:cxn ang="0">
                    <a:pos x="57" y="4"/>
                  </a:cxn>
                  <a:cxn ang="0">
                    <a:pos x="55" y="6"/>
                  </a:cxn>
                  <a:cxn ang="0">
                    <a:pos x="57" y="2"/>
                  </a:cxn>
                  <a:cxn ang="0">
                    <a:pos x="55" y="0"/>
                  </a:cxn>
                  <a:cxn ang="0">
                    <a:pos x="55" y="2"/>
                  </a:cxn>
                  <a:cxn ang="0">
                    <a:pos x="57" y="2"/>
                  </a:cxn>
                </a:cxnLst>
                <a:rect l="0" t="0" r="r" b="b"/>
                <a:pathLst>
                  <a:path w="57" h="32">
                    <a:moveTo>
                      <a:pt x="57" y="2"/>
                    </a:moveTo>
                    <a:lnTo>
                      <a:pt x="55" y="2"/>
                    </a:lnTo>
                    <a:lnTo>
                      <a:pt x="53" y="4"/>
                    </a:lnTo>
                    <a:lnTo>
                      <a:pt x="49" y="6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29" y="16"/>
                    </a:lnTo>
                    <a:lnTo>
                      <a:pt x="25" y="18"/>
                    </a:lnTo>
                    <a:lnTo>
                      <a:pt x="22" y="18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7" y="22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7" y="16"/>
                    </a:lnTo>
                    <a:lnTo>
                      <a:pt x="41" y="14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57" y="4"/>
                    </a:lnTo>
                    <a:lnTo>
                      <a:pt x="55" y="6"/>
                    </a:lnTo>
                    <a:lnTo>
                      <a:pt x="57" y="2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7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129"/>
              <p:cNvSpPr>
                <a:spLocks/>
              </p:cNvSpPr>
              <p:nvPr/>
            </p:nvSpPr>
            <p:spPr bwMode="auto">
              <a:xfrm>
                <a:off x="3324" y="2358"/>
                <a:ext cx="45" cy="3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5" y="0"/>
                  </a:cxn>
                  <a:cxn ang="0">
                    <a:pos x="37" y="4"/>
                  </a:cxn>
                  <a:cxn ang="0">
                    <a:pos x="31" y="8"/>
                  </a:cxn>
                  <a:cxn ang="0">
                    <a:pos x="27" y="14"/>
                  </a:cxn>
                  <a:cxn ang="0">
                    <a:pos x="23" y="18"/>
                  </a:cxn>
                  <a:cxn ang="0">
                    <a:pos x="18" y="24"/>
                  </a:cxn>
                  <a:cxn ang="0">
                    <a:pos x="14" y="29"/>
                  </a:cxn>
                  <a:cxn ang="0">
                    <a:pos x="8" y="31"/>
                  </a:cxn>
                  <a:cxn ang="0">
                    <a:pos x="2" y="31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5" y="22"/>
                  </a:cxn>
                  <a:cxn ang="0">
                    <a:pos x="29" y="16"/>
                  </a:cxn>
                  <a:cxn ang="0">
                    <a:pos x="33" y="10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43" y="0"/>
                  </a:cxn>
                </a:cxnLst>
                <a:rect l="0" t="0" r="r" b="b"/>
                <a:pathLst>
                  <a:path w="45" h="35">
                    <a:moveTo>
                      <a:pt x="43" y="0"/>
                    </a:moveTo>
                    <a:lnTo>
                      <a:pt x="45" y="0"/>
                    </a:lnTo>
                    <a:lnTo>
                      <a:pt x="37" y="4"/>
                    </a:lnTo>
                    <a:lnTo>
                      <a:pt x="31" y="8"/>
                    </a:lnTo>
                    <a:lnTo>
                      <a:pt x="27" y="14"/>
                    </a:lnTo>
                    <a:lnTo>
                      <a:pt x="23" y="18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8" y="31"/>
                    </a:lnTo>
                    <a:lnTo>
                      <a:pt x="2" y="31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5" y="22"/>
                    </a:lnTo>
                    <a:lnTo>
                      <a:pt x="29" y="16"/>
                    </a:lnTo>
                    <a:lnTo>
                      <a:pt x="33" y="10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130"/>
              <p:cNvSpPr>
                <a:spLocks/>
              </p:cNvSpPr>
              <p:nvPr/>
            </p:nvSpPr>
            <p:spPr bwMode="auto">
              <a:xfrm>
                <a:off x="3367" y="2325"/>
                <a:ext cx="190" cy="37"/>
              </a:xfrm>
              <a:custGeom>
                <a:avLst/>
                <a:gdLst/>
                <a:ahLst/>
                <a:cxnLst>
                  <a:cxn ang="0">
                    <a:pos x="190" y="4"/>
                  </a:cxn>
                  <a:cxn ang="0">
                    <a:pos x="177" y="2"/>
                  </a:cxn>
                  <a:cxn ang="0">
                    <a:pos x="165" y="2"/>
                  </a:cxn>
                  <a:cxn ang="0">
                    <a:pos x="153" y="0"/>
                  </a:cxn>
                  <a:cxn ang="0">
                    <a:pos x="141" y="0"/>
                  </a:cxn>
                  <a:cxn ang="0">
                    <a:pos x="129" y="2"/>
                  </a:cxn>
                  <a:cxn ang="0">
                    <a:pos x="116" y="2"/>
                  </a:cxn>
                  <a:cxn ang="0">
                    <a:pos x="104" y="4"/>
                  </a:cxn>
                  <a:cxn ang="0">
                    <a:pos x="92" y="6"/>
                  </a:cxn>
                  <a:cxn ang="0">
                    <a:pos x="82" y="8"/>
                  </a:cxn>
                  <a:cxn ang="0">
                    <a:pos x="69" y="10"/>
                  </a:cxn>
                  <a:cxn ang="0">
                    <a:pos x="57" y="15"/>
                  </a:cxn>
                  <a:cxn ang="0">
                    <a:pos x="45" y="17"/>
                  </a:cxn>
                  <a:cxn ang="0">
                    <a:pos x="35" y="21"/>
                  </a:cxn>
                  <a:cxn ang="0">
                    <a:pos x="22" y="25"/>
                  </a:cxn>
                  <a:cxn ang="0">
                    <a:pos x="12" y="29"/>
                  </a:cxn>
                  <a:cxn ang="0">
                    <a:pos x="0" y="33"/>
                  </a:cxn>
                  <a:cxn ang="0">
                    <a:pos x="2" y="37"/>
                  </a:cxn>
                  <a:cxn ang="0">
                    <a:pos x="12" y="33"/>
                  </a:cxn>
                  <a:cxn ang="0">
                    <a:pos x="24" y="29"/>
                  </a:cxn>
                  <a:cxn ang="0">
                    <a:pos x="35" y="25"/>
                  </a:cxn>
                  <a:cxn ang="0">
                    <a:pos x="47" y="21"/>
                  </a:cxn>
                  <a:cxn ang="0">
                    <a:pos x="57" y="19"/>
                  </a:cxn>
                  <a:cxn ang="0">
                    <a:pos x="69" y="15"/>
                  </a:cxn>
                  <a:cxn ang="0">
                    <a:pos x="82" y="13"/>
                  </a:cxn>
                  <a:cxn ang="0">
                    <a:pos x="94" y="10"/>
                  </a:cxn>
                  <a:cxn ang="0">
                    <a:pos x="104" y="8"/>
                  </a:cxn>
                  <a:cxn ang="0">
                    <a:pos x="116" y="6"/>
                  </a:cxn>
                  <a:cxn ang="0">
                    <a:pos x="177" y="6"/>
                  </a:cxn>
                  <a:cxn ang="0">
                    <a:pos x="190" y="8"/>
                  </a:cxn>
                  <a:cxn ang="0">
                    <a:pos x="190" y="4"/>
                  </a:cxn>
                </a:cxnLst>
                <a:rect l="0" t="0" r="r" b="b"/>
                <a:pathLst>
                  <a:path w="190" h="37">
                    <a:moveTo>
                      <a:pt x="190" y="4"/>
                    </a:moveTo>
                    <a:lnTo>
                      <a:pt x="177" y="2"/>
                    </a:lnTo>
                    <a:lnTo>
                      <a:pt x="165" y="2"/>
                    </a:lnTo>
                    <a:lnTo>
                      <a:pt x="153" y="0"/>
                    </a:lnTo>
                    <a:lnTo>
                      <a:pt x="141" y="0"/>
                    </a:lnTo>
                    <a:lnTo>
                      <a:pt x="129" y="2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2" y="8"/>
                    </a:lnTo>
                    <a:lnTo>
                      <a:pt x="69" y="10"/>
                    </a:lnTo>
                    <a:lnTo>
                      <a:pt x="57" y="15"/>
                    </a:lnTo>
                    <a:lnTo>
                      <a:pt x="45" y="17"/>
                    </a:lnTo>
                    <a:lnTo>
                      <a:pt x="35" y="21"/>
                    </a:lnTo>
                    <a:lnTo>
                      <a:pt x="22" y="25"/>
                    </a:lnTo>
                    <a:lnTo>
                      <a:pt x="12" y="29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12" y="33"/>
                    </a:lnTo>
                    <a:lnTo>
                      <a:pt x="24" y="29"/>
                    </a:lnTo>
                    <a:lnTo>
                      <a:pt x="35" y="25"/>
                    </a:lnTo>
                    <a:lnTo>
                      <a:pt x="47" y="21"/>
                    </a:lnTo>
                    <a:lnTo>
                      <a:pt x="57" y="19"/>
                    </a:lnTo>
                    <a:lnTo>
                      <a:pt x="69" y="15"/>
                    </a:lnTo>
                    <a:lnTo>
                      <a:pt x="82" y="13"/>
                    </a:lnTo>
                    <a:lnTo>
                      <a:pt x="94" y="10"/>
                    </a:lnTo>
                    <a:lnTo>
                      <a:pt x="104" y="8"/>
                    </a:lnTo>
                    <a:lnTo>
                      <a:pt x="116" y="6"/>
                    </a:lnTo>
                    <a:lnTo>
                      <a:pt x="177" y="6"/>
                    </a:lnTo>
                    <a:lnTo>
                      <a:pt x="190" y="8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3557" y="2329"/>
                <a:ext cx="65" cy="13"/>
              </a:xfrm>
              <a:custGeom>
                <a:avLst/>
                <a:gdLst/>
                <a:ahLst/>
                <a:cxnLst>
                  <a:cxn ang="0">
                    <a:pos x="65" y="9"/>
                  </a:cxn>
                  <a:cxn ang="0">
                    <a:pos x="47" y="9"/>
                  </a:cxn>
                  <a:cxn ang="0">
                    <a:pos x="43" y="6"/>
                  </a:cxn>
                  <a:cxn ang="0">
                    <a:pos x="36" y="6"/>
                  </a:cxn>
                  <a:cxn ang="0">
                    <a:pos x="32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0" y="6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30" y="11"/>
                  </a:cxn>
                  <a:cxn ang="0">
                    <a:pos x="38" y="11"/>
                  </a:cxn>
                  <a:cxn ang="0">
                    <a:pos x="43" y="13"/>
                  </a:cxn>
                  <a:cxn ang="0">
                    <a:pos x="63" y="13"/>
                  </a:cxn>
                  <a:cxn ang="0">
                    <a:pos x="65" y="9"/>
                  </a:cxn>
                  <a:cxn ang="0">
                    <a:pos x="65" y="6"/>
                  </a:cxn>
                  <a:cxn ang="0">
                    <a:pos x="63" y="9"/>
                  </a:cxn>
                  <a:cxn ang="0">
                    <a:pos x="65" y="9"/>
                  </a:cxn>
                </a:cxnLst>
                <a:rect l="0" t="0" r="r" b="b"/>
                <a:pathLst>
                  <a:path w="65" h="13">
                    <a:moveTo>
                      <a:pt x="65" y="9"/>
                    </a:moveTo>
                    <a:lnTo>
                      <a:pt x="47" y="9"/>
                    </a:lnTo>
                    <a:lnTo>
                      <a:pt x="43" y="6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30" y="11"/>
                    </a:lnTo>
                    <a:lnTo>
                      <a:pt x="38" y="11"/>
                    </a:lnTo>
                    <a:lnTo>
                      <a:pt x="43" y="13"/>
                    </a:lnTo>
                    <a:lnTo>
                      <a:pt x="63" y="13"/>
                    </a:lnTo>
                    <a:lnTo>
                      <a:pt x="65" y="9"/>
                    </a:lnTo>
                    <a:lnTo>
                      <a:pt x="65" y="6"/>
                    </a:lnTo>
                    <a:lnTo>
                      <a:pt x="63" y="9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132"/>
              <p:cNvSpPr>
                <a:spLocks/>
              </p:cNvSpPr>
              <p:nvPr/>
            </p:nvSpPr>
            <p:spPr bwMode="auto">
              <a:xfrm>
                <a:off x="3620" y="2338"/>
                <a:ext cx="55" cy="18"/>
              </a:xfrm>
              <a:custGeom>
                <a:avLst/>
                <a:gdLst/>
                <a:ahLst/>
                <a:cxnLst>
                  <a:cxn ang="0">
                    <a:pos x="55" y="14"/>
                  </a:cxn>
                  <a:cxn ang="0">
                    <a:pos x="53" y="14"/>
                  </a:cxn>
                  <a:cxn ang="0">
                    <a:pos x="49" y="12"/>
                  </a:cxn>
                  <a:cxn ang="0">
                    <a:pos x="45" y="10"/>
                  </a:cxn>
                  <a:cxn ang="0">
                    <a:pos x="39" y="10"/>
                  </a:cxn>
                  <a:cxn ang="0">
                    <a:pos x="35" y="8"/>
                  </a:cxn>
                  <a:cxn ang="0">
                    <a:pos x="29" y="8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24" y="10"/>
                  </a:cxn>
                  <a:cxn ang="0">
                    <a:pos x="27" y="12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5" y="14"/>
                  </a:cxn>
                  <a:cxn ang="0">
                    <a:pos x="47" y="16"/>
                  </a:cxn>
                  <a:cxn ang="0">
                    <a:pos x="51" y="16"/>
                  </a:cxn>
                  <a:cxn ang="0">
                    <a:pos x="53" y="18"/>
                  </a:cxn>
                  <a:cxn ang="0">
                    <a:pos x="55" y="14"/>
                  </a:cxn>
                </a:cxnLst>
                <a:rect l="0" t="0" r="r" b="b"/>
                <a:pathLst>
                  <a:path w="55" h="18">
                    <a:moveTo>
                      <a:pt x="55" y="14"/>
                    </a:moveTo>
                    <a:lnTo>
                      <a:pt x="53" y="14"/>
                    </a:lnTo>
                    <a:lnTo>
                      <a:pt x="49" y="12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8"/>
                    </a:lnTo>
                    <a:lnTo>
                      <a:pt x="29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24" y="10"/>
                    </a:lnTo>
                    <a:lnTo>
                      <a:pt x="27" y="12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5" y="14"/>
                    </a:lnTo>
                    <a:lnTo>
                      <a:pt x="47" y="16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Freeform 133"/>
              <p:cNvSpPr>
                <a:spLocks/>
              </p:cNvSpPr>
              <p:nvPr/>
            </p:nvSpPr>
            <p:spPr bwMode="auto">
              <a:xfrm>
                <a:off x="3673" y="2352"/>
                <a:ext cx="122" cy="16"/>
              </a:xfrm>
              <a:custGeom>
                <a:avLst/>
                <a:gdLst/>
                <a:ahLst/>
                <a:cxnLst>
                  <a:cxn ang="0">
                    <a:pos x="122" y="10"/>
                  </a:cxn>
                  <a:cxn ang="0">
                    <a:pos x="92" y="10"/>
                  </a:cxn>
                  <a:cxn ang="0">
                    <a:pos x="84" y="12"/>
                  </a:cxn>
                  <a:cxn ang="0">
                    <a:pos x="37" y="12"/>
                  </a:cxn>
                  <a:cxn ang="0">
                    <a:pos x="29" y="10"/>
                  </a:cxn>
                  <a:cxn ang="0">
                    <a:pos x="22" y="8"/>
                  </a:cxn>
                  <a:cxn ang="0">
                    <a:pos x="14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14" y="10"/>
                  </a:cxn>
                  <a:cxn ang="0">
                    <a:pos x="20" y="12"/>
                  </a:cxn>
                  <a:cxn ang="0">
                    <a:pos x="29" y="14"/>
                  </a:cxn>
                  <a:cxn ang="0">
                    <a:pos x="45" y="14"/>
                  </a:cxn>
                  <a:cxn ang="0">
                    <a:pos x="51" y="16"/>
                  </a:cxn>
                  <a:cxn ang="0">
                    <a:pos x="67" y="16"/>
                  </a:cxn>
                  <a:cxn ang="0">
                    <a:pos x="76" y="14"/>
                  </a:cxn>
                  <a:cxn ang="0">
                    <a:pos x="122" y="14"/>
                  </a:cxn>
                  <a:cxn ang="0">
                    <a:pos x="122" y="10"/>
                  </a:cxn>
                </a:cxnLst>
                <a:rect l="0" t="0" r="r" b="b"/>
                <a:pathLst>
                  <a:path w="122" h="16">
                    <a:moveTo>
                      <a:pt x="122" y="10"/>
                    </a:moveTo>
                    <a:lnTo>
                      <a:pt x="92" y="10"/>
                    </a:lnTo>
                    <a:lnTo>
                      <a:pt x="84" y="12"/>
                    </a:lnTo>
                    <a:lnTo>
                      <a:pt x="37" y="12"/>
                    </a:lnTo>
                    <a:lnTo>
                      <a:pt x="29" y="10"/>
                    </a:lnTo>
                    <a:lnTo>
                      <a:pt x="22" y="8"/>
                    </a:lnTo>
                    <a:lnTo>
                      <a:pt x="14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0"/>
                    </a:lnTo>
                    <a:lnTo>
                      <a:pt x="20" y="12"/>
                    </a:lnTo>
                    <a:lnTo>
                      <a:pt x="29" y="14"/>
                    </a:lnTo>
                    <a:lnTo>
                      <a:pt x="45" y="14"/>
                    </a:lnTo>
                    <a:lnTo>
                      <a:pt x="51" y="16"/>
                    </a:lnTo>
                    <a:lnTo>
                      <a:pt x="67" y="16"/>
                    </a:lnTo>
                    <a:lnTo>
                      <a:pt x="76" y="14"/>
                    </a:lnTo>
                    <a:lnTo>
                      <a:pt x="122" y="1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Freeform 134"/>
              <p:cNvSpPr>
                <a:spLocks/>
              </p:cNvSpPr>
              <p:nvPr/>
            </p:nvSpPr>
            <p:spPr bwMode="auto">
              <a:xfrm>
                <a:off x="3795" y="2358"/>
                <a:ext cx="123" cy="8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0" y="0"/>
                  </a:cxn>
                  <a:cxn ang="0">
                    <a:pos x="53" y="2"/>
                  </a:cxn>
                  <a:cxn ang="0">
                    <a:pos x="15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7" y="6"/>
                  </a:cxn>
                  <a:cxn ang="0">
                    <a:pos x="84" y="6"/>
                  </a:cxn>
                  <a:cxn ang="0">
                    <a:pos x="92" y="4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3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8">
                    <a:moveTo>
                      <a:pt x="121" y="0"/>
                    </a:moveTo>
                    <a:lnTo>
                      <a:pt x="60" y="0"/>
                    </a:lnTo>
                    <a:lnTo>
                      <a:pt x="53" y="2"/>
                    </a:lnTo>
                    <a:lnTo>
                      <a:pt x="15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7" y="6"/>
                    </a:lnTo>
                    <a:lnTo>
                      <a:pt x="84" y="6"/>
                    </a:lnTo>
                    <a:lnTo>
                      <a:pt x="92" y="4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135"/>
              <p:cNvSpPr>
                <a:spLocks/>
              </p:cNvSpPr>
              <p:nvPr/>
            </p:nvSpPr>
            <p:spPr bwMode="auto">
              <a:xfrm>
                <a:off x="3916" y="2354"/>
                <a:ext cx="75" cy="8"/>
              </a:xfrm>
              <a:custGeom>
                <a:avLst/>
                <a:gdLst/>
                <a:ahLst/>
                <a:cxnLst>
                  <a:cxn ang="0">
                    <a:pos x="75" y="2"/>
                  </a:cxn>
                  <a:cxn ang="0">
                    <a:pos x="71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4" y="4"/>
                  </a:cxn>
                  <a:cxn ang="0">
                    <a:pos x="57" y="4"/>
                  </a:cxn>
                  <a:cxn ang="0">
                    <a:pos x="61" y="6"/>
                  </a:cxn>
                  <a:cxn ang="0">
                    <a:pos x="75" y="6"/>
                  </a:cxn>
                  <a:cxn ang="0">
                    <a:pos x="75" y="2"/>
                  </a:cxn>
                </a:cxnLst>
                <a:rect l="0" t="0" r="r" b="b"/>
                <a:pathLst>
                  <a:path w="75" h="8">
                    <a:moveTo>
                      <a:pt x="75" y="2"/>
                    </a:moveTo>
                    <a:lnTo>
                      <a:pt x="71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57" y="4"/>
                    </a:lnTo>
                    <a:lnTo>
                      <a:pt x="61" y="6"/>
                    </a:lnTo>
                    <a:lnTo>
                      <a:pt x="75" y="6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136"/>
              <p:cNvSpPr>
                <a:spLocks/>
              </p:cNvSpPr>
              <p:nvPr/>
            </p:nvSpPr>
            <p:spPr bwMode="auto">
              <a:xfrm>
                <a:off x="3991" y="2340"/>
                <a:ext cx="502" cy="2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472" y="0"/>
                  </a:cxn>
                  <a:cxn ang="0">
                    <a:pos x="455" y="2"/>
                  </a:cxn>
                  <a:cxn ang="0">
                    <a:pos x="408" y="2"/>
                  </a:cxn>
                  <a:cxn ang="0">
                    <a:pos x="392" y="4"/>
                  </a:cxn>
                  <a:cxn ang="0">
                    <a:pos x="361" y="4"/>
                  </a:cxn>
                  <a:cxn ang="0">
                    <a:pos x="345" y="6"/>
                  </a:cxn>
                  <a:cxn ang="0">
                    <a:pos x="331" y="6"/>
                  </a:cxn>
                  <a:cxn ang="0">
                    <a:pos x="315" y="8"/>
                  </a:cxn>
                  <a:cxn ang="0">
                    <a:pos x="282" y="8"/>
                  </a:cxn>
                  <a:cxn ang="0">
                    <a:pos x="268" y="10"/>
                  </a:cxn>
                  <a:cxn ang="0">
                    <a:pos x="251" y="10"/>
                  </a:cxn>
                  <a:cxn ang="0">
                    <a:pos x="235" y="12"/>
                  </a:cxn>
                  <a:cxn ang="0">
                    <a:pos x="221" y="12"/>
                  </a:cxn>
                  <a:cxn ang="0">
                    <a:pos x="204" y="14"/>
                  </a:cxn>
                  <a:cxn ang="0">
                    <a:pos x="125" y="14"/>
                  </a:cxn>
                  <a:cxn ang="0">
                    <a:pos x="110" y="16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141" y="20"/>
                  </a:cxn>
                  <a:cxn ang="0">
                    <a:pos x="157" y="18"/>
                  </a:cxn>
                  <a:cxn ang="0">
                    <a:pos x="188" y="18"/>
                  </a:cxn>
                  <a:cxn ang="0">
                    <a:pos x="204" y="16"/>
                  </a:cxn>
                  <a:cxn ang="0">
                    <a:pos x="221" y="16"/>
                  </a:cxn>
                  <a:cxn ang="0">
                    <a:pos x="235" y="14"/>
                  </a:cxn>
                  <a:cxn ang="0">
                    <a:pos x="268" y="14"/>
                  </a:cxn>
                  <a:cxn ang="0">
                    <a:pos x="282" y="12"/>
                  </a:cxn>
                  <a:cxn ang="0">
                    <a:pos x="315" y="12"/>
                  </a:cxn>
                  <a:cxn ang="0">
                    <a:pos x="331" y="10"/>
                  </a:cxn>
                  <a:cxn ang="0">
                    <a:pos x="345" y="10"/>
                  </a:cxn>
                  <a:cxn ang="0">
                    <a:pos x="361" y="8"/>
                  </a:cxn>
                  <a:cxn ang="0">
                    <a:pos x="392" y="8"/>
                  </a:cxn>
                  <a:cxn ang="0">
                    <a:pos x="408" y="6"/>
                  </a:cxn>
                  <a:cxn ang="0">
                    <a:pos x="439" y="6"/>
                  </a:cxn>
                  <a:cxn ang="0">
                    <a:pos x="455" y="4"/>
                  </a:cxn>
                  <a:cxn ang="0">
                    <a:pos x="502" y="4"/>
                  </a:cxn>
                  <a:cxn ang="0">
                    <a:pos x="502" y="0"/>
                  </a:cxn>
                </a:cxnLst>
                <a:rect l="0" t="0" r="r" b="b"/>
                <a:pathLst>
                  <a:path w="502" h="20">
                    <a:moveTo>
                      <a:pt x="502" y="0"/>
                    </a:moveTo>
                    <a:lnTo>
                      <a:pt x="472" y="0"/>
                    </a:lnTo>
                    <a:lnTo>
                      <a:pt x="455" y="2"/>
                    </a:lnTo>
                    <a:lnTo>
                      <a:pt x="408" y="2"/>
                    </a:lnTo>
                    <a:lnTo>
                      <a:pt x="392" y="4"/>
                    </a:lnTo>
                    <a:lnTo>
                      <a:pt x="361" y="4"/>
                    </a:lnTo>
                    <a:lnTo>
                      <a:pt x="345" y="6"/>
                    </a:lnTo>
                    <a:lnTo>
                      <a:pt x="331" y="6"/>
                    </a:lnTo>
                    <a:lnTo>
                      <a:pt x="315" y="8"/>
                    </a:lnTo>
                    <a:lnTo>
                      <a:pt x="282" y="8"/>
                    </a:lnTo>
                    <a:lnTo>
                      <a:pt x="268" y="10"/>
                    </a:lnTo>
                    <a:lnTo>
                      <a:pt x="251" y="10"/>
                    </a:lnTo>
                    <a:lnTo>
                      <a:pt x="235" y="12"/>
                    </a:lnTo>
                    <a:lnTo>
                      <a:pt x="221" y="12"/>
                    </a:lnTo>
                    <a:lnTo>
                      <a:pt x="204" y="14"/>
                    </a:lnTo>
                    <a:lnTo>
                      <a:pt x="125" y="14"/>
                    </a:lnTo>
                    <a:lnTo>
                      <a:pt x="110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41" y="20"/>
                    </a:lnTo>
                    <a:lnTo>
                      <a:pt x="157" y="18"/>
                    </a:lnTo>
                    <a:lnTo>
                      <a:pt x="188" y="18"/>
                    </a:lnTo>
                    <a:lnTo>
                      <a:pt x="204" y="16"/>
                    </a:lnTo>
                    <a:lnTo>
                      <a:pt x="221" y="16"/>
                    </a:lnTo>
                    <a:lnTo>
                      <a:pt x="235" y="14"/>
                    </a:lnTo>
                    <a:lnTo>
                      <a:pt x="268" y="14"/>
                    </a:lnTo>
                    <a:lnTo>
                      <a:pt x="282" y="12"/>
                    </a:lnTo>
                    <a:lnTo>
                      <a:pt x="315" y="12"/>
                    </a:lnTo>
                    <a:lnTo>
                      <a:pt x="331" y="10"/>
                    </a:lnTo>
                    <a:lnTo>
                      <a:pt x="345" y="10"/>
                    </a:lnTo>
                    <a:lnTo>
                      <a:pt x="361" y="8"/>
                    </a:lnTo>
                    <a:lnTo>
                      <a:pt x="392" y="8"/>
                    </a:lnTo>
                    <a:lnTo>
                      <a:pt x="408" y="6"/>
                    </a:lnTo>
                    <a:lnTo>
                      <a:pt x="439" y="6"/>
                    </a:lnTo>
                    <a:lnTo>
                      <a:pt x="455" y="4"/>
                    </a:lnTo>
                    <a:lnTo>
                      <a:pt x="502" y="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137"/>
              <p:cNvSpPr>
                <a:spLocks/>
              </p:cNvSpPr>
              <p:nvPr/>
            </p:nvSpPr>
            <p:spPr bwMode="auto">
              <a:xfrm>
                <a:off x="4493" y="2331"/>
                <a:ext cx="78" cy="1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4" y="2"/>
                  </a:cxn>
                  <a:cxn ang="0">
                    <a:pos x="63" y="2"/>
                  </a:cxn>
                  <a:cxn ang="0">
                    <a:pos x="57" y="4"/>
                  </a:cxn>
                  <a:cxn ang="0">
                    <a:pos x="45" y="4"/>
                  </a:cxn>
                  <a:cxn ang="0">
                    <a:pos x="39" y="7"/>
                  </a:cxn>
                  <a:cxn ang="0">
                    <a:pos x="25" y="7"/>
                  </a:cxn>
                  <a:cxn ang="0">
                    <a:pos x="21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0" y="13"/>
                  </a:cxn>
                  <a:cxn ang="0">
                    <a:pos x="15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57" y="9"/>
                  </a:cxn>
                  <a:cxn ang="0">
                    <a:pos x="63" y="7"/>
                  </a:cxn>
                  <a:cxn ang="0">
                    <a:pos x="74" y="7"/>
                  </a:cxn>
                  <a:cxn ang="0">
                    <a:pos x="78" y="4"/>
                  </a:cxn>
                  <a:cxn ang="0">
                    <a:pos x="78" y="0"/>
                  </a:cxn>
                </a:cxnLst>
                <a:rect l="0" t="0" r="r" b="b"/>
                <a:pathLst>
                  <a:path w="78" h="13">
                    <a:moveTo>
                      <a:pt x="78" y="0"/>
                    </a:moveTo>
                    <a:lnTo>
                      <a:pt x="74" y="2"/>
                    </a:lnTo>
                    <a:lnTo>
                      <a:pt x="63" y="2"/>
                    </a:lnTo>
                    <a:lnTo>
                      <a:pt x="57" y="4"/>
                    </a:lnTo>
                    <a:lnTo>
                      <a:pt x="45" y="4"/>
                    </a:lnTo>
                    <a:lnTo>
                      <a:pt x="39" y="7"/>
                    </a:lnTo>
                    <a:lnTo>
                      <a:pt x="25" y="7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0" y="13"/>
                    </a:lnTo>
                    <a:lnTo>
                      <a:pt x="15" y="11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57" y="9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138"/>
              <p:cNvSpPr>
                <a:spLocks/>
              </p:cNvSpPr>
              <p:nvPr/>
            </p:nvSpPr>
            <p:spPr bwMode="auto">
              <a:xfrm>
                <a:off x="4571" y="2319"/>
                <a:ext cx="51" cy="1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7" y="2"/>
                  </a:cxn>
                  <a:cxn ang="0">
                    <a:pos x="39" y="10"/>
                  </a:cxn>
                  <a:cxn ang="0">
                    <a:pos x="32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34" y="16"/>
                  </a:cxn>
                  <a:cxn ang="0">
                    <a:pos x="41" y="14"/>
                  </a:cxn>
                  <a:cxn ang="0">
                    <a:pos x="47" y="10"/>
                  </a:cxn>
                  <a:cxn ang="0">
                    <a:pos x="51" y="4"/>
                  </a:cxn>
                  <a:cxn ang="0">
                    <a:pos x="49" y="4"/>
                  </a:cxn>
                  <a:cxn ang="0">
                    <a:pos x="47" y="0"/>
                  </a:cxn>
                  <a:cxn ang="0">
                    <a:pos x="47" y="2"/>
                  </a:cxn>
                  <a:cxn ang="0">
                    <a:pos x="47" y="0"/>
                  </a:cxn>
                </a:cxnLst>
                <a:rect l="0" t="0" r="r" b="b"/>
                <a:pathLst>
                  <a:path w="51" h="16">
                    <a:moveTo>
                      <a:pt x="47" y="0"/>
                    </a:moveTo>
                    <a:lnTo>
                      <a:pt x="47" y="2"/>
                    </a:lnTo>
                    <a:lnTo>
                      <a:pt x="39" y="10"/>
                    </a:lnTo>
                    <a:lnTo>
                      <a:pt x="32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4" y="16"/>
                    </a:lnTo>
                    <a:lnTo>
                      <a:pt x="41" y="14"/>
                    </a:lnTo>
                    <a:lnTo>
                      <a:pt x="47" y="1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139"/>
              <p:cNvSpPr>
                <a:spLocks/>
              </p:cNvSpPr>
              <p:nvPr/>
            </p:nvSpPr>
            <p:spPr bwMode="auto">
              <a:xfrm>
                <a:off x="4618" y="2111"/>
                <a:ext cx="261" cy="2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42" y="14"/>
                  </a:cxn>
                  <a:cxn ang="0">
                    <a:pos x="226" y="26"/>
                  </a:cxn>
                  <a:cxn ang="0">
                    <a:pos x="210" y="39"/>
                  </a:cxn>
                  <a:cxn ang="0">
                    <a:pos x="194" y="53"/>
                  </a:cxn>
                  <a:cxn ang="0">
                    <a:pos x="179" y="67"/>
                  </a:cxn>
                  <a:cxn ang="0">
                    <a:pos x="163" y="82"/>
                  </a:cxn>
                  <a:cxn ang="0">
                    <a:pos x="140" y="102"/>
                  </a:cxn>
                  <a:cxn ang="0">
                    <a:pos x="124" y="116"/>
                  </a:cxn>
                  <a:cxn ang="0">
                    <a:pos x="108" y="129"/>
                  </a:cxn>
                  <a:cxn ang="0">
                    <a:pos x="92" y="143"/>
                  </a:cxn>
                  <a:cxn ang="0">
                    <a:pos x="77" y="155"/>
                  </a:cxn>
                  <a:cxn ang="0">
                    <a:pos x="59" y="169"/>
                  </a:cxn>
                  <a:cxn ang="0">
                    <a:pos x="45" y="182"/>
                  </a:cxn>
                  <a:cxn ang="0">
                    <a:pos x="26" y="192"/>
                  </a:cxn>
                  <a:cxn ang="0">
                    <a:pos x="10" y="204"/>
                  </a:cxn>
                  <a:cxn ang="0">
                    <a:pos x="2" y="212"/>
                  </a:cxn>
                  <a:cxn ang="0">
                    <a:pos x="20" y="202"/>
                  </a:cxn>
                  <a:cxn ang="0">
                    <a:pos x="36" y="190"/>
                  </a:cxn>
                  <a:cxn ang="0">
                    <a:pos x="55" y="178"/>
                  </a:cxn>
                  <a:cxn ang="0">
                    <a:pos x="71" y="165"/>
                  </a:cxn>
                  <a:cxn ang="0">
                    <a:pos x="87" y="153"/>
                  </a:cxn>
                  <a:cxn ang="0">
                    <a:pos x="104" y="139"/>
                  </a:cxn>
                  <a:cxn ang="0">
                    <a:pos x="126" y="118"/>
                  </a:cxn>
                  <a:cxn ang="0">
                    <a:pos x="143" y="106"/>
                  </a:cxn>
                  <a:cxn ang="0">
                    <a:pos x="167" y="84"/>
                  </a:cxn>
                  <a:cxn ang="0">
                    <a:pos x="181" y="71"/>
                  </a:cxn>
                  <a:cxn ang="0">
                    <a:pos x="198" y="57"/>
                  </a:cxn>
                  <a:cxn ang="0">
                    <a:pos x="214" y="43"/>
                  </a:cxn>
                  <a:cxn ang="0">
                    <a:pos x="236" y="22"/>
                  </a:cxn>
                  <a:cxn ang="0">
                    <a:pos x="253" y="10"/>
                  </a:cxn>
                  <a:cxn ang="0">
                    <a:pos x="259" y="2"/>
                  </a:cxn>
                </a:cxnLst>
                <a:rect l="0" t="0" r="r" b="b"/>
                <a:pathLst>
                  <a:path w="261" h="212">
                    <a:moveTo>
                      <a:pt x="259" y="2"/>
                    </a:moveTo>
                    <a:lnTo>
                      <a:pt x="259" y="0"/>
                    </a:lnTo>
                    <a:lnTo>
                      <a:pt x="251" y="6"/>
                    </a:lnTo>
                    <a:lnTo>
                      <a:pt x="242" y="14"/>
                    </a:lnTo>
                    <a:lnTo>
                      <a:pt x="234" y="20"/>
                    </a:lnTo>
                    <a:lnTo>
                      <a:pt x="226" y="26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2" y="47"/>
                    </a:lnTo>
                    <a:lnTo>
                      <a:pt x="194" y="53"/>
                    </a:lnTo>
                    <a:lnTo>
                      <a:pt x="187" y="61"/>
                    </a:lnTo>
                    <a:lnTo>
                      <a:pt x="179" y="67"/>
                    </a:lnTo>
                    <a:lnTo>
                      <a:pt x="171" y="73"/>
                    </a:lnTo>
                    <a:lnTo>
                      <a:pt x="163" y="82"/>
                    </a:lnTo>
                    <a:lnTo>
                      <a:pt x="155" y="88"/>
                    </a:lnTo>
                    <a:lnTo>
                      <a:pt x="140" y="102"/>
                    </a:lnTo>
                    <a:lnTo>
                      <a:pt x="132" y="108"/>
                    </a:lnTo>
                    <a:lnTo>
                      <a:pt x="124" y="116"/>
                    </a:lnTo>
                    <a:lnTo>
                      <a:pt x="116" y="122"/>
                    </a:lnTo>
                    <a:lnTo>
                      <a:pt x="108" y="129"/>
                    </a:lnTo>
                    <a:lnTo>
                      <a:pt x="100" y="137"/>
                    </a:lnTo>
                    <a:lnTo>
                      <a:pt x="92" y="143"/>
                    </a:lnTo>
                    <a:lnTo>
                      <a:pt x="85" y="149"/>
                    </a:lnTo>
                    <a:lnTo>
                      <a:pt x="77" y="155"/>
                    </a:lnTo>
                    <a:lnTo>
                      <a:pt x="67" y="163"/>
                    </a:lnTo>
                    <a:lnTo>
                      <a:pt x="59" y="169"/>
                    </a:lnTo>
                    <a:lnTo>
                      <a:pt x="53" y="173"/>
                    </a:lnTo>
                    <a:lnTo>
                      <a:pt x="45" y="182"/>
                    </a:lnTo>
                    <a:lnTo>
                      <a:pt x="34" y="186"/>
                    </a:lnTo>
                    <a:lnTo>
                      <a:pt x="26" y="192"/>
                    </a:lnTo>
                    <a:lnTo>
                      <a:pt x="18" y="198"/>
                    </a:lnTo>
                    <a:lnTo>
                      <a:pt x="10" y="204"/>
                    </a:lnTo>
                    <a:lnTo>
                      <a:pt x="0" y="208"/>
                    </a:lnTo>
                    <a:lnTo>
                      <a:pt x="2" y="212"/>
                    </a:lnTo>
                    <a:lnTo>
                      <a:pt x="12" y="208"/>
                    </a:lnTo>
                    <a:lnTo>
                      <a:pt x="20" y="202"/>
                    </a:lnTo>
                    <a:lnTo>
                      <a:pt x="28" y="196"/>
                    </a:lnTo>
                    <a:lnTo>
                      <a:pt x="36" y="190"/>
                    </a:lnTo>
                    <a:lnTo>
                      <a:pt x="47" y="184"/>
                    </a:lnTo>
                    <a:lnTo>
                      <a:pt x="55" y="178"/>
                    </a:lnTo>
                    <a:lnTo>
                      <a:pt x="63" y="171"/>
                    </a:lnTo>
                    <a:lnTo>
                      <a:pt x="71" y="165"/>
                    </a:lnTo>
                    <a:lnTo>
                      <a:pt x="79" y="159"/>
                    </a:lnTo>
                    <a:lnTo>
                      <a:pt x="87" y="153"/>
                    </a:lnTo>
                    <a:lnTo>
                      <a:pt x="96" y="147"/>
                    </a:lnTo>
                    <a:lnTo>
                      <a:pt x="104" y="139"/>
                    </a:lnTo>
                    <a:lnTo>
                      <a:pt x="112" y="133"/>
                    </a:lnTo>
                    <a:lnTo>
                      <a:pt x="126" y="118"/>
                    </a:lnTo>
                    <a:lnTo>
                      <a:pt x="134" y="112"/>
                    </a:lnTo>
                    <a:lnTo>
                      <a:pt x="143" y="106"/>
                    </a:lnTo>
                    <a:lnTo>
                      <a:pt x="157" y="92"/>
                    </a:lnTo>
                    <a:lnTo>
                      <a:pt x="167" y="84"/>
                    </a:lnTo>
                    <a:lnTo>
                      <a:pt x="173" y="78"/>
                    </a:lnTo>
                    <a:lnTo>
                      <a:pt x="181" y="71"/>
                    </a:lnTo>
                    <a:lnTo>
                      <a:pt x="189" y="63"/>
                    </a:lnTo>
                    <a:lnTo>
                      <a:pt x="198" y="57"/>
                    </a:lnTo>
                    <a:lnTo>
                      <a:pt x="204" y="49"/>
                    </a:lnTo>
                    <a:lnTo>
                      <a:pt x="214" y="43"/>
                    </a:lnTo>
                    <a:lnTo>
                      <a:pt x="228" y="29"/>
                    </a:lnTo>
                    <a:lnTo>
                      <a:pt x="236" y="22"/>
                    </a:lnTo>
                    <a:lnTo>
                      <a:pt x="245" y="16"/>
                    </a:lnTo>
                    <a:lnTo>
                      <a:pt x="253" y="10"/>
                    </a:lnTo>
                    <a:lnTo>
                      <a:pt x="261" y="4"/>
                    </a:lnTo>
                    <a:lnTo>
                      <a:pt x="259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140"/>
              <p:cNvSpPr>
                <a:spLocks/>
              </p:cNvSpPr>
              <p:nvPr/>
            </p:nvSpPr>
            <p:spPr bwMode="auto">
              <a:xfrm>
                <a:off x="4877" y="211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Freeform 141"/>
              <p:cNvSpPr>
                <a:spLocks/>
              </p:cNvSpPr>
              <p:nvPr/>
            </p:nvSpPr>
            <p:spPr bwMode="auto">
              <a:xfrm>
                <a:off x="4877" y="2076"/>
                <a:ext cx="114" cy="37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112" y="0"/>
                  </a:cxn>
                  <a:cxn ang="0">
                    <a:pos x="65" y="0"/>
                  </a:cxn>
                  <a:cxn ang="0">
                    <a:pos x="59" y="2"/>
                  </a:cxn>
                  <a:cxn ang="0">
                    <a:pos x="51" y="2"/>
                  </a:cxn>
                  <a:cxn ang="0">
                    <a:pos x="45" y="4"/>
                  </a:cxn>
                  <a:cxn ang="0">
                    <a:pos x="37" y="6"/>
                  </a:cxn>
                  <a:cxn ang="0">
                    <a:pos x="30" y="10"/>
                  </a:cxn>
                  <a:cxn ang="0">
                    <a:pos x="22" y="15"/>
                  </a:cxn>
                  <a:cxn ang="0">
                    <a:pos x="16" y="19"/>
                  </a:cxn>
                  <a:cxn ang="0">
                    <a:pos x="0" y="35"/>
                  </a:cxn>
                  <a:cxn ang="0">
                    <a:pos x="4" y="37"/>
                  </a:cxn>
                  <a:cxn ang="0">
                    <a:pos x="24" y="17"/>
                  </a:cxn>
                  <a:cxn ang="0">
                    <a:pos x="32" y="15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51" y="6"/>
                  </a:cxn>
                  <a:cxn ang="0">
                    <a:pos x="59" y="6"/>
                  </a:cxn>
                  <a:cxn ang="0">
                    <a:pos x="65" y="4"/>
                  </a:cxn>
                  <a:cxn ang="0">
                    <a:pos x="112" y="4"/>
                  </a:cxn>
                  <a:cxn ang="0">
                    <a:pos x="110" y="2"/>
                  </a:cxn>
                  <a:cxn ang="0">
                    <a:pos x="114" y="2"/>
                  </a:cxn>
                  <a:cxn ang="0">
                    <a:pos x="114" y="0"/>
                  </a:cxn>
                  <a:cxn ang="0">
                    <a:pos x="112" y="0"/>
                  </a:cxn>
                  <a:cxn ang="0">
                    <a:pos x="114" y="2"/>
                  </a:cxn>
                </a:cxnLst>
                <a:rect l="0" t="0" r="r" b="b"/>
                <a:pathLst>
                  <a:path w="114" h="37">
                    <a:moveTo>
                      <a:pt x="114" y="2"/>
                    </a:moveTo>
                    <a:lnTo>
                      <a:pt x="112" y="0"/>
                    </a:lnTo>
                    <a:lnTo>
                      <a:pt x="65" y="0"/>
                    </a:lnTo>
                    <a:lnTo>
                      <a:pt x="59" y="2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37" y="6"/>
                    </a:lnTo>
                    <a:lnTo>
                      <a:pt x="30" y="10"/>
                    </a:lnTo>
                    <a:lnTo>
                      <a:pt x="22" y="15"/>
                    </a:lnTo>
                    <a:lnTo>
                      <a:pt x="16" y="19"/>
                    </a:lnTo>
                    <a:lnTo>
                      <a:pt x="0" y="35"/>
                    </a:lnTo>
                    <a:lnTo>
                      <a:pt x="4" y="37"/>
                    </a:lnTo>
                    <a:lnTo>
                      <a:pt x="24" y="17"/>
                    </a:lnTo>
                    <a:lnTo>
                      <a:pt x="32" y="15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1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112" y="4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877" y="2238"/>
                <a:ext cx="18" cy="6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8" y="6"/>
                  </a:cxn>
                </a:cxnLst>
                <a:rect l="0" t="0" r="r" b="b"/>
                <a:pathLst>
                  <a:path w="18" h="6">
                    <a:moveTo>
                      <a:pt x="18" y="6"/>
                    </a:move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4873" y="2240"/>
                <a:ext cx="2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0" y="6"/>
                  </a:cxn>
                  <a:cxn ang="0">
                    <a:pos x="2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2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0" y="6"/>
                    </a:lnTo>
                    <a:lnTo>
                      <a:pt x="2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4873" y="2233"/>
                <a:ext cx="4" cy="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4" y="2"/>
                  </a:cxn>
                </a:cxnLst>
                <a:rect l="0" t="0" r="r" b="b"/>
                <a:pathLst>
                  <a:path w="4" h="9">
                    <a:moveTo>
                      <a:pt x="4" y="2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4875" y="2235"/>
                <a:ext cx="22" cy="11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8" y="9"/>
                  </a:cxn>
                  <a:cxn ang="0">
                    <a:pos x="20" y="7"/>
                  </a:cxn>
                  <a:cxn ang="0">
                    <a:pos x="18" y="11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18" y="11"/>
                  </a:cxn>
                </a:cxnLst>
                <a:rect l="0" t="0" r="r" b="b"/>
                <a:pathLst>
                  <a:path w="22" h="11">
                    <a:moveTo>
                      <a:pt x="18" y="11"/>
                    </a:moveTo>
                    <a:lnTo>
                      <a:pt x="22" y="9"/>
                    </a:lnTo>
                    <a:lnTo>
                      <a:pt x="20" y="5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8" y="9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4034" y="2260"/>
                <a:ext cx="316" cy="88"/>
              </a:xfrm>
              <a:custGeom>
                <a:avLst/>
                <a:gdLst/>
                <a:ahLst/>
                <a:cxnLst>
                  <a:cxn ang="0">
                    <a:pos x="312" y="2"/>
                  </a:cxn>
                  <a:cxn ang="0">
                    <a:pos x="304" y="4"/>
                  </a:cxn>
                  <a:cxn ang="0">
                    <a:pos x="296" y="8"/>
                  </a:cxn>
                  <a:cxn ang="0">
                    <a:pos x="288" y="14"/>
                  </a:cxn>
                  <a:cxn ang="0">
                    <a:pos x="269" y="16"/>
                  </a:cxn>
                  <a:cxn ang="0">
                    <a:pos x="261" y="20"/>
                  </a:cxn>
                  <a:cxn ang="0">
                    <a:pos x="251" y="24"/>
                  </a:cxn>
                  <a:cxn ang="0">
                    <a:pos x="243" y="31"/>
                  </a:cxn>
                  <a:cxn ang="0">
                    <a:pos x="231" y="41"/>
                  </a:cxn>
                  <a:cxn ang="0">
                    <a:pos x="223" y="47"/>
                  </a:cxn>
                  <a:cxn ang="0">
                    <a:pos x="214" y="51"/>
                  </a:cxn>
                  <a:cxn ang="0">
                    <a:pos x="202" y="59"/>
                  </a:cxn>
                  <a:cxn ang="0">
                    <a:pos x="192" y="67"/>
                  </a:cxn>
                  <a:cxn ang="0">
                    <a:pos x="180" y="75"/>
                  </a:cxn>
                  <a:cxn ang="0">
                    <a:pos x="167" y="82"/>
                  </a:cxn>
                  <a:cxn ang="0">
                    <a:pos x="137" y="86"/>
                  </a:cxn>
                  <a:cxn ang="0">
                    <a:pos x="0" y="88"/>
                  </a:cxn>
                  <a:cxn ang="0">
                    <a:pos x="12" y="82"/>
                  </a:cxn>
                  <a:cxn ang="0">
                    <a:pos x="25" y="75"/>
                  </a:cxn>
                  <a:cxn ang="0">
                    <a:pos x="39" y="71"/>
                  </a:cxn>
                  <a:cxn ang="0">
                    <a:pos x="53" y="67"/>
                  </a:cxn>
                  <a:cxn ang="0">
                    <a:pos x="65" y="61"/>
                  </a:cxn>
                  <a:cxn ang="0">
                    <a:pos x="80" y="57"/>
                  </a:cxn>
                  <a:cxn ang="0">
                    <a:pos x="92" y="51"/>
                  </a:cxn>
                  <a:cxn ang="0">
                    <a:pos x="106" y="47"/>
                  </a:cxn>
                  <a:cxn ang="0">
                    <a:pos x="127" y="41"/>
                  </a:cxn>
                  <a:cxn ang="0">
                    <a:pos x="147" y="35"/>
                  </a:cxn>
                  <a:cxn ang="0">
                    <a:pos x="167" y="26"/>
                  </a:cxn>
                  <a:cxn ang="0">
                    <a:pos x="188" y="20"/>
                  </a:cxn>
                  <a:cxn ang="0">
                    <a:pos x="210" y="14"/>
                  </a:cxn>
                  <a:cxn ang="0">
                    <a:pos x="231" y="8"/>
                  </a:cxn>
                  <a:cxn ang="0">
                    <a:pos x="251" y="4"/>
                  </a:cxn>
                  <a:cxn ang="0">
                    <a:pos x="290" y="2"/>
                  </a:cxn>
                  <a:cxn ang="0">
                    <a:pos x="316" y="0"/>
                  </a:cxn>
                </a:cxnLst>
                <a:rect l="0" t="0" r="r" b="b"/>
                <a:pathLst>
                  <a:path w="316" h="88">
                    <a:moveTo>
                      <a:pt x="316" y="0"/>
                    </a:moveTo>
                    <a:lnTo>
                      <a:pt x="312" y="2"/>
                    </a:lnTo>
                    <a:lnTo>
                      <a:pt x="308" y="2"/>
                    </a:lnTo>
                    <a:lnTo>
                      <a:pt x="304" y="4"/>
                    </a:lnTo>
                    <a:lnTo>
                      <a:pt x="300" y="6"/>
                    </a:lnTo>
                    <a:lnTo>
                      <a:pt x="296" y="8"/>
                    </a:lnTo>
                    <a:lnTo>
                      <a:pt x="292" y="12"/>
                    </a:lnTo>
                    <a:lnTo>
                      <a:pt x="288" y="14"/>
                    </a:lnTo>
                    <a:lnTo>
                      <a:pt x="284" y="16"/>
                    </a:lnTo>
                    <a:lnTo>
                      <a:pt x="269" y="16"/>
                    </a:lnTo>
                    <a:lnTo>
                      <a:pt x="265" y="18"/>
                    </a:lnTo>
                    <a:lnTo>
                      <a:pt x="261" y="20"/>
                    </a:lnTo>
                    <a:lnTo>
                      <a:pt x="257" y="22"/>
                    </a:lnTo>
                    <a:lnTo>
                      <a:pt x="251" y="24"/>
                    </a:lnTo>
                    <a:lnTo>
                      <a:pt x="247" y="26"/>
                    </a:lnTo>
                    <a:lnTo>
                      <a:pt x="243" y="31"/>
                    </a:lnTo>
                    <a:lnTo>
                      <a:pt x="239" y="33"/>
                    </a:lnTo>
                    <a:lnTo>
                      <a:pt x="231" y="41"/>
                    </a:lnTo>
                    <a:lnTo>
                      <a:pt x="227" y="43"/>
                    </a:lnTo>
                    <a:lnTo>
                      <a:pt x="223" y="47"/>
                    </a:lnTo>
                    <a:lnTo>
                      <a:pt x="218" y="49"/>
                    </a:lnTo>
                    <a:lnTo>
                      <a:pt x="214" y="51"/>
                    </a:lnTo>
                    <a:lnTo>
                      <a:pt x="208" y="55"/>
                    </a:lnTo>
                    <a:lnTo>
                      <a:pt x="202" y="59"/>
                    </a:lnTo>
                    <a:lnTo>
                      <a:pt x="198" y="63"/>
                    </a:lnTo>
                    <a:lnTo>
                      <a:pt x="192" y="67"/>
                    </a:lnTo>
                    <a:lnTo>
                      <a:pt x="186" y="71"/>
                    </a:lnTo>
                    <a:lnTo>
                      <a:pt x="180" y="75"/>
                    </a:lnTo>
                    <a:lnTo>
                      <a:pt x="174" y="80"/>
                    </a:lnTo>
                    <a:lnTo>
                      <a:pt x="167" y="82"/>
                    </a:lnTo>
                    <a:lnTo>
                      <a:pt x="167" y="86"/>
                    </a:lnTo>
                    <a:lnTo>
                      <a:pt x="137" y="86"/>
                    </a:lnTo>
                    <a:lnTo>
                      <a:pt x="127" y="88"/>
                    </a:lnTo>
                    <a:lnTo>
                      <a:pt x="0" y="88"/>
                    </a:lnTo>
                    <a:lnTo>
                      <a:pt x="6" y="84"/>
                    </a:lnTo>
                    <a:lnTo>
                      <a:pt x="12" y="82"/>
                    </a:lnTo>
                    <a:lnTo>
                      <a:pt x="19" y="80"/>
                    </a:lnTo>
                    <a:lnTo>
                      <a:pt x="25" y="75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5" y="69"/>
                    </a:lnTo>
                    <a:lnTo>
                      <a:pt x="53" y="67"/>
                    </a:lnTo>
                    <a:lnTo>
                      <a:pt x="59" y="63"/>
                    </a:lnTo>
                    <a:lnTo>
                      <a:pt x="65" y="61"/>
                    </a:lnTo>
                    <a:lnTo>
                      <a:pt x="74" y="59"/>
                    </a:lnTo>
                    <a:lnTo>
                      <a:pt x="80" y="57"/>
                    </a:lnTo>
                    <a:lnTo>
                      <a:pt x="86" y="55"/>
                    </a:lnTo>
                    <a:lnTo>
                      <a:pt x="92" y="51"/>
                    </a:lnTo>
                    <a:lnTo>
                      <a:pt x="100" y="49"/>
                    </a:lnTo>
                    <a:lnTo>
                      <a:pt x="106" y="47"/>
                    </a:lnTo>
                    <a:lnTo>
                      <a:pt x="116" y="43"/>
                    </a:lnTo>
                    <a:lnTo>
                      <a:pt x="127" y="41"/>
                    </a:lnTo>
                    <a:lnTo>
                      <a:pt x="137" y="37"/>
                    </a:lnTo>
                    <a:lnTo>
                      <a:pt x="147" y="35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8" y="24"/>
                    </a:lnTo>
                    <a:lnTo>
                      <a:pt x="188" y="20"/>
                    </a:lnTo>
                    <a:lnTo>
                      <a:pt x="200" y="16"/>
                    </a:lnTo>
                    <a:lnTo>
                      <a:pt x="210" y="14"/>
                    </a:lnTo>
                    <a:lnTo>
                      <a:pt x="221" y="10"/>
                    </a:lnTo>
                    <a:lnTo>
                      <a:pt x="231" y="8"/>
                    </a:lnTo>
                    <a:lnTo>
                      <a:pt x="241" y="6"/>
                    </a:lnTo>
                    <a:lnTo>
                      <a:pt x="251" y="4"/>
                    </a:lnTo>
                    <a:lnTo>
                      <a:pt x="263" y="2"/>
                    </a:lnTo>
                    <a:lnTo>
                      <a:pt x="290" y="2"/>
                    </a:lnTo>
                    <a:lnTo>
                      <a:pt x="296" y="0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4318" y="2258"/>
                <a:ext cx="32" cy="2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8" y="10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32" y="4"/>
                  </a:cxn>
                  <a:cxn ang="0">
                    <a:pos x="30" y="0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0" y="20"/>
                  </a:cxn>
                </a:cxnLst>
                <a:rect l="0" t="0" r="r" b="b"/>
                <a:pathLst>
                  <a:path w="32" h="22">
                    <a:moveTo>
                      <a:pt x="0" y="20"/>
                    </a:moveTo>
                    <a:lnTo>
                      <a:pt x="2" y="20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4246" y="2274"/>
                <a:ext cx="74" cy="39"/>
              </a:xfrm>
              <a:custGeom>
                <a:avLst/>
                <a:gdLst/>
                <a:ahLst/>
                <a:cxnLst>
                  <a:cxn ang="0">
                    <a:pos x="2" y="39"/>
                  </a:cxn>
                  <a:cxn ang="0">
                    <a:pos x="9" y="37"/>
                  </a:cxn>
                  <a:cxn ang="0">
                    <a:pos x="13" y="35"/>
                  </a:cxn>
                  <a:cxn ang="0">
                    <a:pos x="17" y="31"/>
                  </a:cxn>
                  <a:cxn ang="0">
                    <a:pos x="21" y="29"/>
                  </a:cxn>
                  <a:cxn ang="0">
                    <a:pos x="29" y="21"/>
                  </a:cxn>
                  <a:cxn ang="0">
                    <a:pos x="33" y="19"/>
                  </a:cxn>
                  <a:cxn ang="0">
                    <a:pos x="37" y="15"/>
                  </a:cxn>
                  <a:cxn ang="0">
                    <a:pos x="41" y="12"/>
                  </a:cxn>
                  <a:cxn ang="0">
                    <a:pos x="45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7" y="4"/>
                  </a:cxn>
                  <a:cxn ang="0">
                    <a:pos x="72" y="4"/>
                  </a:cxn>
                  <a:cxn ang="0">
                    <a:pos x="74" y="0"/>
                  </a:cxn>
                  <a:cxn ang="0">
                    <a:pos x="57" y="0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7" y="19"/>
                  </a:cxn>
                  <a:cxn ang="0">
                    <a:pos x="23" y="21"/>
                  </a:cxn>
                  <a:cxn ang="0">
                    <a:pos x="19" y="25"/>
                  </a:cxn>
                  <a:cxn ang="0">
                    <a:pos x="13" y="29"/>
                  </a:cxn>
                  <a:cxn ang="0">
                    <a:pos x="6" y="35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2" y="39"/>
                  </a:cxn>
                </a:cxnLst>
                <a:rect l="0" t="0" r="r" b="b"/>
                <a:pathLst>
                  <a:path w="74" h="39">
                    <a:moveTo>
                      <a:pt x="2" y="39"/>
                    </a:moveTo>
                    <a:lnTo>
                      <a:pt x="9" y="37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1" y="29"/>
                    </a:lnTo>
                    <a:lnTo>
                      <a:pt x="29" y="21"/>
                    </a:lnTo>
                    <a:lnTo>
                      <a:pt x="33" y="19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5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72" y="4"/>
                    </a:lnTo>
                    <a:lnTo>
                      <a:pt x="74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7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3" y="29"/>
                    </a:lnTo>
                    <a:lnTo>
                      <a:pt x="6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4199" y="2309"/>
                <a:ext cx="49" cy="35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5" y="35"/>
                  </a:cxn>
                  <a:cxn ang="0">
                    <a:pos x="11" y="33"/>
                  </a:cxn>
                  <a:cxn ang="0">
                    <a:pos x="17" y="26"/>
                  </a:cxn>
                  <a:cxn ang="0">
                    <a:pos x="23" y="22"/>
                  </a:cxn>
                  <a:cxn ang="0">
                    <a:pos x="27" y="18"/>
                  </a:cxn>
                  <a:cxn ang="0">
                    <a:pos x="33" y="14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4"/>
                  </a:cxn>
                  <a:cxn ang="0">
                    <a:pos x="49" y="0"/>
                  </a:cxn>
                  <a:cxn ang="0">
                    <a:pos x="43" y="4"/>
                  </a:cxn>
                  <a:cxn ang="0">
                    <a:pos x="37" y="8"/>
                  </a:cxn>
                  <a:cxn ang="0">
                    <a:pos x="31" y="12"/>
                  </a:cxn>
                  <a:cxn ang="0">
                    <a:pos x="25" y="16"/>
                  </a:cxn>
                  <a:cxn ang="0">
                    <a:pos x="19" y="20"/>
                  </a:cxn>
                  <a:cxn ang="0">
                    <a:pos x="15" y="24"/>
                  </a:cxn>
                  <a:cxn ang="0">
                    <a:pos x="9" y="29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5" y="33"/>
                  </a:cxn>
                </a:cxnLst>
                <a:rect l="0" t="0" r="r" b="b"/>
                <a:pathLst>
                  <a:path w="49" h="35">
                    <a:moveTo>
                      <a:pt x="5" y="33"/>
                    </a:moveTo>
                    <a:lnTo>
                      <a:pt x="5" y="35"/>
                    </a:lnTo>
                    <a:lnTo>
                      <a:pt x="11" y="33"/>
                    </a:lnTo>
                    <a:lnTo>
                      <a:pt x="17" y="26"/>
                    </a:lnTo>
                    <a:lnTo>
                      <a:pt x="23" y="22"/>
                    </a:lnTo>
                    <a:lnTo>
                      <a:pt x="27" y="18"/>
                    </a:lnTo>
                    <a:lnTo>
                      <a:pt x="33" y="14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49" y="0"/>
                    </a:lnTo>
                    <a:lnTo>
                      <a:pt x="43" y="4"/>
                    </a:lnTo>
                    <a:lnTo>
                      <a:pt x="37" y="8"/>
                    </a:lnTo>
                    <a:lnTo>
                      <a:pt x="31" y="12"/>
                    </a:lnTo>
                    <a:lnTo>
                      <a:pt x="25" y="16"/>
                    </a:lnTo>
                    <a:lnTo>
                      <a:pt x="19" y="20"/>
                    </a:lnTo>
                    <a:lnTo>
                      <a:pt x="15" y="24"/>
                    </a:lnTo>
                    <a:lnTo>
                      <a:pt x="9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4199" y="2342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4024" y="2344"/>
                <a:ext cx="177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6"/>
                  </a:cxn>
                  <a:cxn ang="0">
                    <a:pos x="41" y="6"/>
                  </a:cxn>
                  <a:cxn ang="0">
                    <a:pos x="51" y="8"/>
                  </a:cxn>
                  <a:cxn ang="0">
                    <a:pos x="84" y="8"/>
                  </a:cxn>
                  <a:cxn ang="0">
                    <a:pos x="94" y="6"/>
                  </a:cxn>
                  <a:cxn ang="0">
                    <a:pos x="137" y="6"/>
                  </a:cxn>
                  <a:cxn ang="0">
                    <a:pos x="147" y="4"/>
                  </a:cxn>
                  <a:cxn ang="0">
                    <a:pos x="177" y="4"/>
                  </a:cxn>
                  <a:cxn ang="0">
                    <a:pos x="177" y="0"/>
                  </a:cxn>
                  <a:cxn ang="0">
                    <a:pos x="137" y="0"/>
                  </a:cxn>
                  <a:cxn ang="0">
                    <a:pos x="126" y="2"/>
                  </a:cxn>
                  <a:cxn ang="0">
                    <a:pos x="10" y="2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77" h="8">
                    <a:moveTo>
                      <a:pt x="10" y="2"/>
                    </a:moveTo>
                    <a:lnTo>
                      <a:pt x="10" y="6"/>
                    </a:lnTo>
                    <a:lnTo>
                      <a:pt x="41" y="6"/>
                    </a:lnTo>
                    <a:lnTo>
                      <a:pt x="51" y="8"/>
                    </a:lnTo>
                    <a:lnTo>
                      <a:pt x="84" y="8"/>
                    </a:lnTo>
                    <a:lnTo>
                      <a:pt x="94" y="6"/>
                    </a:lnTo>
                    <a:lnTo>
                      <a:pt x="137" y="6"/>
                    </a:lnTo>
                    <a:lnTo>
                      <a:pt x="147" y="4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37" y="0"/>
                    </a:lnTo>
                    <a:lnTo>
                      <a:pt x="126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4034" y="2305"/>
                <a:ext cx="106" cy="45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4" y="0"/>
                  </a:cxn>
                  <a:cxn ang="0">
                    <a:pos x="98" y="2"/>
                  </a:cxn>
                  <a:cxn ang="0">
                    <a:pos x="92" y="4"/>
                  </a:cxn>
                  <a:cxn ang="0">
                    <a:pos x="86" y="8"/>
                  </a:cxn>
                  <a:cxn ang="0">
                    <a:pos x="78" y="10"/>
                  </a:cxn>
                  <a:cxn ang="0">
                    <a:pos x="72" y="12"/>
                  </a:cxn>
                  <a:cxn ang="0">
                    <a:pos x="65" y="14"/>
                  </a:cxn>
                  <a:cxn ang="0">
                    <a:pos x="59" y="16"/>
                  </a:cxn>
                  <a:cxn ang="0">
                    <a:pos x="51" y="20"/>
                  </a:cxn>
                  <a:cxn ang="0">
                    <a:pos x="45" y="22"/>
                  </a:cxn>
                  <a:cxn ang="0">
                    <a:pos x="39" y="24"/>
                  </a:cxn>
                  <a:cxn ang="0">
                    <a:pos x="33" y="26"/>
                  </a:cxn>
                  <a:cxn ang="0">
                    <a:pos x="25" y="28"/>
                  </a:cxn>
                  <a:cxn ang="0">
                    <a:pos x="19" y="33"/>
                  </a:cxn>
                  <a:cxn ang="0">
                    <a:pos x="12" y="35"/>
                  </a:cxn>
                  <a:cxn ang="0">
                    <a:pos x="6" y="37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6" y="41"/>
                  </a:cxn>
                  <a:cxn ang="0">
                    <a:pos x="12" y="39"/>
                  </a:cxn>
                  <a:cxn ang="0">
                    <a:pos x="21" y="37"/>
                  </a:cxn>
                  <a:cxn ang="0">
                    <a:pos x="27" y="35"/>
                  </a:cxn>
                  <a:cxn ang="0">
                    <a:pos x="33" y="30"/>
                  </a:cxn>
                  <a:cxn ang="0">
                    <a:pos x="39" y="28"/>
                  </a:cxn>
                  <a:cxn ang="0">
                    <a:pos x="47" y="26"/>
                  </a:cxn>
                  <a:cxn ang="0">
                    <a:pos x="53" y="24"/>
                  </a:cxn>
                  <a:cxn ang="0">
                    <a:pos x="59" y="20"/>
                  </a:cxn>
                  <a:cxn ang="0">
                    <a:pos x="67" y="18"/>
                  </a:cxn>
                  <a:cxn ang="0">
                    <a:pos x="74" y="16"/>
                  </a:cxn>
                  <a:cxn ang="0">
                    <a:pos x="80" y="14"/>
                  </a:cxn>
                  <a:cxn ang="0">
                    <a:pos x="86" y="12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6" y="4"/>
                  </a:cxn>
                  <a:cxn ang="0">
                    <a:pos x="106" y="0"/>
                  </a:cxn>
                </a:cxnLst>
                <a:rect l="0" t="0" r="r" b="b"/>
                <a:pathLst>
                  <a:path w="106" h="45">
                    <a:moveTo>
                      <a:pt x="106" y="0"/>
                    </a:moveTo>
                    <a:lnTo>
                      <a:pt x="104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78" y="10"/>
                    </a:lnTo>
                    <a:lnTo>
                      <a:pt x="72" y="12"/>
                    </a:lnTo>
                    <a:lnTo>
                      <a:pt x="65" y="14"/>
                    </a:lnTo>
                    <a:lnTo>
                      <a:pt x="59" y="16"/>
                    </a:lnTo>
                    <a:lnTo>
                      <a:pt x="51" y="20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5"/>
                    </a:lnTo>
                    <a:lnTo>
                      <a:pt x="6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12" y="39"/>
                    </a:lnTo>
                    <a:lnTo>
                      <a:pt x="21" y="37"/>
                    </a:lnTo>
                    <a:lnTo>
                      <a:pt x="27" y="35"/>
                    </a:lnTo>
                    <a:lnTo>
                      <a:pt x="33" y="30"/>
                    </a:lnTo>
                    <a:lnTo>
                      <a:pt x="39" y="28"/>
                    </a:lnTo>
                    <a:lnTo>
                      <a:pt x="47" y="26"/>
                    </a:lnTo>
                    <a:lnTo>
                      <a:pt x="53" y="24"/>
                    </a:lnTo>
                    <a:lnTo>
                      <a:pt x="59" y="20"/>
                    </a:lnTo>
                    <a:lnTo>
                      <a:pt x="67" y="18"/>
                    </a:lnTo>
                    <a:lnTo>
                      <a:pt x="74" y="16"/>
                    </a:lnTo>
                    <a:lnTo>
                      <a:pt x="80" y="14"/>
                    </a:lnTo>
                    <a:lnTo>
                      <a:pt x="86" y="12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4140" y="2260"/>
                <a:ext cx="168" cy="49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157" y="2"/>
                  </a:cxn>
                  <a:cxn ang="0">
                    <a:pos x="145" y="2"/>
                  </a:cxn>
                  <a:cxn ang="0">
                    <a:pos x="135" y="4"/>
                  </a:cxn>
                  <a:cxn ang="0">
                    <a:pos x="125" y="6"/>
                  </a:cxn>
                  <a:cxn ang="0">
                    <a:pos x="115" y="8"/>
                  </a:cxn>
                  <a:cxn ang="0">
                    <a:pos x="102" y="12"/>
                  </a:cxn>
                  <a:cxn ang="0">
                    <a:pos x="92" y="14"/>
                  </a:cxn>
                  <a:cxn ang="0">
                    <a:pos x="82" y="18"/>
                  </a:cxn>
                  <a:cxn ang="0">
                    <a:pos x="72" y="22"/>
                  </a:cxn>
                  <a:cxn ang="0">
                    <a:pos x="61" y="24"/>
                  </a:cxn>
                  <a:cxn ang="0">
                    <a:pos x="51" y="29"/>
                  </a:cxn>
                  <a:cxn ang="0">
                    <a:pos x="41" y="33"/>
                  </a:cxn>
                  <a:cxn ang="0">
                    <a:pos x="31" y="35"/>
                  </a:cxn>
                  <a:cxn ang="0">
                    <a:pos x="21" y="39"/>
                  </a:cxn>
                  <a:cxn ang="0">
                    <a:pos x="10" y="41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0" y="45"/>
                  </a:cxn>
                  <a:cxn ang="0">
                    <a:pos x="21" y="43"/>
                  </a:cxn>
                  <a:cxn ang="0">
                    <a:pos x="31" y="39"/>
                  </a:cxn>
                  <a:cxn ang="0">
                    <a:pos x="41" y="37"/>
                  </a:cxn>
                  <a:cxn ang="0">
                    <a:pos x="51" y="33"/>
                  </a:cxn>
                  <a:cxn ang="0">
                    <a:pos x="61" y="29"/>
                  </a:cxn>
                  <a:cxn ang="0">
                    <a:pos x="74" y="24"/>
                  </a:cxn>
                  <a:cxn ang="0">
                    <a:pos x="84" y="22"/>
                  </a:cxn>
                  <a:cxn ang="0">
                    <a:pos x="94" y="18"/>
                  </a:cxn>
                  <a:cxn ang="0">
                    <a:pos x="104" y="16"/>
                  </a:cxn>
                  <a:cxn ang="0">
                    <a:pos x="115" y="12"/>
                  </a:cxn>
                  <a:cxn ang="0">
                    <a:pos x="125" y="10"/>
                  </a:cxn>
                  <a:cxn ang="0">
                    <a:pos x="135" y="8"/>
                  </a:cxn>
                  <a:cxn ang="0">
                    <a:pos x="145" y="6"/>
                  </a:cxn>
                  <a:cxn ang="0">
                    <a:pos x="157" y="4"/>
                  </a:cxn>
                  <a:cxn ang="0">
                    <a:pos x="168" y="4"/>
                  </a:cxn>
                  <a:cxn ang="0">
                    <a:pos x="168" y="0"/>
                  </a:cxn>
                </a:cxnLst>
                <a:rect l="0" t="0" r="r" b="b"/>
                <a:pathLst>
                  <a:path w="168" h="49">
                    <a:moveTo>
                      <a:pt x="168" y="0"/>
                    </a:moveTo>
                    <a:lnTo>
                      <a:pt x="157" y="2"/>
                    </a:lnTo>
                    <a:lnTo>
                      <a:pt x="145" y="2"/>
                    </a:lnTo>
                    <a:lnTo>
                      <a:pt x="135" y="4"/>
                    </a:lnTo>
                    <a:lnTo>
                      <a:pt x="125" y="6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2" y="14"/>
                    </a:lnTo>
                    <a:lnTo>
                      <a:pt x="82" y="18"/>
                    </a:lnTo>
                    <a:lnTo>
                      <a:pt x="72" y="22"/>
                    </a:lnTo>
                    <a:lnTo>
                      <a:pt x="61" y="24"/>
                    </a:lnTo>
                    <a:lnTo>
                      <a:pt x="51" y="29"/>
                    </a:lnTo>
                    <a:lnTo>
                      <a:pt x="41" y="33"/>
                    </a:lnTo>
                    <a:lnTo>
                      <a:pt x="31" y="35"/>
                    </a:lnTo>
                    <a:lnTo>
                      <a:pt x="21" y="39"/>
                    </a:lnTo>
                    <a:lnTo>
                      <a:pt x="10" y="41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0" y="45"/>
                    </a:lnTo>
                    <a:lnTo>
                      <a:pt x="21" y="43"/>
                    </a:lnTo>
                    <a:lnTo>
                      <a:pt x="31" y="39"/>
                    </a:lnTo>
                    <a:lnTo>
                      <a:pt x="41" y="37"/>
                    </a:lnTo>
                    <a:lnTo>
                      <a:pt x="51" y="33"/>
                    </a:lnTo>
                    <a:lnTo>
                      <a:pt x="61" y="29"/>
                    </a:lnTo>
                    <a:lnTo>
                      <a:pt x="74" y="24"/>
                    </a:lnTo>
                    <a:lnTo>
                      <a:pt x="84" y="22"/>
                    </a:lnTo>
                    <a:lnTo>
                      <a:pt x="94" y="18"/>
                    </a:lnTo>
                    <a:lnTo>
                      <a:pt x="104" y="16"/>
                    </a:lnTo>
                    <a:lnTo>
                      <a:pt x="115" y="12"/>
                    </a:lnTo>
                    <a:lnTo>
                      <a:pt x="125" y="10"/>
                    </a:lnTo>
                    <a:lnTo>
                      <a:pt x="135" y="8"/>
                    </a:lnTo>
                    <a:lnTo>
                      <a:pt x="145" y="6"/>
                    </a:lnTo>
                    <a:lnTo>
                      <a:pt x="157" y="4"/>
                    </a:lnTo>
                    <a:lnTo>
                      <a:pt x="168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4308" y="2258"/>
                <a:ext cx="53" cy="6"/>
              </a:xfrm>
              <a:custGeom>
                <a:avLst/>
                <a:gdLst/>
                <a:ahLst/>
                <a:cxnLst>
                  <a:cxn ang="0">
                    <a:pos x="42" y="4"/>
                  </a:cxn>
                  <a:cxn ang="0">
                    <a:pos x="4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42" y="4"/>
                  </a:cxn>
                  <a:cxn ang="0">
                    <a:pos x="40" y="0"/>
                  </a:cxn>
                  <a:cxn ang="0">
                    <a:pos x="42" y="4"/>
                  </a:cxn>
                  <a:cxn ang="0">
                    <a:pos x="53" y="0"/>
                  </a:cxn>
                  <a:cxn ang="0">
                    <a:pos x="42" y="0"/>
                  </a:cxn>
                  <a:cxn ang="0">
                    <a:pos x="42" y="4"/>
                  </a:cxn>
                </a:cxnLst>
                <a:rect l="0" t="0" r="r" b="b"/>
                <a:pathLst>
                  <a:path w="53" h="6">
                    <a:moveTo>
                      <a:pt x="42" y="4"/>
                    </a:moveTo>
                    <a:lnTo>
                      <a:pt x="4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42" y="4"/>
                    </a:lnTo>
                    <a:lnTo>
                      <a:pt x="53" y="0"/>
                    </a:lnTo>
                    <a:lnTo>
                      <a:pt x="42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210" y="2284"/>
                <a:ext cx="102" cy="6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8" y="5"/>
                  </a:cxn>
                  <a:cxn ang="0">
                    <a:pos x="93" y="7"/>
                  </a:cxn>
                  <a:cxn ang="0">
                    <a:pos x="91" y="11"/>
                  </a:cxn>
                  <a:cxn ang="0">
                    <a:pos x="87" y="15"/>
                  </a:cxn>
                  <a:cxn ang="0">
                    <a:pos x="85" y="19"/>
                  </a:cxn>
                  <a:cxn ang="0">
                    <a:pos x="81" y="23"/>
                  </a:cxn>
                  <a:cxn ang="0">
                    <a:pos x="77" y="25"/>
                  </a:cxn>
                  <a:cxn ang="0">
                    <a:pos x="73" y="29"/>
                  </a:cxn>
                  <a:cxn ang="0">
                    <a:pos x="71" y="33"/>
                  </a:cxn>
                  <a:cxn ang="0">
                    <a:pos x="63" y="41"/>
                  </a:cxn>
                  <a:cxn ang="0">
                    <a:pos x="61" y="45"/>
                  </a:cxn>
                  <a:cxn ang="0">
                    <a:pos x="57" y="47"/>
                  </a:cxn>
                  <a:cxn ang="0">
                    <a:pos x="53" y="51"/>
                  </a:cxn>
                  <a:cxn ang="0">
                    <a:pos x="51" y="56"/>
                  </a:cxn>
                  <a:cxn ang="0">
                    <a:pos x="47" y="58"/>
                  </a:cxn>
                  <a:cxn ang="0">
                    <a:pos x="0" y="62"/>
                  </a:cxn>
                  <a:cxn ang="0">
                    <a:pos x="10" y="51"/>
                  </a:cxn>
                  <a:cxn ang="0">
                    <a:pos x="16" y="47"/>
                  </a:cxn>
                  <a:cxn ang="0">
                    <a:pos x="22" y="45"/>
                  </a:cxn>
                  <a:cxn ang="0">
                    <a:pos x="26" y="41"/>
                  </a:cxn>
                  <a:cxn ang="0">
                    <a:pos x="32" y="37"/>
                  </a:cxn>
                  <a:cxn ang="0">
                    <a:pos x="38" y="33"/>
                  </a:cxn>
                  <a:cxn ang="0">
                    <a:pos x="45" y="29"/>
                  </a:cxn>
                  <a:cxn ang="0">
                    <a:pos x="51" y="25"/>
                  </a:cxn>
                  <a:cxn ang="0">
                    <a:pos x="57" y="21"/>
                  </a:cxn>
                  <a:cxn ang="0">
                    <a:pos x="63" y="19"/>
                  </a:cxn>
                  <a:cxn ang="0">
                    <a:pos x="69" y="15"/>
                  </a:cxn>
                  <a:cxn ang="0">
                    <a:pos x="73" y="11"/>
                  </a:cxn>
                  <a:cxn ang="0">
                    <a:pos x="79" y="7"/>
                  </a:cxn>
                  <a:cxn ang="0">
                    <a:pos x="85" y="5"/>
                  </a:cxn>
                  <a:cxn ang="0">
                    <a:pos x="91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62">
                    <a:moveTo>
                      <a:pt x="102" y="0"/>
                    </a:moveTo>
                    <a:lnTo>
                      <a:pt x="98" y="5"/>
                    </a:lnTo>
                    <a:lnTo>
                      <a:pt x="93" y="7"/>
                    </a:lnTo>
                    <a:lnTo>
                      <a:pt x="91" y="11"/>
                    </a:lnTo>
                    <a:lnTo>
                      <a:pt x="87" y="15"/>
                    </a:lnTo>
                    <a:lnTo>
                      <a:pt x="85" y="19"/>
                    </a:lnTo>
                    <a:lnTo>
                      <a:pt x="81" y="23"/>
                    </a:lnTo>
                    <a:lnTo>
                      <a:pt x="77" y="25"/>
                    </a:lnTo>
                    <a:lnTo>
                      <a:pt x="73" y="29"/>
                    </a:lnTo>
                    <a:lnTo>
                      <a:pt x="71" y="33"/>
                    </a:lnTo>
                    <a:lnTo>
                      <a:pt x="63" y="41"/>
                    </a:lnTo>
                    <a:lnTo>
                      <a:pt x="61" y="45"/>
                    </a:lnTo>
                    <a:lnTo>
                      <a:pt x="57" y="47"/>
                    </a:lnTo>
                    <a:lnTo>
                      <a:pt x="53" y="51"/>
                    </a:lnTo>
                    <a:lnTo>
                      <a:pt x="51" y="56"/>
                    </a:lnTo>
                    <a:lnTo>
                      <a:pt x="47" y="58"/>
                    </a:lnTo>
                    <a:lnTo>
                      <a:pt x="0" y="62"/>
                    </a:lnTo>
                    <a:lnTo>
                      <a:pt x="10" y="51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6" y="41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51" y="25"/>
                    </a:lnTo>
                    <a:lnTo>
                      <a:pt x="57" y="21"/>
                    </a:lnTo>
                    <a:lnTo>
                      <a:pt x="63" y="19"/>
                    </a:lnTo>
                    <a:lnTo>
                      <a:pt x="69" y="15"/>
                    </a:lnTo>
                    <a:lnTo>
                      <a:pt x="73" y="11"/>
                    </a:lnTo>
                    <a:lnTo>
                      <a:pt x="79" y="7"/>
                    </a:lnTo>
                    <a:lnTo>
                      <a:pt x="85" y="5"/>
                    </a:lnTo>
                    <a:lnTo>
                      <a:pt x="91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4257" y="2284"/>
                <a:ext cx="5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51"/>
                  </a:cxn>
                  <a:cxn ang="0">
                    <a:pos x="12" y="49"/>
                  </a:cxn>
                  <a:cxn ang="0">
                    <a:pos x="14" y="45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3" y="5"/>
                  </a:cxn>
                  <a:cxn ang="0">
                    <a:pos x="57" y="2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6" y="7"/>
                  </a:cxn>
                  <a:cxn ang="0">
                    <a:pos x="42" y="11"/>
                  </a:cxn>
                  <a:cxn ang="0">
                    <a:pos x="38" y="13"/>
                  </a:cxn>
                  <a:cxn ang="0">
                    <a:pos x="36" y="17"/>
                  </a:cxn>
                  <a:cxn ang="0">
                    <a:pos x="28" y="25"/>
                  </a:cxn>
                  <a:cxn ang="0">
                    <a:pos x="26" y="29"/>
                  </a:cxn>
                  <a:cxn ang="0">
                    <a:pos x="22" y="31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2" y="54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0" y="60"/>
                  </a:cxn>
                </a:cxnLst>
                <a:rect l="0" t="0" r="r" b="b"/>
                <a:pathLst>
                  <a:path w="57" h="60">
                    <a:moveTo>
                      <a:pt x="0" y="60"/>
                    </a:moveTo>
                    <a:lnTo>
                      <a:pt x="2" y="60"/>
                    </a:lnTo>
                    <a:lnTo>
                      <a:pt x="4" y="56"/>
                    </a:lnTo>
                    <a:lnTo>
                      <a:pt x="8" y="51"/>
                    </a:lnTo>
                    <a:lnTo>
                      <a:pt x="12" y="49"/>
                    </a:lnTo>
                    <a:lnTo>
                      <a:pt x="14" y="45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7" y="2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6" y="17"/>
                    </a:lnTo>
                    <a:lnTo>
                      <a:pt x="28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201" y="2340"/>
                <a:ext cx="56" cy="8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9" y="8"/>
                  </a:cxn>
                  <a:cxn ang="0">
                    <a:pos x="56" y="4"/>
                  </a:cxn>
                  <a:cxn ang="0">
                    <a:pos x="56" y="0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7" y="4"/>
                  </a:cxn>
                  <a:cxn ang="0">
                    <a:pos x="0" y="8"/>
                  </a:cxn>
                  <a:cxn ang="0">
                    <a:pos x="9" y="8"/>
                  </a:cxn>
                  <a:cxn ang="0">
                    <a:pos x="7" y="4"/>
                  </a:cxn>
                </a:cxnLst>
                <a:rect l="0" t="0" r="r" b="b"/>
                <a:pathLst>
                  <a:path w="56" h="8">
                    <a:moveTo>
                      <a:pt x="7" y="4"/>
                    </a:moveTo>
                    <a:lnTo>
                      <a:pt x="9" y="8"/>
                    </a:lnTo>
                    <a:lnTo>
                      <a:pt x="56" y="4"/>
                    </a:lnTo>
                    <a:lnTo>
                      <a:pt x="56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0" y="8"/>
                    </a:lnTo>
                    <a:lnTo>
                      <a:pt x="9" y="8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4208" y="2282"/>
                <a:ext cx="95" cy="64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87" y="4"/>
                  </a:cxn>
                  <a:cxn ang="0">
                    <a:pos x="81" y="7"/>
                  </a:cxn>
                  <a:cxn ang="0">
                    <a:pos x="75" y="11"/>
                  </a:cxn>
                  <a:cxn ang="0">
                    <a:pos x="69" y="15"/>
                  </a:cxn>
                  <a:cxn ang="0">
                    <a:pos x="63" y="19"/>
                  </a:cxn>
                  <a:cxn ang="0">
                    <a:pos x="57" y="23"/>
                  </a:cxn>
                  <a:cxn ang="0">
                    <a:pos x="51" y="25"/>
                  </a:cxn>
                  <a:cxn ang="0">
                    <a:pos x="47" y="29"/>
                  </a:cxn>
                  <a:cxn ang="0">
                    <a:pos x="40" y="33"/>
                  </a:cxn>
                  <a:cxn ang="0">
                    <a:pos x="34" y="37"/>
                  </a:cxn>
                  <a:cxn ang="0">
                    <a:pos x="28" y="41"/>
                  </a:cxn>
                  <a:cxn ang="0">
                    <a:pos x="22" y="45"/>
                  </a:cxn>
                  <a:cxn ang="0">
                    <a:pos x="16" y="49"/>
                  </a:cxn>
                  <a:cxn ang="0">
                    <a:pos x="12" y="53"/>
                  </a:cxn>
                  <a:cxn ang="0">
                    <a:pos x="6" y="58"/>
                  </a:cxn>
                  <a:cxn ang="0">
                    <a:pos x="0" y="62"/>
                  </a:cxn>
                  <a:cxn ang="0">
                    <a:pos x="4" y="64"/>
                  </a:cxn>
                  <a:cxn ang="0">
                    <a:pos x="8" y="60"/>
                  </a:cxn>
                  <a:cxn ang="0">
                    <a:pos x="14" y="56"/>
                  </a:cxn>
                  <a:cxn ang="0">
                    <a:pos x="20" y="51"/>
                  </a:cxn>
                  <a:cxn ang="0">
                    <a:pos x="24" y="49"/>
                  </a:cxn>
                  <a:cxn ang="0">
                    <a:pos x="30" y="43"/>
                  </a:cxn>
                  <a:cxn ang="0">
                    <a:pos x="36" y="39"/>
                  </a:cxn>
                  <a:cxn ang="0">
                    <a:pos x="42" y="37"/>
                  </a:cxn>
                  <a:cxn ang="0">
                    <a:pos x="49" y="33"/>
                  </a:cxn>
                  <a:cxn ang="0">
                    <a:pos x="53" y="29"/>
                  </a:cxn>
                  <a:cxn ang="0">
                    <a:pos x="59" y="25"/>
                  </a:cxn>
                  <a:cxn ang="0">
                    <a:pos x="65" y="21"/>
                  </a:cxn>
                  <a:cxn ang="0">
                    <a:pos x="71" y="19"/>
                  </a:cxn>
                  <a:cxn ang="0">
                    <a:pos x="77" y="15"/>
                  </a:cxn>
                  <a:cxn ang="0">
                    <a:pos x="83" y="11"/>
                  </a:cxn>
                  <a:cxn ang="0">
                    <a:pos x="89" y="9"/>
                  </a:cxn>
                  <a:cxn ang="0">
                    <a:pos x="95" y="4"/>
                  </a:cxn>
                  <a:cxn ang="0">
                    <a:pos x="93" y="4"/>
                  </a:cxn>
                  <a:cxn ang="0">
                    <a:pos x="93" y="0"/>
                  </a:cxn>
                </a:cxnLst>
                <a:rect l="0" t="0" r="r" b="b"/>
                <a:pathLst>
                  <a:path w="95" h="64">
                    <a:moveTo>
                      <a:pt x="93" y="0"/>
                    </a:moveTo>
                    <a:lnTo>
                      <a:pt x="87" y="4"/>
                    </a:lnTo>
                    <a:lnTo>
                      <a:pt x="81" y="7"/>
                    </a:lnTo>
                    <a:lnTo>
                      <a:pt x="75" y="11"/>
                    </a:lnTo>
                    <a:lnTo>
                      <a:pt x="69" y="15"/>
                    </a:lnTo>
                    <a:lnTo>
                      <a:pt x="63" y="19"/>
                    </a:lnTo>
                    <a:lnTo>
                      <a:pt x="57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28" y="41"/>
                    </a:lnTo>
                    <a:lnTo>
                      <a:pt x="22" y="45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58"/>
                    </a:lnTo>
                    <a:lnTo>
                      <a:pt x="0" y="62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6"/>
                    </a:lnTo>
                    <a:lnTo>
                      <a:pt x="20" y="51"/>
                    </a:lnTo>
                    <a:lnTo>
                      <a:pt x="24" y="49"/>
                    </a:lnTo>
                    <a:lnTo>
                      <a:pt x="30" y="43"/>
                    </a:lnTo>
                    <a:lnTo>
                      <a:pt x="36" y="39"/>
                    </a:lnTo>
                    <a:lnTo>
                      <a:pt x="42" y="37"/>
                    </a:lnTo>
                    <a:lnTo>
                      <a:pt x="49" y="33"/>
                    </a:lnTo>
                    <a:lnTo>
                      <a:pt x="53" y="29"/>
                    </a:lnTo>
                    <a:lnTo>
                      <a:pt x="59" y="25"/>
                    </a:lnTo>
                    <a:lnTo>
                      <a:pt x="65" y="21"/>
                    </a:lnTo>
                    <a:lnTo>
                      <a:pt x="71" y="19"/>
                    </a:lnTo>
                    <a:lnTo>
                      <a:pt x="77" y="15"/>
                    </a:lnTo>
                    <a:lnTo>
                      <a:pt x="83" y="11"/>
                    </a:lnTo>
                    <a:lnTo>
                      <a:pt x="89" y="9"/>
                    </a:lnTo>
                    <a:lnTo>
                      <a:pt x="95" y="4"/>
                    </a:lnTo>
                    <a:lnTo>
                      <a:pt x="93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4301" y="2282"/>
                <a:ext cx="15" cy="4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3" y="4"/>
                  </a:cxn>
                </a:cxnLst>
                <a:rect l="0" t="0" r="r" b="b"/>
                <a:pathLst>
                  <a:path w="15" h="4">
                    <a:moveTo>
                      <a:pt x="13" y="4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3612" y="2325"/>
                <a:ext cx="1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4" y="8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8">
                    <a:moveTo>
                      <a:pt x="16" y="0"/>
                    </a:moveTo>
                    <a:lnTo>
                      <a:pt x="16" y="6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3608" y="2325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6" y="10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3612" y="2323"/>
                <a:ext cx="18" cy="10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4630" y="2329"/>
                <a:ext cx="261" cy="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59" y="2"/>
                  </a:cxn>
                  <a:cxn ang="0">
                    <a:pos x="251" y="4"/>
                  </a:cxn>
                  <a:cxn ang="0">
                    <a:pos x="230" y="4"/>
                  </a:cxn>
                  <a:cxn ang="0">
                    <a:pos x="224" y="6"/>
                  </a:cxn>
                  <a:cxn ang="0">
                    <a:pos x="133" y="6"/>
                  </a:cxn>
                  <a:cxn ang="0">
                    <a:pos x="126" y="4"/>
                  </a:cxn>
                  <a:cxn ang="0">
                    <a:pos x="90" y="4"/>
                  </a:cxn>
                  <a:cxn ang="0">
                    <a:pos x="84" y="6"/>
                  </a:cxn>
                  <a:cxn ang="0">
                    <a:pos x="49" y="6"/>
                  </a:cxn>
                  <a:cxn ang="0">
                    <a:pos x="41" y="9"/>
                  </a:cxn>
                  <a:cxn ang="0">
                    <a:pos x="0" y="9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22" y="2"/>
                  </a:cxn>
                  <a:cxn ang="0">
                    <a:pos x="75" y="2"/>
                  </a:cxn>
                  <a:cxn ang="0">
                    <a:pos x="84" y="0"/>
                  </a:cxn>
                  <a:cxn ang="0">
                    <a:pos x="151" y="0"/>
                  </a:cxn>
                  <a:cxn ang="0">
                    <a:pos x="159" y="2"/>
                  </a:cxn>
                  <a:cxn ang="0">
                    <a:pos x="243" y="2"/>
                  </a:cxn>
                  <a:cxn ang="0">
                    <a:pos x="245" y="0"/>
                  </a:cxn>
                  <a:cxn ang="0">
                    <a:pos x="261" y="0"/>
                  </a:cxn>
                </a:cxnLst>
                <a:rect l="0" t="0" r="r" b="b"/>
                <a:pathLst>
                  <a:path w="261" h="9">
                    <a:moveTo>
                      <a:pt x="261" y="0"/>
                    </a:moveTo>
                    <a:lnTo>
                      <a:pt x="259" y="2"/>
                    </a:lnTo>
                    <a:lnTo>
                      <a:pt x="251" y="4"/>
                    </a:lnTo>
                    <a:lnTo>
                      <a:pt x="230" y="4"/>
                    </a:lnTo>
                    <a:lnTo>
                      <a:pt x="224" y="6"/>
                    </a:lnTo>
                    <a:lnTo>
                      <a:pt x="133" y="6"/>
                    </a:lnTo>
                    <a:lnTo>
                      <a:pt x="126" y="4"/>
                    </a:lnTo>
                    <a:lnTo>
                      <a:pt x="90" y="4"/>
                    </a:lnTo>
                    <a:lnTo>
                      <a:pt x="84" y="6"/>
                    </a:lnTo>
                    <a:lnTo>
                      <a:pt x="49" y="6"/>
                    </a:lnTo>
                    <a:lnTo>
                      <a:pt x="41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75" y="2"/>
                    </a:lnTo>
                    <a:lnTo>
                      <a:pt x="84" y="0"/>
                    </a:lnTo>
                    <a:lnTo>
                      <a:pt x="151" y="0"/>
                    </a:lnTo>
                    <a:lnTo>
                      <a:pt x="159" y="2"/>
                    </a:lnTo>
                    <a:lnTo>
                      <a:pt x="243" y="2"/>
                    </a:lnTo>
                    <a:lnTo>
                      <a:pt x="245" y="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4885" y="2327"/>
                <a:ext cx="8" cy="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</a:cxnLst>
                <a:rect l="0" t="0" r="r" b="b"/>
                <a:pathLst>
                  <a:path w="8" h="4">
                    <a:moveTo>
                      <a:pt x="4" y="2"/>
                    </a:moveTo>
                    <a:lnTo>
                      <a:pt x="4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887" y="2329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4665" y="2331"/>
                <a:ext cx="22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20" y="7"/>
                  </a:cxn>
                  <a:cxn ang="0">
                    <a:pos x="189" y="7"/>
                  </a:cxn>
                  <a:cxn ang="0">
                    <a:pos x="195" y="4"/>
                  </a:cxn>
                  <a:cxn ang="0">
                    <a:pos x="216" y="4"/>
                  </a:cxn>
                  <a:cxn ang="0">
                    <a:pos x="224" y="2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89" y="2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14" y="2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24" h="9">
                    <a:moveTo>
                      <a:pt x="0" y="9"/>
                    </a:moveTo>
                    <a:lnTo>
                      <a:pt x="14" y="9"/>
                    </a:lnTo>
                    <a:lnTo>
                      <a:pt x="20" y="7"/>
                    </a:lnTo>
                    <a:lnTo>
                      <a:pt x="189" y="7"/>
                    </a:lnTo>
                    <a:lnTo>
                      <a:pt x="195" y="4"/>
                    </a:lnTo>
                    <a:lnTo>
                      <a:pt x="216" y="4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89" y="2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4628" y="2335"/>
                <a:ext cx="3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37" y="5"/>
                  </a:cxn>
                  <a:cxn ang="0">
                    <a:pos x="37" y="0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4628" y="2331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4630" y="2327"/>
                <a:ext cx="243" cy="8"/>
              </a:xfrm>
              <a:custGeom>
                <a:avLst/>
                <a:gdLst/>
                <a:ahLst/>
                <a:cxnLst>
                  <a:cxn ang="0">
                    <a:pos x="243" y="2"/>
                  </a:cxn>
                  <a:cxn ang="0">
                    <a:pos x="235" y="0"/>
                  </a:cxn>
                  <a:cxn ang="0">
                    <a:pos x="226" y="2"/>
                  </a:cxn>
                  <a:cxn ang="0">
                    <a:pos x="198" y="2"/>
                  </a:cxn>
                  <a:cxn ang="0">
                    <a:pos x="190" y="0"/>
                  </a:cxn>
                  <a:cxn ang="0">
                    <a:pos x="67" y="0"/>
                  </a:cxn>
                  <a:cxn ang="0">
                    <a:pos x="61" y="2"/>
                  </a:cxn>
                  <a:cxn ang="0">
                    <a:pos x="31" y="2"/>
                  </a:cxn>
                  <a:cxn ang="0">
                    <a:pos x="2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53" y="6"/>
                  </a:cxn>
                  <a:cxn ang="0">
                    <a:pos x="61" y="4"/>
                  </a:cxn>
                  <a:cxn ang="0">
                    <a:pos x="190" y="4"/>
                  </a:cxn>
                  <a:cxn ang="0">
                    <a:pos x="198" y="6"/>
                  </a:cxn>
                  <a:cxn ang="0">
                    <a:pos x="226" y="6"/>
                  </a:cxn>
                  <a:cxn ang="0">
                    <a:pos x="235" y="4"/>
                  </a:cxn>
                  <a:cxn ang="0">
                    <a:pos x="243" y="4"/>
                  </a:cxn>
                  <a:cxn ang="0">
                    <a:pos x="243" y="2"/>
                  </a:cxn>
                </a:cxnLst>
                <a:rect l="0" t="0" r="r" b="b"/>
                <a:pathLst>
                  <a:path w="243" h="8">
                    <a:moveTo>
                      <a:pt x="243" y="2"/>
                    </a:moveTo>
                    <a:lnTo>
                      <a:pt x="235" y="0"/>
                    </a:lnTo>
                    <a:lnTo>
                      <a:pt x="226" y="2"/>
                    </a:lnTo>
                    <a:lnTo>
                      <a:pt x="198" y="2"/>
                    </a:lnTo>
                    <a:lnTo>
                      <a:pt x="190" y="0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31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53" y="6"/>
                    </a:lnTo>
                    <a:lnTo>
                      <a:pt x="61" y="4"/>
                    </a:lnTo>
                    <a:lnTo>
                      <a:pt x="190" y="4"/>
                    </a:lnTo>
                    <a:lnTo>
                      <a:pt x="198" y="6"/>
                    </a:lnTo>
                    <a:lnTo>
                      <a:pt x="226" y="6"/>
                    </a:lnTo>
                    <a:lnTo>
                      <a:pt x="235" y="4"/>
                    </a:lnTo>
                    <a:lnTo>
                      <a:pt x="243" y="4"/>
                    </a:lnTo>
                    <a:lnTo>
                      <a:pt x="24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4873" y="2325"/>
                <a:ext cx="24" cy="6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2"/>
                  </a:cxn>
                  <a:cxn ang="0">
                    <a:pos x="18" y="2"/>
                  </a:cxn>
                  <a:cxn ang="0">
                    <a:pos x="20" y="4"/>
                  </a:cxn>
                </a:cxnLst>
                <a:rect l="0" t="0" r="r" b="b"/>
                <a:pathLst>
                  <a:path w="24" h="6">
                    <a:moveTo>
                      <a:pt x="20" y="4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3920" y="2335"/>
                <a:ext cx="16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9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15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6" y="0"/>
                  </a:cxn>
                </a:cxnLst>
                <a:rect l="0" t="0" r="r" b="b"/>
                <a:pathLst>
                  <a:path w="16" h="17">
                    <a:moveTo>
                      <a:pt x="16" y="0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3916" y="2335"/>
                <a:ext cx="22" cy="19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7"/>
                  </a:cxn>
                  <a:cxn ang="0">
                    <a:pos x="8" y="19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4" y="9"/>
                  </a:cxn>
                  <a:cxn ang="0">
                    <a:pos x="14" y="11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5"/>
                  </a:cxn>
                </a:cxnLst>
                <a:rect l="0" t="0" r="r" b="b"/>
                <a:pathLst>
                  <a:path w="22" h="19">
                    <a:moveTo>
                      <a:pt x="4" y="15"/>
                    </a:moveTo>
                    <a:lnTo>
                      <a:pt x="4" y="17"/>
                    </a:lnTo>
                    <a:lnTo>
                      <a:pt x="8" y="19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3920" y="2331"/>
                <a:ext cx="20" cy="21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4" y="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16" y="9"/>
                  </a:cxn>
                  <a:cxn ang="0">
                    <a:pos x="14" y="4"/>
                  </a:cxn>
                  <a:cxn ang="0">
                    <a:pos x="18" y="7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18" y="7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lnTo>
                      <a:pt x="14" y="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4" y="4"/>
                    </a:lnTo>
                    <a:lnTo>
                      <a:pt x="18" y="7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4705" y="2366"/>
                <a:ext cx="302" cy="29"/>
              </a:xfrm>
              <a:custGeom>
                <a:avLst/>
                <a:gdLst/>
                <a:ahLst/>
                <a:cxnLst>
                  <a:cxn ang="0">
                    <a:pos x="302" y="12"/>
                  </a:cxn>
                  <a:cxn ang="0">
                    <a:pos x="298" y="14"/>
                  </a:cxn>
                  <a:cxn ang="0">
                    <a:pos x="294" y="16"/>
                  </a:cxn>
                  <a:cxn ang="0">
                    <a:pos x="288" y="16"/>
                  </a:cxn>
                  <a:cxn ang="0">
                    <a:pos x="284" y="18"/>
                  </a:cxn>
                  <a:cxn ang="0">
                    <a:pos x="264" y="18"/>
                  </a:cxn>
                  <a:cxn ang="0">
                    <a:pos x="260" y="21"/>
                  </a:cxn>
                  <a:cxn ang="0">
                    <a:pos x="188" y="21"/>
                  </a:cxn>
                  <a:cxn ang="0">
                    <a:pos x="182" y="23"/>
                  </a:cxn>
                  <a:cxn ang="0">
                    <a:pos x="153" y="23"/>
                  </a:cxn>
                  <a:cxn ang="0">
                    <a:pos x="147" y="25"/>
                  </a:cxn>
                  <a:cxn ang="0">
                    <a:pos x="125" y="25"/>
                  </a:cxn>
                  <a:cxn ang="0">
                    <a:pos x="119" y="27"/>
                  </a:cxn>
                  <a:cxn ang="0">
                    <a:pos x="92" y="27"/>
                  </a:cxn>
                  <a:cxn ang="0">
                    <a:pos x="84" y="29"/>
                  </a:cxn>
                  <a:cxn ang="0">
                    <a:pos x="9" y="29"/>
                  </a:cxn>
                  <a:cxn ang="0">
                    <a:pos x="0" y="27"/>
                  </a:cxn>
                  <a:cxn ang="0">
                    <a:pos x="5" y="25"/>
                  </a:cxn>
                  <a:cxn ang="0">
                    <a:pos x="9" y="21"/>
                  </a:cxn>
                  <a:cxn ang="0">
                    <a:pos x="15" y="18"/>
                  </a:cxn>
                  <a:cxn ang="0">
                    <a:pos x="19" y="16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6" y="6"/>
                  </a:cxn>
                  <a:cxn ang="0">
                    <a:pos x="62" y="4"/>
                  </a:cxn>
                  <a:cxn ang="0">
                    <a:pos x="66" y="2"/>
                  </a:cxn>
                  <a:cxn ang="0">
                    <a:pos x="72" y="2"/>
                  </a:cxn>
                  <a:cxn ang="0">
                    <a:pos x="78" y="0"/>
                  </a:cxn>
                  <a:cxn ang="0">
                    <a:pos x="111" y="0"/>
                  </a:cxn>
                  <a:cxn ang="0">
                    <a:pos x="119" y="2"/>
                  </a:cxn>
                  <a:cxn ang="0">
                    <a:pos x="153" y="2"/>
                  </a:cxn>
                  <a:cxn ang="0">
                    <a:pos x="160" y="4"/>
                  </a:cxn>
                  <a:cxn ang="0">
                    <a:pos x="188" y="4"/>
                  </a:cxn>
                  <a:cxn ang="0">
                    <a:pos x="194" y="6"/>
                  </a:cxn>
                  <a:cxn ang="0">
                    <a:pos x="221" y="6"/>
                  </a:cxn>
                  <a:cxn ang="0">
                    <a:pos x="229" y="8"/>
                  </a:cxn>
                  <a:cxn ang="0">
                    <a:pos x="249" y="8"/>
                  </a:cxn>
                  <a:cxn ang="0">
                    <a:pos x="255" y="10"/>
                  </a:cxn>
                  <a:cxn ang="0">
                    <a:pos x="282" y="10"/>
                  </a:cxn>
                  <a:cxn ang="0">
                    <a:pos x="288" y="12"/>
                  </a:cxn>
                  <a:cxn ang="0">
                    <a:pos x="302" y="12"/>
                  </a:cxn>
                </a:cxnLst>
                <a:rect l="0" t="0" r="r" b="b"/>
                <a:pathLst>
                  <a:path w="302" h="29">
                    <a:moveTo>
                      <a:pt x="302" y="12"/>
                    </a:moveTo>
                    <a:lnTo>
                      <a:pt x="298" y="14"/>
                    </a:lnTo>
                    <a:lnTo>
                      <a:pt x="294" y="16"/>
                    </a:lnTo>
                    <a:lnTo>
                      <a:pt x="288" y="16"/>
                    </a:lnTo>
                    <a:lnTo>
                      <a:pt x="284" y="18"/>
                    </a:lnTo>
                    <a:lnTo>
                      <a:pt x="264" y="18"/>
                    </a:lnTo>
                    <a:lnTo>
                      <a:pt x="260" y="21"/>
                    </a:lnTo>
                    <a:lnTo>
                      <a:pt x="188" y="21"/>
                    </a:lnTo>
                    <a:lnTo>
                      <a:pt x="182" y="23"/>
                    </a:lnTo>
                    <a:lnTo>
                      <a:pt x="153" y="23"/>
                    </a:lnTo>
                    <a:lnTo>
                      <a:pt x="147" y="25"/>
                    </a:lnTo>
                    <a:lnTo>
                      <a:pt x="125" y="25"/>
                    </a:lnTo>
                    <a:lnTo>
                      <a:pt x="119" y="27"/>
                    </a:lnTo>
                    <a:lnTo>
                      <a:pt x="92" y="27"/>
                    </a:lnTo>
                    <a:lnTo>
                      <a:pt x="84" y="29"/>
                    </a:lnTo>
                    <a:lnTo>
                      <a:pt x="9" y="29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9" y="21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6" y="6"/>
                    </a:lnTo>
                    <a:lnTo>
                      <a:pt x="62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8" y="0"/>
                    </a:lnTo>
                    <a:lnTo>
                      <a:pt x="111" y="0"/>
                    </a:lnTo>
                    <a:lnTo>
                      <a:pt x="119" y="2"/>
                    </a:lnTo>
                    <a:lnTo>
                      <a:pt x="153" y="2"/>
                    </a:lnTo>
                    <a:lnTo>
                      <a:pt x="160" y="4"/>
                    </a:lnTo>
                    <a:lnTo>
                      <a:pt x="188" y="4"/>
                    </a:lnTo>
                    <a:lnTo>
                      <a:pt x="194" y="6"/>
                    </a:lnTo>
                    <a:lnTo>
                      <a:pt x="221" y="6"/>
                    </a:lnTo>
                    <a:lnTo>
                      <a:pt x="229" y="8"/>
                    </a:lnTo>
                    <a:lnTo>
                      <a:pt x="249" y="8"/>
                    </a:lnTo>
                    <a:lnTo>
                      <a:pt x="255" y="10"/>
                    </a:lnTo>
                    <a:lnTo>
                      <a:pt x="282" y="10"/>
                    </a:lnTo>
                    <a:lnTo>
                      <a:pt x="288" y="12"/>
                    </a:lnTo>
                    <a:lnTo>
                      <a:pt x="302" y="1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4930" y="2376"/>
                <a:ext cx="77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4" y="13"/>
                  </a:cxn>
                  <a:cxn ang="0">
                    <a:pos x="28" y="11"/>
                  </a:cxn>
                  <a:cxn ang="0">
                    <a:pos x="59" y="11"/>
                  </a:cxn>
                  <a:cxn ang="0">
                    <a:pos x="65" y="8"/>
                  </a:cxn>
                  <a:cxn ang="0">
                    <a:pos x="69" y="8"/>
                  </a:cxn>
                  <a:cxn ang="0">
                    <a:pos x="73" y="6"/>
                  </a:cxn>
                  <a:cxn ang="0">
                    <a:pos x="77" y="4"/>
                  </a:cxn>
                  <a:cxn ang="0">
                    <a:pos x="77" y="0"/>
                  </a:cxn>
                  <a:cxn ang="0">
                    <a:pos x="71" y="2"/>
                  </a:cxn>
                  <a:cxn ang="0">
                    <a:pos x="69" y="4"/>
                  </a:cxn>
                  <a:cxn ang="0">
                    <a:pos x="63" y="4"/>
                  </a:cxn>
                  <a:cxn ang="0">
                    <a:pos x="59" y="6"/>
                  </a:cxn>
                  <a:cxn ang="0">
                    <a:pos x="28" y="6"/>
                  </a:cxn>
                  <a:cxn ang="0">
                    <a:pos x="24" y="8"/>
                  </a:cxn>
                  <a:cxn ang="0">
                    <a:pos x="0" y="8"/>
                  </a:cxn>
                  <a:cxn ang="0">
                    <a:pos x="0" y="13"/>
                  </a:cxn>
                </a:cxnLst>
                <a:rect l="0" t="0" r="r" b="b"/>
                <a:pathLst>
                  <a:path w="77" h="13">
                    <a:moveTo>
                      <a:pt x="0" y="13"/>
                    </a:moveTo>
                    <a:lnTo>
                      <a:pt x="24" y="13"/>
                    </a:lnTo>
                    <a:lnTo>
                      <a:pt x="28" y="11"/>
                    </a:lnTo>
                    <a:lnTo>
                      <a:pt x="59" y="11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3" y="6"/>
                    </a:lnTo>
                    <a:lnTo>
                      <a:pt x="77" y="4"/>
                    </a:lnTo>
                    <a:lnTo>
                      <a:pt x="77" y="0"/>
                    </a:lnTo>
                    <a:lnTo>
                      <a:pt x="71" y="2"/>
                    </a:lnTo>
                    <a:lnTo>
                      <a:pt x="69" y="4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99" y="2384"/>
                <a:ext cx="231" cy="13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6" y="11"/>
                  </a:cxn>
                  <a:cxn ang="0">
                    <a:pos x="15" y="13"/>
                  </a:cxn>
                  <a:cxn ang="0">
                    <a:pos x="90" y="13"/>
                  </a:cxn>
                  <a:cxn ang="0">
                    <a:pos x="98" y="11"/>
                  </a:cxn>
                  <a:cxn ang="0">
                    <a:pos x="125" y="11"/>
                  </a:cxn>
                  <a:cxn ang="0">
                    <a:pos x="131" y="9"/>
                  </a:cxn>
                  <a:cxn ang="0">
                    <a:pos x="153" y="9"/>
                  </a:cxn>
                  <a:cxn ang="0">
                    <a:pos x="159" y="7"/>
                  </a:cxn>
                  <a:cxn ang="0">
                    <a:pos x="188" y="7"/>
                  </a:cxn>
                  <a:cxn ang="0">
                    <a:pos x="194" y="5"/>
                  </a:cxn>
                  <a:cxn ang="0">
                    <a:pos x="231" y="5"/>
                  </a:cxn>
                  <a:cxn ang="0">
                    <a:pos x="231" y="0"/>
                  </a:cxn>
                  <a:cxn ang="0">
                    <a:pos x="208" y="0"/>
                  </a:cxn>
                  <a:cxn ang="0">
                    <a:pos x="200" y="3"/>
                  </a:cxn>
                  <a:cxn ang="0">
                    <a:pos x="159" y="3"/>
                  </a:cxn>
                  <a:cxn ang="0">
                    <a:pos x="153" y="5"/>
                  </a:cxn>
                  <a:cxn ang="0">
                    <a:pos x="131" y="5"/>
                  </a:cxn>
                  <a:cxn ang="0">
                    <a:pos x="125" y="7"/>
                  </a:cxn>
                  <a:cxn ang="0">
                    <a:pos x="98" y="7"/>
                  </a:cxn>
                  <a:cxn ang="0">
                    <a:pos x="90" y="9"/>
                  </a:cxn>
                  <a:cxn ang="0">
                    <a:pos x="15" y="9"/>
                  </a:cxn>
                  <a:cxn ang="0">
                    <a:pos x="6" y="7"/>
                  </a:cxn>
                  <a:cxn ang="0">
                    <a:pos x="8" y="11"/>
                  </a:cxn>
                  <a:cxn ang="0">
                    <a:pos x="6" y="7"/>
                  </a:cxn>
                  <a:cxn ang="0">
                    <a:pos x="0" y="11"/>
                  </a:cxn>
                  <a:cxn ang="0">
                    <a:pos x="6" y="11"/>
                  </a:cxn>
                  <a:cxn ang="0">
                    <a:pos x="6" y="7"/>
                  </a:cxn>
                </a:cxnLst>
                <a:rect l="0" t="0" r="r" b="b"/>
                <a:pathLst>
                  <a:path w="231" h="13">
                    <a:moveTo>
                      <a:pt x="6" y="7"/>
                    </a:moveTo>
                    <a:lnTo>
                      <a:pt x="6" y="11"/>
                    </a:lnTo>
                    <a:lnTo>
                      <a:pt x="15" y="13"/>
                    </a:lnTo>
                    <a:lnTo>
                      <a:pt x="90" y="13"/>
                    </a:lnTo>
                    <a:lnTo>
                      <a:pt x="98" y="11"/>
                    </a:lnTo>
                    <a:lnTo>
                      <a:pt x="125" y="11"/>
                    </a:lnTo>
                    <a:lnTo>
                      <a:pt x="131" y="9"/>
                    </a:lnTo>
                    <a:lnTo>
                      <a:pt x="153" y="9"/>
                    </a:lnTo>
                    <a:lnTo>
                      <a:pt x="159" y="7"/>
                    </a:lnTo>
                    <a:lnTo>
                      <a:pt x="188" y="7"/>
                    </a:lnTo>
                    <a:lnTo>
                      <a:pt x="194" y="5"/>
                    </a:lnTo>
                    <a:lnTo>
                      <a:pt x="231" y="5"/>
                    </a:lnTo>
                    <a:lnTo>
                      <a:pt x="231" y="0"/>
                    </a:lnTo>
                    <a:lnTo>
                      <a:pt x="208" y="0"/>
                    </a:lnTo>
                    <a:lnTo>
                      <a:pt x="200" y="3"/>
                    </a:lnTo>
                    <a:lnTo>
                      <a:pt x="159" y="3"/>
                    </a:lnTo>
                    <a:lnTo>
                      <a:pt x="153" y="5"/>
                    </a:lnTo>
                    <a:lnTo>
                      <a:pt x="131" y="5"/>
                    </a:lnTo>
                    <a:lnTo>
                      <a:pt x="125" y="7"/>
                    </a:lnTo>
                    <a:lnTo>
                      <a:pt x="98" y="7"/>
                    </a:lnTo>
                    <a:lnTo>
                      <a:pt x="90" y="9"/>
                    </a:lnTo>
                    <a:lnTo>
                      <a:pt x="15" y="9"/>
                    </a:lnTo>
                    <a:lnTo>
                      <a:pt x="6" y="7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4705" y="2364"/>
                <a:ext cx="82" cy="31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66" y="2"/>
                  </a:cxn>
                  <a:cxn ang="0">
                    <a:pos x="60" y="4"/>
                  </a:cxn>
                  <a:cxn ang="0">
                    <a:pos x="56" y="6"/>
                  </a:cxn>
                  <a:cxn ang="0">
                    <a:pos x="49" y="6"/>
                  </a:cxn>
                  <a:cxn ang="0">
                    <a:pos x="43" y="8"/>
                  </a:cxn>
                  <a:cxn ang="0">
                    <a:pos x="37" y="10"/>
                  </a:cxn>
                  <a:cxn ang="0">
                    <a:pos x="33" y="12"/>
                  </a:cxn>
                  <a:cxn ang="0">
                    <a:pos x="27" y="12"/>
                  </a:cxn>
                  <a:cxn ang="0">
                    <a:pos x="23" y="14"/>
                  </a:cxn>
                  <a:cxn ang="0">
                    <a:pos x="17" y="16"/>
                  </a:cxn>
                  <a:cxn ang="0">
                    <a:pos x="13" y="18"/>
                  </a:cxn>
                  <a:cxn ang="0">
                    <a:pos x="9" y="23"/>
                  </a:cxn>
                  <a:cxn ang="0">
                    <a:pos x="5" y="25"/>
                  </a:cxn>
                  <a:cxn ang="0">
                    <a:pos x="0" y="27"/>
                  </a:cxn>
                  <a:cxn ang="0">
                    <a:pos x="2" y="31"/>
                  </a:cxn>
                  <a:cxn ang="0">
                    <a:pos x="7" y="29"/>
                  </a:cxn>
                  <a:cxn ang="0">
                    <a:pos x="11" y="25"/>
                  </a:cxn>
                  <a:cxn ang="0">
                    <a:pos x="15" y="23"/>
                  </a:cxn>
                  <a:cxn ang="0">
                    <a:pos x="19" y="20"/>
                  </a:cxn>
                  <a:cxn ang="0">
                    <a:pos x="25" y="18"/>
                  </a:cxn>
                  <a:cxn ang="0">
                    <a:pos x="29" y="16"/>
                  </a:cxn>
                  <a:cxn ang="0">
                    <a:pos x="35" y="14"/>
                  </a:cxn>
                  <a:cxn ang="0">
                    <a:pos x="39" y="12"/>
                  </a:cxn>
                  <a:cxn ang="0">
                    <a:pos x="45" y="12"/>
                  </a:cxn>
                  <a:cxn ang="0">
                    <a:pos x="49" y="10"/>
                  </a:cxn>
                  <a:cxn ang="0">
                    <a:pos x="56" y="10"/>
                  </a:cxn>
                  <a:cxn ang="0">
                    <a:pos x="62" y="8"/>
                  </a:cxn>
                  <a:cxn ang="0">
                    <a:pos x="68" y="6"/>
                  </a:cxn>
                  <a:cxn ang="0">
                    <a:pos x="72" y="6"/>
                  </a:cxn>
                  <a:cxn ang="0">
                    <a:pos x="78" y="4"/>
                  </a:cxn>
                  <a:cxn ang="0">
                    <a:pos x="82" y="4"/>
                  </a:cxn>
                  <a:cxn ang="0">
                    <a:pos x="82" y="0"/>
                  </a:cxn>
                </a:cxnLst>
                <a:rect l="0" t="0" r="r" b="b"/>
                <a:pathLst>
                  <a:path w="82" h="31">
                    <a:moveTo>
                      <a:pt x="82" y="0"/>
                    </a:move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0" y="4"/>
                    </a:lnTo>
                    <a:lnTo>
                      <a:pt x="56" y="6"/>
                    </a:lnTo>
                    <a:lnTo>
                      <a:pt x="49" y="6"/>
                    </a:lnTo>
                    <a:lnTo>
                      <a:pt x="43" y="8"/>
                    </a:lnTo>
                    <a:lnTo>
                      <a:pt x="37" y="10"/>
                    </a:lnTo>
                    <a:lnTo>
                      <a:pt x="33" y="12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3" y="18"/>
                    </a:lnTo>
                    <a:lnTo>
                      <a:pt x="9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7" y="29"/>
                    </a:lnTo>
                    <a:lnTo>
                      <a:pt x="11" y="25"/>
                    </a:lnTo>
                    <a:lnTo>
                      <a:pt x="15" y="23"/>
                    </a:lnTo>
                    <a:lnTo>
                      <a:pt x="19" y="20"/>
                    </a:lnTo>
                    <a:lnTo>
                      <a:pt x="25" y="18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9" y="12"/>
                    </a:lnTo>
                    <a:lnTo>
                      <a:pt x="45" y="12"/>
                    </a:lnTo>
                    <a:lnTo>
                      <a:pt x="49" y="10"/>
                    </a:lnTo>
                    <a:lnTo>
                      <a:pt x="56" y="10"/>
                    </a:lnTo>
                    <a:lnTo>
                      <a:pt x="62" y="8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2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4787" y="2364"/>
                <a:ext cx="231" cy="16"/>
              </a:xfrm>
              <a:custGeom>
                <a:avLst/>
                <a:gdLst/>
                <a:ahLst/>
                <a:cxnLst>
                  <a:cxn ang="0">
                    <a:pos x="220" y="16"/>
                  </a:cxn>
                  <a:cxn ang="0">
                    <a:pos x="220" y="12"/>
                  </a:cxn>
                  <a:cxn ang="0">
                    <a:pos x="200" y="12"/>
                  </a:cxn>
                  <a:cxn ang="0">
                    <a:pos x="194" y="10"/>
                  </a:cxn>
                  <a:cxn ang="0">
                    <a:pos x="173" y="10"/>
                  </a:cxn>
                  <a:cxn ang="0">
                    <a:pos x="167" y="8"/>
                  </a:cxn>
                  <a:cxn ang="0">
                    <a:pos x="147" y="8"/>
                  </a:cxn>
                  <a:cxn ang="0">
                    <a:pos x="139" y="6"/>
                  </a:cxn>
                  <a:cxn ang="0">
                    <a:pos x="112" y="6"/>
                  </a:cxn>
                  <a:cxn ang="0">
                    <a:pos x="106" y="4"/>
                  </a:cxn>
                  <a:cxn ang="0">
                    <a:pos x="78" y="4"/>
                  </a:cxn>
                  <a:cxn ang="0">
                    <a:pos x="71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71" y="6"/>
                  </a:cxn>
                  <a:cxn ang="0">
                    <a:pos x="78" y="8"/>
                  </a:cxn>
                  <a:cxn ang="0">
                    <a:pos x="106" y="8"/>
                  </a:cxn>
                  <a:cxn ang="0">
                    <a:pos x="112" y="10"/>
                  </a:cxn>
                  <a:cxn ang="0">
                    <a:pos x="139" y="10"/>
                  </a:cxn>
                  <a:cxn ang="0">
                    <a:pos x="147" y="12"/>
                  </a:cxn>
                  <a:cxn ang="0">
                    <a:pos x="180" y="12"/>
                  </a:cxn>
                  <a:cxn ang="0">
                    <a:pos x="186" y="14"/>
                  </a:cxn>
                  <a:cxn ang="0">
                    <a:pos x="200" y="14"/>
                  </a:cxn>
                  <a:cxn ang="0">
                    <a:pos x="206" y="16"/>
                  </a:cxn>
                  <a:cxn ang="0">
                    <a:pos x="220" y="16"/>
                  </a:cxn>
                  <a:cxn ang="0">
                    <a:pos x="220" y="12"/>
                  </a:cxn>
                  <a:cxn ang="0">
                    <a:pos x="220" y="16"/>
                  </a:cxn>
                  <a:cxn ang="0">
                    <a:pos x="231" y="12"/>
                  </a:cxn>
                  <a:cxn ang="0">
                    <a:pos x="220" y="12"/>
                  </a:cxn>
                  <a:cxn ang="0">
                    <a:pos x="220" y="16"/>
                  </a:cxn>
                </a:cxnLst>
                <a:rect l="0" t="0" r="r" b="b"/>
                <a:pathLst>
                  <a:path w="231" h="16">
                    <a:moveTo>
                      <a:pt x="220" y="16"/>
                    </a:moveTo>
                    <a:lnTo>
                      <a:pt x="220" y="12"/>
                    </a:lnTo>
                    <a:lnTo>
                      <a:pt x="200" y="12"/>
                    </a:lnTo>
                    <a:lnTo>
                      <a:pt x="194" y="10"/>
                    </a:lnTo>
                    <a:lnTo>
                      <a:pt x="173" y="10"/>
                    </a:lnTo>
                    <a:lnTo>
                      <a:pt x="167" y="8"/>
                    </a:lnTo>
                    <a:lnTo>
                      <a:pt x="147" y="8"/>
                    </a:lnTo>
                    <a:lnTo>
                      <a:pt x="139" y="6"/>
                    </a:lnTo>
                    <a:lnTo>
                      <a:pt x="112" y="6"/>
                    </a:lnTo>
                    <a:lnTo>
                      <a:pt x="106" y="4"/>
                    </a:lnTo>
                    <a:lnTo>
                      <a:pt x="78" y="4"/>
                    </a:lnTo>
                    <a:lnTo>
                      <a:pt x="71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7" y="6"/>
                    </a:lnTo>
                    <a:lnTo>
                      <a:pt x="71" y="6"/>
                    </a:lnTo>
                    <a:lnTo>
                      <a:pt x="78" y="8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39" y="10"/>
                    </a:lnTo>
                    <a:lnTo>
                      <a:pt x="147" y="12"/>
                    </a:lnTo>
                    <a:lnTo>
                      <a:pt x="180" y="12"/>
                    </a:lnTo>
                    <a:lnTo>
                      <a:pt x="186" y="14"/>
                    </a:lnTo>
                    <a:lnTo>
                      <a:pt x="200" y="14"/>
                    </a:lnTo>
                    <a:lnTo>
                      <a:pt x="206" y="16"/>
                    </a:lnTo>
                    <a:lnTo>
                      <a:pt x="220" y="16"/>
                    </a:lnTo>
                    <a:lnTo>
                      <a:pt x="220" y="12"/>
                    </a:lnTo>
                    <a:lnTo>
                      <a:pt x="220" y="16"/>
                    </a:lnTo>
                    <a:lnTo>
                      <a:pt x="231" y="12"/>
                    </a:lnTo>
                    <a:lnTo>
                      <a:pt x="220" y="12"/>
                    </a:lnTo>
                    <a:lnTo>
                      <a:pt x="2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3402" y="2368"/>
                <a:ext cx="24" cy="39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12"/>
                  </a:cxn>
                  <a:cxn ang="0">
                    <a:pos x="22" y="21"/>
                  </a:cxn>
                  <a:cxn ang="0">
                    <a:pos x="22" y="37"/>
                  </a:cxn>
                  <a:cxn ang="0">
                    <a:pos x="18" y="39"/>
                  </a:cxn>
                  <a:cxn ang="0">
                    <a:pos x="4" y="39"/>
                  </a:cxn>
                  <a:cxn ang="0">
                    <a:pos x="2" y="37"/>
                  </a:cxn>
                  <a:cxn ang="0">
                    <a:pos x="0" y="37"/>
                  </a:cxn>
                  <a:cxn ang="0">
                    <a:pos x="0" y="19"/>
                  </a:cxn>
                  <a:cxn ang="0">
                    <a:pos x="2" y="10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4" y="4"/>
                  </a:cxn>
                </a:cxnLst>
                <a:rect l="0" t="0" r="r" b="b"/>
                <a:pathLst>
                  <a:path w="24" h="39">
                    <a:moveTo>
                      <a:pt x="24" y="4"/>
                    </a:moveTo>
                    <a:lnTo>
                      <a:pt x="24" y="12"/>
                    </a:lnTo>
                    <a:lnTo>
                      <a:pt x="22" y="21"/>
                    </a:lnTo>
                    <a:lnTo>
                      <a:pt x="22" y="37"/>
                    </a:lnTo>
                    <a:lnTo>
                      <a:pt x="18" y="39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3422" y="2372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3400" y="2403"/>
                <a:ext cx="2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2" y="6"/>
                  </a:cxn>
                  <a:cxn ang="0">
                    <a:pos x="24" y="4"/>
                  </a:cxn>
                  <a:cxn ang="0">
                    <a:pos x="22" y="0"/>
                  </a:cxn>
                  <a:cxn ang="0">
                    <a:pos x="20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3400" y="2370"/>
                <a:ext cx="6" cy="3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35">
                    <a:moveTo>
                      <a:pt x="4" y="0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3404" y="2366"/>
                <a:ext cx="24" cy="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3347" y="2370"/>
                <a:ext cx="16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2" y="6"/>
                  </a:cxn>
                  <a:cxn ang="0">
                    <a:pos x="12" y="10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7">
                    <a:moveTo>
                      <a:pt x="16" y="2"/>
                    </a:moveTo>
                    <a:lnTo>
                      <a:pt x="12" y="6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3351" y="2370"/>
                <a:ext cx="14" cy="19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4" y="17"/>
                  </a:cxn>
                  <a:cxn ang="0">
                    <a:pos x="6" y="17"/>
                  </a:cxn>
                  <a:cxn ang="0">
                    <a:pos x="8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6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9"/>
                  </a:cxn>
                </a:cxnLst>
                <a:rect l="0" t="0" r="r" b="b"/>
                <a:pathLst>
                  <a:path w="14" h="19">
                    <a:moveTo>
                      <a:pt x="2" y="19"/>
                    </a:moveTo>
                    <a:lnTo>
                      <a:pt x="4" y="17"/>
                    </a:lnTo>
                    <a:lnTo>
                      <a:pt x="6" y="17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3347" y="2376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6" y="13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6" y="13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47" y="2368"/>
                <a:ext cx="20" cy="12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18" y="4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8" y="4"/>
                  </a:cxn>
                </a:cxnLst>
                <a:rect l="0" t="0" r="r" b="b"/>
                <a:pathLst>
                  <a:path w="20" h="12">
                    <a:moveTo>
                      <a:pt x="18" y="4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3363" y="2372"/>
                <a:ext cx="16" cy="15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8"/>
                  </a:cxn>
                  <a:cxn ang="0">
                    <a:pos x="12" y="12"/>
                  </a:cxn>
                  <a:cxn ang="0">
                    <a:pos x="6" y="12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5">
                    <a:moveTo>
                      <a:pt x="16" y="2"/>
                    </a:moveTo>
                    <a:lnTo>
                      <a:pt x="16" y="8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3377" y="237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3359" y="2380"/>
                <a:ext cx="18" cy="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2" y="4"/>
                  </a:cxn>
                </a:cxnLst>
                <a:rect l="0" t="0" r="r" b="b"/>
                <a:pathLst>
                  <a:path w="18" h="7">
                    <a:moveTo>
                      <a:pt x="2" y="4"/>
                    </a:move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3361" y="2368"/>
                <a:ext cx="12" cy="19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4" y="19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2" h="19">
                    <a:moveTo>
                      <a:pt x="10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3371" y="236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3406" y="2374"/>
                <a:ext cx="14" cy="2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15"/>
                  </a:cxn>
                  <a:cxn ang="0">
                    <a:pos x="12" y="21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8" y="29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2" y="27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29">
                    <a:moveTo>
                      <a:pt x="14" y="2"/>
                    </a:moveTo>
                    <a:lnTo>
                      <a:pt x="14" y="15"/>
                    </a:lnTo>
                    <a:lnTo>
                      <a:pt x="12" y="21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416" y="2376"/>
                <a:ext cx="6" cy="27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6" y="2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4" y="27"/>
                  </a:cxn>
                </a:cxnLst>
                <a:rect l="0" t="0" r="r" b="b"/>
                <a:pathLst>
                  <a:path w="6" h="27">
                    <a:moveTo>
                      <a:pt x="4" y="27"/>
                    </a:moveTo>
                    <a:lnTo>
                      <a:pt x="6" y="2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3408" y="2399"/>
                <a:ext cx="12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3404" y="2395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3406" y="2372"/>
                <a:ext cx="6" cy="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23">
                    <a:moveTo>
                      <a:pt x="4" y="0"/>
                    </a:moveTo>
                    <a:lnTo>
                      <a:pt x="2" y="2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3410" y="2372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410" y="2376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4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3408" y="2380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2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3408" y="237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3414" y="2376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3606" y="2378"/>
                <a:ext cx="8" cy="1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9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606" y="2382"/>
                <a:ext cx="10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9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4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3604" y="2380"/>
                <a:ext cx="6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6" y="7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6" y="7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" name="Freeform 206"/>
              <p:cNvSpPr>
                <a:spLocks/>
              </p:cNvSpPr>
              <p:nvPr/>
            </p:nvSpPr>
            <p:spPr bwMode="auto">
              <a:xfrm>
                <a:off x="3604" y="2376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" name="Freeform 207"/>
              <p:cNvSpPr>
                <a:spLocks/>
              </p:cNvSpPr>
              <p:nvPr/>
            </p:nvSpPr>
            <p:spPr bwMode="auto">
              <a:xfrm>
                <a:off x="3622" y="2378"/>
                <a:ext cx="6" cy="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9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9">
                    <a:moveTo>
                      <a:pt x="6" y="4"/>
                    </a:moveTo>
                    <a:lnTo>
                      <a:pt x="6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" name="Freeform 208"/>
              <p:cNvSpPr>
                <a:spLocks/>
              </p:cNvSpPr>
              <p:nvPr/>
            </p:nvSpPr>
            <p:spPr bwMode="auto">
              <a:xfrm>
                <a:off x="3626" y="2380"/>
                <a:ext cx="4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" name="Freeform 209"/>
              <p:cNvSpPr>
                <a:spLocks/>
              </p:cNvSpPr>
              <p:nvPr/>
            </p:nvSpPr>
            <p:spPr bwMode="auto">
              <a:xfrm>
                <a:off x="3620" y="2380"/>
                <a:ext cx="8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8" h="9">
                    <a:moveTo>
                      <a:pt x="0" y="4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210"/>
              <p:cNvSpPr>
                <a:spLocks/>
              </p:cNvSpPr>
              <p:nvPr/>
            </p:nvSpPr>
            <p:spPr bwMode="auto">
              <a:xfrm>
                <a:off x="3620" y="2376"/>
                <a:ext cx="10" cy="8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1" name="Freeform 211"/>
              <p:cNvSpPr>
                <a:spLocks/>
              </p:cNvSpPr>
              <p:nvPr/>
            </p:nvSpPr>
            <p:spPr bwMode="auto">
              <a:xfrm>
                <a:off x="3567" y="2380"/>
                <a:ext cx="8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6" y="9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7"/>
                  </a:cxn>
                </a:cxnLst>
                <a:rect l="0" t="0" r="r" b="b"/>
                <a:pathLst>
                  <a:path w="8" h="11">
                    <a:moveTo>
                      <a:pt x="8" y="7"/>
                    </a:moveTo>
                    <a:lnTo>
                      <a:pt x="6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2" name="Freeform 212"/>
              <p:cNvSpPr>
                <a:spLocks/>
              </p:cNvSpPr>
              <p:nvPr/>
            </p:nvSpPr>
            <p:spPr bwMode="auto">
              <a:xfrm>
                <a:off x="3573" y="2384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3" name="Freeform 213"/>
              <p:cNvSpPr>
                <a:spLocks/>
              </p:cNvSpPr>
              <p:nvPr/>
            </p:nvSpPr>
            <p:spPr bwMode="auto">
              <a:xfrm>
                <a:off x="3565" y="2384"/>
                <a:ext cx="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0" y="3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4" name="Freeform 214"/>
              <p:cNvSpPr>
                <a:spLocks/>
              </p:cNvSpPr>
              <p:nvPr/>
            </p:nvSpPr>
            <p:spPr bwMode="auto">
              <a:xfrm>
                <a:off x="3565" y="2378"/>
                <a:ext cx="12" cy="9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9"/>
                  </a:cxn>
                </a:cxnLst>
                <a:rect l="0" t="0" r="r" b="b"/>
                <a:pathLst>
                  <a:path w="12" h="9">
                    <a:moveTo>
                      <a:pt x="12" y="9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5" name="Freeform 215"/>
              <p:cNvSpPr>
                <a:spLocks/>
              </p:cNvSpPr>
              <p:nvPr/>
            </p:nvSpPr>
            <p:spPr bwMode="auto">
              <a:xfrm>
                <a:off x="3581" y="2380"/>
                <a:ext cx="6" cy="1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216"/>
              <p:cNvSpPr>
                <a:spLocks/>
              </p:cNvSpPr>
              <p:nvPr/>
            </p:nvSpPr>
            <p:spPr bwMode="auto">
              <a:xfrm>
                <a:off x="3583" y="2378"/>
                <a:ext cx="6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1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6" h="15">
                    <a:moveTo>
                      <a:pt x="2" y="15"/>
                    </a:moveTo>
                    <a:lnTo>
                      <a:pt x="6" y="11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Freeform 217"/>
              <p:cNvSpPr>
                <a:spLocks/>
              </p:cNvSpPr>
              <p:nvPr/>
            </p:nvSpPr>
            <p:spPr bwMode="auto">
              <a:xfrm>
                <a:off x="3579" y="2387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218"/>
              <p:cNvSpPr>
                <a:spLocks/>
              </p:cNvSpPr>
              <p:nvPr/>
            </p:nvSpPr>
            <p:spPr bwMode="auto">
              <a:xfrm>
                <a:off x="3579" y="2376"/>
                <a:ext cx="4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2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Freeform 219"/>
              <p:cNvSpPr>
                <a:spLocks/>
              </p:cNvSpPr>
              <p:nvPr/>
            </p:nvSpPr>
            <p:spPr bwMode="auto">
              <a:xfrm>
                <a:off x="3583" y="2376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Freeform 220"/>
              <p:cNvSpPr>
                <a:spLocks/>
              </p:cNvSpPr>
              <p:nvPr/>
            </p:nvSpPr>
            <p:spPr bwMode="auto">
              <a:xfrm>
                <a:off x="3502" y="2380"/>
                <a:ext cx="6" cy="13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3">
                    <a:moveTo>
                      <a:pt x="6" y="11"/>
                    </a:moveTo>
                    <a:lnTo>
                      <a:pt x="4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Freeform 221"/>
              <p:cNvSpPr>
                <a:spLocks/>
              </p:cNvSpPr>
              <p:nvPr/>
            </p:nvSpPr>
            <p:spPr bwMode="auto">
              <a:xfrm>
                <a:off x="3500" y="239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2" name="Freeform 222"/>
              <p:cNvSpPr>
                <a:spLocks/>
              </p:cNvSpPr>
              <p:nvPr/>
            </p:nvSpPr>
            <p:spPr bwMode="auto">
              <a:xfrm>
                <a:off x="3500" y="2378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4" y="1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3" name="Freeform 223"/>
              <p:cNvSpPr>
                <a:spLocks/>
              </p:cNvSpPr>
              <p:nvPr/>
            </p:nvSpPr>
            <p:spPr bwMode="auto">
              <a:xfrm>
                <a:off x="3504" y="2378"/>
                <a:ext cx="6" cy="15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6" y="15"/>
                  </a:cxn>
                  <a:cxn ang="0">
                    <a:pos x="6" y="13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6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4" name="Freeform 224"/>
              <p:cNvSpPr>
                <a:spLocks/>
              </p:cNvSpPr>
              <p:nvPr/>
            </p:nvSpPr>
            <p:spPr bwMode="auto">
              <a:xfrm>
                <a:off x="3516" y="2380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7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5" name="Freeform 225"/>
              <p:cNvSpPr>
                <a:spLocks/>
              </p:cNvSpPr>
              <p:nvPr/>
            </p:nvSpPr>
            <p:spPr bwMode="auto">
              <a:xfrm>
                <a:off x="3514" y="2389"/>
                <a:ext cx="10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6" name="Freeform 226"/>
              <p:cNvSpPr>
                <a:spLocks/>
              </p:cNvSpPr>
              <p:nvPr/>
            </p:nvSpPr>
            <p:spPr bwMode="auto">
              <a:xfrm>
                <a:off x="3514" y="2378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2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7" name="Freeform 227"/>
              <p:cNvSpPr>
                <a:spLocks/>
              </p:cNvSpPr>
              <p:nvPr/>
            </p:nvSpPr>
            <p:spPr bwMode="auto">
              <a:xfrm>
                <a:off x="3516" y="2378"/>
                <a:ext cx="10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3"/>
                  </a:cxn>
                  <a:cxn ang="0">
                    <a:pos x="10" y="9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13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8" y="17"/>
                  </a:cxn>
                  <a:cxn ang="0">
                    <a:pos x="8" y="13"/>
                  </a:cxn>
                  <a:cxn ang="0">
                    <a:pos x="6" y="15"/>
                  </a:cxn>
                </a:cxnLst>
                <a:rect l="0" t="0" r="r" b="b"/>
                <a:pathLst>
                  <a:path w="10" h="17">
                    <a:moveTo>
                      <a:pt x="6" y="15"/>
                    </a:moveTo>
                    <a:lnTo>
                      <a:pt x="8" y="13"/>
                    </a:lnTo>
                    <a:lnTo>
                      <a:pt x="10" y="9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13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8" name="Freeform 228"/>
              <p:cNvSpPr>
                <a:spLocks/>
              </p:cNvSpPr>
              <p:nvPr/>
            </p:nvSpPr>
            <p:spPr bwMode="auto">
              <a:xfrm>
                <a:off x="3595" y="2380"/>
                <a:ext cx="7" cy="1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9"/>
                  </a:cxn>
                  <a:cxn ang="0">
                    <a:pos x="5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</a:cxnLst>
                <a:rect l="0" t="0" r="r" b="b"/>
                <a:pathLst>
                  <a:path w="7" h="11">
                    <a:moveTo>
                      <a:pt x="7" y="2"/>
                    </a:moveTo>
                    <a:lnTo>
                      <a:pt x="7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9" name="Freeform 229"/>
              <p:cNvSpPr>
                <a:spLocks/>
              </p:cNvSpPr>
              <p:nvPr/>
            </p:nvSpPr>
            <p:spPr bwMode="auto">
              <a:xfrm>
                <a:off x="3600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2" y="9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0" name="Freeform 230"/>
              <p:cNvSpPr>
                <a:spLocks/>
              </p:cNvSpPr>
              <p:nvPr/>
            </p:nvSpPr>
            <p:spPr bwMode="auto">
              <a:xfrm>
                <a:off x="3593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5" y="9"/>
                  </a:cxn>
                  <a:cxn ang="0">
                    <a:pos x="9" y="9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9" h="9">
                    <a:moveTo>
                      <a:pt x="0" y="3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1" name="Freeform 231"/>
              <p:cNvSpPr>
                <a:spLocks/>
              </p:cNvSpPr>
              <p:nvPr/>
            </p:nvSpPr>
            <p:spPr bwMode="auto">
              <a:xfrm>
                <a:off x="3593" y="2378"/>
                <a:ext cx="11" cy="9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5" y="9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9">
                    <a:moveTo>
                      <a:pt x="11" y="4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232"/>
              <p:cNvSpPr>
                <a:spLocks/>
              </p:cNvSpPr>
              <p:nvPr/>
            </p:nvSpPr>
            <p:spPr bwMode="auto">
              <a:xfrm>
                <a:off x="3528" y="2382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3" name="Freeform 233"/>
              <p:cNvSpPr>
                <a:spLocks/>
              </p:cNvSpPr>
              <p:nvPr/>
            </p:nvSpPr>
            <p:spPr bwMode="auto">
              <a:xfrm>
                <a:off x="3526" y="2387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4" name="Freeform 234"/>
              <p:cNvSpPr>
                <a:spLocks/>
              </p:cNvSpPr>
              <p:nvPr/>
            </p:nvSpPr>
            <p:spPr bwMode="auto">
              <a:xfrm>
                <a:off x="3526" y="2380"/>
                <a:ext cx="6" cy="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5" name="Freeform 235"/>
              <p:cNvSpPr>
                <a:spLocks/>
              </p:cNvSpPr>
              <p:nvPr/>
            </p:nvSpPr>
            <p:spPr bwMode="auto">
              <a:xfrm>
                <a:off x="3530" y="2380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5"/>
                  </a:cxn>
                  <a:cxn ang="0">
                    <a:pos x="6" y="7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4" y="11"/>
                  </a:cxn>
                  <a:cxn ang="0">
                    <a:pos x="4" y="15"/>
                  </a:cxn>
                  <a:cxn ang="0">
                    <a:pos x="6" y="15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6" y="15"/>
                    </a:lnTo>
                    <a:lnTo>
                      <a:pt x="6" y="7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6" name="Freeform 236"/>
              <p:cNvSpPr>
                <a:spLocks/>
              </p:cNvSpPr>
              <p:nvPr/>
            </p:nvSpPr>
            <p:spPr bwMode="auto">
              <a:xfrm>
                <a:off x="3540" y="2382"/>
                <a:ext cx="7" cy="9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7" name="Freeform 237"/>
              <p:cNvSpPr>
                <a:spLocks/>
              </p:cNvSpPr>
              <p:nvPr/>
            </p:nvSpPr>
            <p:spPr bwMode="auto">
              <a:xfrm>
                <a:off x="3540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9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4" y="9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8" name="Freeform 238"/>
              <p:cNvSpPr>
                <a:spLocks/>
              </p:cNvSpPr>
              <p:nvPr/>
            </p:nvSpPr>
            <p:spPr bwMode="auto">
              <a:xfrm>
                <a:off x="3538" y="2380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6" y="9"/>
                  </a:cxn>
                  <a:cxn ang="0">
                    <a:pos x="4" y="9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3">
                    <a:moveTo>
                      <a:pt x="2" y="0"/>
                    </a:moveTo>
                    <a:lnTo>
                      <a:pt x="0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9" name="Freeform 239"/>
              <p:cNvSpPr>
                <a:spLocks/>
              </p:cNvSpPr>
              <p:nvPr/>
            </p:nvSpPr>
            <p:spPr bwMode="auto">
              <a:xfrm>
                <a:off x="3540" y="2380"/>
                <a:ext cx="11" cy="9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11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7" y="4"/>
                  </a:cxn>
                  <a:cxn ang="0">
                    <a:pos x="9" y="9"/>
                  </a:cxn>
                  <a:cxn ang="0">
                    <a:pos x="11" y="7"/>
                  </a:cxn>
                  <a:cxn ang="0">
                    <a:pos x="9" y="9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lnTo>
                      <a:pt x="11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240"/>
              <p:cNvSpPr>
                <a:spLocks/>
              </p:cNvSpPr>
              <p:nvPr/>
            </p:nvSpPr>
            <p:spPr bwMode="auto">
              <a:xfrm>
                <a:off x="3553" y="2382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1" name="Freeform 241"/>
              <p:cNvSpPr>
                <a:spLocks/>
              </p:cNvSpPr>
              <p:nvPr/>
            </p:nvSpPr>
            <p:spPr bwMode="auto">
              <a:xfrm>
                <a:off x="3551" y="2387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Freeform 242"/>
              <p:cNvSpPr>
                <a:spLocks/>
              </p:cNvSpPr>
              <p:nvPr/>
            </p:nvSpPr>
            <p:spPr bwMode="auto">
              <a:xfrm>
                <a:off x="3551" y="2380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Freeform 243"/>
              <p:cNvSpPr>
                <a:spLocks/>
              </p:cNvSpPr>
              <p:nvPr/>
            </p:nvSpPr>
            <p:spPr bwMode="auto">
              <a:xfrm>
                <a:off x="3553" y="238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Freeform 244"/>
              <p:cNvSpPr>
                <a:spLocks/>
              </p:cNvSpPr>
              <p:nvPr/>
            </p:nvSpPr>
            <p:spPr bwMode="auto">
              <a:xfrm>
                <a:off x="3557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Freeform 245"/>
              <p:cNvSpPr>
                <a:spLocks/>
              </p:cNvSpPr>
              <p:nvPr/>
            </p:nvSpPr>
            <p:spPr bwMode="auto">
              <a:xfrm>
                <a:off x="4607" y="2393"/>
                <a:ext cx="33" cy="49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31" y="40"/>
                  </a:cxn>
                  <a:cxn ang="0">
                    <a:pos x="29" y="45"/>
                  </a:cxn>
                  <a:cxn ang="0">
                    <a:pos x="25" y="47"/>
                  </a:cxn>
                  <a:cxn ang="0">
                    <a:pos x="19" y="47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3" y="45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27" y="2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1" y="14"/>
                  </a:cxn>
                </a:cxnLst>
                <a:rect l="0" t="0" r="r" b="b"/>
                <a:pathLst>
                  <a:path w="33" h="49">
                    <a:moveTo>
                      <a:pt x="31" y="14"/>
                    </a:moveTo>
                    <a:lnTo>
                      <a:pt x="31" y="40"/>
                    </a:lnTo>
                    <a:lnTo>
                      <a:pt x="29" y="45"/>
                    </a:lnTo>
                    <a:lnTo>
                      <a:pt x="25" y="47"/>
                    </a:lnTo>
                    <a:lnTo>
                      <a:pt x="19" y="47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3" y="36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Freeform 246"/>
              <p:cNvSpPr>
                <a:spLocks/>
              </p:cNvSpPr>
              <p:nvPr/>
            </p:nvSpPr>
            <p:spPr bwMode="auto">
              <a:xfrm>
                <a:off x="4632" y="2407"/>
                <a:ext cx="8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6" y="31"/>
                  </a:cxn>
                  <a:cxn ang="0">
                    <a:pos x="8" y="2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0" y="31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0" y="3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2" y="35"/>
                    </a:lnTo>
                    <a:lnTo>
                      <a:pt x="6" y="31"/>
                    </a:lnTo>
                    <a:lnTo>
                      <a:pt x="8" y="2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Freeform 247"/>
              <p:cNvSpPr>
                <a:spLocks/>
              </p:cNvSpPr>
              <p:nvPr/>
            </p:nvSpPr>
            <p:spPr bwMode="auto">
              <a:xfrm>
                <a:off x="4605" y="2433"/>
                <a:ext cx="27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5" y="9"/>
                  </a:cxn>
                  <a:cxn ang="0">
                    <a:pos x="9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7" y="9"/>
                  </a:cxn>
                  <a:cxn ang="0">
                    <a:pos x="27" y="5"/>
                  </a:cxn>
                  <a:cxn ang="0">
                    <a:pos x="21" y="5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7" y="5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0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2" y="7"/>
                    </a:lnTo>
                    <a:lnTo>
                      <a:pt x="5" y="9"/>
                    </a:lnTo>
                    <a:lnTo>
                      <a:pt x="9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8" name="Freeform 248"/>
              <p:cNvSpPr>
                <a:spLocks/>
              </p:cNvSpPr>
              <p:nvPr/>
            </p:nvSpPr>
            <p:spPr bwMode="auto">
              <a:xfrm>
                <a:off x="4605" y="2389"/>
                <a:ext cx="7" cy="4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5" y="47"/>
                  </a:cxn>
                  <a:cxn ang="0">
                    <a:pos x="7" y="40"/>
                  </a:cxn>
                  <a:cxn ang="0">
                    <a:pos x="7" y="34"/>
                  </a:cxn>
                  <a:cxn ang="0">
                    <a:pos x="5" y="28"/>
                  </a:cxn>
                  <a:cxn ang="0">
                    <a:pos x="5" y="24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7" y="4"/>
                  </a:cxn>
                  <a:cxn ang="0">
                    <a:pos x="2" y="6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r" b="b"/>
                <a:pathLst>
                  <a:path w="7" h="47">
                    <a:moveTo>
                      <a:pt x="5" y="2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5" y="47"/>
                    </a:lnTo>
                    <a:lnTo>
                      <a:pt x="7" y="40"/>
                    </a:lnTo>
                    <a:lnTo>
                      <a:pt x="7" y="34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9" name="Freeform 249"/>
              <p:cNvSpPr>
                <a:spLocks/>
              </p:cNvSpPr>
              <p:nvPr/>
            </p:nvSpPr>
            <p:spPr bwMode="auto">
              <a:xfrm>
                <a:off x="4607" y="2391"/>
                <a:ext cx="33" cy="16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33" y="4"/>
                  </a:cxn>
                  <a:cxn ang="0">
                    <a:pos x="27" y="2"/>
                  </a:cxn>
                  <a:cxn ang="0">
                    <a:pos x="23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7" y="4"/>
                  </a:cxn>
                  <a:cxn ang="0">
                    <a:pos x="13" y="6"/>
                  </a:cxn>
                  <a:cxn ang="0">
                    <a:pos x="17" y="4"/>
                  </a:cxn>
                  <a:cxn ang="0">
                    <a:pos x="23" y="4"/>
                  </a:cxn>
                  <a:cxn ang="0">
                    <a:pos x="27" y="6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29" y="16"/>
                  </a:cxn>
                  <a:cxn ang="0">
                    <a:pos x="33" y="16"/>
                  </a:cxn>
                </a:cxnLst>
                <a:rect l="0" t="0" r="r" b="b"/>
                <a:pathLst>
                  <a:path w="33" h="16">
                    <a:moveTo>
                      <a:pt x="33" y="16"/>
                    </a:moveTo>
                    <a:lnTo>
                      <a:pt x="33" y="4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29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0" name="Freeform 250"/>
              <p:cNvSpPr>
                <a:spLocks/>
              </p:cNvSpPr>
              <p:nvPr/>
            </p:nvSpPr>
            <p:spPr bwMode="auto">
              <a:xfrm>
                <a:off x="4614" y="2397"/>
                <a:ext cx="20" cy="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8" y="22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8" y="36"/>
                  </a:cxn>
                  <a:cxn ang="0">
                    <a:pos x="14" y="39"/>
                  </a:cxn>
                  <a:cxn ang="0">
                    <a:pos x="6" y="39"/>
                  </a:cxn>
                  <a:cxn ang="0">
                    <a:pos x="0" y="3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20" h="39">
                    <a:moveTo>
                      <a:pt x="18" y="6"/>
                    </a:moveTo>
                    <a:lnTo>
                      <a:pt x="18" y="22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4" y="39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Freeform 251"/>
              <p:cNvSpPr>
                <a:spLocks/>
              </p:cNvSpPr>
              <p:nvPr/>
            </p:nvSpPr>
            <p:spPr bwMode="auto">
              <a:xfrm>
                <a:off x="4620" y="2403"/>
                <a:ext cx="16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8" y="35"/>
                  </a:cxn>
                  <a:cxn ang="0">
                    <a:pos x="12" y="33"/>
                  </a:cxn>
                  <a:cxn ang="0">
                    <a:pos x="14" y="28"/>
                  </a:cxn>
                  <a:cxn ang="0">
                    <a:pos x="16" y="22"/>
                  </a:cxn>
                  <a:cxn ang="0">
                    <a:pos x="14" y="16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16"/>
                  </a:cxn>
                  <a:cxn ang="0">
                    <a:pos x="12" y="22"/>
                  </a:cxn>
                  <a:cxn ang="0">
                    <a:pos x="10" y="26"/>
                  </a:cxn>
                  <a:cxn ang="0">
                    <a:pos x="10" y="28"/>
                  </a:cxn>
                  <a:cxn ang="0">
                    <a:pos x="8" y="30"/>
                  </a:cxn>
                  <a:cxn ang="0">
                    <a:pos x="2" y="30"/>
                  </a:cxn>
                  <a:cxn ang="0">
                    <a:pos x="0" y="35"/>
                  </a:cxn>
                </a:cxnLst>
                <a:rect l="0" t="0" r="r" b="b"/>
                <a:pathLst>
                  <a:path w="16" h="35">
                    <a:moveTo>
                      <a:pt x="0" y="35"/>
                    </a:moveTo>
                    <a:lnTo>
                      <a:pt x="8" y="35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6" y="22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2" y="3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Freeform 252"/>
              <p:cNvSpPr>
                <a:spLocks/>
              </p:cNvSpPr>
              <p:nvPr/>
            </p:nvSpPr>
            <p:spPr bwMode="auto">
              <a:xfrm>
                <a:off x="4612" y="2431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5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Freeform 253"/>
              <p:cNvSpPr>
                <a:spLocks/>
              </p:cNvSpPr>
              <p:nvPr/>
            </p:nvSpPr>
            <p:spPr bwMode="auto">
              <a:xfrm>
                <a:off x="4612" y="2397"/>
                <a:ext cx="4" cy="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6">
                    <a:moveTo>
                      <a:pt x="2" y="0"/>
                    </a:moveTo>
                    <a:lnTo>
                      <a:pt x="0" y="2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Freeform 254"/>
              <p:cNvSpPr>
                <a:spLocks/>
              </p:cNvSpPr>
              <p:nvPr/>
            </p:nvSpPr>
            <p:spPr bwMode="auto">
              <a:xfrm>
                <a:off x="4614" y="2395"/>
                <a:ext cx="20" cy="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lnTo>
                      <a:pt x="18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5" name="Freeform 255"/>
              <p:cNvSpPr>
                <a:spLocks/>
              </p:cNvSpPr>
              <p:nvPr/>
            </p:nvSpPr>
            <p:spPr bwMode="auto">
              <a:xfrm>
                <a:off x="4620" y="2405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6" name="Freeform 256"/>
              <p:cNvSpPr>
                <a:spLocks/>
              </p:cNvSpPr>
              <p:nvPr/>
            </p:nvSpPr>
            <p:spPr bwMode="auto">
              <a:xfrm>
                <a:off x="4626" y="2405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7" name="Freeform 257"/>
              <p:cNvSpPr>
                <a:spLocks/>
              </p:cNvSpPr>
              <p:nvPr/>
            </p:nvSpPr>
            <p:spPr bwMode="auto">
              <a:xfrm>
                <a:off x="4618" y="241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8" name="Freeform 258"/>
              <p:cNvSpPr>
                <a:spLocks/>
              </p:cNvSpPr>
              <p:nvPr/>
            </p:nvSpPr>
            <p:spPr bwMode="auto">
              <a:xfrm>
                <a:off x="4618" y="2403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9" name="Freeform 259"/>
              <p:cNvSpPr>
                <a:spLocks/>
              </p:cNvSpPr>
              <p:nvPr/>
            </p:nvSpPr>
            <p:spPr bwMode="auto">
              <a:xfrm>
                <a:off x="4620" y="2403"/>
                <a:ext cx="10" cy="6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</a:cxnLst>
                <a:rect l="0" t="0" r="r" b="b"/>
                <a:pathLst>
                  <a:path w="10" h="6">
                    <a:moveTo>
                      <a:pt x="8" y="2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0" name="Freeform 260"/>
              <p:cNvSpPr>
                <a:spLocks/>
              </p:cNvSpPr>
              <p:nvPr/>
            </p:nvSpPr>
            <p:spPr bwMode="auto">
              <a:xfrm>
                <a:off x="4236" y="2409"/>
                <a:ext cx="37" cy="5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5" y="14"/>
                  </a:cxn>
                  <a:cxn ang="0">
                    <a:pos x="35" y="24"/>
                  </a:cxn>
                  <a:cxn ang="0">
                    <a:pos x="37" y="37"/>
                  </a:cxn>
                  <a:cxn ang="0">
                    <a:pos x="33" y="49"/>
                  </a:cxn>
                  <a:cxn ang="0">
                    <a:pos x="31" y="51"/>
                  </a:cxn>
                  <a:cxn ang="0">
                    <a:pos x="27" y="51"/>
                  </a:cxn>
                  <a:cxn ang="0">
                    <a:pos x="25" y="53"/>
                  </a:cxn>
                  <a:cxn ang="0">
                    <a:pos x="6" y="53"/>
                  </a:cxn>
                  <a:cxn ang="0">
                    <a:pos x="4" y="41"/>
                  </a:cxn>
                  <a:cxn ang="0">
                    <a:pos x="2" y="29"/>
                  </a:cxn>
                  <a:cxn ang="0">
                    <a:pos x="2" y="1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33" y="0"/>
                  </a:cxn>
                </a:cxnLst>
                <a:rect l="0" t="0" r="r" b="b"/>
                <a:pathLst>
                  <a:path w="37" h="53">
                    <a:moveTo>
                      <a:pt x="33" y="0"/>
                    </a:moveTo>
                    <a:lnTo>
                      <a:pt x="35" y="14"/>
                    </a:lnTo>
                    <a:lnTo>
                      <a:pt x="35" y="24"/>
                    </a:lnTo>
                    <a:lnTo>
                      <a:pt x="37" y="37"/>
                    </a:lnTo>
                    <a:lnTo>
                      <a:pt x="33" y="49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4" y="41"/>
                    </a:lnTo>
                    <a:lnTo>
                      <a:pt x="2" y="29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1" name="Freeform 261"/>
              <p:cNvSpPr>
                <a:spLocks/>
              </p:cNvSpPr>
              <p:nvPr/>
            </p:nvSpPr>
            <p:spPr bwMode="auto">
              <a:xfrm>
                <a:off x="4267" y="2409"/>
                <a:ext cx="8" cy="51"/>
              </a:xfrm>
              <a:custGeom>
                <a:avLst/>
                <a:gdLst/>
                <a:ahLst/>
                <a:cxnLst>
                  <a:cxn ang="0">
                    <a:pos x="4" y="51"/>
                  </a:cxn>
                  <a:cxn ang="0">
                    <a:pos x="4" y="49"/>
                  </a:cxn>
                  <a:cxn ang="0">
                    <a:pos x="8" y="37"/>
                  </a:cxn>
                  <a:cxn ang="0">
                    <a:pos x="6" y="2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2" y="24"/>
                  </a:cxn>
                  <a:cxn ang="0">
                    <a:pos x="4" y="37"/>
                  </a:cxn>
                  <a:cxn ang="0">
                    <a:pos x="2" y="49"/>
                  </a:cxn>
                  <a:cxn ang="0">
                    <a:pos x="2" y="47"/>
                  </a:cxn>
                  <a:cxn ang="0">
                    <a:pos x="4" y="51"/>
                  </a:cxn>
                  <a:cxn ang="0">
                    <a:pos x="4" y="49"/>
                  </a:cxn>
                  <a:cxn ang="0">
                    <a:pos x="4" y="51"/>
                  </a:cxn>
                </a:cxnLst>
                <a:rect l="0" t="0" r="r" b="b"/>
                <a:pathLst>
                  <a:path w="8" h="51">
                    <a:moveTo>
                      <a:pt x="4" y="51"/>
                    </a:moveTo>
                    <a:lnTo>
                      <a:pt x="4" y="49"/>
                    </a:lnTo>
                    <a:lnTo>
                      <a:pt x="8" y="37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2" y="24"/>
                    </a:lnTo>
                    <a:lnTo>
                      <a:pt x="4" y="37"/>
                    </a:lnTo>
                    <a:lnTo>
                      <a:pt x="2" y="49"/>
                    </a:lnTo>
                    <a:lnTo>
                      <a:pt x="2" y="4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4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Freeform 262"/>
              <p:cNvSpPr>
                <a:spLocks/>
              </p:cNvSpPr>
              <p:nvPr/>
            </p:nvSpPr>
            <p:spPr bwMode="auto">
              <a:xfrm>
                <a:off x="4240" y="2456"/>
                <a:ext cx="31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25" y="8"/>
                  </a:cxn>
                  <a:cxn ang="0">
                    <a:pos x="27" y="6"/>
                  </a:cxn>
                  <a:cxn ang="0">
                    <a:pos x="31" y="4"/>
                  </a:cxn>
                  <a:cxn ang="0">
                    <a:pos x="29" y="0"/>
                  </a:cxn>
                  <a:cxn ang="0">
                    <a:pos x="27" y="2"/>
                  </a:cxn>
                  <a:cxn ang="0">
                    <a:pos x="23" y="2"/>
                  </a:cxn>
                  <a:cxn ang="0">
                    <a:pos x="2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31" h="8">
                    <a:moveTo>
                      <a:pt x="0" y="6"/>
                    </a:moveTo>
                    <a:lnTo>
                      <a:pt x="2" y="8"/>
                    </a:lnTo>
                    <a:lnTo>
                      <a:pt x="25" y="8"/>
                    </a:lnTo>
                    <a:lnTo>
                      <a:pt x="27" y="6"/>
                    </a:lnTo>
                    <a:lnTo>
                      <a:pt x="31" y="4"/>
                    </a:lnTo>
                    <a:lnTo>
                      <a:pt x="29" y="0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Freeform 263"/>
              <p:cNvSpPr>
                <a:spLocks/>
              </p:cNvSpPr>
              <p:nvPr/>
            </p:nvSpPr>
            <p:spPr bwMode="auto">
              <a:xfrm>
                <a:off x="4236" y="2411"/>
                <a:ext cx="8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2" y="39"/>
                  </a:cxn>
                  <a:cxn ang="0">
                    <a:pos x="4" y="51"/>
                  </a:cxn>
                  <a:cxn ang="0">
                    <a:pos x="8" y="49"/>
                  </a:cxn>
                  <a:cxn ang="0">
                    <a:pos x="6" y="39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1">
                    <a:moveTo>
                      <a:pt x="0" y="0"/>
                    </a:moveTo>
                    <a:lnTo>
                      <a:pt x="0" y="27"/>
                    </a:lnTo>
                    <a:lnTo>
                      <a:pt x="2" y="39"/>
                    </a:lnTo>
                    <a:lnTo>
                      <a:pt x="4" y="51"/>
                    </a:lnTo>
                    <a:lnTo>
                      <a:pt x="8" y="49"/>
                    </a:lnTo>
                    <a:lnTo>
                      <a:pt x="6" y="39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Freeform 264"/>
              <p:cNvSpPr>
                <a:spLocks/>
              </p:cNvSpPr>
              <p:nvPr/>
            </p:nvSpPr>
            <p:spPr bwMode="auto">
              <a:xfrm>
                <a:off x="4236" y="2407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33" y="4"/>
                  </a:cxn>
                  <a:cxn ang="0">
                    <a:pos x="31" y="2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29" y="2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Freeform 265"/>
              <p:cNvSpPr>
                <a:spLocks/>
              </p:cNvSpPr>
              <p:nvPr/>
            </p:nvSpPr>
            <p:spPr bwMode="auto">
              <a:xfrm>
                <a:off x="4663" y="2409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Freeform 266"/>
              <p:cNvSpPr>
                <a:spLocks/>
              </p:cNvSpPr>
              <p:nvPr/>
            </p:nvSpPr>
            <p:spPr bwMode="auto">
              <a:xfrm>
                <a:off x="4669" y="2411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Freeform 267"/>
              <p:cNvSpPr>
                <a:spLocks/>
              </p:cNvSpPr>
              <p:nvPr/>
            </p:nvSpPr>
            <p:spPr bwMode="auto">
              <a:xfrm>
                <a:off x="4661" y="241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8" name="Freeform 268"/>
              <p:cNvSpPr>
                <a:spLocks/>
              </p:cNvSpPr>
              <p:nvPr/>
            </p:nvSpPr>
            <p:spPr bwMode="auto">
              <a:xfrm>
                <a:off x="4661" y="2407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9" name="Freeform 269"/>
              <p:cNvSpPr>
                <a:spLocks/>
              </p:cNvSpPr>
              <p:nvPr/>
            </p:nvSpPr>
            <p:spPr bwMode="auto">
              <a:xfrm>
                <a:off x="4679" y="2409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0" name="Freeform 270"/>
              <p:cNvSpPr>
                <a:spLocks/>
              </p:cNvSpPr>
              <p:nvPr/>
            </p:nvSpPr>
            <p:spPr bwMode="auto">
              <a:xfrm>
                <a:off x="4681" y="2409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1" name="Freeform 271"/>
              <p:cNvSpPr>
                <a:spLocks/>
              </p:cNvSpPr>
              <p:nvPr/>
            </p:nvSpPr>
            <p:spPr bwMode="auto">
              <a:xfrm>
                <a:off x="4677" y="2407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2" name="Freeform 272"/>
              <p:cNvSpPr>
                <a:spLocks/>
              </p:cNvSpPr>
              <p:nvPr/>
            </p:nvSpPr>
            <p:spPr bwMode="auto">
              <a:xfrm>
                <a:off x="4679" y="240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3" name="Freeform 273"/>
              <p:cNvSpPr>
                <a:spLocks/>
              </p:cNvSpPr>
              <p:nvPr/>
            </p:nvSpPr>
            <p:spPr bwMode="auto">
              <a:xfrm>
                <a:off x="4646" y="2411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4" name="Freeform 274"/>
              <p:cNvSpPr>
                <a:spLocks/>
              </p:cNvSpPr>
              <p:nvPr/>
            </p:nvSpPr>
            <p:spPr bwMode="auto">
              <a:xfrm>
                <a:off x="4650" y="2415"/>
                <a:ext cx="4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5" name="Freeform 275"/>
              <p:cNvSpPr>
                <a:spLocks/>
              </p:cNvSpPr>
              <p:nvPr/>
            </p:nvSpPr>
            <p:spPr bwMode="auto">
              <a:xfrm>
                <a:off x="4644" y="2411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Freeform 276"/>
              <p:cNvSpPr>
                <a:spLocks/>
              </p:cNvSpPr>
              <p:nvPr/>
            </p:nvSpPr>
            <p:spPr bwMode="auto">
              <a:xfrm>
                <a:off x="4644" y="2409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7" name="Freeform 277"/>
              <p:cNvSpPr>
                <a:spLocks/>
              </p:cNvSpPr>
              <p:nvPr/>
            </p:nvSpPr>
            <p:spPr bwMode="auto">
              <a:xfrm>
                <a:off x="4242" y="2415"/>
                <a:ext cx="25" cy="3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5" y="39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2" y="21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23" y="0"/>
                  </a:cxn>
                  <a:cxn ang="0">
                    <a:pos x="25" y="14"/>
                  </a:cxn>
                </a:cxnLst>
                <a:rect l="0" t="0" r="r" b="b"/>
                <a:pathLst>
                  <a:path w="25" h="39">
                    <a:moveTo>
                      <a:pt x="25" y="14"/>
                    </a:moveTo>
                    <a:lnTo>
                      <a:pt x="25" y="39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2" y="21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8" name="Freeform 278"/>
              <p:cNvSpPr>
                <a:spLocks/>
              </p:cNvSpPr>
              <p:nvPr/>
            </p:nvSpPr>
            <p:spPr bwMode="auto">
              <a:xfrm>
                <a:off x="4265" y="2429"/>
                <a:ext cx="4" cy="29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4" y="25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4" y="29"/>
                  </a:cxn>
                  <a:cxn ang="0">
                    <a:pos x="4" y="25"/>
                  </a:cxn>
                  <a:cxn ang="0">
                    <a:pos x="2" y="29"/>
                  </a:cxn>
                </a:cxnLst>
                <a:rect l="0" t="0" r="r" b="b"/>
                <a:pathLst>
                  <a:path w="4" h="29">
                    <a:moveTo>
                      <a:pt x="2" y="29"/>
                    </a:moveTo>
                    <a:lnTo>
                      <a:pt x="4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279"/>
              <p:cNvSpPr>
                <a:spLocks/>
              </p:cNvSpPr>
              <p:nvPr/>
            </p:nvSpPr>
            <p:spPr bwMode="auto">
              <a:xfrm>
                <a:off x="4242" y="2454"/>
                <a:ext cx="25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5" y="4"/>
                  </a:cxn>
                  <a:cxn ang="0">
                    <a:pos x="25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" y="4"/>
                    </a:lnTo>
                    <a:lnTo>
                      <a:pt x="25" y="4"/>
                    </a:lnTo>
                    <a:lnTo>
                      <a:pt x="25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280"/>
              <p:cNvSpPr>
                <a:spLocks/>
              </p:cNvSpPr>
              <p:nvPr/>
            </p:nvSpPr>
            <p:spPr bwMode="auto">
              <a:xfrm>
                <a:off x="4240" y="2413"/>
                <a:ext cx="8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2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8" y="33"/>
                  </a:cxn>
                  <a:cxn ang="0">
                    <a:pos x="6" y="23"/>
                  </a:cxn>
                  <a:cxn ang="0">
                    <a:pos x="6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1">
                    <a:moveTo>
                      <a:pt x="2" y="0"/>
                    </a:moveTo>
                    <a:lnTo>
                      <a:pt x="0" y="2"/>
                    </a:lnTo>
                    <a:lnTo>
                      <a:pt x="2" y="12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8" y="33"/>
                    </a:lnTo>
                    <a:lnTo>
                      <a:pt x="6" y="23"/>
                    </a:lnTo>
                    <a:lnTo>
                      <a:pt x="6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281"/>
              <p:cNvSpPr>
                <a:spLocks/>
              </p:cNvSpPr>
              <p:nvPr/>
            </p:nvSpPr>
            <p:spPr bwMode="auto">
              <a:xfrm>
                <a:off x="4242" y="2413"/>
                <a:ext cx="25" cy="4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5" y="2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5" h="4">
                    <a:moveTo>
                      <a:pt x="25" y="2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282"/>
              <p:cNvSpPr>
                <a:spLocks/>
              </p:cNvSpPr>
              <p:nvPr/>
            </p:nvSpPr>
            <p:spPr bwMode="auto">
              <a:xfrm>
                <a:off x="4263" y="2415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283"/>
              <p:cNvSpPr>
                <a:spLocks/>
              </p:cNvSpPr>
              <p:nvPr/>
            </p:nvSpPr>
            <p:spPr bwMode="auto">
              <a:xfrm>
                <a:off x="4571" y="2415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Freeform 284"/>
              <p:cNvSpPr>
                <a:spLocks/>
              </p:cNvSpPr>
              <p:nvPr/>
            </p:nvSpPr>
            <p:spPr bwMode="auto">
              <a:xfrm>
                <a:off x="4573" y="2421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5" name="Freeform 285"/>
              <p:cNvSpPr>
                <a:spLocks/>
              </p:cNvSpPr>
              <p:nvPr/>
            </p:nvSpPr>
            <p:spPr bwMode="auto">
              <a:xfrm>
                <a:off x="4569" y="2415"/>
                <a:ext cx="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6" name="Freeform 286"/>
              <p:cNvSpPr>
                <a:spLocks/>
              </p:cNvSpPr>
              <p:nvPr/>
            </p:nvSpPr>
            <p:spPr bwMode="auto">
              <a:xfrm>
                <a:off x="4569" y="2413"/>
                <a:ext cx="10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10" y="12"/>
                  </a:cxn>
                  <a:cxn ang="0">
                    <a:pos x="10" y="10"/>
                  </a:cxn>
                  <a:cxn ang="0">
                    <a:pos x="10" y="12"/>
                  </a:cxn>
                </a:cxnLst>
                <a:rect l="0" t="0" r="r" b="b"/>
                <a:pathLst>
                  <a:path w="10" h="12">
                    <a:moveTo>
                      <a:pt x="10" y="12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7" name="Freeform 287"/>
              <p:cNvSpPr>
                <a:spLocks/>
              </p:cNvSpPr>
              <p:nvPr/>
            </p:nvSpPr>
            <p:spPr bwMode="auto">
              <a:xfrm>
                <a:off x="4589" y="2415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8" name="Freeform 288"/>
              <p:cNvSpPr>
                <a:spLocks/>
              </p:cNvSpPr>
              <p:nvPr/>
            </p:nvSpPr>
            <p:spPr bwMode="auto">
              <a:xfrm>
                <a:off x="4591" y="2421"/>
                <a:ext cx="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9" name="Freeform 289"/>
              <p:cNvSpPr>
                <a:spLocks/>
              </p:cNvSpPr>
              <p:nvPr/>
            </p:nvSpPr>
            <p:spPr bwMode="auto">
              <a:xfrm>
                <a:off x="4587" y="2413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0" name="Freeform 290"/>
              <p:cNvSpPr>
                <a:spLocks/>
              </p:cNvSpPr>
              <p:nvPr/>
            </p:nvSpPr>
            <p:spPr bwMode="auto">
              <a:xfrm>
                <a:off x="4591" y="24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1" name="Freeform 291"/>
              <p:cNvSpPr>
                <a:spLocks/>
              </p:cNvSpPr>
              <p:nvPr/>
            </p:nvSpPr>
            <p:spPr bwMode="auto">
              <a:xfrm>
                <a:off x="4548" y="2417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Freeform 292"/>
              <p:cNvSpPr>
                <a:spLocks/>
              </p:cNvSpPr>
              <p:nvPr/>
            </p:nvSpPr>
            <p:spPr bwMode="auto">
              <a:xfrm>
                <a:off x="4552" y="2419"/>
                <a:ext cx="7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7" h="10">
                    <a:moveTo>
                      <a:pt x="2" y="10"/>
                    </a:moveTo>
                    <a:lnTo>
                      <a:pt x="7" y="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3" name="Freeform 293"/>
              <p:cNvSpPr>
                <a:spLocks/>
              </p:cNvSpPr>
              <p:nvPr/>
            </p:nvSpPr>
            <p:spPr bwMode="auto">
              <a:xfrm>
                <a:off x="4546" y="2417"/>
                <a:ext cx="8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8" h="12">
                    <a:moveTo>
                      <a:pt x="2" y="0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Freeform 294"/>
              <p:cNvSpPr>
                <a:spLocks/>
              </p:cNvSpPr>
              <p:nvPr/>
            </p:nvSpPr>
            <p:spPr bwMode="auto">
              <a:xfrm>
                <a:off x="4548" y="2415"/>
                <a:ext cx="11" cy="6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Freeform 295"/>
              <p:cNvSpPr>
                <a:spLocks/>
              </p:cNvSpPr>
              <p:nvPr/>
            </p:nvSpPr>
            <p:spPr bwMode="auto">
              <a:xfrm>
                <a:off x="4532" y="2419"/>
                <a:ext cx="8" cy="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0">
                    <a:moveTo>
                      <a:pt x="8" y="2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Freeform 296"/>
              <p:cNvSpPr>
                <a:spLocks/>
              </p:cNvSpPr>
              <p:nvPr/>
            </p:nvSpPr>
            <p:spPr bwMode="auto">
              <a:xfrm>
                <a:off x="4538" y="2421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Freeform 297"/>
              <p:cNvSpPr>
                <a:spLocks/>
              </p:cNvSpPr>
              <p:nvPr/>
            </p:nvSpPr>
            <p:spPr bwMode="auto">
              <a:xfrm>
                <a:off x="4534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Freeform 298"/>
              <p:cNvSpPr>
                <a:spLocks/>
              </p:cNvSpPr>
              <p:nvPr/>
            </p:nvSpPr>
            <p:spPr bwMode="auto">
              <a:xfrm>
                <a:off x="4530" y="2417"/>
                <a:ext cx="8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Freeform 299"/>
              <p:cNvSpPr>
                <a:spLocks/>
              </p:cNvSpPr>
              <p:nvPr/>
            </p:nvSpPr>
            <p:spPr bwMode="auto">
              <a:xfrm>
                <a:off x="4534" y="2417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Freeform 300"/>
              <p:cNvSpPr>
                <a:spLocks/>
              </p:cNvSpPr>
              <p:nvPr/>
            </p:nvSpPr>
            <p:spPr bwMode="auto">
              <a:xfrm>
                <a:off x="4518" y="2419"/>
                <a:ext cx="6" cy="1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1" name="Freeform 301"/>
              <p:cNvSpPr>
                <a:spLocks/>
              </p:cNvSpPr>
              <p:nvPr/>
            </p:nvSpPr>
            <p:spPr bwMode="auto">
              <a:xfrm>
                <a:off x="4520" y="2425"/>
                <a:ext cx="6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6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2" name="Freeform 302"/>
              <p:cNvSpPr>
                <a:spLocks/>
              </p:cNvSpPr>
              <p:nvPr/>
            </p:nvSpPr>
            <p:spPr bwMode="auto">
              <a:xfrm>
                <a:off x="4516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3" name="Freeform 303"/>
              <p:cNvSpPr>
                <a:spLocks/>
              </p:cNvSpPr>
              <p:nvPr/>
            </p:nvSpPr>
            <p:spPr bwMode="auto">
              <a:xfrm>
                <a:off x="4514" y="2417"/>
                <a:ext cx="12" cy="1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4" name="Freeform 304"/>
              <p:cNvSpPr>
                <a:spLocks/>
              </p:cNvSpPr>
              <p:nvPr/>
            </p:nvSpPr>
            <p:spPr bwMode="auto">
              <a:xfrm>
                <a:off x="4497" y="2421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5" name="Freeform 305"/>
              <p:cNvSpPr>
                <a:spLocks/>
              </p:cNvSpPr>
              <p:nvPr/>
            </p:nvSpPr>
            <p:spPr bwMode="auto">
              <a:xfrm>
                <a:off x="4501" y="2423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6" name="Freeform 306"/>
              <p:cNvSpPr>
                <a:spLocks/>
              </p:cNvSpPr>
              <p:nvPr/>
            </p:nvSpPr>
            <p:spPr bwMode="auto">
              <a:xfrm>
                <a:off x="4495" y="2425"/>
                <a:ext cx="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7" name="Freeform 307"/>
              <p:cNvSpPr>
                <a:spLocks/>
              </p:cNvSpPr>
              <p:nvPr/>
            </p:nvSpPr>
            <p:spPr bwMode="auto">
              <a:xfrm>
                <a:off x="4495" y="2419"/>
                <a:ext cx="13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6"/>
                  </a:cxn>
                  <a:cxn ang="0">
                    <a:pos x="10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4"/>
                  </a:cxn>
                </a:cxnLst>
                <a:rect l="0" t="0" r="r" b="b"/>
                <a:pathLst>
                  <a:path w="13" h="6">
                    <a:moveTo>
                      <a:pt x="10" y="4"/>
                    </a:moveTo>
                    <a:lnTo>
                      <a:pt x="13" y="6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Freeform 308"/>
              <p:cNvSpPr>
                <a:spLocks/>
              </p:cNvSpPr>
              <p:nvPr/>
            </p:nvSpPr>
            <p:spPr bwMode="auto">
              <a:xfrm>
                <a:off x="4475" y="2423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9" name="Freeform 309"/>
              <p:cNvSpPr>
                <a:spLocks/>
              </p:cNvSpPr>
              <p:nvPr/>
            </p:nvSpPr>
            <p:spPr bwMode="auto">
              <a:xfrm>
                <a:off x="4477" y="2429"/>
                <a:ext cx="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0" name="Freeform 310"/>
              <p:cNvSpPr>
                <a:spLocks/>
              </p:cNvSpPr>
              <p:nvPr/>
            </p:nvSpPr>
            <p:spPr bwMode="auto">
              <a:xfrm>
                <a:off x="4473" y="2423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3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3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" name="Freeform 311"/>
              <p:cNvSpPr>
                <a:spLocks/>
              </p:cNvSpPr>
              <p:nvPr/>
            </p:nvSpPr>
            <p:spPr bwMode="auto">
              <a:xfrm>
                <a:off x="4473" y="2421"/>
                <a:ext cx="10" cy="1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2" name="Freeform 312"/>
              <p:cNvSpPr>
                <a:spLocks/>
              </p:cNvSpPr>
              <p:nvPr/>
            </p:nvSpPr>
            <p:spPr bwMode="auto">
              <a:xfrm>
                <a:off x="4250" y="2423"/>
                <a:ext cx="9" cy="1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5" y="13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6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lnTo>
                      <a:pt x="9" y="10"/>
                    </a:lnTo>
                    <a:lnTo>
                      <a:pt x="7" y="10"/>
                    </a:lnTo>
                    <a:lnTo>
                      <a:pt x="5" y="13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3" name="Freeform 313"/>
              <p:cNvSpPr>
                <a:spLocks/>
              </p:cNvSpPr>
              <p:nvPr/>
            </p:nvSpPr>
            <p:spPr bwMode="auto">
              <a:xfrm>
                <a:off x="4252" y="2429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" y="9"/>
                  </a:cxn>
                  <a:cxn ang="0">
                    <a:pos x="5" y="7"/>
                  </a:cxn>
                  <a:cxn ang="0">
                    <a:pos x="7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4" name="Freeform 314"/>
              <p:cNvSpPr>
                <a:spLocks/>
              </p:cNvSpPr>
              <p:nvPr/>
            </p:nvSpPr>
            <p:spPr bwMode="auto">
              <a:xfrm>
                <a:off x="4248" y="2425"/>
                <a:ext cx="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5" name="Freeform 315"/>
              <p:cNvSpPr>
                <a:spLocks/>
              </p:cNvSpPr>
              <p:nvPr/>
            </p:nvSpPr>
            <p:spPr bwMode="auto">
              <a:xfrm>
                <a:off x="4248" y="2421"/>
                <a:ext cx="13" cy="1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3" y="10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1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3" y="8"/>
                  </a:cxn>
                </a:cxnLst>
                <a:rect l="0" t="0" r="r" b="b"/>
                <a:pathLst>
                  <a:path w="13" h="10">
                    <a:moveTo>
                      <a:pt x="13" y="8"/>
                    </a:moveTo>
                    <a:lnTo>
                      <a:pt x="13" y="10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Freeform 316"/>
              <p:cNvSpPr>
                <a:spLocks/>
              </p:cNvSpPr>
              <p:nvPr/>
            </p:nvSpPr>
            <p:spPr bwMode="auto">
              <a:xfrm>
                <a:off x="4438" y="2423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7" name="Freeform 317"/>
              <p:cNvSpPr>
                <a:spLocks/>
              </p:cNvSpPr>
              <p:nvPr/>
            </p:nvSpPr>
            <p:spPr bwMode="auto">
              <a:xfrm>
                <a:off x="4442" y="2423"/>
                <a:ext cx="6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13"/>
                  </a:cxn>
                </a:cxnLst>
                <a:rect l="0" t="0" r="r" b="b"/>
                <a:pathLst>
                  <a:path w="6" h="13">
                    <a:moveTo>
                      <a:pt x="2" y="13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8" name="Freeform 318"/>
              <p:cNvSpPr>
                <a:spLocks/>
              </p:cNvSpPr>
              <p:nvPr/>
            </p:nvSpPr>
            <p:spPr bwMode="auto">
              <a:xfrm>
                <a:off x="4438" y="2427"/>
                <a:ext cx="6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6" h="9">
                    <a:moveTo>
                      <a:pt x="0" y="2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9" name="Freeform 319"/>
              <p:cNvSpPr>
                <a:spLocks/>
              </p:cNvSpPr>
              <p:nvPr/>
            </p:nvSpPr>
            <p:spPr bwMode="auto">
              <a:xfrm>
                <a:off x="4438" y="2421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Freeform 320"/>
              <p:cNvSpPr>
                <a:spLocks/>
              </p:cNvSpPr>
              <p:nvPr/>
            </p:nvSpPr>
            <p:spPr bwMode="auto">
              <a:xfrm>
                <a:off x="4461" y="2423"/>
                <a:ext cx="4" cy="1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10">
                    <a:moveTo>
                      <a:pt x="4" y="2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Freeform 321"/>
              <p:cNvSpPr>
                <a:spLocks/>
              </p:cNvSpPr>
              <p:nvPr/>
            </p:nvSpPr>
            <p:spPr bwMode="auto">
              <a:xfrm>
                <a:off x="4461" y="2425"/>
                <a:ext cx="8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4" y="11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Freeform 322"/>
              <p:cNvSpPr>
                <a:spLocks/>
              </p:cNvSpPr>
              <p:nvPr/>
            </p:nvSpPr>
            <p:spPr bwMode="auto">
              <a:xfrm>
                <a:off x="4459" y="2431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Freeform 323"/>
              <p:cNvSpPr>
                <a:spLocks/>
              </p:cNvSpPr>
              <p:nvPr/>
            </p:nvSpPr>
            <p:spPr bwMode="auto">
              <a:xfrm>
                <a:off x="4459" y="2421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Freeform 324"/>
              <p:cNvSpPr>
                <a:spLocks/>
              </p:cNvSpPr>
              <p:nvPr/>
            </p:nvSpPr>
            <p:spPr bwMode="auto">
              <a:xfrm>
                <a:off x="4461" y="2421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Freeform 325"/>
              <p:cNvSpPr>
                <a:spLocks/>
              </p:cNvSpPr>
              <p:nvPr/>
            </p:nvSpPr>
            <p:spPr bwMode="auto">
              <a:xfrm>
                <a:off x="3979" y="2425"/>
                <a:ext cx="25" cy="41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39"/>
                  </a:cxn>
                  <a:cxn ang="0">
                    <a:pos x="18" y="41"/>
                  </a:cxn>
                  <a:cxn ang="0">
                    <a:pos x="6" y="41"/>
                  </a:cxn>
                  <a:cxn ang="0">
                    <a:pos x="2" y="37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41">
                    <a:moveTo>
                      <a:pt x="25" y="4"/>
                    </a:moveTo>
                    <a:lnTo>
                      <a:pt x="23" y="39"/>
                    </a:lnTo>
                    <a:lnTo>
                      <a:pt x="18" y="41"/>
                    </a:lnTo>
                    <a:lnTo>
                      <a:pt x="6" y="41"/>
                    </a:lnTo>
                    <a:lnTo>
                      <a:pt x="2" y="37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6" name="Freeform 326"/>
              <p:cNvSpPr>
                <a:spLocks/>
              </p:cNvSpPr>
              <p:nvPr/>
            </p:nvSpPr>
            <p:spPr bwMode="auto">
              <a:xfrm>
                <a:off x="3999" y="2429"/>
                <a:ext cx="7" cy="37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5" y="3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7"/>
                  </a:cxn>
                  <a:cxn ang="0">
                    <a:pos x="5" y="37"/>
                  </a:cxn>
                  <a:cxn ang="0">
                    <a:pos x="5" y="35"/>
                  </a:cxn>
                  <a:cxn ang="0">
                    <a:pos x="3" y="37"/>
                  </a:cxn>
                </a:cxnLst>
                <a:rect l="0" t="0" r="r" b="b"/>
                <a:pathLst>
                  <a:path w="7" h="37">
                    <a:moveTo>
                      <a:pt x="3" y="37"/>
                    </a:moveTo>
                    <a:lnTo>
                      <a:pt x="5" y="3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7" name="Freeform 327"/>
              <p:cNvSpPr>
                <a:spLocks/>
              </p:cNvSpPr>
              <p:nvPr/>
            </p:nvSpPr>
            <p:spPr bwMode="auto">
              <a:xfrm>
                <a:off x="3979" y="2456"/>
                <a:ext cx="23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6" y="12"/>
                  </a:cxn>
                  <a:cxn ang="0">
                    <a:pos x="20" y="10"/>
                  </a:cxn>
                  <a:cxn ang="0">
                    <a:pos x="23" y="10"/>
                  </a:cxn>
                  <a:cxn ang="0">
                    <a:pos x="20" y="6"/>
                  </a:cxn>
                  <a:cxn ang="0">
                    <a:pos x="18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2">
                    <a:moveTo>
                      <a:pt x="0" y="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0" y="6"/>
                    </a:lnTo>
                    <a:lnTo>
                      <a:pt x="18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8" name="Freeform 328"/>
              <p:cNvSpPr>
                <a:spLocks/>
              </p:cNvSpPr>
              <p:nvPr/>
            </p:nvSpPr>
            <p:spPr bwMode="auto">
              <a:xfrm>
                <a:off x="3977" y="2425"/>
                <a:ext cx="6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33"/>
                  </a:cxn>
                  <a:cxn ang="0">
                    <a:pos x="6" y="33"/>
                  </a:cxn>
                  <a:cxn ang="0">
                    <a:pos x="6" y="25"/>
                  </a:cxn>
                  <a:cxn ang="0">
                    <a:pos x="4" y="1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3">
                    <a:moveTo>
                      <a:pt x="0" y="0"/>
                    </a:moveTo>
                    <a:lnTo>
                      <a:pt x="0" y="17"/>
                    </a:lnTo>
                    <a:lnTo>
                      <a:pt x="2" y="25"/>
                    </a:lnTo>
                    <a:lnTo>
                      <a:pt x="2" y="33"/>
                    </a:lnTo>
                    <a:lnTo>
                      <a:pt x="6" y="33"/>
                    </a:lnTo>
                    <a:lnTo>
                      <a:pt x="6" y="25"/>
                    </a:lnTo>
                    <a:lnTo>
                      <a:pt x="4" y="1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9" name="Freeform 329"/>
              <p:cNvSpPr>
                <a:spLocks/>
              </p:cNvSpPr>
              <p:nvPr/>
            </p:nvSpPr>
            <p:spPr bwMode="auto">
              <a:xfrm>
                <a:off x="3977" y="2421"/>
                <a:ext cx="29" cy="10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27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7" y="10"/>
                  </a:cxn>
                  <a:cxn ang="0">
                    <a:pos x="25" y="8"/>
                  </a:cxn>
                  <a:cxn ang="0">
                    <a:pos x="29" y="8"/>
                  </a:cxn>
                  <a:cxn ang="0">
                    <a:pos x="29" y="6"/>
                  </a:cxn>
                  <a:cxn ang="0">
                    <a:pos x="27" y="6"/>
                  </a:cxn>
                  <a:cxn ang="0">
                    <a:pos x="29" y="8"/>
                  </a:cxn>
                </a:cxnLst>
                <a:rect l="0" t="0" r="r" b="b"/>
                <a:pathLst>
                  <a:path w="29" h="10">
                    <a:moveTo>
                      <a:pt x="29" y="8"/>
                    </a:moveTo>
                    <a:lnTo>
                      <a:pt x="27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7" y="10"/>
                    </a:lnTo>
                    <a:lnTo>
                      <a:pt x="25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0" name="Freeform 330"/>
              <p:cNvSpPr>
                <a:spLocks/>
              </p:cNvSpPr>
              <p:nvPr/>
            </p:nvSpPr>
            <p:spPr bwMode="auto">
              <a:xfrm>
                <a:off x="4422" y="2425"/>
                <a:ext cx="6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1">
                    <a:moveTo>
                      <a:pt x="6" y="4"/>
                    </a:moveTo>
                    <a:lnTo>
                      <a:pt x="6" y="8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1" name="Freeform 331"/>
              <p:cNvSpPr>
                <a:spLocks/>
              </p:cNvSpPr>
              <p:nvPr/>
            </p:nvSpPr>
            <p:spPr bwMode="auto">
              <a:xfrm>
                <a:off x="4426" y="2429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Freeform 332"/>
              <p:cNvSpPr>
                <a:spLocks/>
              </p:cNvSpPr>
              <p:nvPr/>
            </p:nvSpPr>
            <p:spPr bwMode="auto">
              <a:xfrm>
                <a:off x="4418" y="2431"/>
                <a:ext cx="8" cy="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8" h="7">
                    <a:moveTo>
                      <a:pt x="2" y="2"/>
                    </a:moveTo>
                    <a:lnTo>
                      <a:pt x="2" y="5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3" name="Freeform 333"/>
              <p:cNvSpPr>
                <a:spLocks/>
              </p:cNvSpPr>
              <p:nvPr/>
            </p:nvSpPr>
            <p:spPr bwMode="auto">
              <a:xfrm>
                <a:off x="4418" y="2423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4" name="Freeform 334"/>
              <p:cNvSpPr>
                <a:spLocks/>
              </p:cNvSpPr>
              <p:nvPr/>
            </p:nvSpPr>
            <p:spPr bwMode="auto">
              <a:xfrm>
                <a:off x="4422" y="2423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5" name="Freeform 335"/>
              <p:cNvSpPr>
                <a:spLocks/>
              </p:cNvSpPr>
              <p:nvPr/>
            </p:nvSpPr>
            <p:spPr bwMode="auto">
              <a:xfrm>
                <a:off x="4363" y="2427"/>
                <a:ext cx="8" cy="13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4"/>
                  </a:cxn>
                  <a:cxn ang="0">
                    <a:pos x="6" y="9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3">
                    <a:moveTo>
                      <a:pt x="8" y="2"/>
                    </a:moveTo>
                    <a:lnTo>
                      <a:pt x="6" y="4"/>
                    </a:lnTo>
                    <a:lnTo>
                      <a:pt x="6" y="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6" name="Freeform 336"/>
              <p:cNvSpPr>
                <a:spLocks/>
              </p:cNvSpPr>
              <p:nvPr/>
            </p:nvSpPr>
            <p:spPr bwMode="auto">
              <a:xfrm>
                <a:off x="4363" y="2427"/>
                <a:ext cx="8" cy="1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5"/>
                  </a:cxn>
                  <a:cxn ang="0">
                    <a:pos x="0" y="13"/>
                  </a:cxn>
                </a:cxnLst>
                <a:rect l="0" t="0" r="r" b="b"/>
                <a:pathLst>
                  <a:path w="8" h="15">
                    <a:moveTo>
                      <a:pt x="0" y="13"/>
                    </a:moveTo>
                    <a:lnTo>
                      <a:pt x="2" y="15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7" name="Freeform 337"/>
              <p:cNvSpPr>
                <a:spLocks/>
              </p:cNvSpPr>
              <p:nvPr/>
            </p:nvSpPr>
            <p:spPr bwMode="auto">
              <a:xfrm>
                <a:off x="4361" y="2425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8" name="Freeform 338"/>
              <p:cNvSpPr>
                <a:spLocks/>
              </p:cNvSpPr>
              <p:nvPr/>
            </p:nvSpPr>
            <p:spPr bwMode="auto">
              <a:xfrm>
                <a:off x="4365" y="2425"/>
                <a:ext cx="8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9" name="Freeform 339"/>
              <p:cNvSpPr>
                <a:spLocks/>
              </p:cNvSpPr>
              <p:nvPr/>
            </p:nvSpPr>
            <p:spPr bwMode="auto">
              <a:xfrm>
                <a:off x="4399" y="2427"/>
                <a:ext cx="9" cy="9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6"/>
                  </a:cxn>
                  <a:cxn ang="0">
                    <a:pos x="7" y="9"/>
                  </a:cxn>
                  <a:cxn ang="0">
                    <a:pos x="2" y="9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Freeform 340"/>
              <p:cNvSpPr>
                <a:spLocks/>
              </p:cNvSpPr>
              <p:nvPr/>
            </p:nvSpPr>
            <p:spPr bwMode="auto">
              <a:xfrm>
                <a:off x="4403" y="2431"/>
                <a:ext cx="7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" y="7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0" y="7"/>
                  </a:cxn>
                </a:cxnLst>
                <a:rect l="0" t="0" r="r" b="b"/>
                <a:pathLst>
                  <a:path w="7" h="9">
                    <a:moveTo>
                      <a:pt x="0" y="7"/>
                    </a:moveTo>
                    <a:lnTo>
                      <a:pt x="3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1" name="Freeform 341"/>
              <p:cNvSpPr>
                <a:spLocks/>
              </p:cNvSpPr>
              <p:nvPr/>
            </p:nvSpPr>
            <p:spPr bwMode="auto">
              <a:xfrm>
                <a:off x="4397" y="2427"/>
                <a:ext cx="6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6" y="11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2" name="Freeform 342"/>
              <p:cNvSpPr>
                <a:spLocks/>
              </p:cNvSpPr>
              <p:nvPr/>
            </p:nvSpPr>
            <p:spPr bwMode="auto">
              <a:xfrm>
                <a:off x="4397" y="2425"/>
                <a:ext cx="13" cy="8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8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8">
                    <a:moveTo>
                      <a:pt x="13" y="6"/>
                    </a:moveTo>
                    <a:lnTo>
                      <a:pt x="13" y="8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3" name="Freeform 343"/>
              <p:cNvSpPr>
                <a:spLocks/>
              </p:cNvSpPr>
              <p:nvPr/>
            </p:nvSpPr>
            <p:spPr bwMode="auto">
              <a:xfrm>
                <a:off x="4344" y="2429"/>
                <a:ext cx="8" cy="11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4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6" y="7"/>
                  </a:cxn>
                </a:cxnLst>
                <a:rect l="0" t="0" r="r" b="b"/>
                <a:pathLst>
                  <a:path w="8" h="11">
                    <a:moveTo>
                      <a:pt x="6" y="7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4" name="Freeform 344"/>
              <p:cNvSpPr>
                <a:spLocks/>
              </p:cNvSpPr>
              <p:nvPr/>
            </p:nvSpPr>
            <p:spPr bwMode="auto">
              <a:xfrm>
                <a:off x="4348" y="2436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5" name="Freeform 345"/>
              <p:cNvSpPr>
                <a:spLocks/>
              </p:cNvSpPr>
              <p:nvPr/>
            </p:nvSpPr>
            <p:spPr bwMode="auto">
              <a:xfrm>
                <a:off x="4342" y="2427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6" y="15"/>
                  </a:cxn>
                  <a:cxn ang="0">
                    <a:pos x="6" y="9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6" name="Freeform 346"/>
              <p:cNvSpPr>
                <a:spLocks/>
              </p:cNvSpPr>
              <p:nvPr/>
            </p:nvSpPr>
            <p:spPr bwMode="auto">
              <a:xfrm>
                <a:off x="4346" y="2427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7" name="Freeform 347"/>
              <p:cNvSpPr>
                <a:spLocks/>
              </p:cNvSpPr>
              <p:nvPr/>
            </p:nvSpPr>
            <p:spPr bwMode="auto">
              <a:xfrm>
                <a:off x="4381" y="2427"/>
                <a:ext cx="8" cy="11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11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Freeform 348"/>
              <p:cNvSpPr>
                <a:spLocks/>
              </p:cNvSpPr>
              <p:nvPr/>
            </p:nvSpPr>
            <p:spPr bwMode="auto">
              <a:xfrm>
                <a:off x="4381" y="2429"/>
                <a:ext cx="10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9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9" name="Freeform 349"/>
              <p:cNvSpPr>
                <a:spLocks/>
              </p:cNvSpPr>
              <p:nvPr/>
            </p:nvSpPr>
            <p:spPr bwMode="auto">
              <a:xfrm>
                <a:off x="4381" y="2425"/>
                <a:ext cx="6" cy="13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3">
                    <a:moveTo>
                      <a:pt x="6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0" name="Freeform 350"/>
              <p:cNvSpPr>
                <a:spLocks/>
              </p:cNvSpPr>
              <p:nvPr/>
            </p:nvSpPr>
            <p:spPr bwMode="auto">
              <a:xfrm>
                <a:off x="4383" y="242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1" name="Freeform 351"/>
              <p:cNvSpPr>
                <a:spLocks/>
              </p:cNvSpPr>
              <p:nvPr/>
            </p:nvSpPr>
            <p:spPr bwMode="auto">
              <a:xfrm>
                <a:off x="3436" y="2431"/>
                <a:ext cx="31" cy="4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9" y="15"/>
                  </a:cxn>
                  <a:cxn ang="0">
                    <a:pos x="29" y="25"/>
                  </a:cxn>
                  <a:cxn ang="0">
                    <a:pos x="27" y="37"/>
                  </a:cxn>
                  <a:cxn ang="0">
                    <a:pos x="25" y="45"/>
                  </a:cxn>
                  <a:cxn ang="0">
                    <a:pos x="19" y="45"/>
                  </a:cxn>
                  <a:cxn ang="0">
                    <a:pos x="15" y="47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3"/>
                  </a:cxn>
                  <a:cxn ang="0">
                    <a:pos x="6" y="0"/>
                  </a:cxn>
                  <a:cxn ang="0">
                    <a:pos x="25" y="0"/>
                  </a:cxn>
                  <a:cxn ang="0">
                    <a:pos x="27" y="2"/>
                  </a:cxn>
                  <a:cxn ang="0">
                    <a:pos x="31" y="2"/>
                  </a:cxn>
                </a:cxnLst>
                <a:rect l="0" t="0" r="r" b="b"/>
                <a:pathLst>
                  <a:path w="31" h="47">
                    <a:moveTo>
                      <a:pt x="31" y="2"/>
                    </a:moveTo>
                    <a:lnTo>
                      <a:pt x="29" y="15"/>
                    </a:lnTo>
                    <a:lnTo>
                      <a:pt x="29" y="25"/>
                    </a:lnTo>
                    <a:lnTo>
                      <a:pt x="27" y="37"/>
                    </a:lnTo>
                    <a:lnTo>
                      <a:pt x="25" y="45"/>
                    </a:lnTo>
                    <a:lnTo>
                      <a:pt x="19" y="45"/>
                    </a:lnTo>
                    <a:lnTo>
                      <a:pt x="15" y="47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2" name="Freeform 352"/>
              <p:cNvSpPr>
                <a:spLocks/>
              </p:cNvSpPr>
              <p:nvPr/>
            </p:nvSpPr>
            <p:spPr bwMode="auto">
              <a:xfrm>
                <a:off x="3459" y="2433"/>
                <a:ext cx="10" cy="47"/>
              </a:xfrm>
              <a:custGeom>
                <a:avLst/>
                <a:gdLst/>
                <a:ahLst/>
                <a:cxnLst>
                  <a:cxn ang="0">
                    <a:pos x="2" y="45"/>
                  </a:cxn>
                  <a:cxn ang="0">
                    <a:pos x="4" y="45"/>
                  </a:cxn>
                  <a:cxn ang="0">
                    <a:pos x="6" y="35"/>
                  </a:cxn>
                  <a:cxn ang="0">
                    <a:pos x="8" y="23"/>
                  </a:cxn>
                  <a:cxn ang="0">
                    <a:pos x="10" y="13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13"/>
                  </a:cxn>
                  <a:cxn ang="0">
                    <a:pos x="4" y="2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2" y="43"/>
                  </a:cxn>
                  <a:cxn ang="0">
                    <a:pos x="2" y="47"/>
                  </a:cxn>
                  <a:cxn ang="0">
                    <a:pos x="4" y="45"/>
                  </a:cxn>
                  <a:cxn ang="0">
                    <a:pos x="2" y="45"/>
                  </a:cxn>
                </a:cxnLst>
                <a:rect l="0" t="0" r="r" b="b"/>
                <a:pathLst>
                  <a:path w="10" h="47">
                    <a:moveTo>
                      <a:pt x="2" y="45"/>
                    </a:moveTo>
                    <a:lnTo>
                      <a:pt x="4" y="45"/>
                    </a:lnTo>
                    <a:lnTo>
                      <a:pt x="6" y="35"/>
                    </a:lnTo>
                    <a:lnTo>
                      <a:pt x="8" y="2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13"/>
                    </a:lnTo>
                    <a:lnTo>
                      <a:pt x="4" y="2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45"/>
                    </a:lnTo>
                    <a:lnTo>
                      <a:pt x="2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3" name="Freeform 353"/>
              <p:cNvSpPr>
                <a:spLocks/>
              </p:cNvSpPr>
              <p:nvPr/>
            </p:nvSpPr>
            <p:spPr bwMode="auto">
              <a:xfrm>
                <a:off x="3436" y="2474"/>
                <a:ext cx="2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5" y="6"/>
                  </a:cxn>
                  <a:cxn ang="0">
                    <a:pos x="19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25" h="6">
                    <a:moveTo>
                      <a:pt x="0" y="4"/>
                    </a:moveTo>
                    <a:lnTo>
                      <a:pt x="0" y="6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3434" y="2429"/>
                <a:ext cx="11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4" y="49"/>
                  </a:cxn>
                  <a:cxn ang="0">
                    <a:pos x="4" y="25"/>
                  </a:cxn>
                  <a:cxn ang="0">
                    <a:pos x="6" y="15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11" h="49">
                    <a:moveTo>
                      <a:pt x="8" y="0"/>
                    </a:moveTo>
                    <a:lnTo>
                      <a:pt x="6" y="2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25"/>
                    </a:lnTo>
                    <a:lnTo>
                      <a:pt x="6" y="15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5" name="Freeform 355"/>
              <p:cNvSpPr>
                <a:spLocks/>
              </p:cNvSpPr>
              <p:nvPr/>
            </p:nvSpPr>
            <p:spPr bwMode="auto">
              <a:xfrm>
                <a:off x="3442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7">
                    <a:moveTo>
                      <a:pt x="27" y="4"/>
                    </a:move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3669" y="2431"/>
                <a:ext cx="37" cy="51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37" y="39"/>
                  </a:cxn>
                  <a:cxn ang="0">
                    <a:pos x="35" y="49"/>
                  </a:cxn>
                  <a:cxn ang="0">
                    <a:pos x="31" y="49"/>
                  </a:cxn>
                  <a:cxn ang="0">
                    <a:pos x="26" y="51"/>
                  </a:cxn>
                  <a:cxn ang="0">
                    <a:pos x="4" y="51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3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6" y="5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37" y="5"/>
                  </a:cxn>
                </a:cxnLst>
                <a:rect l="0" t="0" r="r" b="b"/>
                <a:pathLst>
                  <a:path w="37" h="51">
                    <a:moveTo>
                      <a:pt x="37" y="5"/>
                    </a:moveTo>
                    <a:lnTo>
                      <a:pt x="37" y="39"/>
                    </a:lnTo>
                    <a:lnTo>
                      <a:pt x="35" y="49"/>
                    </a:lnTo>
                    <a:lnTo>
                      <a:pt x="31" y="49"/>
                    </a:lnTo>
                    <a:lnTo>
                      <a:pt x="26" y="51"/>
                    </a:lnTo>
                    <a:lnTo>
                      <a:pt x="4" y="51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2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7" name="Freeform 357"/>
              <p:cNvSpPr>
                <a:spLocks/>
              </p:cNvSpPr>
              <p:nvPr/>
            </p:nvSpPr>
            <p:spPr bwMode="auto">
              <a:xfrm>
                <a:off x="3702" y="2436"/>
                <a:ext cx="6" cy="46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4" y="44"/>
                  </a:cxn>
                  <a:cxn ang="0">
                    <a:pos x="6" y="3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2" y="42"/>
                  </a:cxn>
                  <a:cxn ang="0">
                    <a:pos x="2" y="46"/>
                  </a:cxn>
                  <a:cxn ang="0">
                    <a:pos x="4" y="46"/>
                  </a:cxn>
                  <a:cxn ang="0">
                    <a:pos x="4" y="44"/>
                  </a:cxn>
                  <a:cxn ang="0">
                    <a:pos x="2" y="46"/>
                  </a:cxn>
                </a:cxnLst>
                <a:rect l="0" t="0" r="r" b="b"/>
                <a:pathLst>
                  <a:path w="6" h="46">
                    <a:moveTo>
                      <a:pt x="2" y="46"/>
                    </a:moveTo>
                    <a:lnTo>
                      <a:pt x="4" y="44"/>
                    </a:lnTo>
                    <a:lnTo>
                      <a:pt x="6" y="3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3669" y="2478"/>
                <a:ext cx="35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6" y="6"/>
                  </a:cxn>
                  <a:cxn ang="0">
                    <a:pos x="31" y="4"/>
                  </a:cxn>
                  <a:cxn ang="0">
                    <a:pos x="35" y="4"/>
                  </a:cxn>
                  <a:cxn ang="0">
                    <a:pos x="35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35" h="6">
                    <a:moveTo>
                      <a:pt x="2" y="4"/>
                    </a:moveTo>
                    <a:lnTo>
                      <a:pt x="4" y="6"/>
                    </a:lnTo>
                    <a:lnTo>
                      <a:pt x="26" y="6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667" y="2429"/>
                <a:ext cx="14" cy="5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4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2" y="33"/>
                  </a:cxn>
                  <a:cxn ang="0">
                    <a:pos x="2" y="39"/>
                  </a:cxn>
                  <a:cxn ang="0">
                    <a:pos x="4" y="47"/>
                  </a:cxn>
                  <a:cxn ang="0">
                    <a:pos x="4" y="53"/>
                  </a:cxn>
                  <a:cxn ang="0">
                    <a:pos x="6" y="53"/>
                  </a:cxn>
                  <a:cxn ang="0">
                    <a:pos x="8" y="47"/>
                  </a:cxn>
                  <a:cxn ang="0">
                    <a:pos x="6" y="39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6" y="13"/>
                  </a:cxn>
                  <a:cxn ang="0">
                    <a:pos x="8" y="7"/>
                  </a:cxn>
                  <a:cxn ang="0">
                    <a:pos x="14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53">
                    <a:moveTo>
                      <a:pt x="14" y="0"/>
                    </a:moveTo>
                    <a:lnTo>
                      <a:pt x="6" y="4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3"/>
                    </a:lnTo>
                    <a:lnTo>
                      <a:pt x="2" y="39"/>
                    </a:lnTo>
                    <a:lnTo>
                      <a:pt x="4" y="47"/>
                    </a:lnTo>
                    <a:lnTo>
                      <a:pt x="4" y="53"/>
                    </a:lnTo>
                    <a:lnTo>
                      <a:pt x="6" y="53"/>
                    </a:lnTo>
                    <a:lnTo>
                      <a:pt x="8" y="47"/>
                    </a:lnTo>
                    <a:lnTo>
                      <a:pt x="6" y="39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Freeform 360"/>
              <p:cNvSpPr>
                <a:spLocks/>
              </p:cNvSpPr>
              <p:nvPr/>
            </p:nvSpPr>
            <p:spPr bwMode="auto">
              <a:xfrm>
                <a:off x="3681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7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27" y="4"/>
                  </a:cxn>
                  <a:cxn ang="0">
                    <a:pos x="27" y="7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27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27" y="4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4326" y="2431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2" name="Freeform 362"/>
              <p:cNvSpPr>
                <a:spLocks/>
              </p:cNvSpPr>
              <p:nvPr/>
            </p:nvSpPr>
            <p:spPr bwMode="auto">
              <a:xfrm>
                <a:off x="4324" y="2436"/>
                <a:ext cx="8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10">
                    <a:moveTo>
                      <a:pt x="0" y="4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4324" y="2429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4" name="Freeform 364"/>
              <p:cNvSpPr>
                <a:spLocks/>
              </p:cNvSpPr>
              <p:nvPr/>
            </p:nvSpPr>
            <p:spPr bwMode="auto">
              <a:xfrm>
                <a:off x="4326" y="2429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4328" y="2431"/>
                <a:ext cx="6" cy="11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4" y="5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9"/>
                  </a:cxn>
                  <a:cxn ang="0">
                    <a:pos x="4" y="11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lnTo>
                      <a:pt x="6" y="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6" name="Freeform 366"/>
              <p:cNvSpPr>
                <a:spLocks/>
              </p:cNvSpPr>
              <p:nvPr/>
            </p:nvSpPr>
            <p:spPr bwMode="auto">
              <a:xfrm>
                <a:off x="4303" y="2431"/>
                <a:ext cx="7" cy="13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7" y="9"/>
                  </a:cxn>
                </a:cxnLst>
                <a:rect l="0" t="0" r="r" b="b"/>
                <a:pathLst>
                  <a:path w="7" h="13">
                    <a:moveTo>
                      <a:pt x="7" y="9"/>
                    </a:moveTo>
                    <a:lnTo>
                      <a:pt x="7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7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4303" y="2440"/>
                <a:ext cx="9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6">
                    <a:moveTo>
                      <a:pt x="0" y="4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8" name="Freeform 368"/>
              <p:cNvSpPr>
                <a:spLocks/>
              </p:cNvSpPr>
              <p:nvPr/>
            </p:nvSpPr>
            <p:spPr bwMode="auto">
              <a:xfrm>
                <a:off x="4301" y="2433"/>
                <a:ext cx="5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9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7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4301" y="2431"/>
                <a:ext cx="11" cy="9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11" y="5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11" y="9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lnTo>
                      <a:pt x="11" y="5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0" name="Freeform 370"/>
              <p:cNvSpPr>
                <a:spLocks/>
              </p:cNvSpPr>
              <p:nvPr/>
            </p:nvSpPr>
            <p:spPr bwMode="auto">
              <a:xfrm>
                <a:off x="3985" y="2433"/>
                <a:ext cx="10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3">
                    <a:moveTo>
                      <a:pt x="10" y="0"/>
                    </a:moveTo>
                    <a:lnTo>
                      <a:pt x="10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3989" y="2433"/>
                <a:ext cx="8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5"/>
                  </a:cxn>
                </a:cxnLst>
                <a:rect l="0" t="0" r="r" b="b"/>
                <a:pathLst>
                  <a:path w="8" h="15">
                    <a:moveTo>
                      <a:pt x="2" y="15"/>
                    </a:moveTo>
                    <a:lnTo>
                      <a:pt x="6" y="13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2" name="Freeform 372"/>
              <p:cNvSpPr>
                <a:spLocks/>
              </p:cNvSpPr>
              <p:nvPr/>
            </p:nvSpPr>
            <p:spPr bwMode="auto">
              <a:xfrm>
                <a:off x="3983" y="2442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3983" y="2431"/>
                <a:ext cx="14" cy="1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3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4" name="Freeform 374"/>
              <p:cNvSpPr>
                <a:spLocks/>
              </p:cNvSpPr>
              <p:nvPr/>
            </p:nvSpPr>
            <p:spPr bwMode="auto">
              <a:xfrm>
                <a:off x="3226" y="2433"/>
                <a:ext cx="19" cy="39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2" y="37"/>
                  </a:cxn>
                  <a:cxn ang="0">
                    <a:pos x="10" y="37"/>
                  </a:cxn>
                  <a:cxn ang="0">
                    <a:pos x="8" y="35"/>
                  </a:cxn>
                  <a:cxn ang="0">
                    <a:pos x="6" y="35"/>
                  </a:cxn>
                  <a:cxn ang="0">
                    <a:pos x="6" y="33"/>
                  </a:cxn>
                  <a:cxn ang="0">
                    <a:pos x="4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1"/>
                  </a:cxn>
                  <a:cxn ang="0">
                    <a:pos x="4" y="17"/>
                  </a:cxn>
                  <a:cxn ang="0">
                    <a:pos x="6" y="13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7" y="0"/>
                  </a:cxn>
                  <a:cxn ang="0">
                    <a:pos x="19" y="11"/>
                  </a:cxn>
                  <a:cxn ang="0">
                    <a:pos x="17" y="19"/>
                  </a:cxn>
                  <a:cxn ang="0">
                    <a:pos x="14" y="29"/>
                  </a:cxn>
                  <a:cxn ang="0">
                    <a:pos x="14" y="39"/>
                  </a:cxn>
                </a:cxnLst>
                <a:rect l="0" t="0" r="r" b="b"/>
                <a:pathLst>
                  <a:path w="19" h="39">
                    <a:moveTo>
                      <a:pt x="14" y="39"/>
                    </a:moveTo>
                    <a:lnTo>
                      <a:pt x="12" y="37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0"/>
                    </a:lnTo>
                    <a:lnTo>
                      <a:pt x="19" y="11"/>
                    </a:lnTo>
                    <a:lnTo>
                      <a:pt x="17" y="19"/>
                    </a:lnTo>
                    <a:lnTo>
                      <a:pt x="14" y="29"/>
                    </a:lnTo>
                    <a:lnTo>
                      <a:pt x="14" y="3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5" name="Freeform 375"/>
              <p:cNvSpPr>
                <a:spLocks/>
              </p:cNvSpPr>
              <p:nvPr/>
            </p:nvSpPr>
            <p:spPr bwMode="auto">
              <a:xfrm>
                <a:off x="3224" y="2460"/>
                <a:ext cx="16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6" h="14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6" name="Freeform 376"/>
              <p:cNvSpPr>
                <a:spLocks/>
              </p:cNvSpPr>
              <p:nvPr/>
            </p:nvSpPr>
            <p:spPr bwMode="auto">
              <a:xfrm>
                <a:off x="3224" y="2431"/>
                <a:ext cx="21" cy="3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9" y="0"/>
                  </a:cxn>
                  <a:cxn ang="0">
                    <a:pos x="14" y="5"/>
                  </a:cxn>
                  <a:cxn ang="0">
                    <a:pos x="12" y="9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4" y="19"/>
                  </a:cxn>
                  <a:cxn ang="0">
                    <a:pos x="2" y="23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4" y="31"/>
                  </a:cxn>
                  <a:cxn ang="0">
                    <a:pos x="4" y="27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0" y="17"/>
                  </a:cxn>
                  <a:cxn ang="0">
                    <a:pos x="12" y="13"/>
                  </a:cxn>
                  <a:cxn ang="0">
                    <a:pos x="21" y="5"/>
                  </a:cxn>
                  <a:cxn ang="0">
                    <a:pos x="16" y="2"/>
                  </a:cxn>
                  <a:cxn ang="0">
                    <a:pos x="21" y="2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21" y="2"/>
                  </a:cxn>
                </a:cxnLst>
                <a:rect l="0" t="0" r="r" b="b"/>
                <a:pathLst>
                  <a:path w="21" h="31">
                    <a:moveTo>
                      <a:pt x="21" y="2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2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4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4" y="27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0" y="17"/>
                    </a:lnTo>
                    <a:lnTo>
                      <a:pt x="12" y="13"/>
                    </a:lnTo>
                    <a:lnTo>
                      <a:pt x="21" y="5"/>
                    </a:lnTo>
                    <a:lnTo>
                      <a:pt x="16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7" name="Freeform 377"/>
              <p:cNvSpPr>
                <a:spLocks/>
              </p:cNvSpPr>
              <p:nvPr/>
            </p:nvSpPr>
            <p:spPr bwMode="auto">
              <a:xfrm>
                <a:off x="3238" y="2433"/>
                <a:ext cx="9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5" y="39"/>
                  </a:cxn>
                  <a:cxn ang="0">
                    <a:pos x="5" y="29"/>
                  </a:cxn>
                  <a:cxn ang="0">
                    <a:pos x="7" y="19"/>
                  </a:cxn>
                  <a:cxn ang="0">
                    <a:pos x="9" y="11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11"/>
                  </a:cxn>
                  <a:cxn ang="0">
                    <a:pos x="2" y="19"/>
                  </a:cxn>
                  <a:cxn ang="0">
                    <a:pos x="0" y="29"/>
                  </a:cxn>
                  <a:cxn ang="0">
                    <a:pos x="0" y="39"/>
                  </a:cxn>
                  <a:cxn ang="0">
                    <a:pos x="2" y="3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9"/>
                  </a:cxn>
                  <a:cxn ang="0">
                    <a:pos x="0" y="41"/>
                  </a:cxn>
                </a:cxnLst>
                <a:rect l="0" t="0" r="r" b="b"/>
                <a:pathLst>
                  <a:path w="9" h="41">
                    <a:moveTo>
                      <a:pt x="0" y="41"/>
                    </a:moveTo>
                    <a:lnTo>
                      <a:pt x="5" y="39"/>
                    </a:lnTo>
                    <a:lnTo>
                      <a:pt x="5" y="29"/>
                    </a:lnTo>
                    <a:lnTo>
                      <a:pt x="7" y="19"/>
                    </a:lnTo>
                    <a:lnTo>
                      <a:pt x="9" y="11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8" name="Freeform 378"/>
              <p:cNvSpPr>
                <a:spLocks/>
              </p:cNvSpPr>
              <p:nvPr/>
            </p:nvSpPr>
            <p:spPr bwMode="auto">
              <a:xfrm>
                <a:off x="4283" y="2433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9" name="Freeform 379"/>
              <p:cNvSpPr>
                <a:spLocks/>
              </p:cNvSpPr>
              <p:nvPr/>
            </p:nvSpPr>
            <p:spPr bwMode="auto">
              <a:xfrm>
                <a:off x="4281" y="244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0" name="Freeform 380"/>
              <p:cNvSpPr>
                <a:spLocks/>
              </p:cNvSpPr>
              <p:nvPr/>
            </p:nvSpPr>
            <p:spPr bwMode="auto">
              <a:xfrm>
                <a:off x="4281" y="2431"/>
                <a:ext cx="6" cy="1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11">
                    <a:moveTo>
                      <a:pt x="6" y="0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1" name="Freeform 381"/>
              <p:cNvSpPr>
                <a:spLocks/>
              </p:cNvSpPr>
              <p:nvPr/>
            </p:nvSpPr>
            <p:spPr bwMode="auto">
              <a:xfrm>
                <a:off x="4287" y="2431"/>
                <a:ext cx="4" cy="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2" name="Freeform 382"/>
              <p:cNvSpPr>
                <a:spLocks/>
              </p:cNvSpPr>
              <p:nvPr/>
            </p:nvSpPr>
            <p:spPr bwMode="auto">
              <a:xfrm>
                <a:off x="4287" y="2433"/>
                <a:ext cx="4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2" y="13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3" name="Freeform 383"/>
              <p:cNvSpPr>
                <a:spLocks/>
              </p:cNvSpPr>
              <p:nvPr/>
            </p:nvSpPr>
            <p:spPr bwMode="auto">
              <a:xfrm>
                <a:off x="3442" y="2436"/>
                <a:ext cx="19" cy="38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18"/>
                  </a:cxn>
                  <a:cxn ang="0">
                    <a:pos x="17" y="28"/>
                  </a:cxn>
                  <a:cxn ang="0">
                    <a:pos x="17" y="36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19" y="2"/>
                  </a:cxn>
                </a:cxnLst>
                <a:rect l="0" t="0" r="r" b="b"/>
                <a:pathLst>
                  <a:path w="19" h="38">
                    <a:moveTo>
                      <a:pt x="19" y="2"/>
                    </a:moveTo>
                    <a:lnTo>
                      <a:pt x="19" y="18"/>
                    </a:lnTo>
                    <a:lnTo>
                      <a:pt x="17" y="28"/>
                    </a:lnTo>
                    <a:lnTo>
                      <a:pt x="17" y="36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4" name="Freeform 384"/>
              <p:cNvSpPr>
                <a:spLocks/>
              </p:cNvSpPr>
              <p:nvPr/>
            </p:nvSpPr>
            <p:spPr bwMode="auto">
              <a:xfrm>
                <a:off x="3457" y="2438"/>
                <a:ext cx="6" cy="36"/>
              </a:xfrm>
              <a:custGeom>
                <a:avLst/>
                <a:gdLst/>
                <a:ahLst/>
                <a:cxnLst>
                  <a:cxn ang="0">
                    <a:pos x="2" y="36"/>
                  </a:cxn>
                  <a:cxn ang="0">
                    <a:pos x="4" y="34"/>
                  </a:cxn>
                  <a:cxn ang="0">
                    <a:pos x="4" y="16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32"/>
                  </a:cxn>
                  <a:cxn ang="0">
                    <a:pos x="2" y="36"/>
                  </a:cxn>
                  <a:cxn ang="0">
                    <a:pos x="4" y="36"/>
                  </a:cxn>
                  <a:cxn ang="0">
                    <a:pos x="4" y="34"/>
                  </a:cxn>
                  <a:cxn ang="0">
                    <a:pos x="2" y="36"/>
                  </a:cxn>
                </a:cxnLst>
                <a:rect l="0" t="0" r="r" b="b"/>
                <a:pathLst>
                  <a:path w="6" h="36">
                    <a:moveTo>
                      <a:pt x="2" y="36"/>
                    </a:moveTo>
                    <a:lnTo>
                      <a:pt x="4" y="34"/>
                    </a:lnTo>
                    <a:lnTo>
                      <a:pt x="4" y="16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5" name="Freeform 385"/>
              <p:cNvSpPr>
                <a:spLocks/>
              </p:cNvSpPr>
              <p:nvPr/>
            </p:nvSpPr>
            <p:spPr bwMode="auto">
              <a:xfrm>
                <a:off x="3438" y="2470"/>
                <a:ext cx="21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1" y="4"/>
                  </a:cxn>
                  <a:cxn ang="0">
                    <a:pos x="21" y="0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21" h="6">
                    <a:moveTo>
                      <a:pt x="2" y="4"/>
                    </a:moveTo>
                    <a:lnTo>
                      <a:pt x="4" y="6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6" name="Freeform 386"/>
              <p:cNvSpPr>
                <a:spLocks/>
              </p:cNvSpPr>
              <p:nvPr/>
            </p:nvSpPr>
            <p:spPr bwMode="auto">
              <a:xfrm>
                <a:off x="3440" y="2433"/>
                <a:ext cx="5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lnTo>
                      <a:pt x="0" y="3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7" name="Freeform 387"/>
              <p:cNvSpPr>
                <a:spLocks/>
              </p:cNvSpPr>
              <p:nvPr/>
            </p:nvSpPr>
            <p:spPr bwMode="auto">
              <a:xfrm>
                <a:off x="3442" y="2433"/>
                <a:ext cx="21" cy="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19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9" y="7"/>
                  </a:cxn>
                  <a:cxn ang="0">
                    <a:pos x="17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21" y="5"/>
                  </a:cxn>
                </a:cxnLst>
                <a:rect l="0" t="0" r="r" b="b"/>
                <a:pathLst>
                  <a:path w="21" h="7">
                    <a:moveTo>
                      <a:pt x="21" y="5"/>
                    </a:moveTo>
                    <a:lnTo>
                      <a:pt x="19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8" name="Freeform 388"/>
              <p:cNvSpPr>
                <a:spLocks/>
              </p:cNvSpPr>
              <p:nvPr/>
            </p:nvSpPr>
            <p:spPr bwMode="auto">
              <a:xfrm>
                <a:off x="3675" y="2438"/>
                <a:ext cx="27" cy="4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5" y="10"/>
                  </a:cxn>
                  <a:cxn ang="0">
                    <a:pos x="27" y="1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38"/>
                  </a:cxn>
                  <a:cxn ang="0">
                    <a:pos x="10" y="38"/>
                  </a:cxn>
                  <a:cxn ang="0">
                    <a:pos x="8" y="40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2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7" h="40">
                    <a:moveTo>
                      <a:pt x="25" y="2"/>
                    </a:moveTo>
                    <a:lnTo>
                      <a:pt x="25" y="10"/>
                    </a:lnTo>
                    <a:lnTo>
                      <a:pt x="27" y="1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38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9" name="Freeform 389"/>
              <p:cNvSpPr>
                <a:spLocks/>
              </p:cNvSpPr>
              <p:nvPr/>
            </p:nvSpPr>
            <p:spPr bwMode="auto">
              <a:xfrm>
                <a:off x="3695" y="2440"/>
                <a:ext cx="9" cy="34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5" y="34"/>
                  </a:cxn>
                  <a:cxn ang="0">
                    <a:pos x="9" y="26"/>
                  </a:cxn>
                  <a:cxn ang="0">
                    <a:pos x="9" y="16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5" y="16"/>
                  </a:cxn>
                  <a:cxn ang="0">
                    <a:pos x="5" y="26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5" y="32"/>
                  </a:cxn>
                </a:cxnLst>
                <a:rect l="0" t="0" r="r" b="b"/>
                <a:pathLst>
                  <a:path w="9" h="34">
                    <a:moveTo>
                      <a:pt x="5" y="32"/>
                    </a:moveTo>
                    <a:lnTo>
                      <a:pt x="5" y="34"/>
                    </a:lnTo>
                    <a:lnTo>
                      <a:pt x="9" y="26"/>
                    </a:lnTo>
                    <a:lnTo>
                      <a:pt x="9" y="16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0" name="Freeform 390"/>
              <p:cNvSpPr>
                <a:spLocks/>
              </p:cNvSpPr>
              <p:nvPr/>
            </p:nvSpPr>
            <p:spPr bwMode="auto">
              <a:xfrm>
                <a:off x="3685" y="2472"/>
                <a:ext cx="1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6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3" y="6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1" name="Freeform 391"/>
              <p:cNvSpPr>
                <a:spLocks/>
              </p:cNvSpPr>
              <p:nvPr/>
            </p:nvSpPr>
            <p:spPr bwMode="auto">
              <a:xfrm>
                <a:off x="3673" y="2468"/>
                <a:ext cx="12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2" name="Freeform 392"/>
              <p:cNvSpPr>
                <a:spLocks/>
              </p:cNvSpPr>
              <p:nvPr/>
            </p:nvSpPr>
            <p:spPr bwMode="auto">
              <a:xfrm>
                <a:off x="3673" y="2436"/>
                <a:ext cx="8" cy="3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4" y="34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8" h="34">
                    <a:moveTo>
                      <a:pt x="6" y="2"/>
                    </a:moveTo>
                    <a:lnTo>
                      <a:pt x="4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3" name="Freeform 393"/>
              <p:cNvSpPr>
                <a:spLocks/>
              </p:cNvSpPr>
              <p:nvPr/>
            </p:nvSpPr>
            <p:spPr bwMode="auto">
              <a:xfrm>
                <a:off x="3677" y="2436"/>
                <a:ext cx="25" cy="6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8" y="4"/>
                  </a:cxn>
                  <a:cxn ang="0">
                    <a:pos x="21" y="6"/>
                  </a:cxn>
                  <a:cxn ang="0">
                    <a:pos x="21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lnTo>
                      <a:pt x="25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4" name="Freeform 394"/>
              <p:cNvSpPr>
                <a:spLocks/>
              </p:cNvSpPr>
              <p:nvPr/>
            </p:nvSpPr>
            <p:spPr bwMode="auto">
              <a:xfrm>
                <a:off x="4106" y="2440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5" name="Freeform 395"/>
              <p:cNvSpPr>
                <a:spLocks/>
              </p:cNvSpPr>
              <p:nvPr/>
            </p:nvSpPr>
            <p:spPr bwMode="auto">
              <a:xfrm>
                <a:off x="4104" y="2440"/>
                <a:ext cx="10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0" y="10"/>
                  </a:cxn>
                </a:cxnLst>
                <a:rect l="0" t="0" r="r" b="b"/>
                <a:pathLst>
                  <a:path w="10" h="12">
                    <a:moveTo>
                      <a:pt x="0" y="10"/>
                    </a:moveTo>
                    <a:lnTo>
                      <a:pt x="2" y="12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6" name="Freeform 396"/>
              <p:cNvSpPr>
                <a:spLocks/>
              </p:cNvSpPr>
              <p:nvPr/>
            </p:nvSpPr>
            <p:spPr bwMode="auto">
              <a:xfrm>
                <a:off x="4101" y="2438"/>
                <a:ext cx="7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7" y="1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4106" y="243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4144" y="2440"/>
                <a:ext cx="9" cy="10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4148" y="2446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42" y="2448"/>
                <a:ext cx="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1" name="Freeform 401"/>
              <p:cNvSpPr>
                <a:spLocks/>
              </p:cNvSpPr>
              <p:nvPr/>
            </p:nvSpPr>
            <p:spPr bwMode="auto">
              <a:xfrm>
                <a:off x="4142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2" name="Freeform 402"/>
              <p:cNvSpPr>
                <a:spLocks/>
              </p:cNvSpPr>
              <p:nvPr/>
            </p:nvSpPr>
            <p:spPr bwMode="auto">
              <a:xfrm>
                <a:off x="4146" y="2438"/>
                <a:ext cx="11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9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7" y="12"/>
                  </a:cxn>
                  <a:cxn ang="0">
                    <a:pos x="11" y="12"/>
                  </a:cxn>
                  <a:cxn ang="0">
                    <a:pos x="9" y="10"/>
                  </a:cxn>
                  <a:cxn ang="0">
                    <a:pos x="7" y="12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9" y="10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3" name="Freeform 403"/>
              <p:cNvSpPr>
                <a:spLocks/>
              </p:cNvSpPr>
              <p:nvPr/>
            </p:nvSpPr>
            <p:spPr bwMode="auto">
              <a:xfrm>
                <a:off x="4163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4" name="Freeform 404"/>
              <p:cNvSpPr>
                <a:spLocks/>
              </p:cNvSpPr>
              <p:nvPr/>
            </p:nvSpPr>
            <p:spPr bwMode="auto">
              <a:xfrm>
                <a:off x="4163" y="2446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5" name="Freeform 405"/>
              <p:cNvSpPr>
                <a:spLocks/>
              </p:cNvSpPr>
              <p:nvPr/>
            </p:nvSpPr>
            <p:spPr bwMode="auto">
              <a:xfrm>
                <a:off x="4161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6" name="Freeform 406"/>
              <p:cNvSpPr>
                <a:spLocks/>
              </p:cNvSpPr>
              <p:nvPr/>
            </p:nvSpPr>
            <p:spPr bwMode="auto">
              <a:xfrm>
                <a:off x="4165" y="2438"/>
                <a:ext cx="6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6" y="10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7" name="Freeform 407"/>
              <p:cNvSpPr>
                <a:spLocks/>
              </p:cNvSpPr>
              <p:nvPr/>
            </p:nvSpPr>
            <p:spPr bwMode="auto">
              <a:xfrm>
                <a:off x="4181" y="2440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8" name="Freeform 408"/>
              <p:cNvSpPr>
                <a:spLocks/>
              </p:cNvSpPr>
              <p:nvPr/>
            </p:nvSpPr>
            <p:spPr bwMode="auto">
              <a:xfrm>
                <a:off x="4181" y="2444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0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9" name="Freeform 409"/>
              <p:cNvSpPr>
                <a:spLocks/>
              </p:cNvSpPr>
              <p:nvPr/>
            </p:nvSpPr>
            <p:spPr bwMode="auto">
              <a:xfrm>
                <a:off x="4179" y="2438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0" name="Freeform 410"/>
              <p:cNvSpPr>
                <a:spLocks/>
              </p:cNvSpPr>
              <p:nvPr/>
            </p:nvSpPr>
            <p:spPr bwMode="auto">
              <a:xfrm>
                <a:off x="4183" y="243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1" name="Freeform 411"/>
              <p:cNvSpPr>
                <a:spLocks/>
              </p:cNvSpPr>
              <p:nvPr/>
            </p:nvSpPr>
            <p:spPr bwMode="auto">
              <a:xfrm>
                <a:off x="4195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2" name="Freeform 412"/>
              <p:cNvSpPr>
                <a:spLocks/>
              </p:cNvSpPr>
              <p:nvPr/>
            </p:nvSpPr>
            <p:spPr bwMode="auto">
              <a:xfrm>
                <a:off x="4195" y="2442"/>
                <a:ext cx="9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" name="Freeform 413"/>
              <p:cNvSpPr>
                <a:spLocks/>
              </p:cNvSpPr>
              <p:nvPr/>
            </p:nvSpPr>
            <p:spPr bwMode="auto">
              <a:xfrm>
                <a:off x="4193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4" name="Freeform 414"/>
              <p:cNvSpPr>
                <a:spLocks/>
              </p:cNvSpPr>
              <p:nvPr/>
            </p:nvSpPr>
            <p:spPr bwMode="auto">
              <a:xfrm>
                <a:off x="4197" y="2438"/>
                <a:ext cx="9" cy="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lnTo>
                      <a:pt x="7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5" name="Freeform 415"/>
              <p:cNvSpPr>
                <a:spLocks/>
              </p:cNvSpPr>
              <p:nvPr/>
            </p:nvSpPr>
            <p:spPr bwMode="auto">
              <a:xfrm>
                <a:off x="4212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210" y="2444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7" name="Freeform 417"/>
              <p:cNvSpPr>
                <a:spLocks/>
              </p:cNvSpPr>
              <p:nvPr/>
            </p:nvSpPr>
            <p:spPr bwMode="auto">
              <a:xfrm>
                <a:off x="4210" y="2438"/>
                <a:ext cx="10" cy="1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8" y="12"/>
                  </a:cxn>
                </a:cxnLst>
                <a:rect l="0" t="0" r="r" b="b"/>
                <a:pathLst>
                  <a:path w="10" h="12">
                    <a:moveTo>
                      <a:pt x="8" y="12"/>
                    </a:moveTo>
                    <a:lnTo>
                      <a:pt x="10" y="12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226" y="2440"/>
                <a:ext cx="8" cy="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224" y="2442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0" name="Freeform 420"/>
              <p:cNvSpPr>
                <a:spLocks/>
              </p:cNvSpPr>
              <p:nvPr/>
            </p:nvSpPr>
            <p:spPr bwMode="auto">
              <a:xfrm>
                <a:off x="4224" y="2438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10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1" name="Freeform 421"/>
              <p:cNvSpPr>
                <a:spLocks/>
              </p:cNvSpPr>
              <p:nvPr/>
            </p:nvSpPr>
            <p:spPr bwMode="auto">
              <a:xfrm>
                <a:off x="4071" y="2440"/>
                <a:ext cx="6" cy="1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10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2" name="Freeform 422"/>
              <p:cNvSpPr>
                <a:spLocks/>
              </p:cNvSpPr>
              <p:nvPr/>
            </p:nvSpPr>
            <p:spPr bwMode="auto">
              <a:xfrm>
                <a:off x="4069" y="24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3" name="Freeform 423"/>
              <p:cNvSpPr>
                <a:spLocks/>
              </p:cNvSpPr>
              <p:nvPr/>
            </p:nvSpPr>
            <p:spPr bwMode="auto">
              <a:xfrm>
                <a:off x="4069" y="2438"/>
                <a:ext cx="10" cy="1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10" y="4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4" name="Freeform 424"/>
              <p:cNvSpPr>
                <a:spLocks/>
              </p:cNvSpPr>
              <p:nvPr/>
            </p:nvSpPr>
            <p:spPr bwMode="auto">
              <a:xfrm>
                <a:off x="4075" y="2442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425"/>
              <p:cNvSpPr>
                <a:spLocks/>
              </p:cNvSpPr>
              <p:nvPr/>
            </p:nvSpPr>
            <p:spPr bwMode="auto">
              <a:xfrm>
                <a:off x="4087" y="244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6" name="Freeform 426"/>
              <p:cNvSpPr>
                <a:spLocks/>
              </p:cNvSpPr>
              <p:nvPr/>
            </p:nvSpPr>
            <p:spPr bwMode="auto">
              <a:xfrm>
                <a:off x="4087" y="2446"/>
                <a:ext cx="6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7" name="Freeform 427"/>
              <p:cNvSpPr>
                <a:spLocks/>
              </p:cNvSpPr>
              <p:nvPr/>
            </p:nvSpPr>
            <p:spPr bwMode="auto">
              <a:xfrm>
                <a:off x="4085" y="244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8" name="Freeform 428"/>
              <p:cNvSpPr>
                <a:spLocks/>
              </p:cNvSpPr>
              <p:nvPr/>
            </p:nvSpPr>
            <p:spPr bwMode="auto">
              <a:xfrm>
                <a:off x="4087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9" name="Freeform 429"/>
              <p:cNvSpPr>
                <a:spLocks/>
              </p:cNvSpPr>
              <p:nvPr/>
            </p:nvSpPr>
            <p:spPr bwMode="auto">
              <a:xfrm>
                <a:off x="4089" y="2442"/>
                <a:ext cx="15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15" y="10"/>
                  </a:cxn>
                  <a:cxn ang="0">
                    <a:pos x="4" y="4"/>
                  </a:cxn>
                  <a:cxn ang="0">
                    <a:pos x="4" y="8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15" y="10"/>
                    </a:lnTo>
                    <a:lnTo>
                      <a:pt x="4" y="4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0" name="Freeform 430"/>
              <p:cNvSpPr>
                <a:spLocks/>
              </p:cNvSpPr>
              <p:nvPr/>
            </p:nvSpPr>
            <p:spPr bwMode="auto">
              <a:xfrm>
                <a:off x="4124" y="2442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1" name="Freeform 431"/>
              <p:cNvSpPr>
                <a:spLocks/>
              </p:cNvSpPr>
              <p:nvPr/>
            </p:nvSpPr>
            <p:spPr bwMode="auto">
              <a:xfrm>
                <a:off x="4126" y="2442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2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2" name="Freeform 432"/>
              <p:cNvSpPr>
                <a:spLocks/>
              </p:cNvSpPr>
              <p:nvPr/>
            </p:nvSpPr>
            <p:spPr bwMode="auto">
              <a:xfrm>
                <a:off x="4120" y="2448"/>
                <a:ext cx="6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433"/>
              <p:cNvSpPr>
                <a:spLocks/>
              </p:cNvSpPr>
              <p:nvPr/>
            </p:nvSpPr>
            <p:spPr bwMode="auto">
              <a:xfrm>
                <a:off x="4122" y="2440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4" name="Freeform 434"/>
              <p:cNvSpPr>
                <a:spLocks/>
              </p:cNvSpPr>
              <p:nvPr/>
            </p:nvSpPr>
            <p:spPr bwMode="auto">
              <a:xfrm>
                <a:off x="4126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5" name="Freeform 435"/>
              <p:cNvSpPr>
                <a:spLocks/>
              </p:cNvSpPr>
              <p:nvPr/>
            </p:nvSpPr>
            <p:spPr bwMode="auto">
              <a:xfrm>
                <a:off x="4020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6" name="Freeform 436"/>
              <p:cNvSpPr>
                <a:spLocks/>
              </p:cNvSpPr>
              <p:nvPr/>
            </p:nvSpPr>
            <p:spPr bwMode="auto">
              <a:xfrm>
                <a:off x="4022" y="2442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7" name="Freeform 437"/>
              <p:cNvSpPr>
                <a:spLocks/>
              </p:cNvSpPr>
              <p:nvPr/>
            </p:nvSpPr>
            <p:spPr bwMode="auto">
              <a:xfrm>
                <a:off x="4018" y="2442"/>
                <a:ext cx="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8" name="Freeform 438"/>
              <p:cNvSpPr>
                <a:spLocks/>
              </p:cNvSpPr>
              <p:nvPr/>
            </p:nvSpPr>
            <p:spPr bwMode="auto">
              <a:xfrm>
                <a:off x="4038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9" name="Freeform 439"/>
              <p:cNvSpPr>
                <a:spLocks/>
              </p:cNvSpPr>
              <p:nvPr/>
            </p:nvSpPr>
            <p:spPr bwMode="auto">
              <a:xfrm>
                <a:off x="4036" y="2446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0" name="Freeform 440"/>
              <p:cNvSpPr>
                <a:spLocks/>
              </p:cNvSpPr>
              <p:nvPr/>
            </p:nvSpPr>
            <p:spPr bwMode="auto">
              <a:xfrm>
                <a:off x="4036" y="2440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441"/>
              <p:cNvSpPr>
                <a:spLocks/>
              </p:cNvSpPr>
              <p:nvPr/>
            </p:nvSpPr>
            <p:spPr bwMode="auto">
              <a:xfrm>
                <a:off x="4038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2" name="Freeform 442"/>
              <p:cNvSpPr>
                <a:spLocks/>
              </p:cNvSpPr>
              <p:nvPr/>
            </p:nvSpPr>
            <p:spPr bwMode="auto">
              <a:xfrm>
                <a:off x="4040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3" name="Freeform 443"/>
              <p:cNvSpPr>
                <a:spLocks/>
              </p:cNvSpPr>
              <p:nvPr/>
            </p:nvSpPr>
            <p:spPr bwMode="auto">
              <a:xfrm>
                <a:off x="4055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4" name="Freeform 444"/>
              <p:cNvSpPr>
                <a:spLocks/>
              </p:cNvSpPr>
              <p:nvPr/>
            </p:nvSpPr>
            <p:spPr bwMode="auto">
              <a:xfrm>
                <a:off x="4057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5" name="Freeform 445"/>
              <p:cNvSpPr>
                <a:spLocks/>
              </p:cNvSpPr>
              <p:nvPr/>
            </p:nvSpPr>
            <p:spPr bwMode="auto">
              <a:xfrm>
                <a:off x="4057" y="2450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6" name="Freeform 446"/>
              <p:cNvSpPr>
                <a:spLocks/>
              </p:cNvSpPr>
              <p:nvPr/>
            </p:nvSpPr>
            <p:spPr bwMode="auto">
              <a:xfrm>
                <a:off x="4053" y="244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7" name="Freeform 447"/>
              <p:cNvSpPr>
                <a:spLocks/>
              </p:cNvSpPr>
              <p:nvPr/>
            </p:nvSpPr>
            <p:spPr bwMode="auto">
              <a:xfrm>
                <a:off x="4055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8" name="Freeform 448"/>
              <p:cNvSpPr>
                <a:spLocks/>
              </p:cNvSpPr>
              <p:nvPr/>
            </p:nvSpPr>
            <p:spPr bwMode="auto">
              <a:xfrm>
                <a:off x="3445" y="2446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449"/>
              <p:cNvSpPr>
                <a:spLocks/>
              </p:cNvSpPr>
              <p:nvPr/>
            </p:nvSpPr>
            <p:spPr bwMode="auto">
              <a:xfrm>
                <a:off x="3453" y="2446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0" name="Freeform 450"/>
              <p:cNvSpPr>
                <a:spLocks/>
              </p:cNvSpPr>
              <p:nvPr/>
            </p:nvSpPr>
            <p:spPr bwMode="auto">
              <a:xfrm>
                <a:off x="3447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1" name="Freeform 451"/>
              <p:cNvSpPr>
                <a:spLocks/>
              </p:cNvSpPr>
              <p:nvPr/>
            </p:nvSpPr>
            <p:spPr bwMode="auto">
              <a:xfrm>
                <a:off x="3442" y="2446"/>
                <a:ext cx="7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2" name="Freeform 452"/>
              <p:cNvSpPr>
                <a:spLocks/>
              </p:cNvSpPr>
              <p:nvPr/>
            </p:nvSpPr>
            <p:spPr bwMode="auto">
              <a:xfrm>
                <a:off x="3442" y="2444"/>
                <a:ext cx="15" cy="4"/>
              </a:xfrm>
              <a:custGeom>
                <a:avLst/>
                <a:gdLst/>
                <a:ahLst/>
                <a:cxnLst>
                  <a:cxn ang="0">
                    <a:pos x="15" y="2"/>
                  </a:cxn>
                  <a:cxn ang="0">
                    <a:pos x="15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15" y="2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3" name="Freeform 453"/>
              <p:cNvSpPr>
                <a:spLocks/>
              </p:cNvSpPr>
              <p:nvPr/>
            </p:nvSpPr>
            <p:spPr bwMode="auto">
              <a:xfrm>
                <a:off x="3683" y="2444"/>
                <a:ext cx="10" cy="1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10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4" name="Freeform 454"/>
              <p:cNvSpPr>
                <a:spLocks/>
              </p:cNvSpPr>
              <p:nvPr/>
            </p:nvSpPr>
            <p:spPr bwMode="auto">
              <a:xfrm>
                <a:off x="3685" y="2444"/>
                <a:ext cx="10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14"/>
                  </a:cxn>
                </a:cxnLst>
                <a:rect l="0" t="0" r="r" b="b"/>
                <a:pathLst>
                  <a:path w="10" h="14">
                    <a:moveTo>
                      <a:pt x="2" y="14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5" name="Freeform 455"/>
              <p:cNvSpPr>
                <a:spLocks/>
              </p:cNvSpPr>
              <p:nvPr/>
            </p:nvSpPr>
            <p:spPr bwMode="auto">
              <a:xfrm>
                <a:off x="3681" y="2454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6" name="Freeform 456"/>
              <p:cNvSpPr>
                <a:spLocks/>
              </p:cNvSpPr>
              <p:nvPr/>
            </p:nvSpPr>
            <p:spPr bwMode="auto">
              <a:xfrm>
                <a:off x="3681" y="2444"/>
                <a:ext cx="14" cy="1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7" name="Freeform 457"/>
              <p:cNvSpPr>
                <a:spLocks/>
              </p:cNvSpPr>
              <p:nvPr/>
            </p:nvSpPr>
            <p:spPr bwMode="auto">
              <a:xfrm>
                <a:off x="3861" y="2446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8" name="Freeform 458"/>
              <p:cNvSpPr>
                <a:spLocks/>
              </p:cNvSpPr>
              <p:nvPr/>
            </p:nvSpPr>
            <p:spPr bwMode="auto">
              <a:xfrm>
                <a:off x="3861" y="2446"/>
                <a:ext cx="8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9" name="Freeform 459"/>
              <p:cNvSpPr>
                <a:spLocks/>
              </p:cNvSpPr>
              <p:nvPr/>
            </p:nvSpPr>
            <p:spPr bwMode="auto">
              <a:xfrm>
                <a:off x="3859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0" name="Freeform 460"/>
              <p:cNvSpPr>
                <a:spLocks/>
              </p:cNvSpPr>
              <p:nvPr/>
            </p:nvSpPr>
            <p:spPr bwMode="auto">
              <a:xfrm>
                <a:off x="3863" y="2444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1" name="Freeform 461"/>
              <p:cNvSpPr>
                <a:spLocks/>
              </p:cNvSpPr>
              <p:nvPr/>
            </p:nvSpPr>
            <p:spPr bwMode="auto">
              <a:xfrm>
                <a:off x="3891" y="2446"/>
                <a:ext cx="9" cy="8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9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8">
                    <a:moveTo>
                      <a:pt x="9" y="2"/>
                    </a:move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2" name="Freeform 462"/>
              <p:cNvSpPr>
                <a:spLocks/>
              </p:cNvSpPr>
              <p:nvPr/>
            </p:nvSpPr>
            <p:spPr bwMode="auto">
              <a:xfrm>
                <a:off x="3897" y="2448"/>
                <a:ext cx="5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" y="8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3" name="Freeform 463"/>
              <p:cNvSpPr>
                <a:spLocks/>
              </p:cNvSpPr>
              <p:nvPr/>
            </p:nvSpPr>
            <p:spPr bwMode="auto">
              <a:xfrm>
                <a:off x="3889" y="245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4" name="Freeform 464"/>
              <p:cNvSpPr>
                <a:spLocks/>
              </p:cNvSpPr>
              <p:nvPr/>
            </p:nvSpPr>
            <p:spPr bwMode="auto">
              <a:xfrm>
                <a:off x="3889" y="2444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5" name="Freeform 465"/>
              <p:cNvSpPr>
                <a:spLocks/>
              </p:cNvSpPr>
              <p:nvPr/>
            </p:nvSpPr>
            <p:spPr bwMode="auto">
              <a:xfrm>
                <a:off x="3893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6" name="Freeform 466"/>
              <p:cNvSpPr>
                <a:spLocks/>
              </p:cNvSpPr>
              <p:nvPr/>
            </p:nvSpPr>
            <p:spPr bwMode="auto">
              <a:xfrm>
                <a:off x="3920" y="244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7" name="Freeform 467"/>
              <p:cNvSpPr>
                <a:spLocks/>
              </p:cNvSpPr>
              <p:nvPr/>
            </p:nvSpPr>
            <p:spPr bwMode="auto">
              <a:xfrm>
                <a:off x="3926" y="244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8" name="Freeform 468"/>
              <p:cNvSpPr>
                <a:spLocks/>
              </p:cNvSpPr>
              <p:nvPr/>
            </p:nvSpPr>
            <p:spPr bwMode="auto">
              <a:xfrm>
                <a:off x="3918" y="244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9" name="Freeform 469"/>
              <p:cNvSpPr>
                <a:spLocks/>
              </p:cNvSpPr>
              <p:nvPr/>
            </p:nvSpPr>
            <p:spPr bwMode="auto">
              <a:xfrm>
                <a:off x="3918" y="2444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0" name="Freeform 470"/>
              <p:cNvSpPr>
                <a:spLocks/>
              </p:cNvSpPr>
              <p:nvPr/>
            </p:nvSpPr>
            <p:spPr bwMode="auto">
              <a:xfrm>
                <a:off x="3846" y="2446"/>
                <a:ext cx="7" cy="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1" name="Freeform 471"/>
              <p:cNvSpPr>
                <a:spLocks/>
              </p:cNvSpPr>
              <p:nvPr/>
            </p:nvSpPr>
            <p:spPr bwMode="auto">
              <a:xfrm>
                <a:off x="3846" y="2454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2" name="Freeform 472"/>
              <p:cNvSpPr>
                <a:spLocks/>
              </p:cNvSpPr>
              <p:nvPr/>
            </p:nvSpPr>
            <p:spPr bwMode="auto">
              <a:xfrm>
                <a:off x="3844" y="2444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3" name="Freeform 473"/>
              <p:cNvSpPr>
                <a:spLocks/>
              </p:cNvSpPr>
              <p:nvPr/>
            </p:nvSpPr>
            <p:spPr bwMode="auto">
              <a:xfrm>
                <a:off x="3846" y="2444"/>
                <a:ext cx="9" cy="1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5" y="8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4" name="Freeform 474"/>
              <p:cNvSpPr>
                <a:spLocks/>
              </p:cNvSpPr>
              <p:nvPr/>
            </p:nvSpPr>
            <p:spPr bwMode="auto">
              <a:xfrm>
                <a:off x="3877" y="2446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5" name="Freeform 475"/>
              <p:cNvSpPr>
                <a:spLocks/>
              </p:cNvSpPr>
              <p:nvPr/>
            </p:nvSpPr>
            <p:spPr bwMode="auto">
              <a:xfrm>
                <a:off x="3881" y="2446"/>
                <a:ext cx="6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6" name="Freeform 476"/>
              <p:cNvSpPr>
                <a:spLocks/>
              </p:cNvSpPr>
              <p:nvPr/>
            </p:nvSpPr>
            <p:spPr bwMode="auto">
              <a:xfrm>
                <a:off x="3875" y="2450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7" name="Freeform 477"/>
              <p:cNvSpPr>
                <a:spLocks/>
              </p:cNvSpPr>
              <p:nvPr/>
            </p:nvSpPr>
            <p:spPr bwMode="auto">
              <a:xfrm>
                <a:off x="3875" y="244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8" name="Freeform 478"/>
              <p:cNvSpPr>
                <a:spLocks/>
              </p:cNvSpPr>
              <p:nvPr/>
            </p:nvSpPr>
            <p:spPr bwMode="auto">
              <a:xfrm>
                <a:off x="3908" y="2446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9" name="Freeform 479"/>
              <p:cNvSpPr>
                <a:spLocks/>
              </p:cNvSpPr>
              <p:nvPr/>
            </p:nvSpPr>
            <p:spPr bwMode="auto">
              <a:xfrm>
                <a:off x="3910" y="2452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0" name="Freeform 480"/>
              <p:cNvSpPr>
                <a:spLocks/>
              </p:cNvSpPr>
              <p:nvPr/>
            </p:nvSpPr>
            <p:spPr bwMode="auto">
              <a:xfrm>
                <a:off x="3906" y="2448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1" name="Freeform 481"/>
              <p:cNvSpPr>
                <a:spLocks/>
              </p:cNvSpPr>
              <p:nvPr/>
            </p:nvSpPr>
            <p:spPr bwMode="auto">
              <a:xfrm>
                <a:off x="3906" y="2444"/>
                <a:ext cx="10" cy="1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8" y="10"/>
                  </a:cxn>
                </a:cxnLst>
                <a:rect l="0" t="0" r="r" b="b"/>
                <a:pathLst>
                  <a:path w="10" h="10">
                    <a:moveTo>
                      <a:pt x="8" y="10"/>
                    </a:move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2" name="Freeform 482"/>
              <p:cNvSpPr>
                <a:spLocks/>
              </p:cNvSpPr>
              <p:nvPr/>
            </p:nvSpPr>
            <p:spPr bwMode="auto">
              <a:xfrm>
                <a:off x="3934" y="2446"/>
                <a:ext cx="8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3" name="Freeform 483"/>
              <p:cNvSpPr>
                <a:spLocks/>
              </p:cNvSpPr>
              <p:nvPr/>
            </p:nvSpPr>
            <p:spPr bwMode="auto">
              <a:xfrm>
                <a:off x="3940" y="2452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4" name="Freeform 484"/>
              <p:cNvSpPr>
                <a:spLocks/>
              </p:cNvSpPr>
              <p:nvPr/>
            </p:nvSpPr>
            <p:spPr bwMode="auto">
              <a:xfrm>
                <a:off x="3932" y="2448"/>
                <a:ext cx="1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10">
                    <a:moveTo>
                      <a:pt x="0" y="2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5" name="Freeform 485"/>
              <p:cNvSpPr>
                <a:spLocks/>
              </p:cNvSpPr>
              <p:nvPr/>
            </p:nvSpPr>
            <p:spPr bwMode="auto">
              <a:xfrm>
                <a:off x="3932" y="244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6" name="Freeform 486"/>
              <p:cNvSpPr>
                <a:spLocks/>
              </p:cNvSpPr>
              <p:nvPr/>
            </p:nvSpPr>
            <p:spPr bwMode="auto">
              <a:xfrm>
                <a:off x="3951" y="2446"/>
                <a:ext cx="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8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7" name="Freeform 487"/>
              <p:cNvSpPr>
                <a:spLocks/>
              </p:cNvSpPr>
              <p:nvPr/>
            </p:nvSpPr>
            <p:spPr bwMode="auto">
              <a:xfrm>
                <a:off x="3948" y="2448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9" h="8">
                    <a:moveTo>
                      <a:pt x="0" y="2"/>
                    </a:moveTo>
                    <a:lnTo>
                      <a:pt x="0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8" name="Freeform 488"/>
              <p:cNvSpPr>
                <a:spLocks/>
              </p:cNvSpPr>
              <p:nvPr/>
            </p:nvSpPr>
            <p:spPr bwMode="auto">
              <a:xfrm>
                <a:off x="3948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9" name="Freeform 489"/>
              <p:cNvSpPr>
                <a:spLocks/>
              </p:cNvSpPr>
              <p:nvPr/>
            </p:nvSpPr>
            <p:spPr bwMode="auto">
              <a:xfrm>
                <a:off x="3953" y="2446"/>
                <a:ext cx="4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0" name="Freeform 490"/>
              <p:cNvSpPr>
                <a:spLocks/>
              </p:cNvSpPr>
              <p:nvPr/>
            </p:nvSpPr>
            <p:spPr bwMode="auto">
              <a:xfrm>
                <a:off x="3800" y="2448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1" name="Freeform 491"/>
              <p:cNvSpPr>
                <a:spLocks/>
              </p:cNvSpPr>
              <p:nvPr/>
            </p:nvSpPr>
            <p:spPr bwMode="auto">
              <a:xfrm>
                <a:off x="3797" y="2452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2" name="Freeform 492"/>
              <p:cNvSpPr>
                <a:spLocks/>
              </p:cNvSpPr>
              <p:nvPr/>
            </p:nvSpPr>
            <p:spPr bwMode="auto">
              <a:xfrm>
                <a:off x="3797" y="2446"/>
                <a:ext cx="11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6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3" name="Freeform 493"/>
              <p:cNvSpPr>
                <a:spLocks/>
              </p:cNvSpPr>
              <p:nvPr/>
            </p:nvSpPr>
            <p:spPr bwMode="auto">
              <a:xfrm>
                <a:off x="3804" y="2446"/>
                <a:ext cx="4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2"/>
                  </a:cxn>
                  <a:cxn ang="0">
                    <a:pos x="2" y="14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4" name="Freeform 494"/>
              <p:cNvSpPr>
                <a:spLocks/>
              </p:cNvSpPr>
              <p:nvPr/>
            </p:nvSpPr>
            <p:spPr bwMode="auto">
              <a:xfrm>
                <a:off x="3595" y="2450"/>
                <a:ext cx="7" cy="1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10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10">
                    <a:moveTo>
                      <a:pt x="5" y="8"/>
                    </a:moveTo>
                    <a:lnTo>
                      <a:pt x="5" y="1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5" name="Freeform 495"/>
              <p:cNvSpPr>
                <a:spLocks/>
              </p:cNvSpPr>
              <p:nvPr/>
            </p:nvSpPr>
            <p:spPr bwMode="auto">
              <a:xfrm>
                <a:off x="3593" y="2456"/>
                <a:ext cx="9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6" name="Freeform 496"/>
              <p:cNvSpPr>
                <a:spLocks/>
              </p:cNvSpPr>
              <p:nvPr/>
            </p:nvSpPr>
            <p:spPr bwMode="auto">
              <a:xfrm>
                <a:off x="3593" y="2448"/>
                <a:ext cx="7" cy="1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7" name="Freeform 497"/>
              <p:cNvSpPr>
                <a:spLocks/>
              </p:cNvSpPr>
              <p:nvPr/>
            </p:nvSpPr>
            <p:spPr bwMode="auto">
              <a:xfrm>
                <a:off x="3598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12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8" name="Freeform 498"/>
              <p:cNvSpPr>
                <a:spLocks/>
              </p:cNvSpPr>
              <p:nvPr/>
            </p:nvSpPr>
            <p:spPr bwMode="auto">
              <a:xfrm>
                <a:off x="3814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9" name="Freeform 499"/>
              <p:cNvSpPr>
                <a:spLocks/>
              </p:cNvSpPr>
              <p:nvPr/>
            </p:nvSpPr>
            <p:spPr bwMode="auto">
              <a:xfrm>
                <a:off x="3814" y="2452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0" name="Freeform 500"/>
              <p:cNvSpPr>
                <a:spLocks/>
              </p:cNvSpPr>
              <p:nvPr/>
            </p:nvSpPr>
            <p:spPr bwMode="auto">
              <a:xfrm>
                <a:off x="3812" y="2450"/>
                <a:ext cx="6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1" name="Freeform 501"/>
              <p:cNvSpPr>
                <a:spLocks/>
              </p:cNvSpPr>
              <p:nvPr/>
            </p:nvSpPr>
            <p:spPr bwMode="auto">
              <a:xfrm>
                <a:off x="3812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2" name="Freeform 502"/>
              <p:cNvSpPr>
                <a:spLocks/>
              </p:cNvSpPr>
              <p:nvPr/>
            </p:nvSpPr>
            <p:spPr bwMode="auto">
              <a:xfrm>
                <a:off x="3830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3" name="Freeform 503"/>
              <p:cNvSpPr>
                <a:spLocks/>
              </p:cNvSpPr>
              <p:nvPr/>
            </p:nvSpPr>
            <p:spPr bwMode="auto">
              <a:xfrm>
                <a:off x="3834" y="2454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4" name="Freeform 504"/>
              <p:cNvSpPr>
                <a:spLocks/>
              </p:cNvSpPr>
              <p:nvPr/>
            </p:nvSpPr>
            <p:spPr bwMode="auto">
              <a:xfrm>
                <a:off x="3828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5" name="Freeform 505"/>
              <p:cNvSpPr>
                <a:spLocks/>
              </p:cNvSpPr>
              <p:nvPr/>
            </p:nvSpPr>
            <p:spPr bwMode="auto">
              <a:xfrm>
                <a:off x="3828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6" name="Freeform 506"/>
              <p:cNvSpPr>
                <a:spLocks/>
              </p:cNvSpPr>
              <p:nvPr/>
            </p:nvSpPr>
            <p:spPr bwMode="auto">
              <a:xfrm>
                <a:off x="3579" y="2450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7" name="Freeform 507"/>
              <p:cNvSpPr>
                <a:spLocks/>
              </p:cNvSpPr>
              <p:nvPr/>
            </p:nvSpPr>
            <p:spPr bwMode="auto">
              <a:xfrm>
                <a:off x="3583" y="2456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8" name="Freeform 508"/>
              <p:cNvSpPr>
                <a:spLocks/>
              </p:cNvSpPr>
              <p:nvPr/>
            </p:nvSpPr>
            <p:spPr bwMode="auto">
              <a:xfrm>
                <a:off x="3579" y="2456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9" name="Freeform 509"/>
              <p:cNvSpPr>
                <a:spLocks/>
              </p:cNvSpPr>
              <p:nvPr/>
            </p:nvSpPr>
            <p:spPr bwMode="auto">
              <a:xfrm>
                <a:off x="3577" y="2452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0" name="Freeform 510"/>
              <p:cNvSpPr>
                <a:spLocks/>
              </p:cNvSpPr>
              <p:nvPr/>
            </p:nvSpPr>
            <p:spPr bwMode="auto">
              <a:xfrm>
                <a:off x="3579" y="2448"/>
                <a:ext cx="4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1" name="Freeform 511"/>
              <p:cNvSpPr>
                <a:spLocks/>
              </p:cNvSpPr>
              <p:nvPr/>
            </p:nvSpPr>
            <p:spPr bwMode="auto">
              <a:xfrm>
                <a:off x="3583" y="2448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" name="Freeform 512"/>
              <p:cNvSpPr>
                <a:spLocks/>
              </p:cNvSpPr>
              <p:nvPr/>
            </p:nvSpPr>
            <p:spPr bwMode="auto">
              <a:xfrm>
                <a:off x="3775" y="2450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3" name="Freeform 513"/>
              <p:cNvSpPr>
                <a:spLocks/>
              </p:cNvSpPr>
              <p:nvPr/>
            </p:nvSpPr>
            <p:spPr bwMode="auto">
              <a:xfrm>
                <a:off x="3775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4" name="Freeform 514"/>
              <p:cNvSpPr>
                <a:spLocks/>
              </p:cNvSpPr>
              <p:nvPr/>
            </p:nvSpPr>
            <p:spPr bwMode="auto">
              <a:xfrm>
                <a:off x="3773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2"/>
                  </a:cxn>
                </a:cxnLst>
                <a:rect l="0" t="0" r="r" b="b"/>
                <a:pathLst>
                  <a:path w="6" h="12">
                    <a:moveTo>
                      <a:pt x="4" y="2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5" name="Freeform 515"/>
              <p:cNvSpPr>
                <a:spLocks/>
              </p:cNvSpPr>
              <p:nvPr/>
            </p:nvSpPr>
            <p:spPr bwMode="auto">
              <a:xfrm>
                <a:off x="3777" y="244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6" name="Freeform 516"/>
              <p:cNvSpPr>
                <a:spLocks/>
              </p:cNvSpPr>
              <p:nvPr/>
            </p:nvSpPr>
            <p:spPr bwMode="auto">
              <a:xfrm>
                <a:off x="3789" y="2450"/>
                <a:ext cx="4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8">
                    <a:moveTo>
                      <a:pt x="4" y="4"/>
                    </a:moveTo>
                    <a:lnTo>
                      <a:pt x="4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7" name="Freeform 517"/>
              <p:cNvSpPr>
                <a:spLocks/>
              </p:cNvSpPr>
              <p:nvPr/>
            </p:nvSpPr>
            <p:spPr bwMode="auto">
              <a:xfrm>
                <a:off x="3791" y="2454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8" name="Freeform 518"/>
              <p:cNvSpPr>
                <a:spLocks/>
              </p:cNvSpPr>
              <p:nvPr/>
            </p:nvSpPr>
            <p:spPr bwMode="auto">
              <a:xfrm>
                <a:off x="3787" y="2456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9" name="Freeform 519"/>
              <p:cNvSpPr>
                <a:spLocks/>
              </p:cNvSpPr>
              <p:nvPr/>
            </p:nvSpPr>
            <p:spPr bwMode="auto">
              <a:xfrm>
                <a:off x="3787" y="2448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0" name="Freeform 520"/>
              <p:cNvSpPr>
                <a:spLocks/>
              </p:cNvSpPr>
              <p:nvPr/>
            </p:nvSpPr>
            <p:spPr bwMode="auto">
              <a:xfrm>
                <a:off x="3789" y="244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1" name="Freeform 521"/>
              <p:cNvSpPr>
                <a:spLocks/>
              </p:cNvSpPr>
              <p:nvPr/>
            </p:nvSpPr>
            <p:spPr bwMode="auto">
              <a:xfrm>
                <a:off x="35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6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2" name="Freeform 522"/>
              <p:cNvSpPr>
                <a:spLocks/>
              </p:cNvSpPr>
              <p:nvPr/>
            </p:nvSpPr>
            <p:spPr bwMode="auto">
              <a:xfrm>
                <a:off x="3526" y="2454"/>
                <a:ext cx="6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2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3" name="Freeform 523"/>
              <p:cNvSpPr>
                <a:spLocks/>
              </p:cNvSpPr>
              <p:nvPr/>
            </p:nvSpPr>
            <p:spPr bwMode="auto">
              <a:xfrm>
                <a:off x="35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4" name="Freeform 524"/>
              <p:cNvSpPr>
                <a:spLocks/>
              </p:cNvSpPr>
              <p:nvPr/>
            </p:nvSpPr>
            <p:spPr bwMode="auto">
              <a:xfrm>
                <a:off x="35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5" name="Freeform 525"/>
              <p:cNvSpPr>
                <a:spLocks/>
              </p:cNvSpPr>
              <p:nvPr/>
            </p:nvSpPr>
            <p:spPr bwMode="auto">
              <a:xfrm>
                <a:off x="3567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6" name="Freeform 526"/>
              <p:cNvSpPr>
                <a:spLocks/>
              </p:cNvSpPr>
              <p:nvPr/>
            </p:nvSpPr>
            <p:spPr bwMode="auto">
              <a:xfrm>
                <a:off x="3571" y="245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7" name="Freeform 527"/>
              <p:cNvSpPr>
                <a:spLocks/>
              </p:cNvSpPr>
              <p:nvPr/>
            </p:nvSpPr>
            <p:spPr bwMode="auto">
              <a:xfrm>
                <a:off x="3565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8" name="Freeform 528"/>
              <p:cNvSpPr>
                <a:spLocks/>
              </p:cNvSpPr>
              <p:nvPr/>
            </p:nvSpPr>
            <p:spPr bwMode="auto">
              <a:xfrm>
                <a:off x="3565" y="245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9" name="Freeform 529"/>
              <p:cNvSpPr>
                <a:spLocks/>
              </p:cNvSpPr>
              <p:nvPr/>
            </p:nvSpPr>
            <p:spPr bwMode="auto">
              <a:xfrm>
                <a:off x="3567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0" name="Freeform 530"/>
              <p:cNvSpPr>
                <a:spLocks/>
              </p:cNvSpPr>
              <p:nvPr/>
            </p:nvSpPr>
            <p:spPr bwMode="auto">
              <a:xfrm>
                <a:off x="3608" y="2452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1" name="Freeform 531"/>
              <p:cNvSpPr>
                <a:spLocks/>
              </p:cNvSpPr>
              <p:nvPr/>
            </p:nvSpPr>
            <p:spPr bwMode="auto">
              <a:xfrm>
                <a:off x="3612" y="2458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2" name="Freeform 532"/>
              <p:cNvSpPr>
                <a:spLocks/>
              </p:cNvSpPr>
              <p:nvPr/>
            </p:nvSpPr>
            <p:spPr bwMode="auto">
              <a:xfrm>
                <a:off x="3606" y="2454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3" name="Freeform 533"/>
              <p:cNvSpPr>
                <a:spLocks/>
              </p:cNvSpPr>
              <p:nvPr/>
            </p:nvSpPr>
            <p:spPr bwMode="auto">
              <a:xfrm>
                <a:off x="3606" y="2450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4" name="Freeform 534"/>
              <p:cNvSpPr>
                <a:spLocks/>
              </p:cNvSpPr>
              <p:nvPr/>
            </p:nvSpPr>
            <p:spPr bwMode="auto">
              <a:xfrm>
                <a:off x="36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5" name="Freeform 535"/>
              <p:cNvSpPr>
                <a:spLocks/>
              </p:cNvSpPr>
              <p:nvPr/>
            </p:nvSpPr>
            <p:spPr bwMode="auto">
              <a:xfrm>
                <a:off x="3626" y="245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6" name="Freeform 536"/>
              <p:cNvSpPr>
                <a:spLocks/>
              </p:cNvSpPr>
              <p:nvPr/>
            </p:nvSpPr>
            <p:spPr bwMode="auto">
              <a:xfrm>
                <a:off x="36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7" name="Freeform 537"/>
              <p:cNvSpPr>
                <a:spLocks/>
              </p:cNvSpPr>
              <p:nvPr/>
            </p:nvSpPr>
            <p:spPr bwMode="auto">
              <a:xfrm>
                <a:off x="36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8" name="Freeform 538"/>
              <p:cNvSpPr>
                <a:spLocks/>
              </p:cNvSpPr>
              <p:nvPr/>
            </p:nvSpPr>
            <p:spPr bwMode="auto">
              <a:xfrm>
                <a:off x="3761" y="2452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9" name="Freeform 539"/>
              <p:cNvSpPr>
                <a:spLocks/>
              </p:cNvSpPr>
              <p:nvPr/>
            </p:nvSpPr>
            <p:spPr bwMode="auto">
              <a:xfrm>
                <a:off x="3761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0" name="Freeform 540"/>
              <p:cNvSpPr>
                <a:spLocks/>
              </p:cNvSpPr>
              <p:nvPr/>
            </p:nvSpPr>
            <p:spPr bwMode="auto">
              <a:xfrm>
                <a:off x="3759" y="245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1" name="Freeform 541"/>
              <p:cNvSpPr>
                <a:spLocks/>
              </p:cNvSpPr>
              <p:nvPr/>
            </p:nvSpPr>
            <p:spPr bwMode="auto">
              <a:xfrm>
                <a:off x="3761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2" name="Freeform 542"/>
              <p:cNvSpPr>
                <a:spLocks/>
              </p:cNvSpPr>
              <p:nvPr/>
            </p:nvSpPr>
            <p:spPr bwMode="auto">
              <a:xfrm>
                <a:off x="3259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3" name="Freeform 543"/>
              <p:cNvSpPr>
                <a:spLocks/>
              </p:cNvSpPr>
              <p:nvPr/>
            </p:nvSpPr>
            <p:spPr bwMode="auto">
              <a:xfrm>
                <a:off x="326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4" name="Freeform 544"/>
              <p:cNvSpPr>
                <a:spLocks/>
              </p:cNvSpPr>
              <p:nvPr/>
            </p:nvSpPr>
            <p:spPr bwMode="auto">
              <a:xfrm>
                <a:off x="3257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2">
                    <a:moveTo>
                      <a:pt x="0" y="2"/>
                    </a:move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5" name="Freeform 545"/>
              <p:cNvSpPr>
                <a:spLocks/>
              </p:cNvSpPr>
              <p:nvPr/>
            </p:nvSpPr>
            <p:spPr bwMode="auto">
              <a:xfrm>
                <a:off x="3257" y="2450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6" name="Freeform 546"/>
              <p:cNvSpPr>
                <a:spLocks/>
              </p:cNvSpPr>
              <p:nvPr/>
            </p:nvSpPr>
            <p:spPr bwMode="auto">
              <a:xfrm>
                <a:off x="3481" y="245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7" name="Freeform 547"/>
              <p:cNvSpPr>
                <a:spLocks/>
              </p:cNvSpPr>
              <p:nvPr/>
            </p:nvSpPr>
            <p:spPr bwMode="auto">
              <a:xfrm>
                <a:off x="3483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8" name="Freeform 548"/>
              <p:cNvSpPr>
                <a:spLocks/>
              </p:cNvSpPr>
              <p:nvPr/>
            </p:nvSpPr>
            <p:spPr bwMode="auto">
              <a:xfrm>
                <a:off x="3479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9" name="Freeform 549"/>
              <p:cNvSpPr>
                <a:spLocks/>
              </p:cNvSpPr>
              <p:nvPr/>
            </p:nvSpPr>
            <p:spPr bwMode="auto">
              <a:xfrm>
                <a:off x="3479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0" name="Freeform 550"/>
              <p:cNvSpPr>
                <a:spLocks/>
              </p:cNvSpPr>
              <p:nvPr/>
            </p:nvSpPr>
            <p:spPr bwMode="auto">
              <a:xfrm>
                <a:off x="3498" y="2454"/>
                <a:ext cx="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1" name="Freeform 551"/>
              <p:cNvSpPr>
                <a:spLocks/>
              </p:cNvSpPr>
              <p:nvPr/>
            </p:nvSpPr>
            <p:spPr bwMode="auto">
              <a:xfrm>
                <a:off x="3498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2" name="Freeform 552"/>
              <p:cNvSpPr>
                <a:spLocks/>
              </p:cNvSpPr>
              <p:nvPr/>
            </p:nvSpPr>
            <p:spPr bwMode="auto">
              <a:xfrm>
                <a:off x="349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3" name="Freeform 553"/>
              <p:cNvSpPr>
                <a:spLocks/>
              </p:cNvSpPr>
              <p:nvPr/>
            </p:nvSpPr>
            <p:spPr bwMode="auto">
              <a:xfrm>
                <a:off x="3496" y="2450"/>
                <a:ext cx="4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4" name="Freeform 554"/>
              <p:cNvSpPr>
                <a:spLocks/>
              </p:cNvSpPr>
              <p:nvPr/>
            </p:nvSpPr>
            <p:spPr bwMode="auto">
              <a:xfrm>
                <a:off x="3498" y="2450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5" name="Freeform 555"/>
              <p:cNvSpPr>
                <a:spLocks/>
              </p:cNvSpPr>
              <p:nvPr/>
            </p:nvSpPr>
            <p:spPr bwMode="auto">
              <a:xfrm>
                <a:off x="3510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6" name="Freeform 556"/>
              <p:cNvSpPr>
                <a:spLocks/>
              </p:cNvSpPr>
              <p:nvPr/>
            </p:nvSpPr>
            <p:spPr bwMode="auto">
              <a:xfrm>
                <a:off x="3514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7" name="Freeform 557"/>
              <p:cNvSpPr>
                <a:spLocks/>
              </p:cNvSpPr>
              <p:nvPr/>
            </p:nvSpPr>
            <p:spPr bwMode="auto">
              <a:xfrm>
                <a:off x="3508" y="2454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8" name="Freeform 558"/>
              <p:cNvSpPr>
                <a:spLocks/>
              </p:cNvSpPr>
              <p:nvPr/>
            </p:nvSpPr>
            <p:spPr bwMode="auto">
              <a:xfrm>
                <a:off x="3508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9" name="Freeform 559"/>
              <p:cNvSpPr>
                <a:spLocks/>
              </p:cNvSpPr>
              <p:nvPr/>
            </p:nvSpPr>
            <p:spPr bwMode="auto">
              <a:xfrm>
                <a:off x="3538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0" name="Freeform 560"/>
              <p:cNvSpPr>
                <a:spLocks/>
              </p:cNvSpPr>
              <p:nvPr/>
            </p:nvSpPr>
            <p:spPr bwMode="auto">
              <a:xfrm>
                <a:off x="3536" y="2456"/>
                <a:ext cx="11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1" y="4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1" h="10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1" name="Freeform 561"/>
              <p:cNvSpPr>
                <a:spLocks/>
              </p:cNvSpPr>
              <p:nvPr/>
            </p:nvSpPr>
            <p:spPr bwMode="auto">
              <a:xfrm>
                <a:off x="3536" y="2450"/>
                <a:ext cx="4" cy="1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2"/>
                  </a:cxn>
                </a:cxnLst>
                <a:rect l="0" t="0" r="r" b="b"/>
                <a:pathLst>
                  <a:path w="4" h="14">
                    <a:moveTo>
                      <a:pt x="4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2" name="Freeform 562"/>
              <p:cNvSpPr>
                <a:spLocks/>
              </p:cNvSpPr>
              <p:nvPr/>
            </p:nvSpPr>
            <p:spPr bwMode="auto">
              <a:xfrm>
                <a:off x="3538" y="2452"/>
                <a:ext cx="9" cy="4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3" name="Freeform 563"/>
              <p:cNvSpPr>
                <a:spLocks/>
              </p:cNvSpPr>
              <p:nvPr/>
            </p:nvSpPr>
            <p:spPr bwMode="auto">
              <a:xfrm>
                <a:off x="3636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4" name="Freeform 564"/>
              <p:cNvSpPr>
                <a:spLocks/>
              </p:cNvSpPr>
              <p:nvPr/>
            </p:nvSpPr>
            <p:spPr bwMode="auto">
              <a:xfrm>
                <a:off x="3638" y="2456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2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5" name="Freeform 565"/>
              <p:cNvSpPr>
                <a:spLocks/>
              </p:cNvSpPr>
              <p:nvPr/>
            </p:nvSpPr>
            <p:spPr bwMode="auto">
              <a:xfrm>
                <a:off x="3634" y="2452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6" name="Freeform 566"/>
              <p:cNvSpPr>
                <a:spLocks/>
              </p:cNvSpPr>
              <p:nvPr/>
            </p:nvSpPr>
            <p:spPr bwMode="auto">
              <a:xfrm>
                <a:off x="3638" y="2450"/>
                <a:ext cx="9" cy="6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9" y="6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7" name="Freeform 567"/>
              <p:cNvSpPr>
                <a:spLocks/>
              </p:cNvSpPr>
              <p:nvPr/>
            </p:nvSpPr>
            <p:spPr bwMode="auto">
              <a:xfrm>
                <a:off x="371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8" name="Freeform 568"/>
              <p:cNvSpPr>
                <a:spLocks/>
              </p:cNvSpPr>
              <p:nvPr/>
            </p:nvSpPr>
            <p:spPr bwMode="auto">
              <a:xfrm>
                <a:off x="3718" y="2452"/>
                <a:ext cx="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2" y="14"/>
                  </a:cxn>
                </a:cxnLst>
                <a:rect l="0" t="0" r="r" b="b"/>
                <a:pathLst>
                  <a:path w="8" h="14">
                    <a:moveTo>
                      <a:pt x="2" y="14"/>
                    </a:moveTo>
                    <a:lnTo>
                      <a:pt x="6" y="1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9" name="Freeform 569"/>
              <p:cNvSpPr>
                <a:spLocks/>
              </p:cNvSpPr>
              <p:nvPr/>
            </p:nvSpPr>
            <p:spPr bwMode="auto">
              <a:xfrm>
                <a:off x="371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0" name="Freeform 570"/>
              <p:cNvSpPr>
                <a:spLocks/>
              </p:cNvSpPr>
              <p:nvPr/>
            </p:nvSpPr>
            <p:spPr bwMode="auto">
              <a:xfrm>
                <a:off x="3714" y="2452"/>
                <a:ext cx="10" cy="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1" name="Freeform 571"/>
              <p:cNvSpPr>
                <a:spLocks/>
              </p:cNvSpPr>
              <p:nvPr/>
            </p:nvSpPr>
            <p:spPr bwMode="auto">
              <a:xfrm>
                <a:off x="3744" y="2454"/>
                <a:ext cx="9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6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9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2" name="Freeform 572"/>
              <p:cNvSpPr>
                <a:spLocks/>
              </p:cNvSpPr>
              <p:nvPr/>
            </p:nvSpPr>
            <p:spPr bwMode="auto">
              <a:xfrm>
                <a:off x="3751" y="2454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3" name="Freeform 573"/>
              <p:cNvSpPr>
                <a:spLocks/>
              </p:cNvSpPr>
              <p:nvPr/>
            </p:nvSpPr>
            <p:spPr bwMode="auto">
              <a:xfrm>
                <a:off x="3742" y="2456"/>
                <a:ext cx="11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4" name="Freeform 574"/>
              <p:cNvSpPr>
                <a:spLocks/>
              </p:cNvSpPr>
              <p:nvPr/>
            </p:nvSpPr>
            <p:spPr bwMode="auto">
              <a:xfrm>
                <a:off x="3742" y="2452"/>
                <a:ext cx="13" cy="4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13" y="2"/>
                  </a:cxn>
                </a:cxnLst>
                <a:rect l="0" t="0" r="r" b="b"/>
                <a:pathLst>
                  <a:path w="13" h="4">
                    <a:moveTo>
                      <a:pt x="13" y="2"/>
                    </a:moveTo>
                    <a:lnTo>
                      <a:pt x="11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5" name="Freeform 575"/>
              <p:cNvSpPr>
                <a:spLocks/>
              </p:cNvSpPr>
              <p:nvPr/>
            </p:nvSpPr>
            <p:spPr bwMode="auto">
              <a:xfrm>
                <a:off x="3273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6" name="Freeform 576"/>
              <p:cNvSpPr>
                <a:spLocks/>
              </p:cNvSpPr>
              <p:nvPr/>
            </p:nvSpPr>
            <p:spPr bwMode="auto">
              <a:xfrm>
                <a:off x="3271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2" y="10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7" name="Freeform 577"/>
              <p:cNvSpPr>
                <a:spLocks/>
              </p:cNvSpPr>
              <p:nvPr/>
            </p:nvSpPr>
            <p:spPr bwMode="auto">
              <a:xfrm>
                <a:off x="3271" y="2452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8" name="Freeform 578"/>
              <p:cNvSpPr>
                <a:spLocks/>
              </p:cNvSpPr>
              <p:nvPr/>
            </p:nvSpPr>
            <p:spPr bwMode="auto">
              <a:xfrm>
                <a:off x="3273" y="2452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9" name="Freeform 579"/>
              <p:cNvSpPr>
                <a:spLocks/>
              </p:cNvSpPr>
              <p:nvPr/>
            </p:nvSpPr>
            <p:spPr bwMode="auto">
              <a:xfrm>
                <a:off x="3551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0" name="Freeform 580"/>
              <p:cNvSpPr>
                <a:spLocks/>
              </p:cNvSpPr>
              <p:nvPr/>
            </p:nvSpPr>
            <p:spPr bwMode="auto">
              <a:xfrm>
                <a:off x="3553" y="2460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1" name="Freeform 581"/>
              <p:cNvSpPr>
                <a:spLocks/>
              </p:cNvSpPr>
              <p:nvPr/>
            </p:nvSpPr>
            <p:spPr bwMode="auto">
              <a:xfrm>
                <a:off x="3551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2" name="Freeform 582"/>
              <p:cNvSpPr>
                <a:spLocks/>
              </p:cNvSpPr>
              <p:nvPr/>
            </p:nvSpPr>
            <p:spPr bwMode="auto">
              <a:xfrm>
                <a:off x="3553" y="2452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3" name="Freeform 583"/>
              <p:cNvSpPr>
                <a:spLocks/>
              </p:cNvSpPr>
              <p:nvPr/>
            </p:nvSpPr>
            <p:spPr bwMode="auto">
              <a:xfrm>
                <a:off x="3555" y="2454"/>
                <a:ext cx="4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2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4" name="Freeform 584"/>
              <p:cNvSpPr>
                <a:spLocks/>
              </p:cNvSpPr>
              <p:nvPr/>
            </p:nvSpPr>
            <p:spPr bwMode="auto">
              <a:xfrm>
                <a:off x="3651" y="2454"/>
                <a:ext cx="8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5" name="Freeform 585"/>
              <p:cNvSpPr>
                <a:spLocks/>
              </p:cNvSpPr>
              <p:nvPr/>
            </p:nvSpPr>
            <p:spPr bwMode="auto">
              <a:xfrm>
                <a:off x="3655" y="2456"/>
                <a:ext cx="8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6"/>
                  </a:cxn>
                </a:cxnLst>
                <a:rect l="0" t="0" r="r" b="b"/>
                <a:pathLst>
                  <a:path w="8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6" name="Freeform 586"/>
              <p:cNvSpPr>
                <a:spLocks/>
              </p:cNvSpPr>
              <p:nvPr/>
            </p:nvSpPr>
            <p:spPr bwMode="auto">
              <a:xfrm>
                <a:off x="3653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7" name="Freeform 587"/>
              <p:cNvSpPr>
                <a:spLocks/>
              </p:cNvSpPr>
              <p:nvPr/>
            </p:nvSpPr>
            <p:spPr bwMode="auto">
              <a:xfrm>
                <a:off x="3649" y="2452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8" name="Freeform 588"/>
              <p:cNvSpPr>
                <a:spLocks/>
              </p:cNvSpPr>
              <p:nvPr/>
            </p:nvSpPr>
            <p:spPr bwMode="auto">
              <a:xfrm>
                <a:off x="3651" y="245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9" name="Freeform 589"/>
              <p:cNvSpPr>
                <a:spLocks/>
              </p:cNvSpPr>
              <p:nvPr/>
            </p:nvSpPr>
            <p:spPr bwMode="auto">
              <a:xfrm>
                <a:off x="3734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0" name="Freeform 590"/>
              <p:cNvSpPr>
                <a:spLocks/>
              </p:cNvSpPr>
              <p:nvPr/>
            </p:nvSpPr>
            <p:spPr bwMode="auto">
              <a:xfrm>
                <a:off x="3738" y="2456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2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1" name="Freeform 591"/>
              <p:cNvSpPr>
                <a:spLocks/>
              </p:cNvSpPr>
              <p:nvPr/>
            </p:nvSpPr>
            <p:spPr bwMode="auto">
              <a:xfrm>
                <a:off x="3732" y="245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2" name="Freeform 592"/>
              <p:cNvSpPr>
                <a:spLocks/>
              </p:cNvSpPr>
              <p:nvPr/>
            </p:nvSpPr>
            <p:spPr bwMode="auto">
              <a:xfrm>
                <a:off x="3732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3" name="Freeform 593"/>
              <p:cNvSpPr>
                <a:spLocks/>
              </p:cNvSpPr>
              <p:nvPr/>
            </p:nvSpPr>
            <p:spPr bwMode="auto">
              <a:xfrm>
                <a:off x="3285" y="2454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4" name="Freeform 594"/>
              <p:cNvSpPr>
                <a:spLocks/>
              </p:cNvSpPr>
              <p:nvPr/>
            </p:nvSpPr>
            <p:spPr bwMode="auto">
              <a:xfrm>
                <a:off x="3289" y="2456"/>
                <a:ext cx="5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5" y="6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lnTo>
                      <a:pt x="2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5" name="Freeform 595"/>
              <p:cNvSpPr>
                <a:spLocks/>
              </p:cNvSpPr>
              <p:nvPr/>
            </p:nvSpPr>
            <p:spPr bwMode="auto">
              <a:xfrm>
                <a:off x="3283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6" name="Freeform 596"/>
              <p:cNvSpPr>
                <a:spLocks/>
              </p:cNvSpPr>
              <p:nvPr/>
            </p:nvSpPr>
            <p:spPr bwMode="auto">
              <a:xfrm>
                <a:off x="3283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11" y="4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11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7" name="Freeform 597"/>
              <p:cNvSpPr>
                <a:spLocks/>
              </p:cNvSpPr>
              <p:nvPr/>
            </p:nvSpPr>
            <p:spPr bwMode="auto">
              <a:xfrm>
                <a:off x="332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8" y="6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8" name="Freeform 598"/>
              <p:cNvSpPr>
                <a:spLocks/>
              </p:cNvSpPr>
              <p:nvPr/>
            </p:nvSpPr>
            <p:spPr bwMode="auto">
              <a:xfrm>
                <a:off x="3324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9" name="Freeform 599"/>
              <p:cNvSpPr>
                <a:spLocks/>
              </p:cNvSpPr>
              <p:nvPr/>
            </p:nvSpPr>
            <p:spPr bwMode="auto">
              <a:xfrm>
                <a:off x="3324" y="245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0" name="Freeform 600"/>
              <p:cNvSpPr>
                <a:spLocks/>
              </p:cNvSpPr>
              <p:nvPr/>
            </p:nvSpPr>
            <p:spPr bwMode="auto">
              <a:xfrm>
                <a:off x="3328" y="2454"/>
                <a:ext cx="8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2"/>
                  </a:cxn>
                </a:cxnLst>
                <a:rect l="0" t="0" r="r" b="b"/>
                <a:pathLst>
                  <a:path w="8" h="12">
                    <a:moveTo>
                      <a:pt x="4" y="12"/>
                    </a:move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1" name="Freeform 601"/>
              <p:cNvSpPr>
                <a:spLocks/>
              </p:cNvSpPr>
              <p:nvPr/>
            </p:nvSpPr>
            <p:spPr bwMode="auto">
              <a:xfrm>
                <a:off x="3336" y="2454"/>
                <a:ext cx="11" cy="12"/>
              </a:xfrm>
              <a:custGeom>
                <a:avLst/>
                <a:gdLst/>
                <a:ahLst/>
                <a:cxnLst>
                  <a:cxn ang="0">
                    <a:pos x="9" y="10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11" y="4"/>
                  </a:cxn>
                  <a:cxn ang="0">
                    <a:pos x="9" y="8"/>
                  </a:cxn>
                  <a:cxn ang="0">
                    <a:pos x="9" y="10"/>
                  </a:cxn>
                </a:cxnLst>
                <a:rect l="0" t="0" r="r" b="b"/>
                <a:pathLst>
                  <a:path w="11" h="12">
                    <a:moveTo>
                      <a:pt x="9" y="10"/>
                    </a:moveTo>
                    <a:lnTo>
                      <a:pt x="6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9" y="8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2" name="Freeform 602"/>
              <p:cNvSpPr>
                <a:spLocks/>
              </p:cNvSpPr>
              <p:nvPr/>
            </p:nvSpPr>
            <p:spPr bwMode="auto">
              <a:xfrm>
                <a:off x="3336" y="2464"/>
                <a:ext cx="11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lnTo>
                      <a:pt x="2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3" name="Freeform 603"/>
              <p:cNvSpPr>
                <a:spLocks/>
              </p:cNvSpPr>
              <p:nvPr/>
            </p:nvSpPr>
            <p:spPr bwMode="auto">
              <a:xfrm>
                <a:off x="3336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4" name="Freeform 604"/>
              <p:cNvSpPr>
                <a:spLocks/>
              </p:cNvSpPr>
              <p:nvPr/>
            </p:nvSpPr>
            <p:spPr bwMode="auto">
              <a:xfrm>
                <a:off x="3340" y="2454"/>
                <a:ext cx="7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7" y="12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5" name="Freeform 605"/>
              <p:cNvSpPr>
                <a:spLocks/>
              </p:cNvSpPr>
              <p:nvPr/>
            </p:nvSpPr>
            <p:spPr bwMode="auto">
              <a:xfrm>
                <a:off x="3363" y="2454"/>
                <a:ext cx="8" cy="12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6" name="Freeform 606"/>
              <p:cNvSpPr>
                <a:spLocks/>
              </p:cNvSpPr>
              <p:nvPr/>
            </p:nvSpPr>
            <p:spPr bwMode="auto">
              <a:xfrm>
                <a:off x="3365" y="2458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6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7" name="Freeform 607"/>
              <p:cNvSpPr>
                <a:spLocks/>
              </p:cNvSpPr>
              <p:nvPr/>
            </p:nvSpPr>
            <p:spPr bwMode="auto">
              <a:xfrm>
                <a:off x="3361" y="2456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8" y="8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8" name="Freeform 608"/>
              <p:cNvSpPr>
                <a:spLocks/>
              </p:cNvSpPr>
              <p:nvPr/>
            </p:nvSpPr>
            <p:spPr bwMode="auto">
              <a:xfrm>
                <a:off x="3361" y="245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3377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3379" y="2458"/>
                <a:ext cx="6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337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375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3312" y="2456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3316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3308" y="2462"/>
                <a:ext cx="12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12" h="4">
                    <a:moveTo>
                      <a:pt x="4" y="0"/>
                    </a:moveTo>
                    <a:lnTo>
                      <a:pt x="4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3310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3314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3414" y="2456"/>
                <a:ext cx="6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3418" y="245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3414" y="2460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412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3414" y="24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3300" y="2456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3300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3298" y="245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3300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349" y="2456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3347" y="245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3347" y="2454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3353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3387" y="2456"/>
                <a:ext cx="7" cy="10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7" h="10">
                    <a:moveTo>
                      <a:pt x="7" y="6"/>
                    </a:moveTo>
                    <a:lnTo>
                      <a:pt x="7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3391" y="2462"/>
                <a:ext cx="5" cy="6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6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3385" y="2456"/>
                <a:ext cx="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3385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1" y="8"/>
                  </a:cxn>
                </a:cxnLst>
                <a:rect l="0" t="0" r="r" b="b"/>
                <a:pathLst>
                  <a:path w="11" h="8">
                    <a:moveTo>
                      <a:pt x="11" y="8"/>
                    </a:moveTo>
                    <a:lnTo>
                      <a:pt x="11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3402" y="2456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406" y="2460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3398" y="2458"/>
                <a:ext cx="12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2" h="10">
                    <a:moveTo>
                      <a:pt x="2" y="0"/>
                    </a:moveTo>
                    <a:lnTo>
                      <a:pt x="2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3400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3775" y="2468"/>
                <a:ext cx="804" cy="76"/>
              </a:xfrm>
              <a:custGeom>
                <a:avLst/>
                <a:gdLst/>
                <a:ahLst/>
                <a:cxnLst>
                  <a:cxn ang="0">
                    <a:pos x="451" y="31"/>
                  </a:cxn>
                  <a:cxn ang="0">
                    <a:pos x="480" y="33"/>
                  </a:cxn>
                  <a:cxn ang="0">
                    <a:pos x="498" y="35"/>
                  </a:cxn>
                  <a:cxn ang="0">
                    <a:pos x="516" y="39"/>
                  </a:cxn>
                  <a:cxn ang="0">
                    <a:pos x="537" y="41"/>
                  </a:cxn>
                  <a:cxn ang="0">
                    <a:pos x="555" y="43"/>
                  </a:cxn>
                  <a:cxn ang="0">
                    <a:pos x="573" y="45"/>
                  </a:cxn>
                  <a:cxn ang="0">
                    <a:pos x="594" y="47"/>
                  </a:cxn>
                  <a:cxn ang="0">
                    <a:pos x="622" y="49"/>
                  </a:cxn>
                  <a:cxn ang="0">
                    <a:pos x="643" y="51"/>
                  </a:cxn>
                  <a:cxn ang="0">
                    <a:pos x="804" y="53"/>
                  </a:cxn>
                  <a:cxn ang="0">
                    <a:pos x="769" y="55"/>
                  </a:cxn>
                  <a:cxn ang="0">
                    <a:pos x="749" y="57"/>
                  </a:cxn>
                  <a:cxn ang="0">
                    <a:pos x="728" y="59"/>
                  </a:cxn>
                  <a:cxn ang="0">
                    <a:pos x="702" y="61"/>
                  </a:cxn>
                  <a:cxn ang="0">
                    <a:pos x="665" y="63"/>
                  </a:cxn>
                  <a:cxn ang="0">
                    <a:pos x="647" y="65"/>
                  </a:cxn>
                  <a:cxn ang="0">
                    <a:pos x="626" y="70"/>
                  </a:cxn>
                  <a:cxn ang="0">
                    <a:pos x="606" y="72"/>
                  </a:cxn>
                  <a:cxn ang="0">
                    <a:pos x="588" y="74"/>
                  </a:cxn>
                  <a:cxn ang="0">
                    <a:pos x="537" y="76"/>
                  </a:cxn>
                  <a:cxn ang="0">
                    <a:pos x="524" y="72"/>
                  </a:cxn>
                  <a:cxn ang="0">
                    <a:pos x="490" y="70"/>
                  </a:cxn>
                  <a:cxn ang="0">
                    <a:pos x="457" y="68"/>
                  </a:cxn>
                  <a:cxn ang="0">
                    <a:pos x="437" y="65"/>
                  </a:cxn>
                  <a:cxn ang="0">
                    <a:pos x="392" y="63"/>
                  </a:cxn>
                  <a:cxn ang="0">
                    <a:pos x="357" y="61"/>
                  </a:cxn>
                  <a:cxn ang="0">
                    <a:pos x="329" y="59"/>
                  </a:cxn>
                  <a:cxn ang="0">
                    <a:pos x="308" y="57"/>
                  </a:cxn>
                  <a:cxn ang="0">
                    <a:pos x="280" y="55"/>
                  </a:cxn>
                  <a:cxn ang="0">
                    <a:pos x="253" y="53"/>
                  </a:cxn>
                  <a:cxn ang="0">
                    <a:pos x="239" y="51"/>
                  </a:cxn>
                  <a:cxn ang="0">
                    <a:pos x="218" y="49"/>
                  </a:cxn>
                  <a:cxn ang="0">
                    <a:pos x="186" y="47"/>
                  </a:cxn>
                  <a:cxn ang="0">
                    <a:pos x="167" y="45"/>
                  </a:cxn>
                  <a:cxn ang="0">
                    <a:pos x="151" y="43"/>
                  </a:cxn>
                  <a:cxn ang="0">
                    <a:pos x="135" y="39"/>
                  </a:cxn>
                  <a:cxn ang="0">
                    <a:pos x="118" y="37"/>
                  </a:cxn>
                  <a:cxn ang="0">
                    <a:pos x="102" y="33"/>
                  </a:cxn>
                  <a:cxn ang="0">
                    <a:pos x="86" y="31"/>
                  </a:cxn>
                  <a:cxn ang="0">
                    <a:pos x="73" y="27"/>
                  </a:cxn>
                  <a:cxn ang="0">
                    <a:pos x="63" y="25"/>
                  </a:cxn>
                  <a:cxn ang="0">
                    <a:pos x="49" y="23"/>
                  </a:cxn>
                  <a:cxn ang="0">
                    <a:pos x="25" y="21"/>
                  </a:cxn>
                  <a:cxn ang="0">
                    <a:pos x="0" y="19"/>
                  </a:cxn>
                  <a:cxn ang="0">
                    <a:pos x="10" y="14"/>
                  </a:cxn>
                  <a:cxn ang="0">
                    <a:pos x="25" y="10"/>
                  </a:cxn>
                  <a:cxn ang="0">
                    <a:pos x="37" y="6"/>
                  </a:cxn>
                  <a:cxn ang="0">
                    <a:pos x="51" y="2"/>
                  </a:cxn>
                  <a:cxn ang="0">
                    <a:pos x="65" y="0"/>
                  </a:cxn>
                  <a:cxn ang="0">
                    <a:pos x="108" y="2"/>
                  </a:cxn>
                  <a:cxn ang="0">
                    <a:pos x="125" y="4"/>
                  </a:cxn>
                  <a:cxn ang="0">
                    <a:pos x="153" y="6"/>
                  </a:cxn>
                  <a:cxn ang="0">
                    <a:pos x="180" y="8"/>
                  </a:cxn>
                  <a:cxn ang="0">
                    <a:pos x="208" y="10"/>
                  </a:cxn>
                  <a:cxn ang="0">
                    <a:pos x="237" y="12"/>
                  </a:cxn>
                  <a:cxn ang="0">
                    <a:pos x="265" y="14"/>
                  </a:cxn>
                  <a:cxn ang="0">
                    <a:pos x="284" y="16"/>
                  </a:cxn>
                  <a:cxn ang="0">
                    <a:pos x="312" y="19"/>
                  </a:cxn>
                  <a:cxn ang="0">
                    <a:pos x="331" y="21"/>
                  </a:cxn>
                  <a:cxn ang="0">
                    <a:pos x="367" y="23"/>
                  </a:cxn>
                  <a:cxn ang="0">
                    <a:pos x="386" y="25"/>
                  </a:cxn>
                  <a:cxn ang="0">
                    <a:pos x="443" y="29"/>
                  </a:cxn>
                </a:cxnLst>
                <a:rect l="0" t="0" r="r" b="b"/>
                <a:pathLst>
                  <a:path w="804" h="76">
                    <a:moveTo>
                      <a:pt x="443" y="29"/>
                    </a:moveTo>
                    <a:lnTo>
                      <a:pt x="451" y="31"/>
                    </a:lnTo>
                    <a:lnTo>
                      <a:pt x="469" y="31"/>
                    </a:lnTo>
                    <a:lnTo>
                      <a:pt x="480" y="33"/>
                    </a:lnTo>
                    <a:lnTo>
                      <a:pt x="488" y="35"/>
                    </a:lnTo>
                    <a:lnTo>
                      <a:pt x="498" y="35"/>
                    </a:lnTo>
                    <a:lnTo>
                      <a:pt x="508" y="37"/>
                    </a:lnTo>
                    <a:lnTo>
                      <a:pt x="516" y="39"/>
                    </a:lnTo>
                    <a:lnTo>
                      <a:pt x="526" y="39"/>
                    </a:lnTo>
                    <a:lnTo>
                      <a:pt x="537" y="41"/>
                    </a:lnTo>
                    <a:lnTo>
                      <a:pt x="547" y="41"/>
                    </a:lnTo>
                    <a:lnTo>
                      <a:pt x="555" y="43"/>
                    </a:lnTo>
                    <a:lnTo>
                      <a:pt x="565" y="43"/>
                    </a:lnTo>
                    <a:lnTo>
                      <a:pt x="573" y="45"/>
                    </a:lnTo>
                    <a:lnTo>
                      <a:pt x="584" y="45"/>
                    </a:lnTo>
                    <a:lnTo>
                      <a:pt x="594" y="47"/>
                    </a:lnTo>
                    <a:lnTo>
                      <a:pt x="604" y="49"/>
                    </a:lnTo>
                    <a:lnTo>
                      <a:pt x="622" y="49"/>
                    </a:lnTo>
                    <a:lnTo>
                      <a:pt x="633" y="51"/>
                    </a:lnTo>
                    <a:lnTo>
                      <a:pt x="643" y="51"/>
                    </a:lnTo>
                    <a:lnTo>
                      <a:pt x="653" y="53"/>
                    </a:lnTo>
                    <a:lnTo>
                      <a:pt x="804" y="53"/>
                    </a:lnTo>
                    <a:lnTo>
                      <a:pt x="775" y="53"/>
                    </a:lnTo>
                    <a:lnTo>
                      <a:pt x="769" y="55"/>
                    </a:lnTo>
                    <a:lnTo>
                      <a:pt x="755" y="55"/>
                    </a:lnTo>
                    <a:lnTo>
                      <a:pt x="749" y="57"/>
                    </a:lnTo>
                    <a:lnTo>
                      <a:pt x="737" y="57"/>
                    </a:lnTo>
                    <a:lnTo>
                      <a:pt x="728" y="59"/>
                    </a:lnTo>
                    <a:lnTo>
                      <a:pt x="708" y="59"/>
                    </a:lnTo>
                    <a:lnTo>
                      <a:pt x="702" y="61"/>
                    </a:lnTo>
                    <a:lnTo>
                      <a:pt x="675" y="61"/>
                    </a:lnTo>
                    <a:lnTo>
                      <a:pt x="665" y="63"/>
                    </a:lnTo>
                    <a:lnTo>
                      <a:pt x="657" y="65"/>
                    </a:lnTo>
                    <a:lnTo>
                      <a:pt x="647" y="65"/>
                    </a:lnTo>
                    <a:lnTo>
                      <a:pt x="637" y="68"/>
                    </a:lnTo>
                    <a:lnTo>
                      <a:pt x="626" y="70"/>
                    </a:lnTo>
                    <a:lnTo>
                      <a:pt x="618" y="70"/>
                    </a:lnTo>
                    <a:lnTo>
                      <a:pt x="606" y="72"/>
                    </a:lnTo>
                    <a:lnTo>
                      <a:pt x="598" y="74"/>
                    </a:lnTo>
                    <a:lnTo>
                      <a:pt x="588" y="74"/>
                    </a:lnTo>
                    <a:lnTo>
                      <a:pt x="577" y="76"/>
                    </a:lnTo>
                    <a:lnTo>
                      <a:pt x="537" y="76"/>
                    </a:lnTo>
                    <a:lnTo>
                      <a:pt x="531" y="74"/>
                    </a:lnTo>
                    <a:lnTo>
                      <a:pt x="524" y="72"/>
                    </a:lnTo>
                    <a:lnTo>
                      <a:pt x="498" y="72"/>
                    </a:lnTo>
                    <a:lnTo>
                      <a:pt x="490" y="70"/>
                    </a:lnTo>
                    <a:lnTo>
                      <a:pt x="463" y="70"/>
                    </a:lnTo>
                    <a:lnTo>
                      <a:pt x="457" y="68"/>
                    </a:lnTo>
                    <a:lnTo>
                      <a:pt x="443" y="68"/>
                    </a:lnTo>
                    <a:lnTo>
                      <a:pt x="437" y="65"/>
                    </a:lnTo>
                    <a:lnTo>
                      <a:pt x="431" y="63"/>
                    </a:lnTo>
                    <a:lnTo>
                      <a:pt x="392" y="63"/>
                    </a:lnTo>
                    <a:lnTo>
                      <a:pt x="384" y="61"/>
                    </a:lnTo>
                    <a:lnTo>
                      <a:pt x="357" y="61"/>
                    </a:lnTo>
                    <a:lnTo>
                      <a:pt x="349" y="59"/>
                    </a:lnTo>
                    <a:lnTo>
                      <a:pt x="329" y="59"/>
                    </a:lnTo>
                    <a:lnTo>
                      <a:pt x="322" y="57"/>
                    </a:lnTo>
                    <a:lnTo>
                      <a:pt x="308" y="57"/>
                    </a:lnTo>
                    <a:lnTo>
                      <a:pt x="302" y="55"/>
                    </a:lnTo>
                    <a:lnTo>
                      <a:pt x="280" y="55"/>
                    </a:lnTo>
                    <a:lnTo>
                      <a:pt x="273" y="53"/>
                    </a:lnTo>
                    <a:lnTo>
                      <a:pt x="253" y="53"/>
                    </a:lnTo>
                    <a:lnTo>
                      <a:pt x="245" y="51"/>
                    </a:lnTo>
                    <a:lnTo>
                      <a:pt x="239" y="51"/>
                    </a:lnTo>
                    <a:lnTo>
                      <a:pt x="231" y="49"/>
                    </a:lnTo>
                    <a:lnTo>
                      <a:pt x="218" y="49"/>
                    </a:lnTo>
                    <a:lnTo>
                      <a:pt x="210" y="47"/>
                    </a:lnTo>
                    <a:lnTo>
                      <a:pt x="186" y="47"/>
                    </a:lnTo>
                    <a:lnTo>
                      <a:pt x="176" y="45"/>
                    </a:lnTo>
                    <a:lnTo>
                      <a:pt x="167" y="45"/>
                    </a:lnTo>
                    <a:lnTo>
                      <a:pt x="159" y="43"/>
                    </a:lnTo>
                    <a:lnTo>
                      <a:pt x="151" y="43"/>
                    </a:lnTo>
                    <a:lnTo>
                      <a:pt x="143" y="41"/>
                    </a:lnTo>
                    <a:lnTo>
                      <a:pt x="135" y="39"/>
                    </a:lnTo>
                    <a:lnTo>
                      <a:pt x="127" y="39"/>
                    </a:lnTo>
                    <a:lnTo>
                      <a:pt x="118" y="37"/>
                    </a:lnTo>
                    <a:lnTo>
                      <a:pt x="110" y="35"/>
                    </a:lnTo>
                    <a:lnTo>
                      <a:pt x="102" y="33"/>
                    </a:lnTo>
                    <a:lnTo>
                      <a:pt x="94" y="31"/>
                    </a:lnTo>
                    <a:lnTo>
                      <a:pt x="86" y="31"/>
                    </a:lnTo>
                    <a:lnTo>
                      <a:pt x="78" y="29"/>
                    </a:lnTo>
                    <a:lnTo>
                      <a:pt x="73" y="27"/>
                    </a:lnTo>
                    <a:lnTo>
                      <a:pt x="67" y="27"/>
                    </a:lnTo>
                    <a:lnTo>
                      <a:pt x="63" y="25"/>
                    </a:lnTo>
                    <a:lnTo>
                      <a:pt x="53" y="25"/>
                    </a:lnTo>
                    <a:lnTo>
                      <a:pt x="49" y="23"/>
                    </a:lnTo>
                    <a:lnTo>
                      <a:pt x="29" y="23"/>
                    </a:lnTo>
                    <a:lnTo>
                      <a:pt x="25" y="2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6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25" y="10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5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08" y="2"/>
                    </a:lnTo>
                    <a:lnTo>
                      <a:pt x="116" y="2"/>
                    </a:lnTo>
                    <a:lnTo>
                      <a:pt x="125" y="4"/>
                    </a:lnTo>
                    <a:lnTo>
                      <a:pt x="145" y="4"/>
                    </a:lnTo>
                    <a:lnTo>
                      <a:pt x="153" y="6"/>
                    </a:lnTo>
                    <a:lnTo>
                      <a:pt x="171" y="6"/>
                    </a:lnTo>
                    <a:lnTo>
                      <a:pt x="180" y="8"/>
                    </a:lnTo>
                    <a:lnTo>
                      <a:pt x="200" y="8"/>
                    </a:lnTo>
                    <a:lnTo>
                      <a:pt x="208" y="10"/>
                    </a:lnTo>
                    <a:lnTo>
                      <a:pt x="227" y="10"/>
                    </a:lnTo>
                    <a:lnTo>
                      <a:pt x="237" y="12"/>
                    </a:lnTo>
                    <a:lnTo>
                      <a:pt x="255" y="12"/>
                    </a:lnTo>
                    <a:lnTo>
                      <a:pt x="265" y="14"/>
                    </a:lnTo>
                    <a:lnTo>
                      <a:pt x="273" y="14"/>
                    </a:lnTo>
                    <a:lnTo>
                      <a:pt x="284" y="16"/>
                    </a:lnTo>
                    <a:lnTo>
                      <a:pt x="302" y="16"/>
                    </a:lnTo>
                    <a:lnTo>
                      <a:pt x="312" y="19"/>
                    </a:lnTo>
                    <a:lnTo>
                      <a:pt x="320" y="19"/>
                    </a:lnTo>
                    <a:lnTo>
                      <a:pt x="331" y="21"/>
                    </a:lnTo>
                    <a:lnTo>
                      <a:pt x="359" y="21"/>
                    </a:lnTo>
                    <a:lnTo>
                      <a:pt x="367" y="23"/>
                    </a:lnTo>
                    <a:lnTo>
                      <a:pt x="378" y="23"/>
                    </a:lnTo>
                    <a:lnTo>
                      <a:pt x="386" y="25"/>
                    </a:lnTo>
                    <a:lnTo>
                      <a:pt x="404" y="25"/>
                    </a:lnTo>
                    <a:lnTo>
                      <a:pt x="443" y="2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4218" y="2495"/>
                <a:ext cx="306" cy="30"/>
              </a:xfrm>
              <a:custGeom>
                <a:avLst/>
                <a:gdLst/>
                <a:ahLst/>
                <a:cxnLst>
                  <a:cxn ang="0">
                    <a:pos x="306" y="24"/>
                  </a:cxn>
                  <a:cxn ang="0">
                    <a:pos x="277" y="24"/>
                  </a:cxn>
                  <a:cxn ang="0">
                    <a:pos x="267" y="26"/>
                  </a:cxn>
                  <a:cxn ang="0">
                    <a:pos x="247" y="26"/>
                  </a:cxn>
                  <a:cxn ang="0">
                    <a:pos x="239" y="24"/>
                  </a:cxn>
                  <a:cxn ang="0">
                    <a:pos x="210" y="24"/>
                  </a:cxn>
                  <a:cxn ang="0">
                    <a:pos x="200" y="22"/>
                  </a:cxn>
                  <a:cxn ang="0">
                    <a:pos x="190" y="22"/>
                  </a:cxn>
                  <a:cxn ang="0">
                    <a:pos x="179" y="20"/>
                  </a:cxn>
                  <a:cxn ang="0">
                    <a:pos x="161" y="20"/>
                  </a:cxn>
                  <a:cxn ang="0">
                    <a:pos x="151" y="18"/>
                  </a:cxn>
                  <a:cxn ang="0">
                    <a:pos x="141" y="16"/>
                  </a:cxn>
                  <a:cxn ang="0">
                    <a:pos x="122" y="16"/>
                  </a:cxn>
                  <a:cxn ang="0">
                    <a:pos x="112" y="14"/>
                  </a:cxn>
                  <a:cxn ang="0">
                    <a:pos x="104" y="12"/>
                  </a:cxn>
                  <a:cxn ang="0">
                    <a:pos x="94" y="12"/>
                  </a:cxn>
                  <a:cxn ang="0">
                    <a:pos x="83" y="10"/>
                  </a:cxn>
                  <a:cxn ang="0">
                    <a:pos x="73" y="8"/>
                  </a:cxn>
                  <a:cxn ang="0">
                    <a:pos x="65" y="8"/>
                  </a:cxn>
                  <a:cxn ang="0">
                    <a:pos x="55" y="6"/>
                  </a:cxn>
                  <a:cxn ang="0">
                    <a:pos x="45" y="6"/>
                  </a:cxn>
                  <a:cxn ang="0">
                    <a:pos x="37" y="4"/>
                  </a:cxn>
                  <a:cxn ang="0">
                    <a:pos x="26" y="4"/>
                  </a:cxn>
                  <a:cxn ang="0">
                    <a:pos x="1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8" y="6"/>
                  </a:cxn>
                  <a:cxn ang="0">
                    <a:pos x="26" y="6"/>
                  </a:cxn>
                  <a:cxn ang="0">
                    <a:pos x="37" y="8"/>
                  </a:cxn>
                  <a:cxn ang="0">
                    <a:pos x="45" y="10"/>
                  </a:cxn>
                  <a:cxn ang="0">
                    <a:pos x="55" y="10"/>
                  </a:cxn>
                  <a:cxn ang="0">
                    <a:pos x="65" y="12"/>
                  </a:cxn>
                  <a:cxn ang="0">
                    <a:pos x="73" y="14"/>
                  </a:cxn>
                  <a:cxn ang="0">
                    <a:pos x="83" y="14"/>
                  </a:cxn>
                  <a:cxn ang="0">
                    <a:pos x="94" y="16"/>
                  </a:cxn>
                  <a:cxn ang="0">
                    <a:pos x="104" y="16"/>
                  </a:cxn>
                  <a:cxn ang="0">
                    <a:pos x="112" y="18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41" y="20"/>
                  </a:cxn>
                  <a:cxn ang="0">
                    <a:pos x="151" y="22"/>
                  </a:cxn>
                  <a:cxn ang="0">
                    <a:pos x="161" y="24"/>
                  </a:cxn>
                  <a:cxn ang="0">
                    <a:pos x="179" y="24"/>
                  </a:cxn>
                  <a:cxn ang="0">
                    <a:pos x="190" y="26"/>
                  </a:cxn>
                  <a:cxn ang="0">
                    <a:pos x="210" y="26"/>
                  </a:cxn>
                  <a:cxn ang="0">
                    <a:pos x="218" y="28"/>
                  </a:cxn>
                  <a:cxn ang="0">
                    <a:pos x="247" y="28"/>
                  </a:cxn>
                  <a:cxn ang="0">
                    <a:pos x="257" y="30"/>
                  </a:cxn>
                  <a:cxn ang="0">
                    <a:pos x="267" y="30"/>
                  </a:cxn>
                  <a:cxn ang="0">
                    <a:pos x="277" y="28"/>
                  </a:cxn>
                  <a:cxn ang="0">
                    <a:pos x="306" y="28"/>
                  </a:cxn>
                  <a:cxn ang="0">
                    <a:pos x="306" y="24"/>
                  </a:cxn>
                </a:cxnLst>
                <a:rect l="0" t="0" r="r" b="b"/>
                <a:pathLst>
                  <a:path w="306" h="30">
                    <a:moveTo>
                      <a:pt x="306" y="24"/>
                    </a:moveTo>
                    <a:lnTo>
                      <a:pt x="277" y="24"/>
                    </a:lnTo>
                    <a:lnTo>
                      <a:pt x="267" y="26"/>
                    </a:lnTo>
                    <a:lnTo>
                      <a:pt x="247" y="26"/>
                    </a:lnTo>
                    <a:lnTo>
                      <a:pt x="239" y="24"/>
                    </a:lnTo>
                    <a:lnTo>
                      <a:pt x="210" y="24"/>
                    </a:lnTo>
                    <a:lnTo>
                      <a:pt x="200" y="22"/>
                    </a:lnTo>
                    <a:lnTo>
                      <a:pt x="190" y="22"/>
                    </a:lnTo>
                    <a:lnTo>
                      <a:pt x="179" y="20"/>
                    </a:lnTo>
                    <a:lnTo>
                      <a:pt x="161" y="20"/>
                    </a:lnTo>
                    <a:lnTo>
                      <a:pt x="151" y="18"/>
                    </a:lnTo>
                    <a:lnTo>
                      <a:pt x="141" y="16"/>
                    </a:lnTo>
                    <a:lnTo>
                      <a:pt x="122" y="16"/>
                    </a:lnTo>
                    <a:lnTo>
                      <a:pt x="112" y="14"/>
                    </a:lnTo>
                    <a:lnTo>
                      <a:pt x="104" y="12"/>
                    </a:lnTo>
                    <a:lnTo>
                      <a:pt x="94" y="12"/>
                    </a:lnTo>
                    <a:lnTo>
                      <a:pt x="83" y="10"/>
                    </a:lnTo>
                    <a:lnTo>
                      <a:pt x="73" y="8"/>
                    </a:lnTo>
                    <a:lnTo>
                      <a:pt x="65" y="8"/>
                    </a:lnTo>
                    <a:lnTo>
                      <a:pt x="55" y="6"/>
                    </a:lnTo>
                    <a:lnTo>
                      <a:pt x="45" y="6"/>
                    </a:lnTo>
                    <a:lnTo>
                      <a:pt x="37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8" y="6"/>
                    </a:lnTo>
                    <a:lnTo>
                      <a:pt x="26" y="6"/>
                    </a:lnTo>
                    <a:lnTo>
                      <a:pt x="37" y="8"/>
                    </a:lnTo>
                    <a:lnTo>
                      <a:pt x="45" y="10"/>
                    </a:lnTo>
                    <a:lnTo>
                      <a:pt x="55" y="10"/>
                    </a:lnTo>
                    <a:lnTo>
                      <a:pt x="65" y="12"/>
                    </a:lnTo>
                    <a:lnTo>
                      <a:pt x="73" y="14"/>
                    </a:lnTo>
                    <a:lnTo>
                      <a:pt x="83" y="14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112" y="18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41" y="20"/>
                    </a:lnTo>
                    <a:lnTo>
                      <a:pt x="151" y="22"/>
                    </a:lnTo>
                    <a:lnTo>
                      <a:pt x="161" y="24"/>
                    </a:lnTo>
                    <a:lnTo>
                      <a:pt x="179" y="24"/>
                    </a:lnTo>
                    <a:lnTo>
                      <a:pt x="190" y="26"/>
                    </a:lnTo>
                    <a:lnTo>
                      <a:pt x="210" y="26"/>
                    </a:lnTo>
                    <a:lnTo>
                      <a:pt x="218" y="28"/>
                    </a:lnTo>
                    <a:lnTo>
                      <a:pt x="247" y="28"/>
                    </a:lnTo>
                    <a:lnTo>
                      <a:pt x="257" y="30"/>
                    </a:lnTo>
                    <a:lnTo>
                      <a:pt x="267" y="30"/>
                    </a:lnTo>
                    <a:lnTo>
                      <a:pt x="277" y="28"/>
                    </a:lnTo>
                    <a:lnTo>
                      <a:pt x="306" y="28"/>
                    </a:lnTo>
                    <a:lnTo>
                      <a:pt x="30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4524" y="2517"/>
                <a:ext cx="55" cy="6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2" y="4"/>
                  </a:cxn>
                  <a:cxn ang="0">
                    <a:pos x="55" y="4"/>
                  </a:cxn>
                  <a:cxn ang="0">
                    <a:pos x="55" y="2"/>
                  </a:cxn>
                  <a:cxn ang="0">
                    <a:pos x="55" y="4"/>
                  </a:cxn>
                </a:cxnLst>
                <a:rect l="0" t="0" r="r" b="b"/>
                <a:pathLst>
                  <a:path w="55" h="6">
                    <a:moveTo>
                      <a:pt x="55" y="4"/>
                    </a:moveTo>
                    <a:lnTo>
                      <a:pt x="5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4471" y="2519"/>
                <a:ext cx="10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32" y="10"/>
                  </a:cxn>
                  <a:cxn ang="0">
                    <a:pos x="41" y="8"/>
                  </a:cxn>
                  <a:cxn ang="0">
                    <a:pos x="59" y="8"/>
                  </a:cxn>
                  <a:cxn ang="0">
                    <a:pos x="67" y="6"/>
                  </a:cxn>
                  <a:cxn ang="0">
                    <a:pos x="73" y="6"/>
                  </a:cxn>
                  <a:cxn ang="0">
                    <a:pos x="79" y="4"/>
                  </a:cxn>
                  <a:cxn ang="0">
                    <a:pos x="100" y="4"/>
                  </a:cxn>
                  <a:cxn ang="0">
                    <a:pos x="108" y="2"/>
                  </a:cxn>
                  <a:cxn ang="0">
                    <a:pos x="108" y="0"/>
                  </a:cxn>
                  <a:cxn ang="0">
                    <a:pos x="85" y="0"/>
                  </a:cxn>
                  <a:cxn ang="0">
                    <a:pos x="79" y="2"/>
                  </a:cxn>
                  <a:cxn ang="0">
                    <a:pos x="59" y="2"/>
                  </a:cxn>
                  <a:cxn ang="0">
                    <a:pos x="53" y="4"/>
                  </a:cxn>
                  <a:cxn ang="0">
                    <a:pos x="41" y="4"/>
                  </a:cxn>
                  <a:cxn ang="0">
                    <a:pos x="32" y="6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08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10"/>
                    </a:lnTo>
                    <a:lnTo>
                      <a:pt x="32" y="10"/>
                    </a:lnTo>
                    <a:lnTo>
                      <a:pt x="41" y="8"/>
                    </a:lnTo>
                    <a:lnTo>
                      <a:pt x="59" y="8"/>
                    </a:lnTo>
                    <a:lnTo>
                      <a:pt x="67" y="6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100" y="4"/>
                    </a:lnTo>
                    <a:lnTo>
                      <a:pt x="108" y="2"/>
                    </a:lnTo>
                    <a:lnTo>
                      <a:pt x="108" y="0"/>
                    </a:lnTo>
                    <a:lnTo>
                      <a:pt x="85" y="0"/>
                    </a:lnTo>
                    <a:lnTo>
                      <a:pt x="79" y="2"/>
                    </a:lnTo>
                    <a:lnTo>
                      <a:pt x="59" y="2"/>
                    </a:lnTo>
                    <a:lnTo>
                      <a:pt x="53" y="4"/>
                    </a:lnTo>
                    <a:lnTo>
                      <a:pt x="41" y="4"/>
                    </a:lnTo>
                    <a:lnTo>
                      <a:pt x="32" y="6"/>
                    </a:lnTo>
                    <a:lnTo>
                      <a:pt x="12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4312" y="2527"/>
                <a:ext cx="159" cy="1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9"/>
                  </a:cxn>
                  <a:cxn ang="0">
                    <a:pos x="30" y="19"/>
                  </a:cxn>
                  <a:cxn ang="0">
                    <a:pos x="40" y="17"/>
                  </a:cxn>
                  <a:cxn ang="0">
                    <a:pos x="61" y="17"/>
                  </a:cxn>
                  <a:cxn ang="0">
                    <a:pos x="71" y="15"/>
                  </a:cxn>
                  <a:cxn ang="0">
                    <a:pos x="81" y="13"/>
                  </a:cxn>
                  <a:cxn ang="0">
                    <a:pos x="91" y="13"/>
                  </a:cxn>
                  <a:cxn ang="0">
                    <a:pos x="100" y="11"/>
                  </a:cxn>
                  <a:cxn ang="0">
                    <a:pos x="110" y="9"/>
                  </a:cxn>
                  <a:cxn ang="0">
                    <a:pos x="120" y="6"/>
                  </a:cxn>
                  <a:cxn ang="0">
                    <a:pos x="128" y="6"/>
                  </a:cxn>
                  <a:cxn ang="0">
                    <a:pos x="138" y="4"/>
                  </a:cxn>
                  <a:cxn ang="0">
                    <a:pos x="159" y="4"/>
                  </a:cxn>
                  <a:cxn ang="0">
                    <a:pos x="159" y="0"/>
                  </a:cxn>
                  <a:cxn ang="0">
                    <a:pos x="138" y="0"/>
                  </a:cxn>
                  <a:cxn ang="0">
                    <a:pos x="128" y="2"/>
                  </a:cxn>
                  <a:cxn ang="0">
                    <a:pos x="120" y="4"/>
                  </a:cxn>
                  <a:cxn ang="0">
                    <a:pos x="110" y="4"/>
                  </a:cxn>
                  <a:cxn ang="0">
                    <a:pos x="100" y="6"/>
                  </a:cxn>
                  <a:cxn ang="0">
                    <a:pos x="89" y="9"/>
                  </a:cxn>
                  <a:cxn ang="0">
                    <a:pos x="79" y="9"/>
                  </a:cxn>
                  <a:cxn ang="0">
                    <a:pos x="69" y="11"/>
                  </a:cxn>
                  <a:cxn ang="0">
                    <a:pos x="61" y="13"/>
                  </a:cxn>
                  <a:cxn ang="0">
                    <a:pos x="51" y="13"/>
                  </a:cxn>
                  <a:cxn ang="0">
                    <a:pos x="40" y="15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59" h="19">
                    <a:moveTo>
                      <a:pt x="0" y="17"/>
                    </a:moveTo>
                    <a:lnTo>
                      <a:pt x="10" y="19"/>
                    </a:lnTo>
                    <a:lnTo>
                      <a:pt x="30" y="19"/>
                    </a:lnTo>
                    <a:lnTo>
                      <a:pt x="40" y="17"/>
                    </a:lnTo>
                    <a:lnTo>
                      <a:pt x="61" y="17"/>
                    </a:lnTo>
                    <a:lnTo>
                      <a:pt x="71" y="15"/>
                    </a:lnTo>
                    <a:lnTo>
                      <a:pt x="81" y="13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6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9" y="4"/>
                    </a:lnTo>
                    <a:lnTo>
                      <a:pt x="159" y="0"/>
                    </a:lnTo>
                    <a:lnTo>
                      <a:pt x="138" y="0"/>
                    </a:lnTo>
                    <a:lnTo>
                      <a:pt x="128" y="2"/>
                    </a:lnTo>
                    <a:lnTo>
                      <a:pt x="120" y="4"/>
                    </a:lnTo>
                    <a:lnTo>
                      <a:pt x="110" y="4"/>
                    </a:lnTo>
                    <a:lnTo>
                      <a:pt x="100" y="6"/>
                    </a:lnTo>
                    <a:lnTo>
                      <a:pt x="89" y="9"/>
                    </a:lnTo>
                    <a:lnTo>
                      <a:pt x="79" y="9"/>
                    </a:lnTo>
                    <a:lnTo>
                      <a:pt x="69" y="11"/>
                    </a:lnTo>
                    <a:lnTo>
                      <a:pt x="61" y="13"/>
                    </a:lnTo>
                    <a:lnTo>
                      <a:pt x="51" y="13"/>
                    </a:lnTo>
                    <a:lnTo>
                      <a:pt x="40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4206" y="2529"/>
                <a:ext cx="106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26" y="9"/>
                  </a:cxn>
                  <a:cxn ang="0">
                    <a:pos x="32" y="11"/>
                  </a:cxn>
                  <a:cxn ang="0">
                    <a:pos x="59" y="11"/>
                  </a:cxn>
                  <a:cxn ang="0">
                    <a:pos x="67" y="13"/>
                  </a:cxn>
                  <a:cxn ang="0">
                    <a:pos x="93" y="13"/>
                  </a:cxn>
                  <a:cxn ang="0">
                    <a:pos x="97" y="15"/>
                  </a:cxn>
                  <a:cxn ang="0">
                    <a:pos x="106" y="15"/>
                  </a:cxn>
                  <a:cxn ang="0">
                    <a:pos x="106" y="13"/>
                  </a:cxn>
                  <a:cxn ang="0">
                    <a:pos x="100" y="11"/>
                  </a:cxn>
                  <a:cxn ang="0">
                    <a:pos x="93" y="9"/>
                  </a:cxn>
                  <a:cxn ang="0">
                    <a:pos x="73" y="9"/>
                  </a:cxn>
                  <a:cxn ang="0">
                    <a:pos x="67" y="7"/>
                  </a:cxn>
                  <a:cxn ang="0">
                    <a:pos x="32" y="7"/>
                  </a:cxn>
                  <a:cxn ang="0">
                    <a:pos x="26" y="4"/>
                  </a:cxn>
                  <a:cxn ang="0">
                    <a:pos x="14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06" h="15">
                    <a:moveTo>
                      <a:pt x="0" y="4"/>
                    </a:moveTo>
                    <a:lnTo>
                      <a:pt x="6" y="7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32" y="11"/>
                    </a:lnTo>
                    <a:lnTo>
                      <a:pt x="59" y="11"/>
                    </a:lnTo>
                    <a:lnTo>
                      <a:pt x="67" y="13"/>
                    </a:lnTo>
                    <a:lnTo>
                      <a:pt x="93" y="13"/>
                    </a:lnTo>
                    <a:lnTo>
                      <a:pt x="97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0" y="11"/>
                    </a:lnTo>
                    <a:lnTo>
                      <a:pt x="93" y="9"/>
                    </a:lnTo>
                    <a:lnTo>
                      <a:pt x="73" y="9"/>
                    </a:lnTo>
                    <a:lnTo>
                      <a:pt x="67" y="7"/>
                    </a:lnTo>
                    <a:lnTo>
                      <a:pt x="32" y="7"/>
                    </a:lnTo>
                    <a:lnTo>
                      <a:pt x="26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3985" y="2513"/>
                <a:ext cx="221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9" y="8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63" y="10"/>
                  </a:cxn>
                  <a:cxn ang="0">
                    <a:pos x="70" y="12"/>
                  </a:cxn>
                  <a:cxn ang="0">
                    <a:pos x="84" y="12"/>
                  </a:cxn>
                  <a:cxn ang="0">
                    <a:pos x="92" y="14"/>
                  </a:cxn>
                  <a:cxn ang="0">
                    <a:pos x="112" y="14"/>
                  </a:cxn>
                  <a:cxn ang="0">
                    <a:pos x="119" y="16"/>
                  </a:cxn>
                  <a:cxn ang="0">
                    <a:pos x="139" y="16"/>
                  </a:cxn>
                  <a:cxn ang="0">
                    <a:pos x="147" y="18"/>
                  </a:cxn>
                  <a:cxn ang="0">
                    <a:pos x="174" y="18"/>
                  </a:cxn>
                  <a:cxn ang="0">
                    <a:pos x="182" y="20"/>
                  </a:cxn>
                  <a:cxn ang="0">
                    <a:pos x="221" y="20"/>
                  </a:cxn>
                  <a:cxn ang="0">
                    <a:pos x="221" y="16"/>
                  </a:cxn>
                  <a:cxn ang="0">
                    <a:pos x="182" y="16"/>
                  </a:cxn>
                  <a:cxn ang="0">
                    <a:pos x="174" y="14"/>
                  </a:cxn>
                  <a:cxn ang="0">
                    <a:pos x="147" y="14"/>
                  </a:cxn>
                  <a:cxn ang="0">
                    <a:pos x="139" y="12"/>
                  </a:cxn>
                  <a:cxn ang="0">
                    <a:pos x="119" y="12"/>
                  </a:cxn>
                  <a:cxn ang="0">
                    <a:pos x="112" y="10"/>
                  </a:cxn>
                  <a:cxn ang="0">
                    <a:pos x="98" y="10"/>
                  </a:cxn>
                  <a:cxn ang="0">
                    <a:pos x="92" y="8"/>
                  </a:cxn>
                  <a:cxn ang="0">
                    <a:pos x="63" y="8"/>
                  </a:cxn>
                  <a:cxn ang="0">
                    <a:pos x="55" y="6"/>
                  </a:cxn>
                  <a:cxn ang="0">
                    <a:pos x="43" y="6"/>
                  </a:cxn>
                  <a:cxn ang="0">
                    <a:pos x="35" y="4"/>
                  </a:cxn>
                  <a:cxn ang="0">
                    <a:pos x="29" y="4"/>
                  </a:cxn>
                  <a:cxn ang="0">
                    <a:pos x="21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1" h="20">
                    <a:moveTo>
                      <a:pt x="0" y="4"/>
                    </a:moveTo>
                    <a:lnTo>
                      <a:pt x="8" y="6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63" y="10"/>
                    </a:lnTo>
                    <a:lnTo>
                      <a:pt x="70" y="12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112" y="14"/>
                    </a:lnTo>
                    <a:lnTo>
                      <a:pt x="119" y="16"/>
                    </a:lnTo>
                    <a:lnTo>
                      <a:pt x="139" y="16"/>
                    </a:lnTo>
                    <a:lnTo>
                      <a:pt x="147" y="18"/>
                    </a:lnTo>
                    <a:lnTo>
                      <a:pt x="174" y="18"/>
                    </a:lnTo>
                    <a:lnTo>
                      <a:pt x="182" y="20"/>
                    </a:lnTo>
                    <a:lnTo>
                      <a:pt x="221" y="20"/>
                    </a:lnTo>
                    <a:lnTo>
                      <a:pt x="221" y="16"/>
                    </a:lnTo>
                    <a:lnTo>
                      <a:pt x="182" y="16"/>
                    </a:lnTo>
                    <a:lnTo>
                      <a:pt x="174" y="14"/>
                    </a:lnTo>
                    <a:lnTo>
                      <a:pt x="147" y="14"/>
                    </a:lnTo>
                    <a:lnTo>
                      <a:pt x="139" y="12"/>
                    </a:lnTo>
                    <a:lnTo>
                      <a:pt x="119" y="12"/>
                    </a:lnTo>
                    <a:lnTo>
                      <a:pt x="112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63" y="8"/>
                    </a:lnTo>
                    <a:lnTo>
                      <a:pt x="55" y="6"/>
                    </a:lnTo>
                    <a:lnTo>
                      <a:pt x="43" y="6"/>
                    </a:lnTo>
                    <a:lnTo>
                      <a:pt x="35" y="4"/>
                    </a:lnTo>
                    <a:lnTo>
                      <a:pt x="29" y="4"/>
                    </a:lnTo>
                    <a:lnTo>
                      <a:pt x="21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3853" y="2495"/>
                <a:ext cx="13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6" y="6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40" y="12"/>
                  </a:cxn>
                  <a:cxn ang="0">
                    <a:pos x="49" y="14"/>
                  </a:cxn>
                  <a:cxn ang="0">
                    <a:pos x="57" y="14"/>
                  </a:cxn>
                  <a:cxn ang="0">
                    <a:pos x="65" y="16"/>
                  </a:cxn>
                  <a:cxn ang="0">
                    <a:pos x="73" y="18"/>
                  </a:cxn>
                  <a:cxn ang="0">
                    <a:pos x="81" y="18"/>
                  </a:cxn>
                  <a:cxn ang="0">
                    <a:pos x="89" y="20"/>
                  </a:cxn>
                  <a:cxn ang="0">
                    <a:pos x="98" y="20"/>
                  </a:cxn>
                  <a:cxn ang="0">
                    <a:pos x="108" y="22"/>
                  </a:cxn>
                  <a:cxn ang="0">
                    <a:pos x="132" y="22"/>
                  </a:cxn>
                  <a:cxn ang="0">
                    <a:pos x="132" y="18"/>
                  </a:cxn>
                  <a:cxn ang="0">
                    <a:pos x="108" y="18"/>
                  </a:cxn>
                  <a:cxn ang="0">
                    <a:pos x="98" y="16"/>
                  </a:cxn>
                  <a:cxn ang="0">
                    <a:pos x="81" y="16"/>
                  </a:cxn>
                  <a:cxn ang="0">
                    <a:pos x="73" y="14"/>
                  </a:cxn>
                  <a:cxn ang="0">
                    <a:pos x="65" y="12"/>
                  </a:cxn>
                  <a:cxn ang="0">
                    <a:pos x="57" y="10"/>
                  </a:cxn>
                  <a:cxn ang="0">
                    <a:pos x="49" y="8"/>
                  </a:cxn>
                  <a:cxn ang="0">
                    <a:pos x="40" y="8"/>
                  </a:cxn>
                  <a:cxn ang="0">
                    <a:pos x="32" y="6"/>
                  </a:cxn>
                  <a:cxn ang="0">
                    <a:pos x="24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32" h="22">
                    <a:moveTo>
                      <a:pt x="0" y="4"/>
                    </a:moveTo>
                    <a:lnTo>
                      <a:pt x="8" y="4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40" y="12"/>
                    </a:lnTo>
                    <a:lnTo>
                      <a:pt x="49" y="14"/>
                    </a:lnTo>
                    <a:lnTo>
                      <a:pt x="57" y="14"/>
                    </a:lnTo>
                    <a:lnTo>
                      <a:pt x="65" y="16"/>
                    </a:lnTo>
                    <a:lnTo>
                      <a:pt x="73" y="18"/>
                    </a:lnTo>
                    <a:lnTo>
                      <a:pt x="81" y="18"/>
                    </a:lnTo>
                    <a:lnTo>
                      <a:pt x="89" y="20"/>
                    </a:lnTo>
                    <a:lnTo>
                      <a:pt x="98" y="20"/>
                    </a:lnTo>
                    <a:lnTo>
                      <a:pt x="108" y="22"/>
                    </a:lnTo>
                    <a:lnTo>
                      <a:pt x="132" y="22"/>
                    </a:lnTo>
                    <a:lnTo>
                      <a:pt x="132" y="18"/>
                    </a:lnTo>
                    <a:lnTo>
                      <a:pt x="108" y="18"/>
                    </a:lnTo>
                    <a:lnTo>
                      <a:pt x="98" y="16"/>
                    </a:lnTo>
                    <a:lnTo>
                      <a:pt x="81" y="16"/>
                    </a:lnTo>
                    <a:lnTo>
                      <a:pt x="73" y="14"/>
                    </a:lnTo>
                    <a:lnTo>
                      <a:pt x="65" y="12"/>
                    </a:lnTo>
                    <a:lnTo>
                      <a:pt x="57" y="10"/>
                    </a:lnTo>
                    <a:lnTo>
                      <a:pt x="49" y="8"/>
                    </a:lnTo>
                    <a:lnTo>
                      <a:pt x="40" y="8"/>
                    </a:lnTo>
                    <a:lnTo>
                      <a:pt x="32" y="6"/>
                    </a:lnTo>
                    <a:lnTo>
                      <a:pt x="24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3765" y="2484"/>
                <a:ext cx="88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5"/>
                  </a:cxn>
                  <a:cxn ang="0">
                    <a:pos x="14" y="5"/>
                  </a:cxn>
                  <a:cxn ang="0">
                    <a:pos x="18" y="7"/>
                  </a:cxn>
                  <a:cxn ang="0">
                    <a:pos x="35" y="7"/>
                  </a:cxn>
                  <a:cxn ang="0">
                    <a:pos x="39" y="9"/>
                  </a:cxn>
                  <a:cxn ang="0">
                    <a:pos x="59" y="9"/>
                  </a:cxn>
                  <a:cxn ang="0">
                    <a:pos x="63" y="11"/>
                  </a:cxn>
                  <a:cxn ang="0">
                    <a:pos x="73" y="11"/>
                  </a:cxn>
                  <a:cxn ang="0">
                    <a:pos x="77" y="13"/>
                  </a:cxn>
                  <a:cxn ang="0">
                    <a:pos x="81" y="13"/>
                  </a:cxn>
                  <a:cxn ang="0">
                    <a:pos x="88" y="15"/>
                  </a:cxn>
                  <a:cxn ang="0">
                    <a:pos x="88" y="11"/>
                  </a:cxn>
                  <a:cxn ang="0">
                    <a:pos x="83" y="9"/>
                  </a:cxn>
                  <a:cxn ang="0">
                    <a:pos x="77" y="9"/>
                  </a:cxn>
                  <a:cxn ang="0">
                    <a:pos x="73" y="7"/>
                  </a:cxn>
                  <a:cxn ang="0">
                    <a:pos x="63" y="7"/>
                  </a:cxn>
                  <a:cxn ang="0">
                    <a:pos x="59" y="5"/>
                  </a:cxn>
                  <a:cxn ang="0">
                    <a:pos x="35" y="5"/>
                  </a:cxn>
                  <a:cxn ang="0">
                    <a:pos x="28" y="3"/>
                  </a:cxn>
                  <a:cxn ang="0">
                    <a:pos x="14" y="3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88" h="15">
                    <a:moveTo>
                      <a:pt x="8" y="0"/>
                    </a:moveTo>
                    <a:lnTo>
                      <a:pt x="8" y="5"/>
                    </a:lnTo>
                    <a:lnTo>
                      <a:pt x="14" y="5"/>
                    </a:lnTo>
                    <a:lnTo>
                      <a:pt x="18" y="7"/>
                    </a:lnTo>
                    <a:lnTo>
                      <a:pt x="35" y="7"/>
                    </a:lnTo>
                    <a:lnTo>
                      <a:pt x="39" y="9"/>
                    </a:lnTo>
                    <a:lnTo>
                      <a:pt x="59" y="9"/>
                    </a:lnTo>
                    <a:lnTo>
                      <a:pt x="63" y="11"/>
                    </a:lnTo>
                    <a:lnTo>
                      <a:pt x="73" y="11"/>
                    </a:lnTo>
                    <a:lnTo>
                      <a:pt x="77" y="13"/>
                    </a:lnTo>
                    <a:lnTo>
                      <a:pt x="81" y="13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3" y="9"/>
                    </a:lnTo>
                    <a:lnTo>
                      <a:pt x="77" y="9"/>
                    </a:lnTo>
                    <a:lnTo>
                      <a:pt x="73" y="7"/>
                    </a:lnTo>
                    <a:lnTo>
                      <a:pt x="63" y="7"/>
                    </a:lnTo>
                    <a:lnTo>
                      <a:pt x="59" y="5"/>
                    </a:lnTo>
                    <a:lnTo>
                      <a:pt x="35" y="5"/>
                    </a:lnTo>
                    <a:lnTo>
                      <a:pt x="28" y="3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3773" y="2466"/>
                <a:ext cx="110" cy="23"/>
              </a:xfrm>
              <a:custGeom>
                <a:avLst/>
                <a:gdLst/>
                <a:ahLst/>
                <a:cxnLst>
                  <a:cxn ang="0">
                    <a:pos x="110" y="2"/>
                  </a:cxn>
                  <a:cxn ang="0">
                    <a:pos x="102" y="0"/>
                  </a:cxn>
                  <a:cxn ang="0">
                    <a:pos x="67" y="0"/>
                  </a:cxn>
                  <a:cxn ang="0">
                    <a:pos x="59" y="2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39" y="6"/>
                  </a:cxn>
                  <a:cxn ang="0">
                    <a:pos x="33" y="8"/>
                  </a:cxn>
                  <a:cxn ang="0">
                    <a:pos x="27" y="10"/>
                  </a:cxn>
                  <a:cxn ang="0">
                    <a:pos x="18" y="12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8" y="21"/>
                  </a:cxn>
                  <a:cxn ang="0">
                    <a:pos x="14" y="18"/>
                  </a:cxn>
                  <a:cxn ang="0">
                    <a:pos x="20" y="16"/>
                  </a:cxn>
                  <a:cxn ang="0">
                    <a:pos x="27" y="14"/>
                  </a:cxn>
                  <a:cxn ang="0">
                    <a:pos x="33" y="12"/>
                  </a:cxn>
                  <a:cxn ang="0">
                    <a:pos x="39" y="10"/>
                  </a:cxn>
                  <a:cxn ang="0">
                    <a:pos x="47" y="8"/>
                  </a:cxn>
                  <a:cxn ang="0">
                    <a:pos x="53" y="6"/>
                  </a:cxn>
                  <a:cxn ang="0">
                    <a:pos x="59" y="6"/>
                  </a:cxn>
                  <a:cxn ang="0">
                    <a:pos x="67" y="4"/>
                  </a:cxn>
                  <a:cxn ang="0">
                    <a:pos x="102" y="4"/>
                  </a:cxn>
                  <a:cxn ang="0">
                    <a:pos x="110" y="6"/>
                  </a:cxn>
                  <a:cxn ang="0">
                    <a:pos x="110" y="2"/>
                  </a:cxn>
                </a:cxnLst>
                <a:rect l="0" t="0" r="r" b="b"/>
                <a:pathLst>
                  <a:path w="110" h="23">
                    <a:moveTo>
                      <a:pt x="110" y="2"/>
                    </a:moveTo>
                    <a:lnTo>
                      <a:pt x="102" y="0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39" y="6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18" y="12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8" y="21"/>
                    </a:lnTo>
                    <a:lnTo>
                      <a:pt x="14" y="18"/>
                    </a:lnTo>
                    <a:lnTo>
                      <a:pt x="20" y="16"/>
                    </a:lnTo>
                    <a:lnTo>
                      <a:pt x="27" y="14"/>
                    </a:lnTo>
                    <a:lnTo>
                      <a:pt x="33" y="12"/>
                    </a:lnTo>
                    <a:lnTo>
                      <a:pt x="39" y="10"/>
                    </a:lnTo>
                    <a:lnTo>
                      <a:pt x="47" y="8"/>
                    </a:lnTo>
                    <a:lnTo>
                      <a:pt x="53" y="6"/>
                    </a:lnTo>
                    <a:lnTo>
                      <a:pt x="59" y="6"/>
                    </a:lnTo>
                    <a:lnTo>
                      <a:pt x="67" y="4"/>
                    </a:lnTo>
                    <a:lnTo>
                      <a:pt x="102" y="4"/>
                    </a:lnTo>
                    <a:lnTo>
                      <a:pt x="110" y="6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3883" y="2468"/>
                <a:ext cx="296" cy="27"/>
              </a:xfrm>
              <a:custGeom>
                <a:avLst/>
                <a:gdLst/>
                <a:ahLst/>
                <a:cxnLst>
                  <a:cxn ang="0">
                    <a:pos x="296" y="23"/>
                  </a:cxn>
                  <a:cxn ang="0">
                    <a:pos x="278" y="23"/>
                  </a:cxn>
                  <a:cxn ang="0">
                    <a:pos x="270" y="21"/>
                  </a:cxn>
                  <a:cxn ang="0">
                    <a:pos x="251" y="21"/>
                  </a:cxn>
                  <a:cxn ang="0">
                    <a:pos x="241" y="19"/>
                  </a:cxn>
                  <a:cxn ang="0">
                    <a:pos x="223" y="19"/>
                  </a:cxn>
                  <a:cxn ang="0">
                    <a:pos x="212" y="16"/>
                  </a:cxn>
                  <a:cxn ang="0">
                    <a:pos x="204" y="16"/>
                  </a:cxn>
                  <a:cxn ang="0">
                    <a:pos x="194" y="14"/>
                  </a:cxn>
                  <a:cxn ang="0">
                    <a:pos x="176" y="14"/>
                  </a:cxn>
                  <a:cxn ang="0">
                    <a:pos x="165" y="12"/>
                  </a:cxn>
                  <a:cxn ang="0">
                    <a:pos x="157" y="12"/>
                  </a:cxn>
                  <a:cxn ang="0">
                    <a:pos x="147" y="10"/>
                  </a:cxn>
                  <a:cxn ang="0">
                    <a:pos x="129" y="10"/>
                  </a:cxn>
                  <a:cxn ang="0">
                    <a:pos x="119" y="8"/>
                  </a:cxn>
                  <a:cxn ang="0">
                    <a:pos x="92" y="8"/>
                  </a:cxn>
                  <a:cxn ang="0">
                    <a:pos x="82" y="6"/>
                  </a:cxn>
                  <a:cxn ang="0">
                    <a:pos x="72" y="6"/>
                  </a:cxn>
                  <a:cxn ang="0">
                    <a:pos x="63" y="4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7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7" y="6"/>
                  </a:cxn>
                  <a:cxn ang="0">
                    <a:pos x="37" y="6"/>
                  </a:cxn>
                  <a:cxn ang="0">
                    <a:pos x="45" y="8"/>
                  </a:cxn>
                  <a:cxn ang="0">
                    <a:pos x="72" y="8"/>
                  </a:cxn>
                  <a:cxn ang="0">
                    <a:pos x="82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19" y="12"/>
                  </a:cxn>
                  <a:cxn ang="0">
                    <a:pos x="129" y="14"/>
                  </a:cxn>
                  <a:cxn ang="0">
                    <a:pos x="147" y="14"/>
                  </a:cxn>
                  <a:cxn ang="0">
                    <a:pos x="157" y="16"/>
                  </a:cxn>
                  <a:cxn ang="0">
                    <a:pos x="165" y="16"/>
                  </a:cxn>
                  <a:cxn ang="0">
                    <a:pos x="176" y="19"/>
                  </a:cxn>
                  <a:cxn ang="0">
                    <a:pos x="194" y="19"/>
                  </a:cxn>
                  <a:cxn ang="0">
                    <a:pos x="204" y="21"/>
                  </a:cxn>
                  <a:cxn ang="0">
                    <a:pos x="223" y="21"/>
                  </a:cxn>
                  <a:cxn ang="0">
                    <a:pos x="233" y="23"/>
                  </a:cxn>
                  <a:cxn ang="0">
                    <a:pos x="251" y="23"/>
                  </a:cxn>
                  <a:cxn ang="0">
                    <a:pos x="259" y="25"/>
                  </a:cxn>
                  <a:cxn ang="0">
                    <a:pos x="270" y="25"/>
                  </a:cxn>
                  <a:cxn ang="0">
                    <a:pos x="278" y="27"/>
                  </a:cxn>
                  <a:cxn ang="0">
                    <a:pos x="296" y="27"/>
                  </a:cxn>
                  <a:cxn ang="0">
                    <a:pos x="296" y="23"/>
                  </a:cxn>
                </a:cxnLst>
                <a:rect l="0" t="0" r="r" b="b"/>
                <a:pathLst>
                  <a:path w="296" h="27">
                    <a:moveTo>
                      <a:pt x="296" y="23"/>
                    </a:moveTo>
                    <a:lnTo>
                      <a:pt x="278" y="23"/>
                    </a:lnTo>
                    <a:lnTo>
                      <a:pt x="270" y="21"/>
                    </a:lnTo>
                    <a:lnTo>
                      <a:pt x="251" y="21"/>
                    </a:lnTo>
                    <a:lnTo>
                      <a:pt x="241" y="19"/>
                    </a:lnTo>
                    <a:lnTo>
                      <a:pt x="223" y="19"/>
                    </a:lnTo>
                    <a:lnTo>
                      <a:pt x="212" y="16"/>
                    </a:lnTo>
                    <a:lnTo>
                      <a:pt x="204" y="16"/>
                    </a:lnTo>
                    <a:lnTo>
                      <a:pt x="194" y="14"/>
                    </a:lnTo>
                    <a:lnTo>
                      <a:pt x="176" y="14"/>
                    </a:lnTo>
                    <a:lnTo>
                      <a:pt x="165" y="12"/>
                    </a:lnTo>
                    <a:lnTo>
                      <a:pt x="157" y="12"/>
                    </a:lnTo>
                    <a:lnTo>
                      <a:pt x="147" y="10"/>
                    </a:lnTo>
                    <a:lnTo>
                      <a:pt x="129" y="10"/>
                    </a:lnTo>
                    <a:lnTo>
                      <a:pt x="119" y="8"/>
                    </a:lnTo>
                    <a:lnTo>
                      <a:pt x="92" y="8"/>
                    </a:lnTo>
                    <a:lnTo>
                      <a:pt x="82" y="6"/>
                    </a:lnTo>
                    <a:lnTo>
                      <a:pt x="72" y="6"/>
                    </a:lnTo>
                    <a:lnTo>
                      <a:pt x="63" y="4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7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6"/>
                    </a:lnTo>
                    <a:lnTo>
                      <a:pt x="37" y="6"/>
                    </a:lnTo>
                    <a:lnTo>
                      <a:pt x="45" y="8"/>
                    </a:lnTo>
                    <a:lnTo>
                      <a:pt x="72" y="8"/>
                    </a:lnTo>
                    <a:lnTo>
                      <a:pt x="82" y="10"/>
                    </a:lnTo>
                    <a:lnTo>
                      <a:pt x="92" y="10"/>
                    </a:lnTo>
                    <a:lnTo>
                      <a:pt x="100" y="12"/>
                    </a:lnTo>
                    <a:lnTo>
                      <a:pt x="119" y="12"/>
                    </a:lnTo>
                    <a:lnTo>
                      <a:pt x="129" y="14"/>
                    </a:lnTo>
                    <a:lnTo>
                      <a:pt x="147" y="14"/>
                    </a:lnTo>
                    <a:lnTo>
                      <a:pt x="157" y="16"/>
                    </a:lnTo>
                    <a:lnTo>
                      <a:pt x="165" y="16"/>
                    </a:lnTo>
                    <a:lnTo>
                      <a:pt x="176" y="19"/>
                    </a:lnTo>
                    <a:lnTo>
                      <a:pt x="194" y="19"/>
                    </a:lnTo>
                    <a:lnTo>
                      <a:pt x="204" y="21"/>
                    </a:lnTo>
                    <a:lnTo>
                      <a:pt x="223" y="21"/>
                    </a:lnTo>
                    <a:lnTo>
                      <a:pt x="233" y="23"/>
                    </a:lnTo>
                    <a:lnTo>
                      <a:pt x="251" y="23"/>
                    </a:lnTo>
                    <a:lnTo>
                      <a:pt x="259" y="25"/>
                    </a:lnTo>
                    <a:lnTo>
                      <a:pt x="270" y="25"/>
                    </a:lnTo>
                    <a:lnTo>
                      <a:pt x="278" y="27"/>
                    </a:lnTo>
                    <a:lnTo>
                      <a:pt x="296" y="27"/>
                    </a:lnTo>
                    <a:lnTo>
                      <a:pt x="296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4179" y="2491"/>
                <a:ext cx="39" cy="8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9" y="8"/>
                  </a:cxn>
                  <a:cxn ang="0">
                    <a:pos x="39" y="4"/>
                  </a:cxn>
                </a:cxnLst>
                <a:rect l="0" t="0" r="r" b="b"/>
                <a:pathLst>
                  <a:path w="39" h="8">
                    <a:moveTo>
                      <a:pt x="39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9" y="8"/>
                    </a:ln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738" y="2493"/>
                <a:ext cx="590" cy="57"/>
              </a:xfrm>
              <a:custGeom>
                <a:avLst/>
                <a:gdLst/>
                <a:ahLst/>
                <a:cxnLst>
                  <a:cxn ang="0">
                    <a:pos x="149" y="18"/>
                  </a:cxn>
                  <a:cxn ang="0">
                    <a:pos x="166" y="22"/>
                  </a:cxn>
                  <a:cxn ang="0">
                    <a:pos x="184" y="24"/>
                  </a:cxn>
                  <a:cxn ang="0">
                    <a:pos x="204" y="26"/>
                  </a:cxn>
                  <a:cxn ang="0">
                    <a:pos x="241" y="28"/>
                  </a:cxn>
                  <a:cxn ang="0">
                    <a:pos x="268" y="30"/>
                  </a:cxn>
                  <a:cxn ang="0">
                    <a:pos x="286" y="32"/>
                  </a:cxn>
                  <a:cxn ang="0">
                    <a:pos x="306" y="36"/>
                  </a:cxn>
                  <a:cxn ang="0">
                    <a:pos x="329" y="38"/>
                  </a:cxn>
                  <a:cxn ang="0">
                    <a:pos x="361" y="40"/>
                  </a:cxn>
                  <a:cxn ang="0">
                    <a:pos x="419" y="43"/>
                  </a:cxn>
                  <a:cxn ang="0">
                    <a:pos x="459" y="45"/>
                  </a:cxn>
                  <a:cxn ang="0">
                    <a:pos x="476" y="47"/>
                  </a:cxn>
                  <a:cxn ang="0">
                    <a:pos x="492" y="51"/>
                  </a:cxn>
                  <a:cxn ang="0">
                    <a:pos x="519" y="53"/>
                  </a:cxn>
                  <a:cxn ang="0">
                    <a:pos x="543" y="55"/>
                  </a:cxn>
                  <a:cxn ang="0">
                    <a:pos x="584" y="57"/>
                  </a:cxn>
                  <a:cxn ang="0">
                    <a:pos x="549" y="57"/>
                  </a:cxn>
                  <a:cxn ang="0">
                    <a:pos x="496" y="55"/>
                  </a:cxn>
                  <a:cxn ang="0">
                    <a:pos x="463" y="53"/>
                  </a:cxn>
                  <a:cxn ang="0">
                    <a:pos x="410" y="51"/>
                  </a:cxn>
                  <a:cxn ang="0">
                    <a:pos x="368" y="49"/>
                  </a:cxn>
                  <a:cxn ang="0">
                    <a:pos x="312" y="47"/>
                  </a:cxn>
                  <a:cxn ang="0">
                    <a:pos x="249" y="45"/>
                  </a:cxn>
                  <a:cxn ang="0">
                    <a:pos x="225" y="40"/>
                  </a:cxn>
                  <a:cxn ang="0">
                    <a:pos x="80" y="38"/>
                  </a:cxn>
                  <a:cxn ang="0">
                    <a:pos x="55" y="36"/>
                  </a:cxn>
                  <a:cxn ang="0">
                    <a:pos x="31" y="32"/>
                  </a:cxn>
                  <a:cxn ang="0">
                    <a:pos x="21" y="30"/>
                  </a:cxn>
                  <a:cxn ang="0">
                    <a:pos x="11" y="26"/>
                  </a:cxn>
                  <a:cxn ang="0">
                    <a:pos x="0" y="22"/>
                  </a:cxn>
                  <a:cxn ang="0">
                    <a:pos x="2" y="10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51" y="2"/>
                  </a:cxn>
                  <a:cxn ang="0">
                    <a:pos x="64" y="4"/>
                  </a:cxn>
                  <a:cxn ang="0">
                    <a:pos x="74" y="6"/>
                  </a:cxn>
                  <a:cxn ang="0">
                    <a:pos x="104" y="8"/>
                  </a:cxn>
                  <a:cxn ang="0">
                    <a:pos x="115" y="10"/>
                  </a:cxn>
                  <a:cxn ang="0">
                    <a:pos x="125" y="12"/>
                  </a:cxn>
                  <a:cxn ang="0">
                    <a:pos x="135" y="14"/>
                  </a:cxn>
                </a:cxnLst>
                <a:rect l="0" t="0" r="r" b="b"/>
                <a:pathLst>
                  <a:path w="590" h="57">
                    <a:moveTo>
                      <a:pt x="139" y="16"/>
                    </a:moveTo>
                    <a:lnTo>
                      <a:pt x="149" y="18"/>
                    </a:lnTo>
                    <a:lnTo>
                      <a:pt x="157" y="20"/>
                    </a:lnTo>
                    <a:lnTo>
                      <a:pt x="166" y="22"/>
                    </a:lnTo>
                    <a:lnTo>
                      <a:pt x="176" y="24"/>
                    </a:lnTo>
                    <a:lnTo>
                      <a:pt x="184" y="24"/>
                    </a:lnTo>
                    <a:lnTo>
                      <a:pt x="194" y="26"/>
                    </a:lnTo>
                    <a:lnTo>
                      <a:pt x="204" y="26"/>
                    </a:lnTo>
                    <a:lnTo>
                      <a:pt x="213" y="28"/>
                    </a:lnTo>
                    <a:lnTo>
                      <a:pt x="241" y="28"/>
                    </a:lnTo>
                    <a:lnTo>
                      <a:pt x="251" y="30"/>
                    </a:lnTo>
                    <a:lnTo>
                      <a:pt x="268" y="30"/>
                    </a:lnTo>
                    <a:lnTo>
                      <a:pt x="278" y="32"/>
                    </a:lnTo>
                    <a:lnTo>
                      <a:pt x="286" y="32"/>
                    </a:lnTo>
                    <a:lnTo>
                      <a:pt x="296" y="34"/>
                    </a:lnTo>
                    <a:lnTo>
                      <a:pt x="306" y="36"/>
                    </a:lnTo>
                    <a:lnTo>
                      <a:pt x="319" y="38"/>
                    </a:lnTo>
                    <a:lnTo>
                      <a:pt x="329" y="38"/>
                    </a:lnTo>
                    <a:lnTo>
                      <a:pt x="341" y="40"/>
                    </a:lnTo>
                    <a:lnTo>
                      <a:pt x="361" y="40"/>
                    </a:lnTo>
                    <a:lnTo>
                      <a:pt x="374" y="43"/>
                    </a:lnTo>
                    <a:lnTo>
                      <a:pt x="419" y="43"/>
                    </a:lnTo>
                    <a:lnTo>
                      <a:pt x="429" y="45"/>
                    </a:lnTo>
                    <a:lnTo>
                      <a:pt x="459" y="45"/>
                    </a:lnTo>
                    <a:lnTo>
                      <a:pt x="468" y="47"/>
                    </a:lnTo>
                    <a:lnTo>
                      <a:pt x="476" y="47"/>
                    </a:lnTo>
                    <a:lnTo>
                      <a:pt x="484" y="49"/>
                    </a:lnTo>
                    <a:lnTo>
                      <a:pt x="492" y="51"/>
                    </a:lnTo>
                    <a:lnTo>
                      <a:pt x="510" y="51"/>
                    </a:lnTo>
                    <a:lnTo>
                      <a:pt x="519" y="53"/>
                    </a:lnTo>
                    <a:lnTo>
                      <a:pt x="535" y="53"/>
                    </a:lnTo>
                    <a:lnTo>
                      <a:pt x="543" y="55"/>
                    </a:lnTo>
                    <a:lnTo>
                      <a:pt x="576" y="55"/>
                    </a:lnTo>
                    <a:lnTo>
                      <a:pt x="584" y="57"/>
                    </a:lnTo>
                    <a:lnTo>
                      <a:pt x="590" y="57"/>
                    </a:lnTo>
                    <a:lnTo>
                      <a:pt x="549" y="57"/>
                    </a:lnTo>
                    <a:lnTo>
                      <a:pt x="537" y="55"/>
                    </a:lnTo>
                    <a:lnTo>
                      <a:pt x="496" y="55"/>
                    </a:lnTo>
                    <a:lnTo>
                      <a:pt x="484" y="53"/>
                    </a:lnTo>
                    <a:lnTo>
                      <a:pt x="463" y="53"/>
                    </a:lnTo>
                    <a:lnTo>
                      <a:pt x="453" y="51"/>
                    </a:lnTo>
                    <a:lnTo>
                      <a:pt x="410" y="51"/>
                    </a:lnTo>
                    <a:lnTo>
                      <a:pt x="398" y="49"/>
                    </a:lnTo>
                    <a:lnTo>
                      <a:pt x="368" y="49"/>
                    </a:lnTo>
                    <a:lnTo>
                      <a:pt x="355" y="47"/>
                    </a:lnTo>
                    <a:lnTo>
                      <a:pt x="312" y="47"/>
                    </a:lnTo>
                    <a:lnTo>
                      <a:pt x="302" y="45"/>
                    </a:lnTo>
                    <a:lnTo>
                      <a:pt x="249" y="45"/>
                    </a:lnTo>
                    <a:lnTo>
                      <a:pt x="237" y="43"/>
                    </a:lnTo>
                    <a:lnTo>
                      <a:pt x="225" y="40"/>
                    </a:lnTo>
                    <a:lnTo>
                      <a:pt x="92" y="40"/>
                    </a:lnTo>
                    <a:lnTo>
                      <a:pt x="80" y="38"/>
                    </a:lnTo>
                    <a:lnTo>
                      <a:pt x="68" y="38"/>
                    </a:lnTo>
                    <a:lnTo>
                      <a:pt x="55" y="36"/>
                    </a:lnTo>
                    <a:lnTo>
                      <a:pt x="43" y="32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1" y="30"/>
                    </a:lnTo>
                    <a:lnTo>
                      <a:pt x="15" y="28"/>
                    </a:lnTo>
                    <a:lnTo>
                      <a:pt x="11" y="26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4" y="6"/>
                    </a:lnTo>
                    <a:lnTo>
                      <a:pt x="98" y="6"/>
                    </a:lnTo>
                    <a:lnTo>
                      <a:pt x="104" y="8"/>
                    </a:lnTo>
                    <a:lnTo>
                      <a:pt x="108" y="8"/>
                    </a:lnTo>
                    <a:lnTo>
                      <a:pt x="115" y="10"/>
                    </a:lnTo>
                    <a:lnTo>
                      <a:pt x="119" y="10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5" y="14"/>
                    </a:lnTo>
                    <a:lnTo>
                      <a:pt x="139" y="1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877" y="2507"/>
                <a:ext cx="149" cy="20"/>
              </a:xfrm>
              <a:custGeom>
                <a:avLst/>
                <a:gdLst/>
                <a:ahLst/>
                <a:cxnLst>
                  <a:cxn ang="0">
                    <a:pos x="149" y="16"/>
                  </a:cxn>
                  <a:cxn ang="0">
                    <a:pos x="139" y="16"/>
                  </a:cxn>
                  <a:cxn ang="0">
                    <a:pos x="129" y="14"/>
                  </a:cxn>
                  <a:cxn ang="0">
                    <a:pos x="102" y="14"/>
                  </a:cxn>
                  <a:cxn ang="0">
                    <a:pos x="92" y="12"/>
                  </a:cxn>
                  <a:cxn ang="0">
                    <a:pos x="74" y="12"/>
                  </a:cxn>
                  <a:cxn ang="0">
                    <a:pos x="65" y="10"/>
                  </a:cxn>
                  <a:cxn ang="0">
                    <a:pos x="55" y="10"/>
                  </a:cxn>
                  <a:cxn ang="0">
                    <a:pos x="45" y="8"/>
                  </a:cxn>
                  <a:cxn ang="0">
                    <a:pos x="37" y="8"/>
                  </a:cxn>
                  <a:cxn ang="0">
                    <a:pos x="29" y="6"/>
                  </a:cxn>
                  <a:cxn ang="0">
                    <a:pos x="18" y="4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6"/>
                  </a:cxn>
                  <a:cxn ang="0">
                    <a:pos x="18" y="8"/>
                  </a:cxn>
                  <a:cxn ang="0">
                    <a:pos x="27" y="10"/>
                  </a:cxn>
                  <a:cxn ang="0">
                    <a:pos x="37" y="12"/>
                  </a:cxn>
                  <a:cxn ang="0">
                    <a:pos x="45" y="12"/>
                  </a:cxn>
                  <a:cxn ang="0">
                    <a:pos x="55" y="14"/>
                  </a:cxn>
                  <a:cxn ang="0">
                    <a:pos x="74" y="14"/>
                  </a:cxn>
                  <a:cxn ang="0">
                    <a:pos x="84" y="16"/>
                  </a:cxn>
                  <a:cxn ang="0">
                    <a:pos x="102" y="16"/>
                  </a:cxn>
                  <a:cxn ang="0">
                    <a:pos x="112" y="18"/>
                  </a:cxn>
                  <a:cxn ang="0">
                    <a:pos x="120" y="18"/>
                  </a:cxn>
                  <a:cxn ang="0">
                    <a:pos x="129" y="20"/>
                  </a:cxn>
                  <a:cxn ang="0">
                    <a:pos x="147" y="20"/>
                  </a:cxn>
                  <a:cxn ang="0">
                    <a:pos x="149" y="16"/>
                  </a:cxn>
                </a:cxnLst>
                <a:rect l="0" t="0" r="r" b="b"/>
                <a:pathLst>
                  <a:path w="149" h="20">
                    <a:moveTo>
                      <a:pt x="149" y="16"/>
                    </a:moveTo>
                    <a:lnTo>
                      <a:pt x="139" y="16"/>
                    </a:lnTo>
                    <a:lnTo>
                      <a:pt x="129" y="14"/>
                    </a:lnTo>
                    <a:lnTo>
                      <a:pt x="102" y="14"/>
                    </a:lnTo>
                    <a:lnTo>
                      <a:pt x="92" y="12"/>
                    </a:lnTo>
                    <a:lnTo>
                      <a:pt x="74" y="12"/>
                    </a:lnTo>
                    <a:lnTo>
                      <a:pt x="65" y="10"/>
                    </a:lnTo>
                    <a:lnTo>
                      <a:pt x="55" y="10"/>
                    </a:lnTo>
                    <a:lnTo>
                      <a:pt x="45" y="8"/>
                    </a:lnTo>
                    <a:lnTo>
                      <a:pt x="37" y="8"/>
                    </a:lnTo>
                    <a:lnTo>
                      <a:pt x="29" y="6"/>
                    </a:lnTo>
                    <a:lnTo>
                      <a:pt x="18" y="4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18" y="8"/>
                    </a:lnTo>
                    <a:lnTo>
                      <a:pt x="27" y="10"/>
                    </a:lnTo>
                    <a:lnTo>
                      <a:pt x="37" y="12"/>
                    </a:lnTo>
                    <a:lnTo>
                      <a:pt x="45" y="12"/>
                    </a:lnTo>
                    <a:lnTo>
                      <a:pt x="55" y="14"/>
                    </a:lnTo>
                    <a:lnTo>
                      <a:pt x="74" y="14"/>
                    </a:lnTo>
                    <a:lnTo>
                      <a:pt x="84" y="16"/>
                    </a:lnTo>
                    <a:lnTo>
                      <a:pt x="102" y="16"/>
                    </a:lnTo>
                    <a:lnTo>
                      <a:pt x="112" y="18"/>
                    </a:lnTo>
                    <a:lnTo>
                      <a:pt x="120" y="18"/>
                    </a:lnTo>
                    <a:lnTo>
                      <a:pt x="129" y="20"/>
                    </a:lnTo>
                    <a:lnTo>
                      <a:pt x="147" y="20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024" y="2523"/>
                <a:ext cx="173" cy="17"/>
              </a:xfrm>
              <a:custGeom>
                <a:avLst/>
                <a:gdLst/>
                <a:ahLst/>
                <a:cxnLst>
                  <a:cxn ang="0">
                    <a:pos x="173" y="13"/>
                  </a:cxn>
                  <a:cxn ang="0">
                    <a:pos x="153" y="13"/>
                  </a:cxn>
                  <a:cxn ang="0">
                    <a:pos x="143" y="10"/>
                  </a:cxn>
                  <a:cxn ang="0">
                    <a:pos x="75" y="10"/>
                  </a:cxn>
                  <a:cxn ang="0">
                    <a:pos x="65" y="8"/>
                  </a:cxn>
                  <a:cxn ang="0">
                    <a:pos x="55" y="8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8"/>
                  </a:cxn>
                  <a:cxn ang="0">
                    <a:pos x="33" y="10"/>
                  </a:cxn>
                  <a:cxn ang="0">
                    <a:pos x="55" y="10"/>
                  </a:cxn>
                  <a:cxn ang="0">
                    <a:pos x="65" y="13"/>
                  </a:cxn>
                  <a:cxn ang="0">
                    <a:pos x="75" y="13"/>
                  </a:cxn>
                  <a:cxn ang="0">
                    <a:pos x="88" y="15"/>
                  </a:cxn>
                  <a:cxn ang="0">
                    <a:pos x="110" y="15"/>
                  </a:cxn>
                  <a:cxn ang="0">
                    <a:pos x="120" y="17"/>
                  </a:cxn>
                  <a:cxn ang="0">
                    <a:pos x="173" y="17"/>
                  </a:cxn>
                  <a:cxn ang="0">
                    <a:pos x="173" y="13"/>
                  </a:cxn>
                </a:cxnLst>
                <a:rect l="0" t="0" r="r" b="b"/>
                <a:pathLst>
                  <a:path w="173" h="17">
                    <a:moveTo>
                      <a:pt x="173" y="13"/>
                    </a:moveTo>
                    <a:lnTo>
                      <a:pt x="153" y="13"/>
                    </a:lnTo>
                    <a:lnTo>
                      <a:pt x="143" y="10"/>
                    </a:lnTo>
                    <a:lnTo>
                      <a:pt x="75" y="10"/>
                    </a:lnTo>
                    <a:lnTo>
                      <a:pt x="65" y="8"/>
                    </a:lnTo>
                    <a:lnTo>
                      <a:pt x="55" y="8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2" y="4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8"/>
                    </a:lnTo>
                    <a:lnTo>
                      <a:pt x="33" y="10"/>
                    </a:lnTo>
                    <a:lnTo>
                      <a:pt x="55" y="10"/>
                    </a:lnTo>
                    <a:lnTo>
                      <a:pt x="65" y="13"/>
                    </a:lnTo>
                    <a:lnTo>
                      <a:pt x="75" y="13"/>
                    </a:lnTo>
                    <a:lnTo>
                      <a:pt x="88" y="15"/>
                    </a:lnTo>
                    <a:lnTo>
                      <a:pt x="110" y="15"/>
                    </a:lnTo>
                    <a:lnTo>
                      <a:pt x="120" y="17"/>
                    </a:lnTo>
                    <a:lnTo>
                      <a:pt x="173" y="17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4197" y="2536"/>
                <a:ext cx="131" cy="16"/>
              </a:xfrm>
              <a:custGeom>
                <a:avLst/>
                <a:gdLst/>
                <a:ahLst/>
                <a:cxnLst>
                  <a:cxn ang="0">
                    <a:pos x="131" y="16"/>
                  </a:cxn>
                  <a:cxn ang="0">
                    <a:pos x="131" y="12"/>
                  </a:cxn>
                  <a:cxn ang="0">
                    <a:pos x="125" y="12"/>
                  </a:cxn>
                  <a:cxn ang="0">
                    <a:pos x="117" y="10"/>
                  </a:cxn>
                  <a:cxn ang="0">
                    <a:pos x="94" y="10"/>
                  </a:cxn>
                  <a:cxn ang="0">
                    <a:pos x="84" y="8"/>
                  </a:cxn>
                  <a:cxn ang="0">
                    <a:pos x="60" y="8"/>
                  </a:cxn>
                  <a:cxn ang="0">
                    <a:pos x="51" y="6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9" y="6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8"/>
                  </a:cxn>
                  <a:cxn ang="0">
                    <a:pos x="41" y="10"/>
                  </a:cxn>
                  <a:cxn ang="0">
                    <a:pos x="51" y="10"/>
                  </a:cxn>
                  <a:cxn ang="0">
                    <a:pos x="60" y="12"/>
                  </a:cxn>
                  <a:cxn ang="0">
                    <a:pos x="76" y="12"/>
                  </a:cxn>
                  <a:cxn ang="0">
                    <a:pos x="84" y="14"/>
                  </a:cxn>
                  <a:cxn ang="0">
                    <a:pos x="117" y="14"/>
                  </a:cxn>
                  <a:cxn ang="0">
                    <a:pos x="125" y="16"/>
                  </a:cxn>
                  <a:cxn ang="0">
                    <a:pos x="131" y="16"/>
                  </a:cxn>
                  <a:cxn ang="0">
                    <a:pos x="131" y="12"/>
                  </a:cxn>
                  <a:cxn ang="0">
                    <a:pos x="131" y="16"/>
                  </a:cxn>
                </a:cxnLst>
                <a:rect l="0" t="0" r="r" b="b"/>
                <a:pathLst>
                  <a:path w="131" h="16">
                    <a:moveTo>
                      <a:pt x="131" y="16"/>
                    </a:moveTo>
                    <a:lnTo>
                      <a:pt x="131" y="12"/>
                    </a:lnTo>
                    <a:lnTo>
                      <a:pt x="125" y="12"/>
                    </a:lnTo>
                    <a:lnTo>
                      <a:pt x="117" y="10"/>
                    </a:lnTo>
                    <a:lnTo>
                      <a:pt x="94" y="10"/>
                    </a:lnTo>
                    <a:lnTo>
                      <a:pt x="84" y="8"/>
                    </a:lnTo>
                    <a:lnTo>
                      <a:pt x="60" y="8"/>
                    </a:lnTo>
                    <a:lnTo>
                      <a:pt x="51" y="6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9" y="6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8"/>
                    </a:lnTo>
                    <a:lnTo>
                      <a:pt x="41" y="10"/>
                    </a:lnTo>
                    <a:lnTo>
                      <a:pt x="51" y="10"/>
                    </a:lnTo>
                    <a:lnTo>
                      <a:pt x="60" y="12"/>
                    </a:lnTo>
                    <a:lnTo>
                      <a:pt x="76" y="12"/>
                    </a:lnTo>
                    <a:lnTo>
                      <a:pt x="84" y="14"/>
                    </a:lnTo>
                    <a:lnTo>
                      <a:pt x="117" y="14"/>
                    </a:lnTo>
                    <a:lnTo>
                      <a:pt x="125" y="16"/>
                    </a:lnTo>
                    <a:lnTo>
                      <a:pt x="131" y="16"/>
                    </a:lnTo>
                    <a:lnTo>
                      <a:pt x="131" y="12"/>
                    </a:lnTo>
                    <a:lnTo>
                      <a:pt x="1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3987" y="2536"/>
                <a:ext cx="341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4"/>
                  </a:cxn>
                  <a:cxn ang="0">
                    <a:pos x="53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61" y="8"/>
                  </a:cxn>
                  <a:cxn ang="0">
                    <a:pos x="172" y="10"/>
                  </a:cxn>
                  <a:cxn ang="0">
                    <a:pos x="192" y="10"/>
                  </a:cxn>
                  <a:cxn ang="0">
                    <a:pos x="204" y="12"/>
                  </a:cxn>
                  <a:cxn ang="0">
                    <a:pos x="235" y="12"/>
                  </a:cxn>
                  <a:cxn ang="0">
                    <a:pos x="247" y="14"/>
                  </a:cxn>
                  <a:cxn ang="0">
                    <a:pos x="278" y="14"/>
                  </a:cxn>
                  <a:cxn ang="0">
                    <a:pos x="288" y="16"/>
                  </a:cxn>
                  <a:cxn ang="0">
                    <a:pos x="341" y="16"/>
                  </a:cxn>
                  <a:cxn ang="0">
                    <a:pos x="341" y="12"/>
                  </a:cxn>
                  <a:cxn ang="0">
                    <a:pos x="321" y="12"/>
                  </a:cxn>
                  <a:cxn ang="0">
                    <a:pos x="310" y="10"/>
                  </a:cxn>
                  <a:cxn ang="0">
                    <a:pos x="268" y="10"/>
                  </a:cxn>
                  <a:cxn ang="0">
                    <a:pos x="257" y="8"/>
                  </a:cxn>
                  <a:cxn ang="0">
                    <a:pos x="204" y="8"/>
                  </a:cxn>
                  <a:cxn ang="0">
                    <a:pos x="192" y="6"/>
                  </a:cxn>
                  <a:cxn ang="0">
                    <a:pos x="161" y="6"/>
                  </a:cxn>
                  <a:cxn ang="0">
                    <a:pos x="149" y="4"/>
                  </a:cxn>
                  <a:cxn ang="0">
                    <a:pos x="119" y="4"/>
                  </a:cxn>
                  <a:cxn ang="0">
                    <a:pos x="106" y="2"/>
                  </a:cxn>
                  <a:cxn ang="0">
                    <a:pos x="76" y="2"/>
                  </a:cxn>
                  <a:cxn ang="0">
                    <a:pos x="6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41" h="16">
                    <a:moveTo>
                      <a:pt x="0" y="4"/>
                    </a:moveTo>
                    <a:lnTo>
                      <a:pt x="43" y="4"/>
                    </a:lnTo>
                    <a:lnTo>
                      <a:pt x="53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61" y="8"/>
                    </a:lnTo>
                    <a:lnTo>
                      <a:pt x="172" y="10"/>
                    </a:lnTo>
                    <a:lnTo>
                      <a:pt x="192" y="10"/>
                    </a:lnTo>
                    <a:lnTo>
                      <a:pt x="204" y="12"/>
                    </a:lnTo>
                    <a:lnTo>
                      <a:pt x="235" y="12"/>
                    </a:lnTo>
                    <a:lnTo>
                      <a:pt x="247" y="14"/>
                    </a:lnTo>
                    <a:lnTo>
                      <a:pt x="278" y="14"/>
                    </a:lnTo>
                    <a:lnTo>
                      <a:pt x="288" y="16"/>
                    </a:lnTo>
                    <a:lnTo>
                      <a:pt x="341" y="16"/>
                    </a:lnTo>
                    <a:lnTo>
                      <a:pt x="341" y="12"/>
                    </a:lnTo>
                    <a:lnTo>
                      <a:pt x="321" y="12"/>
                    </a:lnTo>
                    <a:lnTo>
                      <a:pt x="310" y="10"/>
                    </a:lnTo>
                    <a:lnTo>
                      <a:pt x="268" y="10"/>
                    </a:lnTo>
                    <a:lnTo>
                      <a:pt x="257" y="8"/>
                    </a:lnTo>
                    <a:lnTo>
                      <a:pt x="204" y="8"/>
                    </a:lnTo>
                    <a:lnTo>
                      <a:pt x="192" y="6"/>
                    </a:lnTo>
                    <a:lnTo>
                      <a:pt x="161" y="6"/>
                    </a:lnTo>
                    <a:lnTo>
                      <a:pt x="149" y="4"/>
                    </a:lnTo>
                    <a:lnTo>
                      <a:pt x="119" y="4"/>
                    </a:lnTo>
                    <a:lnTo>
                      <a:pt x="106" y="2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3781" y="2523"/>
                <a:ext cx="206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8"/>
                  </a:cxn>
                  <a:cxn ang="0">
                    <a:pos x="25" y="10"/>
                  </a:cxn>
                  <a:cxn ang="0">
                    <a:pos x="49" y="10"/>
                  </a:cxn>
                  <a:cxn ang="0">
                    <a:pos x="61" y="13"/>
                  </a:cxn>
                  <a:cxn ang="0">
                    <a:pos x="182" y="13"/>
                  </a:cxn>
                  <a:cxn ang="0">
                    <a:pos x="194" y="15"/>
                  </a:cxn>
                  <a:cxn ang="0">
                    <a:pos x="206" y="17"/>
                  </a:cxn>
                  <a:cxn ang="0">
                    <a:pos x="206" y="13"/>
                  </a:cxn>
                  <a:cxn ang="0">
                    <a:pos x="194" y="10"/>
                  </a:cxn>
                  <a:cxn ang="0">
                    <a:pos x="182" y="10"/>
                  </a:cxn>
                  <a:cxn ang="0">
                    <a:pos x="167" y="8"/>
                  </a:cxn>
                  <a:cxn ang="0">
                    <a:pos x="49" y="8"/>
                  </a:cxn>
                  <a:cxn ang="0">
                    <a:pos x="37" y="6"/>
                  </a:cxn>
                  <a:cxn ang="0">
                    <a:pos x="25" y="6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06" h="17">
                    <a:moveTo>
                      <a:pt x="0" y="4"/>
                    </a:moveTo>
                    <a:lnTo>
                      <a:pt x="10" y="8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61" y="13"/>
                    </a:lnTo>
                    <a:lnTo>
                      <a:pt x="182" y="13"/>
                    </a:lnTo>
                    <a:lnTo>
                      <a:pt x="194" y="15"/>
                    </a:lnTo>
                    <a:lnTo>
                      <a:pt x="206" y="17"/>
                    </a:lnTo>
                    <a:lnTo>
                      <a:pt x="206" y="13"/>
                    </a:lnTo>
                    <a:lnTo>
                      <a:pt x="194" y="10"/>
                    </a:lnTo>
                    <a:lnTo>
                      <a:pt x="182" y="10"/>
                    </a:lnTo>
                    <a:lnTo>
                      <a:pt x="167" y="8"/>
                    </a:lnTo>
                    <a:lnTo>
                      <a:pt x="49" y="8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7" name="Freeform 657"/>
              <p:cNvSpPr>
                <a:spLocks/>
              </p:cNvSpPr>
              <p:nvPr/>
            </p:nvSpPr>
            <p:spPr bwMode="auto">
              <a:xfrm>
                <a:off x="3736" y="2513"/>
                <a:ext cx="45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3" y="8"/>
                  </a:cxn>
                  <a:cxn ang="0">
                    <a:pos x="17" y="10"/>
                  </a:cxn>
                  <a:cxn ang="0">
                    <a:pos x="23" y="12"/>
                  </a:cxn>
                  <a:cxn ang="0">
                    <a:pos x="27" y="12"/>
                  </a:cxn>
                  <a:cxn ang="0">
                    <a:pos x="33" y="14"/>
                  </a:cxn>
                  <a:cxn ang="0">
                    <a:pos x="45" y="14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9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3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5" h="14">
                    <a:moveTo>
                      <a:pt x="0" y="2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23" y="12"/>
                    </a:lnTo>
                    <a:lnTo>
                      <a:pt x="27" y="12"/>
                    </a:lnTo>
                    <a:lnTo>
                      <a:pt x="33" y="14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9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3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8" name="Freeform 658"/>
              <p:cNvSpPr>
                <a:spLocks/>
              </p:cNvSpPr>
              <p:nvPr/>
            </p:nvSpPr>
            <p:spPr bwMode="auto">
              <a:xfrm>
                <a:off x="3736" y="2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0" y="8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9" name="Freeform 659"/>
              <p:cNvSpPr>
                <a:spLocks/>
              </p:cNvSpPr>
              <p:nvPr/>
            </p:nvSpPr>
            <p:spPr bwMode="auto">
              <a:xfrm>
                <a:off x="3744" y="2491"/>
                <a:ext cx="92" cy="10"/>
              </a:xfrm>
              <a:custGeom>
                <a:avLst/>
                <a:gdLst/>
                <a:ahLst/>
                <a:cxnLst>
                  <a:cxn ang="0">
                    <a:pos x="92" y="6"/>
                  </a:cxn>
                  <a:cxn ang="0">
                    <a:pos x="86" y="6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68" y="6"/>
                  </a:cxn>
                  <a:cxn ang="0">
                    <a:pos x="64" y="4"/>
                  </a:cxn>
                  <a:cxn ang="0">
                    <a:pos x="58" y="4"/>
                  </a:cxn>
                  <a:cxn ang="0">
                    <a:pos x="51" y="2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9" y="4"/>
                  </a:cxn>
                  <a:cxn ang="0">
                    <a:pos x="39" y="4"/>
                  </a:cxn>
                  <a:cxn ang="0">
                    <a:pos x="45" y="6"/>
                  </a:cxn>
                  <a:cxn ang="0">
                    <a:pos x="51" y="6"/>
                  </a:cxn>
                  <a:cxn ang="0">
                    <a:pos x="56" y="8"/>
                  </a:cxn>
                  <a:cxn ang="0">
                    <a:pos x="62" y="8"/>
                  </a:cxn>
                  <a:cxn ang="0">
                    <a:pos x="68" y="10"/>
                  </a:cxn>
                  <a:cxn ang="0">
                    <a:pos x="92" y="10"/>
                  </a:cxn>
                  <a:cxn ang="0">
                    <a:pos x="92" y="6"/>
                  </a:cxn>
                </a:cxnLst>
                <a:rect l="0" t="0" r="r" b="b"/>
                <a:pathLst>
                  <a:path w="92" h="10">
                    <a:moveTo>
                      <a:pt x="92" y="6"/>
                    </a:moveTo>
                    <a:lnTo>
                      <a:pt x="86" y="6"/>
                    </a:lnTo>
                    <a:lnTo>
                      <a:pt x="80" y="8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1" y="2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7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7" y="8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39" y="4"/>
                    </a:lnTo>
                    <a:lnTo>
                      <a:pt x="45" y="6"/>
                    </a:lnTo>
                    <a:lnTo>
                      <a:pt x="51" y="6"/>
                    </a:lnTo>
                    <a:lnTo>
                      <a:pt x="56" y="8"/>
                    </a:lnTo>
                    <a:lnTo>
                      <a:pt x="62" y="8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9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0" name="Freeform 660"/>
              <p:cNvSpPr>
                <a:spLocks/>
              </p:cNvSpPr>
              <p:nvPr/>
            </p:nvSpPr>
            <p:spPr bwMode="auto">
              <a:xfrm>
                <a:off x="3836" y="2497"/>
                <a:ext cx="41" cy="14"/>
              </a:xfrm>
              <a:custGeom>
                <a:avLst/>
                <a:gdLst/>
                <a:ahLst/>
                <a:cxnLst>
                  <a:cxn ang="0">
                    <a:pos x="41" y="10"/>
                  </a:cxn>
                  <a:cxn ang="0">
                    <a:pos x="37" y="8"/>
                  </a:cxn>
                  <a:cxn ang="0">
                    <a:pos x="31" y="6"/>
                  </a:cxn>
                  <a:cxn ang="0">
                    <a:pos x="27" y="6"/>
                  </a:cxn>
                  <a:cxn ang="0">
                    <a:pos x="21" y="4"/>
                  </a:cxn>
                  <a:cxn ang="0">
                    <a:pos x="17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7" y="8"/>
                  </a:cxn>
                  <a:cxn ang="0">
                    <a:pos x="21" y="8"/>
                  </a:cxn>
                  <a:cxn ang="0">
                    <a:pos x="27" y="10"/>
                  </a:cxn>
                  <a:cxn ang="0">
                    <a:pos x="31" y="10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41" y="10"/>
                  </a:cxn>
                </a:cxnLst>
                <a:rect l="0" t="0" r="r" b="b"/>
                <a:pathLst>
                  <a:path w="41" h="14">
                    <a:moveTo>
                      <a:pt x="41" y="10"/>
                    </a:moveTo>
                    <a:lnTo>
                      <a:pt x="37" y="8"/>
                    </a:lnTo>
                    <a:lnTo>
                      <a:pt x="31" y="6"/>
                    </a:lnTo>
                    <a:lnTo>
                      <a:pt x="27" y="6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1" name="Freeform 661"/>
              <p:cNvSpPr>
                <a:spLocks/>
              </p:cNvSpPr>
              <p:nvPr/>
            </p:nvSpPr>
            <p:spPr bwMode="auto">
              <a:xfrm>
                <a:off x="3347" y="2503"/>
                <a:ext cx="406" cy="3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83" y="16"/>
                  </a:cxn>
                  <a:cxn ang="0">
                    <a:pos x="387" y="20"/>
                  </a:cxn>
                  <a:cxn ang="0">
                    <a:pos x="391" y="20"/>
                  </a:cxn>
                  <a:cxn ang="0">
                    <a:pos x="395" y="24"/>
                  </a:cxn>
                  <a:cxn ang="0">
                    <a:pos x="397" y="24"/>
                  </a:cxn>
                  <a:cxn ang="0">
                    <a:pos x="399" y="26"/>
                  </a:cxn>
                  <a:cxn ang="0">
                    <a:pos x="406" y="26"/>
                  </a:cxn>
                  <a:cxn ang="0">
                    <a:pos x="369" y="33"/>
                  </a:cxn>
                  <a:cxn ang="0">
                    <a:pos x="363" y="37"/>
                  </a:cxn>
                  <a:cxn ang="0">
                    <a:pos x="336" y="37"/>
                  </a:cxn>
                  <a:cxn ang="0">
                    <a:pos x="330" y="39"/>
                  </a:cxn>
                  <a:cxn ang="0">
                    <a:pos x="246" y="39"/>
                  </a:cxn>
                  <a:cxn ang="0">
                    <a:pos x="238" y="37"/>
                  </a:cxn>
                  <a:cxn ang="0">
                    <a:pos x="189" y="37"/>
                  </a:cxn>
                  <a:cxn ang="0">
                    <a:pos x="181" y="35"/>
                  </a:cxn>
                  <a:cxn ang="0">
                    <a:pos x="130" y="35"/>
                  </a:cxn>
                  <a:cxn ang="0">
                    <a:pos x="122" y="33"/>
                  </a:cxn>
                  <a:cxn ang="0">
                    <a:pos x="112" y="33"/>
                  </a:cxn>
                  <a:cxn ang="0">
                    <a:pos x="104" y="30"/>
                  </a:cxn>
                  <a:cxn ang="0">
                    <a:pos x="85" y="30"/>
                  </a:cxn>
                  <a:cxn ang="0">
                    <a:pos x="77" y="28"/>
                  </a:cxn>
                  <a:cxn ang="0">
                    <a:pos x="67" y="26"/>
                  </a:cxn>
                  <a:cxn ang="0">
                    <a:pos x="59" y="24"/>
                  </a:cxn>
                  <a:cxn ang="0">
                    <a:pos x="51" y="24"/>
                  </a:cxn>
                  <a:cxn ang="0">
                    <a:pos x="42" y="22"/>
                  </a:cxn>
                  <a:cxn ang="0">
                    <a:pos x="34" y="20"/>
                  </a:cxn>
                  <a:cxn ang="0">
                    <a:pos x="24" y="18"/>
                  </a:cxn>
                  <a:cxn ang="0">
                    <a:pos x="16" y="16"/>
                  </a:cxn>
                  <a:cxn ang="0">
                    <a:pos x="8" y="14"/>
                  </a:cxn>
                  <a:cxn ang="0">
                    <a:pos x="0" y="12"/>
                  </a:cxn>
                  <a:cxn ang="0">
                    <a:pos x="6" y="10"/>
                  </a:cxn>
                  <a:cxn ang="0">
                    <a:pos x="12" y="8"/>
                  </a:cxn>
                  <a:cxn ang="0">
                    <a:pos x="242" y="8"/>
                  </a:cxn>
                  <a:cxn ang="0">
                    <a:pos x="251" y="6"/>
                  </a:cxn>
                  <a:cxn ang="0">
                    <a:pos x="334" y="6"/>
                  </a:cxn>
                  <a:cxn ang="0">
                    <a:pos x="334" y="8"/>
                  </a:cxn>
                  <a:cxn ang="0">
                    <a:pos x="332" y="12"/>
                  </a:cxn>
                  <a:cxn ang="0">
                    <a:pos x="332" y="18"/>
                  </a:cxn>
                  <a:cxn ang="0">
                    <a:pos x="334" y="18"/>
                  </a:cxn>
                  <a:cxn ang="0">
                    <a:pos x="338" y="14"/>
                  </a:cxn>
                  <a:cxn ang="0">
                    <a:pos x="338" y="12"/>
                  </a:cxn>
                  <a:cxn ang="0">
                    <a:pos x="340" y="8"/>
                  </a:cxn>
                  <a:cxn ang="0">
                    <a:pos x="342" y="4"/>
                  </a:cxn>
                  <a:cxn ang="0">
                    <a:pos x="361" y="4"/>
                  </a:cxn>
                  <a:cxn ang="0">
                    <a:pos x="365" y="2"/>
                  </a:cxn>
                  <a:cxn ang="0">
                    <a:pos x="377" y="2"/>
                  </a:cxn>
                  <a:cxn ang="0">
                    <a:pos x="383" y="0"/>
                  </a:cxn>
                </a:cxnLst>
                <a:rect l="0" t="0" r="r" b="b"/>
                <a:pathLst>
                  <a:path w="406" h="39">
                    <a:moveTo>
                      <a:pt x="383" y="0"/>
                    </a:moveTo>
                    <a:lnTo>
                      <a:pt x="383" y="16"/>
                    </a:lnTo>
                    <a:lnTo>
                      <a:pt x="387" y="20"/>
                    </a:lnTo>
                    <a:lnTo>
                      <a:pt x="391" y="20"/>
                    </a:lnTo>
                    <a:lnTo>
                      <a:pt x="395" y="24"/>
                    </a:lnTo>
                    <a:lnTo>
                      <a:pt x="397" y="24"/>
                    </a:lnTo>
                    <a:lnTo>
                      <a:pt x="399" y="26"/>
                    </a:lnTo>
                    <a:lnTo>
                      <a:pt x="406" y="26"/>
                    </a:lnTo>
                    <a:lnTo>
                      <a:pt x="369" y="33"/>
                    </a:lnTo>
                    <a:lnTo>
                      <a:pt x="363" y="37"/>
                    </a:lnTo>
                    <a:lnTo>
                      <a:pt x="336" y="37"/>
                    </a:lnTo>
                    <a:lnTo>
                      <a:pt x="330" y="39"/>
                    </a:lnTo>
                    <a:lnTo>
                      <a:pt x="246" y="39"/>
                    </a:lnTo>
                    <a:lnTo>
                      <a:pt x="238" y="37"/>
                    </a:lnTo>
                    <a:lnTo>
                      <a:pt x="189" y="37"/>
                    </a:lnTo>
                    <a:lnTo>
                      <a:pt x="181" y="35"/>
                    </a:lnTo>
                    <a:lnTo>
                      <a:pt x="130" y="35"/>
                    </a:lnTo>
                    <a:lnTo>
                      <a:pt x="122" y="33"/>
                    </a:lnTo>
                    <a:lnTo>
                      <a:pt x="112" y="33"/>
                    </a:lnTo>
                    <a:lnTo>
                      <a:pt x="104" y="30"/>
                    </a:lnTo>
                    <a:lnTo>
                      <a:pt x="85" y="30"/>
                    </a:lnTo>
                    <a:lnTo>
                      <a:pt x="77" y="28"/>
                    </a:lnTo>
                    <a:lnTo>
                      <a:pt x="67" y="26"/>
                    </a:lnTo>
                    <a:lnTo>
                      <a:pt x="59" y="24"/>
                    </a:lnTo>
                    <a:lnTo>
                      <a:pt x="51" y="24"/>
                    </a:lnTo>
                    <a:lnTo>
                      <a:pt x="42" y="22"/>
                    </a:lnTo>
                    <a:lnTo>
                      <a:pt x="34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42" y="8"/>
                    </a:lnTo>
                    <a:lnTo>
                      <a:pt x="251" y="6"/>
                    </a:lnTo>
                    <a:lnTo>
                      <a:pt x="334" y="6"/>
                    </a:lnTo>
                    <a:lnTo>
                      <a:pt x="334" y="8"/>
                    </a:lnTo>
                    <a:lnTo>
                      <a:pt x="332" y="12"/>
                    </a:lnTo>
                    <a:lnTo>
                      <a:pt x="332" y="18"/>
                    </a:lnTo>
                    <a:lnTo>
                      <a:pt x="334" y="18"/>
                    </a:lnTo>
                    <a:lnTo>
                      <a:pt x="338" y="14"/>
                    </a:lnTo>
                    <a:lnTo>
                      <a:pt x="338" y="12"/>
                    </a:lnTo>
                    <a:lnTo>
                      <a:pt x="340" y="8"/>
                    </a:lnTo>
                    <a:lnTo>
                      <a:pt x="342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77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2" name="Freeform 662"/>
              <p:cNvSpPr>
                <a:spLocks/>
              </p:cNvSpPr>
              <p:nvPr/>
            </p:nvSpPr>
            <p:spPr bwMode="auto">
              <a:xfrm>
                <a:off x="3728" y="2503"/>
                <a:ext cx="10" cy="22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10" y="18"/>
                  </a:cxn>
                </a:cxnLst>
                <a:rect l="0" t="0" r="r" b="b"/>
                <a:pathLst>
                  <a:path w="10" h="22">
                    <a:moveTo>
                      <a:pt x="10" y="18"/>
                    </a:moveTo>
                    <a:lnTo>
                      <a:pt x="6" y="18"/>
                    </a:lnTo>
                    <a:lnTo>
                      <a:pt x="4" y="1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3736" y="2521"/>
                <a:ext cx="17" cy="1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7" y="10"/>
                  </a:cxn>
                  <a:cxn ang="0">
                    <a:pos x="17" y="6"/>
                  </a:cxn>
                  <a:cxn ang="0">
                    <a:pos x="17" y="10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7" y="10"/>
                    </a:lnTo>
                    <a:lnTo>
                      <a:pt x="17" y="6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4" name="Freeform 664"/>
              <p:cNvSpPr>
                <a:spLocks/>
              </p:cNvSpPr>
              <p:nvPr/>
            </p:nvSpPr>
            <p:spPr bwMode="auto">
              <a:xfrm>
                <a:off x="3714" y="2527"/>
                <a:ext cx="39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11"/>
                  </a:cxn>
                </a:cxnLst>
                <a:rect l="0" t="0" r="r" b="b"/>
                <a:pathLst>
                  <a:path w="39" h="11">
                    <a:moveTo>
                      <a:pt x="2" y="11"/>
                    </a:moveTo>
                    <a:lnTo>
                      <a:pt x="39" y="4"/>
                    </a:lnTo>
                    <a:lnTo>
                      <a:pt x="39" y="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5" name="Freeform 665"/>
              <p:cNvSpPr>
                <a:spLocks/>
              </p:cNvSpPr>
              <p:nvPr/>
            </p:nvSpPr>
            <p:spPr bwMode="auto">
              <a:xfrm>
                <a:off x="3710" y="2533"/>
                <a:ext cx="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2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6" name="Freeform 666"/>
              <p:cNvSpPr>
                <a:spLocks/>
              </p:cNvSpPr>
              <p:nvPr/>
            </p:nvSpPr>
            <p:spPr bwMode="auto">
              <a:xfrm>
                <a:off x="3485" y="2536"/>
                <a:ext cx="22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100" y="6"/>
                  </a:cxn>
                  <a:cxn ang="0">
                    <a:pos x="108" y="8"/>
                  </a:cxn>
                  <a:cxn ang="0">
                    <a:pos x="192" y="8"/>
                  </a:cxn>
                  <a:cxn ang="0">
                    <a:pos x="198" y="6"/>
                  </a:cxn>
                  <a:cxn ang="0">
                    <a:pos x="225" y="6"/>
                  </a:cxn>
                  <a:cxn ang="0">
                    <a:pos x="225" y="2"/>
                  </a:cxn>
                  <a:cxn ang="0">
                    <a:pos x="198" y="2"/>
                  </a:cxn>
                  <a:cxn ang="0">
                    <a:pos x="192" y="4"/>
                  </a:cxn>
                  <a:cxn ang="0">
                    <a:pos x="123" y="4"/>
                  </a:cxn>
                  <a:cxn ang="0">
                    <a:pos x="115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5" h="8">
                    <a:moveTo>
                      <a:pt x="0" y="4"/>
                    </a:moveTo>
                    <a:lnTo>
                      <a:pt x="29" y="4"/>
                    </a:lnTo>
                    <a:lnTo>
                      <a:pt x="37" y="6"/>
                    </a:lnTo>
                    <a:lnTo>
                      <a:pt x="100" y="6"/>
                    </a:lnTo>
                    <a:lnTo>
                      <a:pt x="108" y="8"/>
                    </a:lnTo>
                    <a:lnTo>
                      <a:pt x="192" y="8"/>
                    </a:lnTo>
                    <a:lnTo>
                      <a:pt x="198" y="6"/>
                    </a:lnTo>
                    <a:lnTo>
                      <a:pt x="225" y="6"/>
                    </a:lnTo>
                    <a:lnTo>
                      <a:pt x="225" y="2"/>
                    </a:lnTo>
                    <a:lnTo>
                      <a:pt x="198" y="2"/>
                    </a:lnTo>
                    <a:lnTo>
                      <a:pt x="192" y="4"/>
                    </a:lnTo>
                    <a:lnTo>
                      <a:pt x="123" y="4"/>
                    </a:lnTo>
                    <a:lnTo>
                      <a:pt x="115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7" name="Freeform 667"/>
              <p:cNvSpPr>
                <a:spLocks/>
              </p:cNvSpPr>
              <p:nvPr/>
            </p:nvSpPr>
            <p:spPr bwMode="auto">
              <a:xfrm>
                <a:off x="3338" y="2513"/>
                <a:ext cx="147" cy="2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4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10"/>
                  </a:cxn>
                  <a:cxn ang="0">
                    <a:pos x="41" y="12"/>
                  </a:cxn>
                  <a:cxn ang="0">
                    <a:pos x="51" y="14"/>
                  </a:cxn>
                  <a:cxn ang="0">
                    <a:pos x="60" y="16"/>
                  </a:cxn>
                  <a:cxn ang="0">
                    <a:pos x="68" y="16"/>
                  </a:cxn>
                  <a:cxn ang="0">
                    <a:pos x="76" y="18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2" y="23"/>
                  </a:cxn>
                  <a:cxn ang="0">
                    <a:pos x="113" y="23"/>
                  </a:cxn>
                  <a:cxn ang="0">
                    <a:pos x="121" y="25"/>
                  </a:cxn>
                  <a:cxn ang="0">
                    <a:pos x="131" y="25"/>
                  </a:cxn>
                  <a:cxn ang="0">
                    <a:pos x="139" y="27"/>
                  </a:cxn>
                  <a:cxn ang="0">
                    <a:pos x="147" y="27"/>
                  </a:cxn>
                  <a:cxn ang="0">
                    <a:pos x="147" y="23"/>
                  </a:cxn>
                  <a:cxn ang="0">
                    <a:pos x="139" y="23"/>
                  </a:cxn>
                  <a:cxn ang="0">
                    <a:pos x="131" y="20"/>
                  </a:cxn>
                  <a:cxn ang="0">
                    <a:pos x="113" y="20"/>
                  </a:cxn>
                  <a:cxn ang="0">
                    <a:pos x="102" y="18"/>
                  </a:cxn>
                  <a:cxn ang="0">
                    <a:pos x="94" y="18"/>
                  </a:cxn>
                  <a:cxn ang="0">
                    <a:pos x="86" y="16"/>
                  </a:cxn>
                  <a:cxn ang="0">
                    <a:pos x="78" y="14"/>
                  </a:cxn>
                  <a:cxn ang="0">
                    <a:pos x="68" y="12"/>
                  </a:cxn>
                  <a:cxn ang="0">
                    <a:pos x="60" y="10"/>
                  </a:cxn>
                  <a:cxn ang="0">
                    <a:pos x="51" y="10"/>
                  </a:cxn>
                  <a:cxn ang="0">
                    <a:pos x="43" y="8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2"/>
                  </a:cxn>
                  <a:cxn ang="0">
                    <a:pos x="9" y="4"/>
                  </a:cxn>
                  <a:cxn ang="0">
                    <a:pos x="9" y="0"/>
                  </a:cxn>
                </a:cxnLst>
                <a:rect l="0" t="0" r="r" b="b"/>
                <a:pathLst>
                  <a:path w="147" h="27">
                    <a:moveTo>
                      <a:pt x="9" y="0"/>
                    </a:moveTo>
                    <a:lnTo>
                      <a:pt x="9" y="4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10"/>
                    </a:lnTo>
                    <a:lnTo>
                      <a:pt x="41" y="12"/>
                    </a:lnTo>
                    <a:lnTo>
                      <a:pt x="51" y="14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86" y="20"/>
                    </a:lnTo>
                    <a:lnTo>
                      <a:pt x="94" y="20"/>
                    </a:lnTo>
                    <a:lnTo>
                      <a:pt x="102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31" y="25"/>
                    </a:lnTo>
                    <a:lnTo>
                      <a:pt x="139" y="27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9" y="23"/>
                    </a:lnTo>
                    <a:lnTo>
                      <a:pt x="131" y="20"/>
                    </a:lnTo>
                    <a:lnTo>
                      <a:pt x="113" y="20"/>
                    </a:lnTo>
                    <a:lnTo>
                      <a:pt x="102" y="18"/>
                    </a:lnTo>
                    <a:lnTo>
                      <a:pt x="94" y="18"/>
                    </a:lnTo>
                    <a:lnTo>
                      <a:pt x="86" y="16"/>
                    </a:lnTo>
                    <a:lnTo>
                      <a:pt x="78" y="14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1" y="10"/>
                    </a:lnTo>
                    <a:lnTo>
                      <a:pt x="43" y="8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8" name="Freeform 668"/>
              <p:cNvSpPr>
                <a:spLocks/>
              </p:cNvSpPr>
              <p:nvPr/>
            </p:nvSpPr>
            <p:spPr bwMode="auto">
              <a:xfrm>
                <a:off x="3347" y="2511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9" name="Freeform 669"/>
              <p:cNvSpPr>
                <a:spLocks/>
              </p:cNvSpPr>
              <p:nvPr/>
            </p:nvSpPr>
            <p:spPr bwMode="auto">
              <a:xfrm>
                <a:off x="3353" y="2507"/>
                <a:ext cx="245" cy="8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36" y="2"/>
                  </a:cxn>
                  <a:cxn ang="0">
                    <a:pos x="22" y="2"/>
                  </a:cxn>
                  <a:cxn ang="0">
                    <a:pos x="16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222" y="6"/>
                  </a:cxn>
                  <a:cxn ang="0">
                    <a:pos x="228" y="4"/>
                  </a:cxn>
                  <a:cxn ang="0">
                    <a:pos x="245" y="4"/>
                  </a:cxn>
                  <a:cxn ang="0">
                    <a:pos x="245" y="0"/>
                  </a:cxn>
                </a:cxnLst>
                <a:rect l="0" t="0" r="r" b="b"/>
                <a:pathLst>
                  <a:path w="245" h="8">
                    <a:moveTo>
                      <a:pt x="245" y="0"/>
                    </a:moveTo>
                    <a:lnTo>
                      <a:pt x="236" y="2"/>
                    </a:lnTo>
                    <a:lnTo>
                      <a:pt x="22" y="2"/>
                    </a:lnTo>
                    <a:lnTo>
                      <a:pt x="16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22" y="6"/>
                    </a:lnTo>
                    <a:lnTo>
                      <a:pt x="228" y="4"/>
                    </a:lnTo>
                    <a:lnTo>
                      <a:pt x="245" y="4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0" name="Freeform 670"/>
              <p:cNvSpPr>
                <a:spLocks/>
              </p:cNvSpPr>
              <p:nvPr/>
            </p:nvSpPr>
            <p:spPr bwMode="auto">
              <a:xfrm>
                <a:off x="3598" y="2507"/>
                <a:ext cx="85" cy="4"/>
              </a:xfrm>
              <a:custGeom>
                <a:avLst/>
                <a:gdLst/>
                <a:ahLst/>
                <a:cxnLst>
                  <a:cxn ang="0">
                    <a:pos x="85" y="2"/>
                  </a:cxn>
                  <a:cxn ang="0">
                    <a:pos x="8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3" y="4"/>
                  </a:cxn>
                  <a:cxn ang="0">
                    <a:pos x="81" y="2"/>
                  </a:cxn>
                  <a:cxn ang="0">
                    <a:pos x="85" y="2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5" y="2"/>
                  </a:cxn>
                </a:cxnLst>
                <a:rect l="0" t="0" r="r" b="b"/>
                <a:pathLst>
                  <a:path w="85" h="4">
                    <a:moveTo>
                      <a:pt x="85" y="2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3" y="4"/>
                    </a:lnTo>
                    <a:lnTo>
                      <a:pt x="81" y="2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1" name="Freeform 671"/>
              <p:cNvSpPr>
                <a:spLocks/>
              </p:cNvSpPr>
              <p:nvPr/>
            </p:nvSpPr>
            <p:spPr bwMode="auto">
              <a:xfrm>
                <a:off x="3677" y="2509"/>
                <a:ext cx="6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</a:cxnLst>
                <a:rect l="0" t="0" r="r" b="b"/>
                <a:pathLst>
                  <a:path w="6" h="12">
                    <a:moveTo>
                      <a:pt x="2" y="10"/>
                    </a:moveTo>
                    <a:lnTo>
                      <a:pt x="4" y="10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2" name="Freeform 672"/>
              <p:cNvSpPr>
                <a:spLocks/>
              </p:cNvSpPr>
              <p:nvPr/>
            </p:nvSpPr>
            <p:spPr bwMode="auto">
              <a:xfrm>
                <a:off x="3679" y="2503"/>
                <a:ext cx="14" cy="18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8">
                    <a:moveTo>
                      <a:pt x="14" y="2"/>
                    </a:moveTo>
                    <a:lnTo>
                      <a:pt x="12" y="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3" name="Freeform 673"/>
              <p:cNvSpPr>
                <a:spLocks/>
              </p:cNvSpPr>
              <p:nvPr/>
            </p:nvSpPr>
            <p:spPr bwMode="auto">
              <a:xfrm>
                <a:off x="3693" y="2501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7" y="0"/>
                  </a:cxn>
                  <a:cxn ang="0">
                    <a:pos x="31" y="2"/>
                  </a:cxn>
                  <a:cxn ang="0">
                    <a:pos x="5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5" y="8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35" y="2"/>
                  </a:cxn>
                  <a:cxn ang="0">
                    <a:pos x="37" y="2"/>
                  </a:cxn>
                  <a:cxn ang="0">
                    <a:pos x="37" y="0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37" y="0"/>
                    </a:lnTo>
                    <a:lnTo>
                      <a:pt x="31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4" name="Freeform 674"/>
              <p:cNvSpPr>
                <a:spLocks/>
              </p:cNvSpPr>
              <p:nvPr/>
            </p:nvSpPr>
            <p:spPr bwMode="auto">
              <a:xfrm>
                <a:off x="3728" y="2531"/>
                <a:ext cx="106" cy="21"/>
              </a:xfrm>
              <a:custGeom>
                <a:avLst/>
                <a:gdLst/>
                <a:ahLst/>
                <a:cxnLst>
                  <a:cxn ang="0">
                    <a:pos x="106" y="9"/>
                  </a:cxn>
                  <a:cxn ang="0">
                    <a:pos x="100" y="11"/>
                  </a:cxn>
                  <a:cxn ang="0">
                    <a:pos x="90" y="11"/>
                  </a:cxn>
                  <a:cxn ang="0">
                    <a:pos x="84" y="13"/>
                  </a:cxn>
                  <a:cxn ang="0">
                    <a:pos x="74" y="13"/>
                  </a:cxn>
                  <a:cxn ang="0">
                    <a:pos x="67" y="15"/>
                  </a:cxn>
                  <a:cxn ang="0">
                    <a:pos x="61" y="15"/>
                  </a:cxn>
                  <a:cxn ang="0">
                    <a:pos x="61" y="17"/>
                  </a:cxn>
                  <a:cxn ang="0">
                    <a:pos x="59" y="19"/>
                  </a:cxn>
                  <a:cxn ang="0">
                    <a:pos x="59" y="21"/>
                  </a:cxn>
                  <a:cxn ang="0">
                    <a:pos x="53" y="21"/>
                  </a:cxn>
                  <a:cxn ang="0">
                    <a:pos x="49" y="19"/>
                  </a:cxn>
                  <a:cxn ang="0">
                    <a:pos x="37" y="19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23" y="15"/>
                  </a:cxn>
                  <a:cxn ang="0">
                    <a:pos x="14" y="15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9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21" y="7"/>
                  </a:cxn>
                  <a:cxn ang="0">
                    <a:pos x="23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49" y="2"/>
                  </a:cxn>
                  <a:cxn ang="0">
                    <a:pos x="53" y="5"/>
                  </a:cxn>
                  <a:cxn ang="0">
                    <a:pos x="74" y="5"/>
                  </a:cxn>
                  <a:cxn ang="0">
                    <a:pos x="78" y="7"/>
                  </a:cxn>
                  <a:cxn ang="0">
                    <a:pos x="92" y="7"/>
                  </a:cxn>
                  <a:cxn ang="0">
                    <a:pos x="96" y="9"/>
                  </a:cxn>
                  <a:cxn ang="0">
                    <a:pos x="106" y="9"/>
                  </a:cxn>
                </a:cxnLst>
                <a:rect l="0" t="0" r="r" b="b"/>
                <a:pathLst>
                  <a:path w="106" h="21">
                    <a:moveTo>
                      <a:pt x="106" y="9"/>
                    </a:moveTo>
                    <a:lnTo>
                      <a:pt x="100" y="11"/>
                    </a:lnTo>
                    <a:lnTo>
                      <a:pt x="90" y="11"/>
                    </a:lnTo>
                    <a:lnTo>
                      <a:pt x="84" y="13"/>
                    </a:lnTo>
                    <a:lnTo>
                      <a:pt x="74" y="13"/>
                    </a:lnTo>
                    <a:lnTo>
                      <a:pt x="67" y="15"/>
                    </a:lnTo>
                    <a:lnTo>
                      <a:pt x="61" y="15"/>
                    </a:lnTo>
                    <a:lnTo>
                      <a:pt x="61" y="17"/>
                    </a:lnTo>
                    <a:lnTo>
                      <a:pt x="59" y="19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9" y="19"/>
                    </a:lnTo>
                    <a:lnTo>
                      <a:pt x="37" y="19"/>
                    </a:lnTo>
                    <a:lnTo>
                      <a:pt x="35" y="17"/>
                    </a:lnTo>
                    <a:lnTo>
                      <a:pt x="27" y="17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2" y="7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49" y="2"/>
                    </a:lnTo>
                    <a:lnTo>
                      <a:pt x="53" y="5"/>
                    </a:lnTo>
                    <a:lnTo>
                      <a:pt x="74" y="5"/>
                    </a:lnTo>
                    <a:lnTo>
                      <a:pt x="78" y="7"/>
                    </a:lnTo>
                    <a:lnTo>
                      <a:pt x="92" y="7"/>
                    </a:lnTo>
                    <a:lnTo>
                      <a:pt x="96" y="9"/>
                    </a:lnTo>
                    <a:lnTo>
                      <a:pt x="106" y="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5" name="Freeform 675"/>
              <p:cNvSpPr>
                <a:spLocks/>
              </p:cNvSpPr>
              <p:nvPr/>
            </p:nvSpPr>
            <p:spPr bwMode="auto">
              <a:xfrm>
                <a:off x="3787" y="2538"/>
                <a:ext cx="47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41" y="6"/>
                  </a:cxn>
                  <a:cxn ang="0">
                    <a:pos x="47" y="4"/>
                  </a:cxn>
                  <a:cxn ang="0">
                    <a:pos x="47" y="0"/>
                  </a:cxn>
                  <a:cxn ang="0">
                    <a:pos x="41" y="2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3" y="4"/>
                  </a:cxn>
                  <a:cxn ang="0">
                    <a:pos x="8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4" y="8"/>
                  </a:cxn>
                </a:cxnLst>
                <a:rect l="0" t="0" r="r" b="b"/>
                <a:pathLst>
                  <a:path w="47" h="10">
                    <a:moveTo>
                      <a:pt x="4" y="8"/>
                    </a:moveTo>
                    <a:lnTo>
                      <a:pt x="4" y="10"/>
                    </a:lnTo>
                    <a:lnTo>
                      <a:pt x="8" y="10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41" y="6"/>
                    </a:lnTo>
                    <a:lnTo>
                      <a:pt x="47" y="4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3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6" name="Freeform 676"/>
              <p:cNvSpPr>
                <a:spLocks/>
              </p:cNvSpPr>
              <p:nvPr/>
            </p:nvSpPr>
            <p:spPr bwMode="auto">
              <a:xfrm>
                <a:off x="3785" y="254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7" name="Freeform 677"/>
              <p:cNvSpPr>
                <a:spLocks/>
              </p:cNvSpPr>
              <p:nvPr/>
            </p:nvSpPr>
            <p:spPr bwMode="auto">
              <a:xfrm>
                <a:off x="3724" y="2540"/>
                <a:ext cx="63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37" y="10"/>
                  </a:cxn>
                  <a:cxn ang="0">
                    <a:pos x="41" y="12"/>
                  </a:cxn>
                  <a:cxn ang="0">
                    <a:pos x="53" y="12"/>
                  </a:cxn>
                  <a:cxn ang="0">
                    <a:pos x="57" y="14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57" y="10"/>
                  </a:cxn>
                  <a:cxn ang="0">
                    <a:pos x="53" y="8"/>
                  </a:cxn>
                  <a:cxn ang="0">
                    <a:pos x="41" y="8"/>
                  </a:cxn>
                  <a:cxn ang="0">
                    <a:pos x="39" y="6"/>
                  </a:cxn>
                  <a:cxn ang="0">
                    <a:pos x="31" y="6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63" h="14">
                    <a:moveTo>
                      <a:pt x="4" y="0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7" y="10"/>
                    </a:lnTo>
                    <a:lnTo>
                      <a:pt x="41" y="12"/>
                    </a:lnTo>
                    <a:lnTo>
                      <a:pt x="53" y="12"/>
                    </a:lnTo>
                    <a:lnTo>
                      <a:pt x="57" y="14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3" y="8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8" name="Freeform 678"/>
              <p:cNvSpPr>
                <a:spLocks/>
              </p:cNvSpPr>
              <p:nvPr/>
            </p:nvSpPr>
            <p:spPr bwMode="auto">
              <a:xfrm>
                <a:off x="3728" y="2529"/>
                <a:ext cx="31" cy="1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18" y="7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9" y="7"/>
                  </a:cxn>
                  <a:cxn ang="0">
                    <a:pos x="31" y="4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31" y="0"/>
                  </a:cxn>
                </a:cxnLst>
                <a:rect l="0" t="0" r="r" b="b"/>
                <a:pathLst>
                  <a:path w="31" h="15">
                    <a:moveTo>
                      <a:pt x="31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9" y="7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9" name="Freeform 679"/>
              <p:cNvSpPr>
                <a:spLocks/>
              </p:cNvSpPr>
              <p:nvPr/>
            </p:nvSpPr>
            <p:spPr bwMode="auto">
              <a:xfrm>
                <a:off x="3757" y="2529"/>
                <a:ext cx="94" cy="13"/>
              </a:xfrm>
              <a:custGeom>
                <a:avLst/>
                <a:gdLst/>
                <a:ahLst/>
                <a:cxnLst>
                  <a:cxn ang="0">
                    <a:pos x="77" y="13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3" y="7"/>
                  </a:cxn>
                  <a:cxn ang="0">
                    <a:pos x="49" y="7"/>
                  </a:cxn>
                  <a:cxn ang="0">
                    <a:pos x="45" y="4"/>
                  </a:cxn>
                  <a:cxn ang="0">
                    <a:pos x="20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7"/>
                  </a:cxn>
                  <a:cxn ang="0">
                    <a:pos x="20" y="7"/>
                  </a:cxn>
                  <a:cxn ang="0">
                    <a:pos x="24" y="9"/>
                  </a:cxn>
                  <a:cxn ang="0">
                    <a:pos x="45" y="9"/>
                  </a:cxn>
                  <a:cxn ang="0">
                    <a:pos x="49" y="11"/>
                  </a:cxn>
                  <a:cxn ang="0">
                    <a:pos x="63" y="11"/>
                  </a:cxn>
                  <a:cxn ang="0">
                    <a:pos x="67" y="13"/>
                  </a:cxn>
                  <a:cxn ang="0">
                    <a:pos x="75" y="13"/>
                  </a:cxn>
                  <a:cxn ang="0">
                    <a:pos x="77" y="9"/>
                  </a:cxn>
                  <a:cxn ang="0">
                    <a:pos x="77" y="13"/>
                  </a:cxn>
                  <a:cxn ang="0">
                    <a:pos x="94" y="13"/>
                  </a:cxn>
                  <a:cxn ang="0">
                    <a:pos x="77" y="9"/>
                  </a:cxn>
                  <a:cxn ang="0">
                    <a:pos x="77" y="13"/>
                  </a:cxn>
                </a:cxnLst>
                <a:rect l="0" t="0" r="r" b="b"/>
                <a:pathLst>
                  <a:path w="94" h="13">
                    <a:moveTo>
                      <a:pt x="77" y="13"/>
                    </a:moveTo>
                    <a:lnTo>
                      <a:pt x="77" y="9"/>
                    </a:lnTo>
                    <a:lnTo>
                      <a:pt x="67" y="9"/>
                    </a:lnTo>
                    <a:lnTo>
                      <a:pt x="63" y="7"/>
                    </a:lnTo>
                    <a:lnTo>
                      <a:pt x="49" y="7"/>
                    </a:lnTo>
                    <a:lnTo>
                      <a:pt x="45" y="4"/>
                    </a:lnTo>
                    <a:lnTo>
                      <a:pt x="20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7"/>
                    </a:lnTo>
                    <a:lnTo>
                      <a:pt x="20" y="7"/>
                    </a:lnTo>
                    <a:lnTo>
                      <a:pt x="24" y="9"/>
                    </a:lnTo>
                    <a:lnTo>
                      <a:pt x="45" y="9"/>
                    </a:lnTo>
                    <a:lnTo>
                      <a:pt x="49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75" y="13"/>
                    </a:lnTo>
                    <a:lnTo>
                      <a:pt x="77" y="9"/>
                    </a:lnTo>
                    <a:lnTo>
                      <a:pt x="77" y="13"/>
                    </a:lnTo>
                    <a:lnTo>
                      <a:pt x="94" y="13"/>
                    </a:lnTo>
                    <a:lnTo>
                      <a:pt x="77" y="9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0" name="Freeform 680"/>
              <p:cNvSpPr>
                <a:spLocks/>
              </p:cNvSpPr>
              <p:nvPr/>
            </p:nvSpPr>
            <p:spPr bwMode="auto">
              <a:xfrm>
                <a:off x="4357" y="2533"/>
                <a:ext cx="142" cy="1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34" y="3"/>
                  </a:cxn>
                  <a:cxn ang="0">
                    <a:pos x="124" y="5"/>
                  </a:cxn>
                  <a:cxn ang="0">
                    <a:pos x="116" y="5"/>
                  </a:cxn>
                  <a:cxn ang="0">
                    <a:pos x="108" y="7"/>
                  </a:cxn>
                  <a:cxn ang="0">
                    <a:pos x="97" y="7"/>
                  </a:cxn>
                  <a:cxn ang="0">
                    <a:pos x="89" y="9"/>
                  </a:cxn>
                  <a:cxn ang="0">
                    <a:pos x="81" y="9"/>
                  </a:cxn>
                  <a:cxn ang="0">
                    <a:pos x="71" y="11"/>
                  </a:cxn>
                  <a:cxn ang="0">
                    <a:pos x="55" y="11"/>
                  </a:cxn>
                  <a:cxn ang="0">
                    <a:pos x="44" y="13"/>
                  </a:cxn>
                  <a:cxn ang="0">
                    <a:pos x="36" y="13"/>
                  </a:cxn>
                  <a:cxn ang="0">
                    <a:pos x="26" y="15"/>
                  </a:cxn>
                  <a:cxn ang="0">
                    <a:pos x="10" y="15"/>
                  </a:cxn>
                  <a:cxn ang="0">
                    <a:pos x="0" y="17"/>
                  </a:cxn>
                  <a:cxn ang="0">
                    <a:pos x="8" y="17"/>
                  </a:cxn>
                  <a:cxn ang="0">
                    <a:pos x="16" y="15"/>
                  </a:cxn>
                  <a:cxn ang="0">
                    <a:pos x="26" y="15"/>
                  </a:cxn>
                  <a:cxn ang="0">
                    <a:pos x="34" y="13"/>
                  </a:cxn>
                  <a:cxn ang="0">
                    <a:pos x="42" y="11"/>
                  </a:cxn>
                  <a:cxn ang="0">
                    <a:pos x="51" y="11"/>
                  </a:cxn>
                  <a:cxn ang="0">
                    <a:pos x="61" y="9"/>
                  </a:cxn>
                  <a:cxn ang="0">
                    <a:pos x="69" y="7"/>
                  </a:cxn>
                  <a:cxn ang="0">
                    <a:pos x="79" y="7"/>
                  </a:cxn>
                  <a:cxn ang="0">
                    <a:pos x="87" y="5"/>
                  </a:cxn>
                  <a:cxn ang="0">
                    <a:pos x="95" y="3"/>
                  </a:cxn>
                  <a:cxn ang="0">
                    <a:pos x="106" y="3"/>
                  </a:cxn>
                  <a:cxn ang="0">
                    <a:pos x="114" y="0"/>
                  </a:cxn>
                  <a:cxn ang="0">
                    <a:pos x="142" y="0"/>
                  </a:cxn>
                </a:cxnLst>
                <a:rect l="0" t="0" r="r" b="b"/>
                <a:pathLst>
                  <a:path w="142" h="17">
                    <a:moveTo>
                      <a:pt x="142" y="0"/>
                    </a:moveTo>
                    <a:lnTo>
                      <a:pt x="134" y="3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8" y="7"/>
                    </a:lnTo>
                    <a:lnTo>
                      <a:pt x="97" y="7"/>
                    </a:lnTo>
                    <a:lnTo>
                      <a:pt x="89" y="9"/>
                    </a:lnTo>
                    <a:lnTo>
                      <a:pt x="81" y="9"/>
                    </a:lnTo>
                    <a:lnTo>
                      <a:pt x="71" y="11"/>
                    </a:lnTo>
                    <a:lnTo>
                      <a:pt x="55" y="11"/>
                    </a:lnTo>
                    <a:lnTo>
                      <a:pt x="44" y="13"/>
                    </a:lnTo>
                    <a:lnTo>
                      <a:pt x="36" y="13"/>
                    </a:lnTo>
                    <a:lnTo>
                      <a:pt x="26" y="15"/>
                    </a:lnTo>
                    <a:lnTo>
                      <a:pt x="10" y="15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5"/>
                    </a:lnTo>
                    <a:lnTo>
                      <a:pt x="26" y="15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51" y="11"/>
                    </a:lnTo>
                    <a:lnTo>
                      <a:pt x="61" y="9"/>
                    </a:lnTo>
                    <a:lnTo>
                      <a:pt x="69" y="7"/>
                    </a:lnTo>
                    <a:lnTo>
                      <a:pt x="79" y="7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1" name="Freeform 681"/>
              <p:cNvSpPr>
                <a:spLocks/>
              </p:cNvSpPr>
              <p:nvPr/>
            </p:nvSpPr>
            <p:spPr bwMode="auto">
              <a:xfrm>
                <a:off x="4357" y="2533"/>
                <a:ext cx="142" cy="1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9"/>
                  </a:cxn>
                  <a:cxn ang="0">
                    <a:pos x="10" y="17"/>
                  </a:cxn>
                  <a:cxn ang="0">
                    <a:pos x="26" y="17"/>
                  </a:cxn>
                  <a:cxn ang="0">
                    <a:pos x="36" y="15"/>
                  </a:cxn>
                  <a:cxn ang="0">
                    <a:pos x="44" y="15"/>
                  </a:cxn>
                  <a:cxn ang="0">
                    <a:pos x="55" y="13"/>
                  </a:cxn>
                  <a:cxn ang="0">
                    <a:pos x="63" y="13"/>
                  </a:cxn>
                  <a:cxn ang="0">
                    <a:pos x="71" y="11"/>
                  </a:cxn>
                  <a:cxn ang="0">
                    <a:pos x="89" y="11"/>
                  </a:cxn>
                  <a:cxn ang="0">
                    <a:pos x="97" y="9"/>
                  </a:cxn>
                  <a:cxn ang="0">
                    <a:pos x="108" y="9"/>
                  </a:cxn>
                  <a:cxn ang="0">
                    <a:pos x="116" y="7"/>
                  </a:cxn>
                  <a:cxn ang="0">
                    <a:pos x="126" y="7"/>
                  </a:cxn>
                  <a:cxn ang="0">
                    <a:pos x="134" y="5"/>
                  </a:cxn>
                  <a:cxn ang="0">
                    <a:pos x="142" y="3"/>
                  </a:cxn>
                  <a:cxn ang="0">
                    <a:pos x="142" y="0"/>
                  </a:cxn>
                  <a:cxn ang="0">
                    <a:pos x="132" y="0"/>
                  </a:cxn>
                  <a:cxn ang="0">
                    <a:pos x="124" y="3"/>
                  </a:cxn>
                  <a:cxn ang="0">
                    <a:pos x="116" y="3"/>
                  </a:cxn>
                  <a:cxn ang="0">
                    <a:pos x="108" y="5"/>
                  </a:cxn>
                  <a:cxn ang="0">
                    <a:pos x="97" y="5"/>
                  </a:cxn>
                  <a:cxn ang="0">
                    <a:pos x="89" y="7"/>
                  </a:cxn>
                  <a:cxn ang="0">
                    <a:pos x="81" y="7"/>
                  </a:cxn>
                  <a:cxn ang="0">
                    <a:pos x="71" y="9"/>
                  </a:cxn>
                  <a:cxn ang="0">
                    <a:pos x="63" y="9"/>
                  </a:cxn>
                  <a:cxn ang="0">
                    <a:pos x="55" y="11"/>
                  </a:cxn>
                  <a:cxn ang="0">
                    <a:pos x="26" y="11"/>
                  </a:cxn>
                  <a:cxn ang="0">
                    <a:pos x="18" y="13"/>
                  </a:cxn>
                  <a:cxn ang="0">
                    <a:pos x="10" y="13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15"/>
                  </a:cxn>
                </a:cxnLst>
                <a:rect l="0" t="0" r="r" b="b"/>
                <a:pathLst>
                  <a:path w="142" h="19">
                    <a:moveTo>
                      <a:pt x="0" y="15"/>
                    </a:moveTo>
                    <a:lnTo>
                      <a:pt x="0" y="19"/>
                    </a:lnTo>
                    <a:lnTo>
                      <a:pt x="10" y="17"/>
                    </a:lnTo>
                    <a:lnTo>
                      <a:pt x="26" y="17"/>
                    </a:lnTo>
                    <a:lnTo>
                      <a:pt x="36" y="15"/>
                    </a:lnTo>
                    <a:lnTo>
                      <a:pt x="44" y="15"/>
                    </a:lnTo>
                    <a:lnTo>
                      <a:pt x="55" y="13"/>
                    </a:lnTo>
                    <a:lnTo>
                      <a:pt x="63" y="13"/>
                    </a:lnTo>
                    <a:lnTo>
                      <a:pt x="71" y="11"/>
                    </a:lnTo>
                    <a:lnTo>
                      <a:pt x="89" y="11"/>
                    </a:lnTo>
                    <a:lnTo>
                      <a:pt x="97" y="9"/>
                    </a:lnTo>
                    <a:lnTo>
                      <a:pt x="108" y="9"/>
                    </a:lnTo>
                    <a:lnTo>
                      <a:pt x="116" y="7"/>
                    </a:lnTo>
                    <a:lnTo>
                      <a:pt x="126" y="7"/>
                    </a:lnTo>
                    <a:lnTo>
                      <a:pt x="134" y="5"/>
                    </a:lnTo>
                    <a:lnTo>
                      <a:pt x="142" y="3"/>
                    </a:lnTo>
                    <a:lnTo>
                      <a:pt x="142" y="0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6" y="3"/>
                    </a:lnTo>
                    <a:lnTo>
                      <a:pt x="108" y="5"/>
                    </a:lnTo>
                    <a:lnTo>
                      <a:pt x="97" y="5"/>
                    </a:lnTo>
                    <a:lnTo>
                      <a:pt x="89" y="7"/>
                    </a:lnTo>
                    <a:lnTo>
                      <a:pt x="81" y="7"/>
                    </a:lnTo>
                    <a:lnTo>
                      <a:pt x="71" y="9"/>
                    </a:lnTo>
                    <a:lnTo>
                      <a:pt x="63" y="9"/>
                    </a:lnTo>
                    <a:lnTo>
                      <a:pt x="55" y="11"/>
                    </a:lnTo>
                    <a:lnTo>
                      <a:pt x="26" y="11"/>
                    </a:lnTo>
                    <a:lnTo>
                      <a:pt x="18" y="13"/>
                    </a:lnTo>
                    <a:lnTo>
                      <a:pt x="1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2" name="Freeform 682"/>
              <p:cNvSpPr>
                <a:spLocks/>
              </p:cNvSpPr>
              <p:nvPr/>
            </p:nvSpPr>
            <p:spPr bwMode="auto">
              <a:xfrm>
                <a:off x="4357" y="2531"/>
                <a:ext cx="159" cy="21"/>
              </a:xfrm>
              <a:custGeom>
                <a:avLst/>
                <a:gdLst/>
                <a:ahLst/>
                <a:cxnLst>
                  <a:cxn ang="0">
                    <a:pos x="142" y="5"/>
                  </a:cxn>
                  <a:cxn ang="0">
                    <a:pos x="142" y="2"/>
                  </a:cxn>
                  <a:cxn ang="0">
                    <a:pos x="132" y="0"/>
                  </a:cxn>
                  <a:cxn ang="0">
                    <a:pos x="124" y="2"/>
                  </a:cxn>
                  <a:cxn ang="0">
                    <a:pos x="95" y="2"/>
                  </a:cxn>
                  <a:cxn ang="0">
                    <a:pos x="87" y="5"/>
                  </a:cxn>
                  <a:cxn ang="0">
                    <a:pos x="77" y="7"/>
                  </a:cxn>
                  <a:cxn ang="0">
                    <a:pos x="69" y="7"/>
                  </a:cxn>
                  <a:cxn ang="0">
                    <a:pos x="59" y="9"/>
                  </a:cxn>
                  <a:cxn ang="0">
                    <a:pos x="51" y="11"/>
                  </a:cxn>
                  <a:cxn ang="0">
                    <a:pos x="42" y="11"/>
                  </a:cxn>
                  <a:cxn ang="0">
                    <a:pos x="34" y="13"/>
                  </a:cxn>
                  <a:cxn ang="0">
                    <a:pos x="26" y="13"/>
                  </a:cxn>
                  <a:cxn ang="0">
                    <a:pos x="16" y="15"/>
                  </a:cxn>
                  <a:cxn ang="0">
                    <a:pos x="8" y="17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8" y="21"/>
                  </a:cxn>
                  <a:cxn ang="0">
                    <a:pos x="16" y="19"/>
                  </a:cxn>
                  <a:cxn ang="0">
                    <a:pos x="26" y="19"/>
                  </a:cxn>
                  <a:cxn ang="0">
                    <a:pos x="34" y="17"/>
                  </a:cxn>
                  <a:cxn ang="0">
                    <a:pos x="42" y="15"/>
                  </a:cxn>
                  <a:cxn ang="0">
                    <a:pos x="51" y="13"/>
                  </a:cxn>
                  <a:cxn ang="0">
                    <a:pos x="61" y="13"/>
                  </a:cxn>
                  <a:cxn ang="0">
                    <a:pos x="69" y="11"/>
                  </a:cxn>
                  <a:cxn ang="0">
                    <a:pos x="79" y="11"/>
                  </a:cxn>
                  <a:cxn ang="0">
                    <a:pos x="87" y="9"/>
                  </a:cxn>
                  <a:cxn ang="0">
                    <a:pos x="95" y="7"/>
                  </a:cxn>
                  <a:cxn ang="0">
                    <a:pos x="106" y="7"/>
                  </a:cxn>
                  <a:cxn ang="0">
                    <a:pos x="114" y="5"/>
                  </a:cxn>
                  <a:cxn ang="0">
                    <a:pos x="142" y="5"/>
                  </a:cxn>
                  <a:cxn ang="0">
                    <a:pos x="142" y="2"/>
                  </a:cxn>
                  <a:cxn ang="0">
                    <a:pos x="142" y="5"/>
                  </a:cxn>
                  <a:cxn ang="0">
                    <a:pos x="159" y="2"/>
                  </a:cxn>
                  <a:cxn ang="0">
                    <a:pos x="142" y="2"/>
                  </a:cxn>
                  <a:cxn ang="0">
                    <a:pos x="142" y="5"/>
                  </a:cxn>
                </a:cxnLst>
                <a:rect l="0" t="0" r="r" b="b"/>
                <a:pathLst>
                  <a:path w="159" h="21">
                    <a:moveTo>
                      <a:pt x="142" y="5"/>
                    </a:moveTo>
                    <a:lnTo>
                      <a:pt x="142" y="2"/>
                    </a:lnTo>
                    <a:lnTo>
                      <a:pt x="132" y="0"/>
                    </a:lnTo>
                    <a:lnTo>
                      <a:pt x="124" y="2"/>
                    </a:lnTo>
                    <a:lnTo>
                      <a:pt x="95" y="2"/>
                    </a:lnTo>
                    <a:lnTo>
                      <a:pt x="87" y="5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59" y="9"/>
                    </a:lnTo>
                    <a:lnTo>
                      <a:pt x="51" y="11"/>
                    </a:lnTo>
                    <a:lnTo>
                      <a:pt x="42" y="11"/>
                    </a:lnTo>
                    <a:lnTo>
                      <a:pt x="34" y="13"/>
                    </a:lnTo>
                    <a:lnTo>
                      <a:pt x="26" y="13"/>
                    </a:lnTo>
                    <a:lnTo>
                      <a:pt x="16" y="15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6" y="19"/>
                    </a:lnTo>
                    <a:lnTo>
                      <a:pt x="26" y="19"/>
                    </a:lnTo>
                    <a:lnTo>
                      <a:pt x="34" y="17"/>
                    </a:lnTo>
                    <a:lnTo>
                      <a:pt x="42" y="15"/>
                    </a:lnTo>
                    <a:lnTo>
                      <a:pt x="51" y="13"/>
                    </a:lnTo>
                    <a:lnTo>
                      <a:pt x="61" y="13"/>
                    </a:lnTo>
                    <a:lnTo>
                      <a:pt x="69" y="11"/>
                    </a:lnTo>
                    <a:lnTo>
                      <a:pt x="79" y="11"/>
                    </a:lnTo>
                    <a:lnTo>
                      <a:pt x="87" y="9"/>
                    </a:lnTo>
                    <a:lnTo>
                      <a:pt x="95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42" y="5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59" y="2"/>
                    </a:lnTo>
                    <a:lnTo>
                      <a:pt x="142" y="2"/>
                    </a:lnTo>
                    <a:lnTo>
                      <a:pt x="14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3" name="Freeform 683"/>
              <p:cNvSpPr>
                <a:spLocks/>
              </p:cNvSpPr>
              <p:nvPr/>
            </p:nvSpPr>
            <p:spPr bwMode="auto">
              <a:xfrm>
                <a:off x="3912" y="2544"/>
                <a:ext cx="67" cy="12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45" y="0"/>
                  </a:cxn>
                  <a:cxn ang="0">
                    <a:pos x="47" y="2"/>
                  </a:cxn>
                  <a:cxn ang="0">
                    <a:pos x="51" y="2"/>
                  </a:cxn>
                  <a:cxn ang="0">
                    <a:pos x="53" y="4"/>
                  </a:cxn>
                  <a:cxn ang="0">
                    <a:pos x="55" y="4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67" y="8"/>
                  </a:cxn>
                </a:cxnLst>
                <a:rect l="0" t="0" r="r" b="b"/>
                <a:pathLst>
                  <a:path w="67" h="12">
                    <a:moveTo>
                      <a:pt x="67" y="8"/>
                    </a:moveTo>
                    <a:lnTo>
                      <a:pt x="63" y="10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51" y="2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67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4" name="Freeform 684"/>
              <p:cNvSpPr>
                <a:spLocks/>
              </p:cNvSpPr>
              <p:nvPr/>
            </p:nvSpPr>
            <p:spPr bwMode="auto">
              <a:xfrm>
                <a:off x="3906" y="2546"/>
                <a:ext cx="73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0"/>
                  </a:cxn>
                  <a:cxn ang="0">
                    <a:pos x="34" y="10"/>
                  </a:cxn>
                  <a:cxn ang="0">
                    <a:pos x="38" y="12"/>
                  </a:cxn>
                  <a:cxn ang="0">
                    <a:pos x="57" y="12"/>
                  </a:cxn>
                  <a:cxn ang="0">
                    <a:pos x="61" y="10"/>
                  </a:cxn>
                  <a:cxn ang="0">
                    <a:pos x="71" y="10"/>
                  </a:cxn>
                  <a:cxn ang="0">
                    <a:pos x="73" y="8"/>
                  </a:cxn>
                  <a:cxn ang="0">
                    <a:pos x="73" y="4"/>
                  </a:cxn>
                  <a:cxn ang="0">
                    <a:pos x="69" y="6"/>
                  </a:cxn>
                  <a:cxn ang="0">
                    <a:pos x="65" y="6"/>
                  </a:cxn>
                  <a:cxn ang="0">
                    <a:pos x="61" y="8"/>
                  </a:cxn>
                  <a:cxn ang="0">
                    <a:pos x="34" y="8"/>
                  </a:cxn>
                  <a:cxn ang="0">
                    <a:pos x="30" y="6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6" y="0"/>
                  </a:cxn>
                </a:cxnLst>
                <a:rect l="0" t="0" r="r" b="b"/>
                <a:pathLst>
                  <a:path w="73" h="12">
                    <a:moveTo>
                      <a:pt x="6" y="0"/>
                    </a:moveTo>
                    <a:lnTo>
                      <a:pt x="6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38" y="12"/>
                    </a:lnTo>
                    <a:lnTo>
                      <a:pt x="57" y="12"/>
                    </a:lnTo>
                    <a:lnTo>
                      <a:pt x="61" y="10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3" y="4"/>
                    </a:lnTo>
                    <a:lnTo>
                      <a:pt x="69" y="6"/>
                    </a:lnTo>
                    <a:lnTo>
                      <a:pt x="65" y="6"/>
                    </a:lnTo>
                    <a:lnTo>
                      <a:pt x="61" y="8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5" name="Freeform 685"/>
              <p:cNvSpPr>
                <a:spLocks/>
              </p:cNvSpPr>
              <p:nvPr/>
            </p:nvSpPr>
            <p:spPr bwMode="auto">
              <a:xfrm>
                <a:off x="3912" y="2540"/>
                <a:ext cx="45" cy="1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0" y="4"/>
                  </a:cxn>
                  <a:cxn ang="0">
                    <a:pos x="32" y="4"/>
                  </a:cxn>
                  <a:cxn ang="0">
                    <a:pos x="39" y="6"/>
                  </a:cxn>
                  <a:cxn ang="0">
                    <a:pos x="45" y="6"/>
                  </a:cxn>
                  <a:cxn ang="0">
                    <a:pos x="43" y="6"/>
                  </a:cxn>
                  <a:cxn ang="0">
                    <a:pos x="45" y="2"/>
                  </a:cxn>
                </a:cxnLst>
                <a:rect l="0" t="0" r="r" b="b"/>
                <a:pathLst>
                  <a:path w="45" h="10">
                    <a:moveTo>
                      <a:pt x="45" y="2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32" y="4"/>
                    </a:lnTo>
                    <a:lnTo>
                      <a:pt x="39" y="6"/>
                    </a:lnTo>
                    <a:lnTo>
                      <a:pt x="45" y="6"/>
                    </a:lnTo>
                    <a:lnTo>
                      <a:pt x="43" y="6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6" name="Freeform 686"/>
              <p:cNvSpPr>
                <a:spLocks/>
              </p:cNvSpPr>
              <p:nvPr/>
            </p:nvSpPr>
            <p:spPr bwMode="auto">
              <a:xfrm>
                <a:off x="3955" y="2542"/>
                <a:ext cx="30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2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24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7" name="Freeform 687"/>
              <p:cNvSpPr>
                <a:spLocks/>
              </p:cNvSpPr>
              <p:nvPr/>
            </p:nvSpPr>
            <p:spPr bwMode="auto">
              <a:xfrm>
                <a:off x="3793" y="2548"/>
                <a:ext cx="117" cy="77"/>
              </a:xfrm>
              <a:custGeom>
                <a:avLst/>
                <a:gdLst/>
                <a:ahLst/>
                <a:cxnLst>
                  <a:cxn ang="0">
                    <a:pos x="117" y="8"/>
                  </a:cxn>
                  <a:cxn ang="0">
                    <a:pos x="117" y="34"/>
                  </a:cxn>
                  <a:cxn ang="0">
                    <a:pos x="115" y="47"/>
                  </a:cxn>
                  <a:cxn ang="0">
                    <a:pos x="115" y="61"/>
                  </a:cxn>
                  <a:cxn ang="0">
                    <a:pos x="111" y="65"/>
                  </a:cxn>
                  <a:cxn ang="0">
                    <a:pos x="107" y="67"/>
                  </a:cxn>
                  <a:cxn ang="0">
                    <a:pos x="102" y="69"/>
                  </a:cxn>
                  <a:cxn ang="0">
                    <a:pos x="98" y="71"/>
                  </a:cxn>
                  <a:cxn ang="0">
                    <a:pos x="94" y="73"/>
                  </a:cxn>
                  <a:cxn ang="0">
                    <a:pos x="90" y="75"/>
                  </a:cxn>
                  <a:cxn ang="0">
                    <a:pos x="84" y="75"/>
                  </a:cxn>
                  <a:cxn ang="0">
                    <a:pos x="80" y="77"/>
                  </a:cxn>
                  <a:cxn ang="0">
                    <a:pos x="60" y="77"/>
                  </a:cxn>
                  <a:cxn ang="0">
                    <a:pos x="55" y="75"/>
                  </a:cxn>
                  <a:cxn ang="0">
                    <a:pos x="49" y="75"/>
                  </a:cxn>
                  <a:cxn ang="0">
                    <a:pos x="45" y="73"/>
                  </a:cxn>
                  <a:cxn ang="0">
                    <a:pos x="41" y="73"/>
                  </a:cxn>
                  <a:cxn ang="0">
                    <a:pos x="37" y="69"/>
                  </a:cxn>
                  <a:cxn ang="0">
                    <a:pos x="33" y="67"/>
                  </a:cxn>
                  <a:cxn ang="0">
                    <a:pos x="27" y="67"/>
                  </a:cxn>
                  <a:cxn ang="0">
                    <a:pos x="23" y="65"/>
                  </a:cxn>
                  <a:cxn ang="0">
                    <a:pos x="17" y="65"/>
                  </a:cxn>
                  <a:cxn ang="0">
                    <a:pos x="13" y="63"/>
                  </a:cxn>
                  <a:cxn ang="0">
                    <a:pos x="9" y="63"/>
                  </a:cxn>
                  <a:cxn ang="0">
                    <a:pos x="4" y="59"/>
                  </a:cxn>
                  <a:cxn ang="0">
                    <a:pos x="2" y="53"/>
                  </a:cxn>
                  <a:cxn ang="0">
                    <a:pos x="0" y="47"/>
                  </a:cxn>
                  <a:cxn ang="0">
                    <a:pos x="2" y="41"/>
                  </a:cxn>
                  <a:cxn ang="0">
                    <a:pos x="2" y="32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7" y="14"/>
                  </a:cxn>
                  <a:cxn ang="0">
                    <a:pos x="4" y="6"/>
                  </a:cxn>
                  <a:cxn ang="0">
                    <a:pos x="9" y="6"/>
                  </a:cxn>
                  <a:cxn ang="0">
                    <a:pos x="13" y="4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9" y="2"/>
                  </a:cxn>
                  <a:cxn ang="0">
                    <a:pos x="35" y="16"/>
                  </a:cxn>
                  <a:cxn ang="0">
                    <a:pos x="35" y="43"/>
                  </a:cxn>
                  <a:cxn ang="0">
                    <a:pos x="33" y="57"/>
                  </a:cxn>
                  <a:cxn ang="0">
                    <a:pos x="39" y="57"/>
                  </a:cxn>
                  <a:cxn ang="0">
                    <a:pos x="39" y="45"/>
                  </a:cxn>
                  <a:cxn ang="0">
                    <a:pos x="41" y="30"/>
                  </a:cxn>
                  <a:cxn ang="0">
                    <a:pos x="41" y="14"/>
                  </a:cxn>
                  <a:cxn ang="0">
                    <a:pos x="45" y="0"/>
                  </a:cxn>
                  <a:cxn ang="0">
                    <a:pos x="94" y="0"/>
                  </a:cxn>
                  <a:cxn ang="0">
                    <a:pos x="98" y="2"/>
                  </a:cxn>
                  <a:cxn ang="0">
                    <a:pos x="102" y="2"/>
                  </a:cxn>
                  <a:cxn ang="0">
                    <a:pos x="107" y="4"/>
                  </a:cxn>
                  <a:cxn ang="0">
                    <a:pos x="111" y="6"/>
                  </a:cxn>
                  <a:cxn ang="0">
                    <a:pos x="117" y="8"/>
                  </a:cxn>
                </a:cxnLst>
                <a:rect l="0" t="0" r="r" b="b"/>
                <a:pathLst>
                  <a:path w="117" h="77">
                    <a:moveTo>
                      <a:pt x="117" y="8"/>
                    </a:moveTo>
                    <a:lnTo>
                      <a:pt x="117" y="34"/>
                    </a:lnTo>
                    <a:lnTo>
                      <a:pt x="115" y="47"/>
                    </a:lnTo>
                    <a:lnTo>
                      <a:pt x="115" y="61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2" y="69"/>
                    </a:lnTo>
                    <a:lnTo>
                      <a:pt x="98" y="71"/>
                    </a:lnTo>
                    <a:lnTo>
                      <a:pt x="94" y="73"/>
                    </a:lnTo>
                    <a:lnTo>
                      <a:pt x="90" y="75"/>
                    </a:lnTo>
                    <a:lnTo>
                      <a:pt x="84" y="75"/>
                    </a:lnTo>
                    <a:lnTo>
                      <a:pt x="80" y="77"/>
                    </a:lnTo>
                    <a:lnTo>
                      <a:pt x="60" y="77"/>
                    </a:lnTo>
                    <a:lnTo>
                      <a:pt x="55" y="75"/>
                    </a:lnTo>
                    <a:lnTo>
                      <a:pt x="49" y="75"/>
                    </a:lnTo>
                    <a:lnTo>
                      <a:pt x="45" y="73"/>
                    </a:lnTo>
                    <a:lnTo>
                      <a:pt x="41" y="73"/>
                    </a:lnTo>
                    <a:lnTo>
                      <a:pt x="37" y="69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3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2" y="41"/>
                    </a:lnTo>
                    <a:lnTo>
                      <a:pt x="2" y="32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7" y="14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9" y="2"/>
                    </a:lnTo>
                    <a:lnTo>
                      <a:pt x="35" y="16"/>
                    </a:lnTo>
                    <a:lnTo>
                      <a:pt x="35" y="43"/>
                    </a:lnTo>
                    <a:lnTo>
                      <a:pt x="33" y="57"/>
                    </a:lnTo>
                    <a:lnTo>
                      <a:pt x="39" y="57"/>
                    </a:lnTo>
                    <a:lnTo>
                      <a:pt x="39" y="45"/>
                    </a:lnTo>
                    <a:lnTo>
                      <a:pt x="41" y="30"/>
                    </a:lnTo>
                    <a:lnTo>
                      <a:pt x="41" y="14"/>
                    </a:lnTo>
                    <a:lnTo>
                      <a:pt x="45" y="0"/>
                    </a:lnTo>
                    <a:lnTo>
                      <a:pt x="94" y="0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7" y="4"/>
                    </a:lnTo>
                    <a:lnTo>
                      <a:pt x="111" y="6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8" name="Freeform 688"/>
              <p:cNvSpPr>
                <a:spLocks/>
              </p:cNvSpPr>
              <p:nvPr/>
            </p:nvSpPr>
            <p:spPr bwMode="auto">
              <a:xfrm>
                <a:off x="3906" y="2556"/>
                <a:ext cx="6" cy="55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26"/>
                  </a:cxn>
                  <a:cxn ang="0">
                    <a:pos x="6" y="1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4" y="55"/>
                  </a:cxn>
                </a:cxnLst>
                <a:rect l="0" t="0" r="r" b="b"/>
                <a:pathLst>
                  <a:path w="6" h="55">
                    <a:moveTo>
                      <a:pt x="4" y="55"/>
                    </a:moveTo>
                    <a:lnTo>
                      <a:pt x="4" y="26"/>
                    </a:lnTo>
                    <a:lnTo>
                      <a:pt x="6" y="1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9" name="Freeform 689"/>
              <p:cNvSpPr>
                <a:spLocks/>
              </p:cNvSpPr>
              <p:nvPr/>
            </p:nvSpPr>
            <p:spPr bwMode="auto">
              <a:xfrm>
                <a:off x="3832" y="2607"/>
                <a:ext cx="78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6" y="18"/>
                  </a:cxn>
                  <a:cxn ang="0">
                    <a:pos x="21" y="20"/>
                  </a:cxn>
                  <a:cxn ang="0">
                    <a:pos x="41" y="20"/>
                  </a:cxn>
                  <a:cxn ang="0">
                    <a:pos x="45" y="18"/>
                  </a:cxn>
                  <a:cxn ang="0">
                    <a:pos x="51" y="18"/>
                  </a:cxn>
                  <a:cxn ang="0">
                    <a:pos x="55" y="16"/>
                  </a:cxn>
                  <a:cxn ang="0">
                    <a:pos x="59" y="14"/>
                  </a:cxn>
                  <a:cxn ang="0">
                    <a:pos x="65" y="12"/>
                  </a:cxn>
                  <a:cxn ang="0">
                    <a:pos x="70" y="10"/>
                  </a:cxn>
                  <a:cxn ang="0">
                    <a:pos x="74" y="6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72" y="4"/>
                  </a:cxn>
                  <a:cxn ang="0">
                    <a:pos x="68" y="6"/>
                  </a:cxn>
                  <a:cxn ang="0">
                    <a:pos x="63" y="8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51" y="14"/>
                  </a:cxn>
                  <a:cxn ang="0">
                    <a:pos x="45" y="16"/>
                  </a:cxn>
                  <a:cxn ang="0">
                    <a:pos x="16" y="16"/>
                  </a:cxn>
                  <a:cxn ang="0">
                    <a:pos x="10" y="14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4"/>
                  </a:cxn>
                </a:cxnLst>
                <a:rect l="0" t="0" r="r" b="b"/>
                <a:pathLst>
                  <a:path w="78" h="20">
                    <a:moveTo>
                      <a:pt x="0" y="14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6" y="18"/>
                    </a:lnTo>
                    <a:lnTo>
                      <a:pt x="21" y="20"/>
                    </a:lnTo>
                    <a:lnTo>
                      <a:pt x="41" y="20"/>
                    </a:lnTo>
                    <a:lnTo>
                      <a:pt x="45" y="18"/>
                    </a:lnTo>
                    <a:lnTo>
                      <a:pt x="51" y="18"/>
                    </a:lnTo>
                    <a:lnTo>
                      <a:pt x="55" y="16"/>
                    </a:lnTo>
                    <a:lnTo>
                      <a:pt x="59" y="14"/>
                    </a:lnTo>
                    <a:lnTo>
                      <a:pt x="65" y="12"/>
                    </a:lnTo>
                    <a:lnTo>
                      <a:pt x="70" y="10"/>
                    </a:lnTo>
                    <a:lnTo>
                      <a:pt x="74" y="6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3" y="8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51" y="14"/>
                    </a:lnTo>
                    <a:lnTo>
                      <a:pt x="45" y="16"/>
                    </a:lnTo>
                    <a:lnTo>
                      <a:pt x="16" y="16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0" name="Freeform 690"/>
              <p:cNvSpPr>
                <a:spLocks/>
              </p:cNvSpPr>
              <p:nvPr/>
            </p:nvSpPr>
            <p:spPr bwMode="auto">
              <a:xfrm>
                <a:off x="3795" y="2607"/>
                <a:ext cx="39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4"/>
                  </a:cxn>
                  <a:cxn ang="0">
                    <a:pos x="11" y="6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10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7" y="14"/>
                  </a:cxn>
                  <a:cxn ang="0">
                    <a:pos x="39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6"/>
                  </a:cxn>
                  <a:cxn ang="0">
                    <a:pos x="21" y="4"/>
                  </a:cxn>
                  <a:cxn ang="0">
                    <a:pos x="11" y="4"/>
                  </a:cxn>
                  <a:cxn ang="0">
                    <a:pos x="7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39" h="14">
                    <a:moveTo>
                      <a:pt x="0" y="2"/>
                    </a:moveTo>
                    <a:lnTo>
                      <a:pt x="5" y="4"/>
                    </a:lnTo>
                    <a:lnTo>
                      <a:pt x="11" y="6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21" y="4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1" name="Freeform 691"/>
              <p:cNvSpPr>
                <a:spLocks/>
              </p:cNvSpPr>
              <p:nvPr/>
            </p:nvSpPr>
            <p:spPr bwMode="auto">
              <a:xfrm>
                <a:off x="3791" y="2552"/>
                <a:ext cx="11" cy="5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2"/>
                  </a:cxn>
                  <a:cxn ang="0">
                    <a:pos x="6" y="10"/>
                  </a:cxn>
                  <a:cxn ang="0">
                    <a:pos x="6" y="16"/>
                  </a:cxn>
                  <a:cxn ang="0">
                    <a:pos x="4" y="22"/>
                  </a:cxn>
                  <a:cxn ang="0">
                    <a:pos x="2" y="28"/>
                  </a:cxn>
                  <a:cxn ang="0">
                    <a:pos x="2" y="37"/>
                  </a:cxn>
                  <a:cxn ang="0">
                    <a:pos x="0" y="43"/>
                  </a:cxn>
                  <a:cxn ang="0">
                    <a:pos x="2" y="49"/>
                  </a:cxn>
                  <a:cxn ang="0">
                    <a:pos x="4" y="57"/>
                  </a:cxn>
                  <a:cxn ang="0">
                    <a:pos x="9" y="55"/>
                  </a:cxn>
                  <a:cxn ang="0">
                    <a:pos x="6" y="49"/>
                  </a:cxn>
                  <a:cxn ang="0">
                    <a:pos x="6" y="30"/>
                  </a:cxn>
                  <a:cxn ang="0">
                    <a:pos x="9" y="24"/>
                  </a:cxn>
                  <a:cxn ang="0">
                    <a:pos x="9" y="16"/>
                  </a:cxn>
                  <a:cxn ang="0">
                    <a:pos x="11" y="1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11" h="57">
                    <a:moveTo>
                      <a:pt x="6" y="0"/>
                    </a:moveTo>
                    <a:lnTo>
                      <a:pt x="4" y="2"/>
                    </a:lnTo>
                    <a:lnTo>
                      <a:pt x="6" y="10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2" y="37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4" y="57"/>
                    </a:lnTo>
                    <a:lnTo>
                      <a:pt x="9" y="55"/>
                    </a:lnTo>
                    <a:lnTo>
                      <a:pt x="6" y="49"/>
                    </a:lnTo>
                    <a:lnTo>
                      <a:pt x="6" y="30"/>
                    </a:lnTo>
                    <a:lnTo>
                      <a:pt x="9" y="24"/>
                    </a:lnTo>
                    <a:lnTo>
                      <a:pt x="9" y="16"/>
                    </a:lnTo>
                    <a:lnTo>
                      <a:pt x="11" y="1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2" name="Freeform 692"/>
              <p:cNvSpPr>
                <a:spLocks/>
              </p:cNvSpPr>
              <p:nvPr/>
            </p:nvSpPr>
            <p:spPr bwMode="auto">
              <a:xfrm>
                <a:off x="3797" y="2548"/>
                <a:ext cx="37" cy="8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5" y="8"/>
                  </a:cxn>
                  <a:cxn ang="0">
                    <a:pos x="11" y="6"/>
                  </a:cxn>
                  <a:cxn ang="0">
                    <a:pos x="31" y="6"/>
                  </a:cxn>
                  <a:cxn ang="0">
                    <a:pos x="35" y="4"/>
                  </a:cxn>
                  <a:cxn ang="0">
                    <a:pos x="33" y="2"/>
                  </a:cxn>
                  <a:cxn ang="0">
                    <a:pos x="37" y="4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7" y="4"/>
                  </a:cxn>
                </a:cxnLst>
                <a:rect l="0" t="0" r="r" b="b"/>
                <a:pathLst>
                  <a:path w="37" h="8">
                    <a:moveTo>
                      <a:pt x="37" y="4"/>
                    </a:moveTo>
                    <a:lnTo>
                      <a:pt x="35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31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3" name="Freeform 693"/>
              <p:cNvSpPr>
                <a:spLocks/>
              </p:cNvSpPr>
              <p:nvPr/>
            </p:nvSpPr>
            <p:spPr bwMode="auto">
              <a:xfrm>
                <a:off x="3824" y="2550"/>
                <a:ext cx="10" cy="57"/>
              </a:xfrm>
              <a:custGeom>
                <a:avLst/>
                <a:gdLst/>
                <a:ahLst/>
                <a:cxnLst>
                  <a:cxn ang="0">
                    <a:pos x="4" y="53"/>
                  </a:cxn>
                  <a:cxn ang="0">
                    <a:pos x="4" y="55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4" y="53"/>
                  </a:cxn>
                </a:cxnLst>
                <a:rect l="0" t="0" r="r" b="b"/>
                <a:pathLst>
                  <a:path w="10" h="57">
                    <a:moveTo>
                      <a:pt x="4" y="53"/>
                    </a:moveTo>
                    <a:lnTo>
                      <a:pt x="4" y="55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4" name="Freeform 694"/>
              <p:cNvSpPr>
                <a:spLocks/>
              </p:cNvSpPr>
              <p:nvPr/>
            </p:nvSpPr>
            <p:spPr bwMode="auto">
              <a:xfrm>
                <a:off x="3824" y="2603"/>
                <a:ext cx="10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6" y="2"/>
                  </a:cxn>
                </a:cxnLst>
                <a:rect l="0" t="0" r="r" b="b"/>
                <a:pathLst>
                  <a:path w="10" h="6">
                    <a:moveTo>
                      <a:pt x="6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5" name="Freeform 695"/>
              <p:cNvSpPr>
                <a:spLocks/>
              </p:cNvSpPr>
              <p:nvPr/>
            </p:nvSpPr>
            <p:spPr bwMode="auto">
              <a:xfrm>
                <a:off x="3830" y="2546"/>
                <a:ext cx="10" cy="5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2"/>
                  </a:cxn>
                  <a:cxn ang="0">
                    <a:pos x="2" y="16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4" y="59"/>
                  </a:cxn>
                  <a:cxn ang="0">
                    <a:pos x="4" y="47"/>
                  </a:cxn>
                  <a:cxn ang="0">
                    <a:pos x="6" y="32"/>
                  </a:cxn>
                  <a:cxn ang="0">
                    <a:pos x="8" y="16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8" y="0"/>
                  </a:cxn>
                </a:cxnLst>
                <a:rect l="0" t="0" r="r" b="b"/>
                <a:pathLst>
                  <a:path w="10" h="59">
                    <a:moveTo>
                      <a:pt x="8" y="0"/>
                    </a:moveTo>
                    <a:lnTo>
                      <a:pt x="4" y="2"/>
                    </a:lnTo>
                    <a:lnTo>
                      <a:pt x="2" y="16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47"/>
                    </a:lnTo>
                    <a:lnTo>
                      <a:pt x="6" y="32"/>
                    </a:lnTo>
                    <a:lnTo>
                      <a:pt x="8" y="16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6" name="Freeform 696"/>
              <p:cNvSpPr>
                <a:spLocks/>
              </p:cNvSpPr>
              <p:nvPr/>
            </p:nvSpPr>
            <p:spPr bwMode="auto">
              <a:xfrm>
                <a:off x="3838" y="2544"/>
                <a:ext cx="72" cy="12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0"/>
                  </a:cxn>
                  <a:cxn ang="0">
                    <a:pos x="68" y="8"/>
                  </a:cxn>
                  <a:cxn ang="0">
                    <a:pos x="64" y="6"/>
                  </a:cxn>
                  <a:cxn ang="0">
                    <a:pos x="57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1" y="2"/>
                  </a:cxn>
                  <a:cxn ang="0">
                    <a:pos x="37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9" y="6"/>
                  </a:cxn>
                  <a:cxn ang="0">
                    <a:pos x="53" y="8"/>
                  </a:cxn>
                  <a:cxn ang="0">
                    <a:pos x="57" y="8"/>
                  </a:cxn>
                  <a:cxn ang="0">
                    <a:pos x="62" y="10"/>
                  </a:cxn>
                  <a:cxn ang="0">
                    <a:pos x="66" y="12"/>
                  </a:cxn>
                  <a:cxn ang="0">
                    <a:pos x="72" y="12"/>
                  </a:cxn>
                  <a:cxn ang="0">
                    <a:pos x="72" y="10"/>
                  </a:cxn>
                  <a:cxn ang="0">
                    <a:pos x="72" y="12"/>
                  </a:cxn>
                </a:cxnLst>
                <a:rect l="0" t="0" r="r" b="b"/>
                <a:pathLst>
                  <a:path w="72" h="12">
                    <a:moveTo>
                      <a:pt x="72" y="12"/>
                    </a:moveTo>
                    <a:lnTo>
                      <a:pt x="72" y="10"/>
                    </a:lnTo>
                    <a:lnTo>
                      <a:pt x="68" y="8"/>
                    </a:lnTo>
                    <a:lnTo>
                      <a:pt x="64" y="6"/>
                    </a:lnTo>
                    <a:lnTo>
                      <a:pt x="57" y="4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9" y="6"/>
                    </a:lnTo>
                    <a:lnTo>
                      <a:pt x="53" y="8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7" name="Freeform 697"/>
              <p:cNvSpPr>
                <a:spLocks/>
              </p:cNvSpPr>
              <p:nvPr/>
            </p:nvSpPr>
            <p:spPr bwMode="auto">
              <a:xfrm>
                <a:off x="4338" y="2550"/>
                <a:ext cx="1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>
                    <a:moveTo>
                      <a:pt x="0" y="0"/>
                    </a:move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8" name="Freeform 698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6" y="4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9" name="Freeform 699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0" name="Freeform 700"/>
              <p:cNvSpPr>
                <a:spLocks/>
              </p:cNvSpPr>
              <p:nvPr/>
            </p:nvSpPr>
            <p:spPr bwMode="auto">
              <a:xfrm>
                <a:off x="3869" y="2554"/>
                <a:ext cx="6" cy="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55"/>
                  </a:cxn>
                  <a:cxn ang="0">
                    <a:pos x="2" y="55"/>
                  </a:cxn>
                  <a:cxn ang="0">
                    <a:pos x="0" y="41"/>
                  </a:cxn>
                  <a:cxn ang="0">
                    <a:pos x="2" y="26"/>
                  </a:cxn>
                  <a:cxn ang="0">
                    <a:pos x="2" y="12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55">
                    <a:moveTo>
                      <a:pt x="6" y="2"/>
                    </a:moveTo>
                    <a:lnTo>
                      <a:pt x="6" y="55"/>
                    </a:lnTo>
                    <a:lnTo>
                      <a:pt x="2" y="55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2" y="12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1" name="Freeform 701"/>
              <p:cNvSpPr>
                <a:spLocks/>
              </p:cNvSpPr>
              <p:nvPr/>
            </p:nvSpPr>
            <p:spPr bwMode="auto">
              <a:xfrm>
                <a:off x="3873" y="2556"/>
                <a:ext cx="6" cy="5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" y="53"/>
                  </a:cxn>
                  <a:cxn ang="0">
                    <a:pos x="4" y="41"/>
                  </a:cxn>
                  <a:cxn ang="0">
                    <a:pos x="4" y="1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2" y="53"/>
                  </a:cxn>
                  <a:cxn ang="0">
                    <a:pos x="2" y="55"/>
                  </a:cxn>
                </a:cxnLst>
                <a:rect l="0" t="0" r="r" b="b"/>
                <a:pathLst>
                  <a:path w="6" h="55">
                    <a:moveTo>
                      <a:pt x="2" y="55"/>
                    </a:moveTo>
                    <a:lnTo>
                      <a:pt x="2" y="53"/>
                    </a:lnTo>
                    <a:lnTo>
                      <a:pt x="4" y="41"/>
                    </a:lnTo>
                    <a:lnTo>
                      <a:pt x="4" y="1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2" name="Freeform 702"/>
              <p:cNvSpPr>
                <a:spLocks/>
              </p:cNvSpPr>
              <p:nvPr/>
            </p:nvSpPr>
            <p:spPr bwMode="auto">
              <a:xfrm>
                <a:off x="3869" y="2607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3" name="Freeform 703"/>
              <p:cNvSpPr>
                <a:spLocks/>
              </p:cNvSpPr>
              <p:nvPr/>
            </p:nvSpPr>
            <p:spPr bwMode="auto">
              <a:xfrm>
                <a:off x="3867" y="2548"/>
                <a:ext cx="8" cy="6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2" y="18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2" y="61"/>
                  </a:cxn>
                  <a:cxn ang="0">
                    <a:pos x="6" y="61"/>
                  </a:cxn>
                  <a:cxn ang="0">
                    <a:pos x="6" y="1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61">
                    <a:moveTo>
                      <a:pt x="8" y="4"/>
                    </a:moveTo>
                    <a:lnTo>
                      <a:pt x="6" y="4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1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4" name="Freeform 704"/>
              <p:cNvSpPr>
                <a:spLocks/>
              </p:cNvSpPr>
              <p:nvPr/>
            </p:nvSpPr>
            <p:spPr bwMode="auto">
              <a:xfrm>
                <a:off x="3873" y="255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5" name="Freeform 705"/>
              <p:cNvSpPr>
                <a:spLocks/>
              </p:cNvSpPr>
              <p:nvPr/>
            </p:nvSpPr>
            <p:spPr bwMode="auto">
              <a:xfrm>
                <a:off x="4155" y="2554"/>
                <a:ext cx="81" cy="12"/>
              </a:xfrm>
              <a:custGeom>
                <a:avLst/>
                <a:gdLst/>
                <a:ahLst/>
                <a:cxnLst>
                  <a:cxn ang="0">
                    <a:pos x="81" y="8"/>
                  </a:cxn>
                  <a:cxn ang="0">
                    <a:pos x="77" y="10"/>
                  </a:cxn>
                  <a:cxn ang="0">
                    <a:pos x="73" y="12"/>
                  </a:cxn>
                  <a:cxn ang="0">
                    <a:pos x="46" y="12"/>
                  </a:cxn>
                  <a:cxn ang="0">
                    <a:pos x="42" y="10"/>
                  </a:cxn>
                  <a:cxn ang="0">
                    <a:pos x="38" y="10"/>
                  </a:cxn>
                  <a:cxn ang="0">
                    <a:pos x="34" y="8"/>
                  </a:cxn>
                  <a:cxn ang="0">
                    <a:pos x="28" y="8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16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28" y="0"/>
                  </a:cxn>
                  <a:cxn ang="0">
                    <a:pos x="32" y="2"/>
                  </a:cxn>
                  <a:cxn ang="0">
                    <a:pos x="44" y="2"/>
                  </a:cxn>
                  <a:cxn ang="0">
                    <a:pos x="51" y="4"/>
                  </a:cxn>
                  <a:cxn ang="0">
                    <a:pos x="69" y="4"/>
                  </a:cxn>
                  <a:cxn ang="0">
                    <a:pos x="75" y="6"/>
                  </a:cxn>
                  <a:cxn ang="0">
                    <a:pos x="81" y="8"/>
                  </a:cxn>
                </a:cxnLst>
                <a:rect l="0" t="0" r="r" b="b"/>
                <a:pathLst>
                  <a:path w="81" h="12">
                    <a:moveTo>
                      <a:pt x="81" y="8"/>
                    </a:moveTo>
                    <a:lnTo>
                      <a:pt x="77" y="10"/>
                    </a:lnTo>
                    <a:lnTo>
                      <a:pt x="73" y="12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8" y="0"/>
                    </a:lnTo>
                    <a:lnTo>
                      <a:pt x="32" y="2"/>
                    </a:lnTo>
                    <a:lnTo>
                      <a:pt x="44" y="2"/>
                    </a:lnTo>
                    <a:lnTo>
                      <a:pt x="51" y="4"/>
                    </a:lnTo>
                    <a:lnTo>
                      <a:pt x="69" y="4"/>
                    </a:lnTo>
                    <a:lnTo>
                      <a:pt x="75" y="6"/>
                    </a:lnTo>
                    <a:lnTo>
                      <a:pt x="81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6" name="Freeform 706"/>
              <p:cNvSpPr>
                <a:spLocks/>
              </p:cNvSpPr>
              <p:nvPr/>
            </p:nvSpPr>
            <p:spPr bwMode="auto">
              <a:xfrm>
                <a:off x="4165" y="2556"/>
                <a:ext cx="71" cy="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0"/>
                  </a:cxn>
                  <a:cxn ang="0">
                    <a:pos x="36" y="12"/>
                  </a:cxn>
                  <a:cxn ang="0">
                    <a:pos x="59" y="12"/>
                  </a:cxn>
                  <a:cxn ang="0">
                    <a:pos x="65" y="10"/>
                  </a:cxn>
                  <a:cxn ang="0">
                    <a:pos x="69" y="10"/>
                  </a:cxn>
                  <a:cxn ang="0">
                    <a:pos x="71" y="6"/>
                  </a:cxn>
                  <a:cxn ang="0">
                    <a:pos x="71" y="4"/>
                  </a:cxn>
                  <a:cxn ang="0">
                    <a:pos x="67" y="6"/>
                  </a:cxn>
                  <a:cxn ang="0">
                    <a:pos x="63" y="8"/>
                  </a:cxn>
                  <a:cxn ang="0">
                    <a:pos x="39" y="8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71" h="12">
                    <a:moveTo>
                      <a:pt x="0" y="4"/>
                    </a:moveTo>
                    <a:lnTo>
                      <a:pt x="4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8" y="10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59" y="12"/>
                    </a:lnTo>
                    <a:lnTo>
                      <a:pt x="65" y="10"/>
                    </a:lnTo>
                    <a:lnTo>
                      <a:pt x="69" y="10"/>
                    </a:lnTo>
                    <a:lnTo>
                      <a:pt x="71" y="6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3" y="8"/>
                    </a:lnTo>
                    <a:lnTo>
                      <a:pt x="39" y="8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7" name="Freeform 707"/>
              <p:cNvSpPr>
                <a:spLocks/>
              </p:cNvSpPr>
              <p:nvPr/>
            </p:nvSpPr>
            <p:spPr bwMode="auto">
              <a:xfrm>
                <a:off x="4138" y="2554"/>
                <a:ext cx="29" cy="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4"/>
                  </a:cxn>
                  <a:cxn ang="0">
                    <a:pos x="25" y="4"/>
                  </a:cxn>
                  <a:cxn ang="0">
                    <a:pos x="27" y="6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9" y="4"/>
                  </a:cxn>
                  <a:cxn ang="0">
                    <a:pos x="17" y="0"/>
                  </a:cxn>
                  <a:cxn ang="0">
                    <a:pos x="0" y="8"/>
                  </a:cxn>
                  <a:cxn ang="0">
                    <a:pos x="17" y="4"/>
                  </a:cxn>
                  <a:cxn ang="0">
                    <a:pos x="17" y="0"/>
                  </a:cxn>
                </a:cxnLst>
                <a:rect l="0" t="0" r="r" b="b"/>
                <a:pathLst>
                  <a:path w="29" h="8">
                    <a:moveTo>
                      <a:pt x="17" y="0"/>
                    </a:moveTo>
                    <a:lnTo>
                      <a:pt x="17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17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8" name="Freeform 708"/>
              <p:cNvSpPr>
                <a:spLocks/>
              </p:cNvSpPr>
              <p:nvPr/>
            </p:nvSpPr>
            <p:spPr bwMode="auto">
              <a:xfrm>
                <a:off x="4155" y="2552"/>
                <a:ext cx="32" cy="6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32" y="4"/>
                  </a:cxn>
                  <a:cxn ang="0">
                    <a:pos x="32" y="2"/>
                  </a:cxn>
                </a:cxnLst>
                <a:rect l="0" t="0" r="r" b="b"/>
                <a:pathLst>
                  <a:path w="32" h="6">
                    <a:moveTo>
                      <a:pt x="32" y="2"/>
                    </a:moveTo>
                    <a:lnTo>
                      <a:pt x="2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32" y="4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9" name="Freeform 709"/>
              <p:cNvSpPr>
                <a:spLocks/>
              </p:cNvSpPr>
              <p:nvPr/>
            </p:nvSpPr>
            <p:spPr bwMode="auto">
              <a:xfrm>
                <a:off x="4187" y="2554"/>
                <a:ext cx="53" cy="10"/>
              </a:xfrm>
              <a:custGeom>
                <a:avLst/>
                <a:gdLst/>
                <a:ahLst/>
                <a:cxnLst>
                  <a:cxn ang="0">
                    <a:pos x="49" y="8"/>
                  </a:cxn>
                  <a:cxn ang="0">
                    <a:pos x="49" y="6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49" y="6"/>
                  </a:cxn>
                  <a:cxn ang="0">
                    <a:pos x="49" y="8"/>
                  </a:cxn>
                </a:cxnLst>
                <a:rect l="0" t="0" r="r" b="b"/>
                <a:pathLst>
                  <a:path w="53" h="10">
                    <a:moveTo>
                      <a:pt x="49" y="8"/>
                    </a:moveTo>
                    <a:lnTo>
                      <a:pt x="49" y="6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49" y="6"/>
                    </a:ln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0" name="Freeform 710"/>
              <p:cNvSpPr>
                <a:spLocks/>
              </p:cNvSpPr>
              <p:nvPr/>
            </p:nvSpPr>
            <p:spPr bwMode="auto">
              <a:xfrm>
                <a:off x="4063" y="2556"/>
                <a:ext cx="120" cy="84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24"/>
                  </a:cxn>
                  <a:cxn ang="0">
                    <a:pos x="116" y="37"/>
                  </a:cxn>
                  <a:cxn ang="0">
                    <a:pos x="116" y="47"/>
                  </a:cxn>
                  <a:cxn ang="0">
                    <a:pos x="118" y="59"/>
                  </a:cxn>
                  <a:cxn ang="0">
                    <a:pos x="120" y="61"/>
                  </a:cxn>
                  <a:cxn ang="0">
                    <a:pos x="120" y="65"/>
                  </a:cxn>
                  <a:cxn ang="0">
                    <a:pos x="118" y="65"/>
                  </a:cxn>
                  <a:cxn ang="0">
                    <a:pos x="116" y="67"/>
                  </a:cxn>
                  <a:cxn ang="0">
                    <a:pos x="112" y="67"/>
                  </a:cxn>
                  <a:cxn ang="0">
                    <a:pos x="110" y="69"/>
                  </a:cxn>
                  <a:cxn ang="0">
                    <a:pos x="106" y="69"/>
                  </a:cxn>
                  <a:cxn ang="0">
                    <a:pos x="102" y="71"/>
                  </a:cxn>
                  <a:cxn ang="0">
                    <a:pos x="100" y="73"/>
                  </a:cxn>
                  <a:cxn ang="0">
                    <a:pos x="96" y="75"/>
                  </a:cxn>
                  <a:cxn ang="0">
                    <a:pos x="94" y="75"/>
                  </a:cxn>
                  <a:cxn ang="0">
                    <a:pos x="90" y="78"/>
                  </a:cxn>
                  <a:cxn ang="0">
                    <a:pos x="85" y="78"/>
                  </a:cxn>
                  <a:cxn ang="0">
                    <a:pos x="83" y="80"/>
                  </a:cxn>
                  <a:cxn ang="0">
                    <a:pos x="79" y="80"/>
                  </a:cxn>
                  <a:cxn ang="0">
                    <a:pos x="75" y="82"/>
                  </a:cxn>
                  <a:cxn ang="0">
                    <a:pos x="73" y="82"/>
                  </a:cxn>
                  <a:cxn ang="0">
                    <a:pos x="69" y="84"/>
                  </a:cxn>
                  <a:cxn ang="0">
                    <a:pos x="67" y="84"/>
                  </a:cxn>
                  <a:cxn ang="0">
                    <a:pos x="16" y="82"/>
                  </a:cxn>
                  <a:cxn ang="0">
                    <a:pos x="12" y="82"/>
                  </a:cxn>
                  <a:cxn ang="0">
                    <a:pos x="12" y="80"/>
                  </a:cxn>
                  <a:cxn ang="0">
                    <a:pos x="8" y="75"/>
                  </a:cxn>
                  <a:cxn ang="0">
                    <a:pos x="4" y="75"/>
                  </a:cxn>
                  <a:cxn ang="0">
                    <a:pos x="4" y="61"/>
                  </a:cxn>
                  <a:cxn ang="0">
                    <a:pos x="2" y="45"/>
                  </a:cxn>
                  <a:cxn ang="0">
                    <a:pos x="2" y="31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6" y="4"/>
                  </a:cxn>
                  <a:cxn ang="0">
                    <a:pos x="32" y="2"/>
                  </a:cxn>
                  <a:cxn ang="0">
                    <a:pos x="38" y="2"/>
                  </a:cxn>
                  <a:cxn ang="0">
                    <a:pos x="43" y="0"/>
                  </a:cxn>
                  <a:cxn ang="0">
                    <a:pos x="49" y="2"/>
                  </a:cxn>
                  <a:cxn ang="0">
                    <a:pos x="57" y="2"/>
                  </a:cxn>
                  <a:cxn ang="0">
                    <a:pos x="63" y="4"/>
                  </a:cxn>
                  <a:cxn ang="0">
                    <a:pos x="71" y="4"/>
                  </a:cxn>
                  <a:cxn ang="0">
                    <a:pos x="77" y="6"/>
                  </a:cxn>
                  <a:cxn ang="0">
                    <a:pos x="81" y="6"/>
                  </a:cxn>
                  <a:cxn ang="0">
                    <a:pos x="85" y="8"/>
                  </a:cxn>
                  <a:cxn ang="0">
                    <a:pos x="96" y="8"/>
                  </a:cxn>
                  <a:cxn ang="0">
                    <a:pos x="100" y="10"/>
                  </a:cxn>
                  <a:cxn ang="0">
                    <a:pos x="104" y="10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18" y="14"/>
                  </a:cxn>
                </a:cxnLst>
                <a:rect l="0" t="0" r="r" b="b"/>
                <a:pathLst>
                  <a:path w="120" h="84">
                    <a:moveTo>
                      <a:pt x="118" y="14"/>
                    </a:moveTo>
                    <a:lnTo>
                      <a:pt x="118" y="24"/>
                    </a:lnTo>
                    <a:lnTo>
                      <a:pt x="116" y="37"/>
                    </a:lnTo>
                    <a:lnTo>
                      <a:pt x="116" y="47"/>
                    </a:lnTo>
                    <a:lnTo>
                      <a:pt x="118" y="59"/>
                    </a:lnTo>
                    <a:lnTo>
                      <a:pt x="120" y="61"/>
                    </a:lnTo>
                    <a:lnTo>
                      <a:pt x="120" y="65"/>
                    </a:lnTo>
                    <a:lnTo>
                      <a:pt x="118" y="65"/>
                    </a:lnTo>
                    <a:lnTo>
                      <a:pt x="116" y="67"/>
                    </a:lnTo>
                    <a:lnTo>
                      <a:pt x="112" y="67"/>
                    </a:lnTo>
                    <a:lnTo>
                      <a:pt x="110" y="69"/>
                    </a:lnTo>
                    <a:lnTo>
                      <a:pt x="106" y="69"/>
                    </a:lnTo>
                    <a:lnTo>
                      <a:pt x="102" y="71"/>
                    </a:lnTo>
                    <a:lnTo>
                      <a:pt x="100" y="73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90" y="78"/>
                    </a:lnTo>
                    <a:lnTo>
                      <a:pt x="85" y="78"/>
                    </a:lnTo>
                    <a:lnTo>
                      <a:pt x="83" y="80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69" y="84"/>
                    </a:lnTo>
                    <a:lnTo>
                      <a:pt x="67" y="84"/>
                    </a:lnTo>
                    <a:lnTo>
                      <a:pt x="16" y="82"/>
                    </a:lnTo>
                    <a:lnTo>
                      <a:pt x="12" y="82"/>
                    </a:lnTo>
                    <a:lnTo>
                      <a:pt x="12" y="80"/>
                    </a:lnTo>
                    <a:lnTo>
                      <a:pt x="8" y="75"/>
                    </a:lnTo>
                    <a:lnTo>
                      <a:pt x="4" y="75"/>
                    </a:lnTo>
                    <a:lnTo>
                      <a:pt x="4" y="61"/>
                    </a:lnTo>
                    <a:lnTo>
                      <a:pt x="2" y="45"/>
                    </a:lnTo>
                    <a:lnTo>
                      <a:pt x="2" y="3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3" y="0"/>
                    </a:lnTo>
                    <a:lnTo>
                      <a:pt x="49" y="2"/>
                    </a:lnTo>
                    <a:lnTo>
                      <a:pt x="57" y="2"/>
                    </a:lnTo>
                    <a:lnTo>
                      <a:pt x="63" y="4"/>
                    </a:lnTo>
                    <a:lnTo>
                      <a:pt x="71" y="4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8"/>
                    </a:lnTo>
                    <a:lnTo>
                      <a:pt x="96" y="8"/>
                    </a:lnTo>
                    <a:lnTo>
                      <a:pt x="100" y="10"/>
                    </a:lnTo>
                    <a:lnTo>
                      <a:pt x="104" y="10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1" name="Freeform 711"/>
              <p:cNvSpPr>
                <a:spLocks/>
              </p:cNvSpPr>
              <p:nvPr/>
            </p:nvSpPr>
            <p:spPr bwMode="auto">
              <a:xfrm>
                <a:off x="4177" y="2570"/>
                <a:ext cx="6" cy="47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6" y="45"/>
                  </a:cxn>
                  <a:cxn ang="0">
                    <a:pos x="4" y="33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4" y="43"/>
                  </a:cxn>
                </a:cxnLst>
                <a:rect l="0" t="0" r="r" b="b"/>
                <a:pathLst>
                  <a:path w="6" h="47">
                    <a:moveTo>
                      <a:pt x="4" y="43"/>
                    </a:moveTo>
                    <a:lnTo>
                      <a:pt x="6" y="45"/>
                    </a:lnTo>
                    <a:lnTo>
                      <a:pt x="4" y="33"/>
                    </a:lnTo>
                    <a:lnTo>
                      <a:pt x="4" y="23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2" name="Freeform 712"/>
              <p:cNvSpPr>
                <a:spLocks/>
              </p:cNvSpPr>
              <p:nvPr/>
            </p:nvSpPr>
            <p:spPr bwMode="auto">
              <a:xfrm>
                <a:off x="4179" y="26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3" name="Freeform 713"/>
              <p:cNvSpPr>
                <a:spLocks/>
              </p:cNvSpPr>
              <p:nvPr/>
            </p:nvSpPr>
            <p:spPr bwMode="auto">
              <a:xfrm>
                <a:off x="4130" y="2619"/>
                <a:ext cx="5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6" y="21"/>
                  </a:cxn>
                  <a:cxn ang="0">
                    <a:pos x="10" y="21"/>
                  </a:cxn>
                  <a:cxn ang="0">
                    <a:pos x="12" y="19"/>
                  </a:cxn>
                  <a:cxn ang="0">
                    <a:pos x="16" y="19"/>
                  </a:cxn>
                  <a:cxn ang="0">
                    <a:pos x="20" y="17"/>
                  </a:cxn>
                  <a:cxn ang="0">
                    <a:pos x="23" y="17"/>
                  </a:cxn>
                  <a:cxn ang="0">
                    <a:pos x="27" y="15"/>
                  </a:cxn>
                  <a:cxn ang="0">
                    <a:pos x="29" y="15"/>
                  </a:cxn>
                  <a:cxn ang="0">
                    <a:pos x="33" y="12"/>
                  </a:cxn>
                  <a:cxn ang="0">
                    <a:pos x="37" y="10"/>
                  </a:cxn>
                  <a:cxn ang="0">
                    <a:pos x="39" y="8"/>
                  </a:cxn>
                  <a:cxn ang="0">
                    <a:pos x="43" y="8"/>
                  </a:cxn>
                  <a:cxn ang="0">
                    <a:pos x="47" y="6"/>
                  </a:cxn>
                  <a:cxn ang="0">
                    <a:pos x="49" y="6"/>
                  </a:cxn>
                  <a:cxn ang="0">
                    <a:pos x="53" y="4"/>
                  </a:cxn>
                  <a:cxn ang="0">
                    <a:pos x="51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9" y="4"/>
                  </a:cxn>
                  <a:cxn ang="0">
                    <a:pos x="35" y="6"/>
                  </a:cxn>
                  <a:cxn ang="0">
                    <a:pos x="31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23" y="12"/>
                  </a:cxn>
                  <a:cxn ang="0">
                    <a:pos x="18" y="15"/>
                  </a:cxn>
                  <a:cxn ang="0">
                    <a:pos x="12" y="15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2" y="19"/>
                  </a:cxn>
                  <a:cxn ang="0">
                    <a:pos x="0" y="19"/>
                  </a:cxn>
                  <a:cxn ang="0">
                    <a:pos x="0" y="23"/>
                  </a:cxn>
                </a:cxnLst>
                <a:rect l="0" t="0" r="r" b="b"/>
                <a:pathLst>
                  <a:path w="53" h="23">
                    <a:moveTo>
                      <a:pt x="0" y="23"/>
                    </a:moveTo>
                    <a:lnTo>
                      <a:pt x="2" y="23"/>
                    </a:lnTo>
                    <a:lnTo>
                      <a:pt x="6" y="21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6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33" y="12"/>
                    </a:lnTo>
                    <a:lnTo>
                      <a:pt x="37" y="10"/>
                    </a:lnTo>
                    <a:lnTo>
                      <a:pt x="39" y="8"/>
                    </a:lnTo>
                    <a:lnTo>
                      <a:pt x="43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1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1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4" name="Freeform 714"/>
              <p:cNvSpPr>
                <a:spLocks/>
              </p:cNvSpPr>
              <p:nvPr/>
            </p:nvSpPr>
            <p:spPr bwMode="auto">
              <a:xfrm>
                <a:off x="4079" y="2636"/>
                <a:ext cx="5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1" y="6"/>
                  </a:cxn>
                  <a:cxn ang="0">
                    <a:pos x="51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51" h="6">
                    <a:moveTo>
                      <a:pt x="0" y="4"/>
                    </a:moveTo>
                    <a:lnTo>
                      <a:pt x="51" y="6"/>
                    </a:lnTo>
                    <a:lnTo>
                      <a:pt x="51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5" name="Freeform 715"/>
              <p:cNvSpPr>
                <a:spLocks/>
              </p:cNvSpPr>
              <p:nvPr/>
            </p:nvSpPr>
            <p:spPr bwMode="auto">
              <a:xfrm>
                <a:off x="4065" y="2629"/>
                <a:ext cx="14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7"/>
                  </a:cxn>
                  <a:cxn ang="0">
                    <a:pos x="8" y="9"/>
                  </a:cxn>
                  <a:cxn ang="0">
                    <a:pos x="10" y="9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4" h="11">
                    <a:moveTo>
                      <a:pt x="0" y="2"/>
                    </a:moveTo>
                    <a:lnTo>
                      <a:pt x="2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6" name="Freeform 716"/>
              <p:cNvSpPr>
                <a:spLocks/>
              </p:cNvSpPr>
              <p:nvPr/>
            </p:nvSpPr>
            <p:spPr bwMode="auto">
              <a:xfrm>
                <a:off x="4061" y="2570"/>
                <a:ext cx="8" cy="6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7"/>
                  </a:cxn>
                  <a:cxn ang="0">
                    <a:pos x="2" y="31"/>
                  </a:cxn>
                  <a:cxn ang="0">
                    <a:pos x="4" y="47"/>
                  </a:cxn>
                  <a:cxn ang="0">
                    <a:pos x="4" y="61"/>
                  </a:cxn>
                  <a:cxn ang="0">
                    <a:pos x="8" y="61"/>
                  </a:cxn>
                  <a:cxn ang="0">
                    <a:pos x="6" y="47"/>
                  </a:cxn>
                  <a:cxn ang="0">
                    <a:pos x="6" y="17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61">
                    <a:moveTo>
                      <a:pt x="2" y="0"/>
                    </a:moveTo>
                    <a:lnTo>
                      <a:pt x="0" y="2"/>
                    </a:lnTo>
                    <a:lnTo>
                      <a:pt x="0" y="17"/>
                    </a:lnTo>
                    <a:lnTo>
                      <a:pt x="2" y="31"/>
                    </a:lnTo>
                    <a:lnTo>
                      <a:pt x="4" y="47"/>
                    </a:lnTo>
                    <a:lnTo>
                      <a:pt x="4" y="61"/>
                    </a:lnTo>
                    <a:lnTo>
                      <a:pt x="8" y="61"/>
                    </a:lnTo>
                    <a:lnTo>
                      <a:pt x="6" y="47"/>
                    </a:lnTo>
                    <a:lnTo>
                      <a:pt x="6" y="17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7" name="Freeform 717"/>
              <p:cNvSpPr>
                <a:spLocks/>
              </p:cNvSpPr>
              <p:nvPr/>
            </p:nvSpPr>
            <p:spPr bwMode="auto">
              <a:xfrm>
                <a:off x="4063" y="2554"/>
                <a:ext cx="45" cy="2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12" y="14"/>
                  </a:cxn>
                  <a:cxn ang="0">
                    <a:pos x="16" y="12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32" y="6"/>
                  </a:cxn>
                  <a:cxn ang="0">
                    <a:pos x="38" y="6"/>
                  </a:cxn>
                  <a:cxn ang="0">
                    <a:pos x="45" y="4"/>
                  </a:cxn>
                  <a:cxn ang="0">
                    <a:pos x="43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3" y="2"/>
                  </a:cxn>
                  <a:cxn ang="0">
                    <a:pos x="45" y="2"/>
                  </a:cxn>
                </a:cxnLst>
                <a:rect l="0" t="0" r="r" b="b"/>
                <a:pathLst>
                  <a:path w="45" h="20">
                    <a:moveTo>
                      <a:pt x="45" y="2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18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32" y="6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8" name="Freeform 718"/>
              <p:cNvSpPr>
                <a:spLocks/>
              </p:cNvSpPr>
              <p:nvPr/>
            </p:nvSpPr>
            <p:spPr bwMode="auto">
              <a:xfrm>
                <a:off x="4106" y="2556"/>
                <a:ext cx="77" cy="16"/>
              </a:xfrm>
              <a:custGeom>
                <a:avLst/>
                <a:gdLst/>
                <a:ahLst/>
                <a:cxnLst>
                  <a:cxn ang="0">
                    <a:pos x="77" y="14"/>
                  </a:cxn>
                  <a:cxn ang="0">
                    <a:pos x="75" y="12"/>
                  </a:cxn>
                  <a:cxn ang="0">
                    <a:pos x="71" y="10"/>
                  </a:cxn>
                  <a:cxn ang="0">
                    <a:pos x="67" y="10"/>
                  </a:cxn>
                  <a:cxn ang="0">
                    <a:pos x="63" y="8"/>
                  </a:cxn>
                  <a:cxn ang="0">
                    <a:pos x="57" y="8"/>
                  </a:cxn>
                  <a:cxn ang="0">
                    <a:pos x="53" y="6"/>
                  </a:cxn>
                  <a:cxn ang="0">
                    <a:pos x="42" y="6"/>
                  </a:cxn>
                  <a:cxn ang="0">
                    <a:pos x="38" y="4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2" y="10"/>
                  </a:cxn>
                  <a:cxn ang="0">
                    <a:pos x="51" y="10"/>
                  </a:cxn>
                  <a:cxn ang="0">
                    <a:pos x="57" y="12"/>
                  </a:cxn>
                  <a:cxn ang="0">
                    <a:pos x="61" y="12"/>
                  </a:cxn>
                  <a:cxn ang="0">
                    <a:pos x="65" y="14"/>
                  </a:cxn>
                  <a:cxn ang="0">
                    <a:pos x="71" y="14"/>
                  </a:cxn>
                  <a:cxn ang="0">
                    <a:pos x="75" y="16"/>
                  </a:cxn>
                  <a:cxn ang="0">
                    <a:pos x="73" y="14"/>
                  </a:cxn>
                  <a:cxn ang="0">
                    <a:pos x="77" y="14"/>
                  </a:cxn>
                  <a:cxn ang="0">
                    <a:pos x="77" y="12"/>
                  </a:cxn>
                  <a:cxn ang="0">
                    <a:pos x="75" y="12"/>
                  </a:cxn>
                  <a:cxn ang="0">
                    <a:pos x="77" y="14"/>
                  </a:cxn>
                </a:cxnLst>
                <a:rect l="0" t="0" r="r" b="b"/>
                <a:pathLst>
                  <a:path w="77" h="16">
                    <a:moveTo>
                      <a:pt x="77" y="14"/>
                    </a:moveTo>
                    <a:lnTo>
                      <a:pt x="75" y="12"/>
                    </a:lnTo>
                    <a:lnTo>
                      <a:pt x="71" y="10"/>
                    </a:lnTo>
                    <a:lnTo>
                      <a:pt x="67" y="10"/>
                    </a:lnTo>
                    <a:lnTo>
                      <a:pt x="63" y="8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51" y="10"/>
                    </a:lnTo>
                    <a:lnTo>
                      <a:pt x="57" y="12"/>
                    </a:lnTo>
                    <a:lnTo>
                      <a:pt x="61" y="12"/>
                    </a:lnTo>
                    <a:lnTo>
                      <a:pt x="65" y="14"/>
                    </a:lnTo>
                    <a:lnTo>
                      <a:pt x="71" y="14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75" y="12"/>
                    </a:ln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9" name="Freeform 719"/>
              <p:cNvSpPr>
                <a:spLocks/>
              </p:cNvSpPr>
              <p:nvPr/>
            </p:nvSpPr>
            <p:spPr bwMode="auto">
              <a:xfrm>
                <a:off x="3916" y="2558"/>
                <a:ext cx="43" cy="49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43" y="16"/>
                  </a:cxn>
                  <a:cxn ang="0">
                    <a:pos x="43" y="41"/>
                  </a:cxn>
                  <a:cxn ang="0">
                    <a:pos x="39" y="43"/>
                  </a:cxn>
                  <a:cxn ang="0">
                    <a:pos x="32" y="43"/>
                  </a:cxn>
                  <a:cxn ang="0">
                    <a:pos x="28" y="45"/>
                  </a:cxn>
                  <a:cxn ang="0">
                    <a:pos x="24" y="45"/>
                  </a:cxn>
                  <a:cxn ang="0">
                    <a:pos x="18" y="47"/>
                  </a:cxn>
                  <a:cxn ang="0">
                    <a:pos x="14" y="47"/>
                  </a:cxn>
                  <a:cxn ang="0">
                    <a:pos x="10" y="49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2" y="47"/>
                  </a:cxn>
                  <a:cxn ang="0">
                    <a:pos x="0" y="37"/>
                  </a:cxn>
                  <a:cxn ang="0">
                    <a:pos x="2" y="24"/>
                  </a:cxn>
                  <a:cxn ang="0">
                    <a:pos x="4" y="12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2" y="6"/>
                  </a:cxn>
                  <a:cxn ang="0">
                    <a:pos x="41" y="6"/>
                  </a:cxn>
                </a:cxnLst>
                <a:rect l="0" t="0" r="r" b="b"/>
                <a:pathLst>
                  <a:path w="43" h="49">
                    <a:moveTo>
                      <a:pt x="41" y="6"/>
                    </a:moveTo>
                    <a:lnTo>
                      <a:pt x="43" y="16"/>
                    </a:lnTo>
                    <a:lnTo>
                      <a:pt x="43" y="41"/>
                    </a:lnTo>
                    <a:lnTo>
                      <a:pt x="39" y="43"/>
                    </a:lnTo>
                    <a:lnTo>
                      <a:pt x="32" y="43"/>
                    </a:lnTo>
                    <a:lnTo>
                      <a:pt x="28" y="45"/>
                    </a:lnTo>
                    <a:lnTo>
                      <a:pt x="24" y="45"/>
                    </a:lnTo>
                    <a:lnTo>
                      <a:pt x="18" y="47"/>
                    </a:lnTo>
                    <a:lnTo>
                      <a:pt x="14" y="47"/>
                    </a:lnTo>
                    <a:lnTo>
                      <a:pt x="10" y="49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2" y="47"/>
                    </a:lnTo>
                    <a:lnTo>
                      <a:pt x="0" y="37"/>
                    </a:lnTo>
                    <a:lnTo>
                      <a:pt x="2" y="24"/>
                    </a:lnTo>
                    <a:lnTo>
                      <a:pt x="4" y="1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2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0" name="Freeform 720"/>
              <p:cNvSpPr>
                <a:spLocks/>
              </p:cNvSpPr>
              <p:nvPr/>
            </p:nvSpPr>
            <p:spPr bwMode="auto">
              <a:xfrm>
                <a:off x="3955" y="2564"/>
                <a:ext cx="6" cy="37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5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2" y="35"/>
                  </a:cxn>
                  <a:cxn ang="0">
                    <a:pos x="4" y="33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6" y="35"/>
                  </a:cxn>
                  <a:cxn ang="0">
                    <a:pos x="4" y="37"/>
                  </a:cxn>
                </a:cxnLst>
                <a:rect l="0" t="0" r="r" b="b"/>
                <a:pathLst>
                  <a:path w="6" h="37">
                    <a:moveTo>
                      <a:pt x="4" y="37"/>
                    </a:moveTo>
                    <a:lnTo>
                      <a:pt x="6" y="3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2" y="35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1" name="Freeform 721"/>
              <p:cNvSpPr>
                <a:spLocks/>
              </p:cNvSpPr>
              <p:nvPr/>
            </p:nvSpPr>
            <p:spPr bwMode="auto">
              <a:xfrm>
                <a:off x="3920" y="2597"/>
                <a:ext cx="39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31" y="6"/>
                  </a:cxn>
                  <a:cxn ang="0">
                    <a:pos x="35" y="6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</a:cxnLst>
                <a:rect l="0" t="0" r="r" b="b"/>
                <a:pathLst>
                  <a:path w="39" h="12">
                    <a:moveTo>
                      <a:pt x="0" y="12"/>
                    </a:move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31" y="6"/>
                    </a:lnTo>
                    <a:lnTo>
                      <a:pt x="35" y="6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2" name="Freeform 722"/>
              <p:cNvSpPr>
                <a:spLocks/>
              </p:cNvSpPr>
              <p:nvPr/>
            </p:nvSpPr>
            <p:spPr bwMode="auto">
              <a:xfrm>
                <a:off x="3918" y="2603"/>
                <a:ext cx="4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6"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3" name="Freeform 723"/>
              <p:cNvSpPr>
                <a:spLocks/>
              </p:cNvSpPr>
              <p:nvPr/>
            </p:nvSpPr>
            <p:spPr bwMode="auto">
              <a:xfrm>
                <a:off x="3916" y="2603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4" name="Freeform 724"/>
              <p:cNvSpPr>
                <a:spLocks/>
              </p:cNvSpPr>
              <p:nvPr/>
            </p:nvSpPr>
            <p:spPr bwMode="auto">
              <a:xfrm>
                <a:off x="3914" y="2556"/>
                <a:ext cx="8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14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6" y="49"/>
                  </a:cxn>
                  <a:cxn ang="0">
                    <a:pos x="6" y="26"/>
                  </a:cxn>
                  <a:cxn ang="0">
                    <a:pos x="8" y="14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49">
                    <a:moveTo>
                      <a:pt x="8" y="0"/>
                    </a:moveTo>
                    <a:lnTo>
                      <a:pt x="6" y="2"/>
                    </a:lnTo>
                    <a:lnTo>
                      <a:pt x="4" y="14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6" y="49"/>
                    </a:lnTo>
                    <a:lnTo>
                      <a:pt x="6" y="26"/>
                    </a:lnTo>
                    <a:lnTo>
                      <a:pt x="8" y="14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5" name="Freeform 725"/>
              <p:cNvSpPr>
                <a:spLocks/>
              </p:cNvSpPr>
              <p:nvPr/>
            </p:nvSpPr>
            <p:spPr bwMode="auto">
              <a:xfrm>
                <a:off x="3920" y="2556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7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37" y="6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7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6" name="Freeform 726"/>
              <p:cNvSpPr>
                <a:spLocks/>
              </p:cNvSpPr>
              <p:nvPr/>
            </p:nvSpPr>
            <p:spPr bwMode="auto">
              <a:xfrm>
                <a:off x="3965" y="2566"/>
                <a:ext cx="20" cy="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18" y="21"/>
                  </a:cxn>
                  <a:cxn ang="0">
                    <a:pos x="16" y="21"/>
                  </a:cxn>
                  <a:cxn ang="0">
                    <a:pos x="14" y="23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20" y="19"/>
                  </a:cxn>
                </a:cxnLst>
                <a:rect l="0" t="0" r="r" b="b"/>
                <a:pathLst>
                  <a:path w="20" h="25">
                    <a:moveTo>
                      <a:pt x="20" y="19"/>
                    </a:moveTo>
                    <a:lnTo>
                      <a:pt x="18" y="21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7" name="Freeform 727"/>
              <p:cNvSpPr>
                <a:spLocks/>
              </p:cNvSpPr>
              <p:nvPr/>
            </p:nvSpPr>
            <p:spPr bwMode="auto">
              <a:xfrm>
                <a:off x="3965" y="2582"/>
                <a:ext cx="22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11"/>
                  </a:cxn>
                  <a:cxn ang="0">
                    <a:pos x="10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22" y="5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22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22" y="5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8" name="Freeform 728"/>
              <p:cNvSpPr>
                <a:spLocks/>
              </p:cNvSpPr>
              <p:nvPr/>
            </p:nvSpPr>
            <p:spPr bwMode="auto">
              <a:xfrm>
                <a:off x="3963" y="2566"/>
                <a:ext cx="12" cy="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4" y="2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25">
                    <a:moveTo>
                      <a:pt x="12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9" name="Freeform 729"/>
              <p:cNvSpPr>
                <a:spLocks/>
              </p:cNvSpPr>
              <p:nvPr/>
            </p:nvSpPr>
            <p:spPr bwMode="auto">
              <a:xfrm>
                <a:off x="3975" y="2564"/>
                <a:ext cx="1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4" y="21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8" y="21"/>
                  </a:cxn>
                  <a:cxn ang="0">
                    <a:pos x="10" y="18"/>
                  </a:cxn>
                  <a:cxn ang="0">
                    <a:pos x="12" y="23"/>
                  </a:cxn>
                  <a:cxn ang="0">
                    <a:pos x="14" y="21"/>
                  </a:cxn>
                  <a:cxn ang="0">
                    <a:pos x="12" y="23"/>
                  </a:cxn>
                </a:cxnLst>
                <a:rect l="0" t="0" r="r" b="b"/>
                <a:pathLst>
                  <a:path w="14" h="23">
                    <a:moveTo>
                      <a:pt x="12" y="23"/>
                    </a:moveTo>
                    <a:lnTo>
                      <a:pt x="14" y="21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0" name="Freeform 730"/>
              <p:cNvSpPr>
                <a:spLocks/>
              </p:cNvSpPr>
              <p:nvPr/>
            </p:nvSpPr>
            <p:spPr bwMode="auto">
              <a:xfrm>
                <a:off x="4140" y="2568"/>
                <a:ext cx="8" cy="4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12"/>
                  </a:cxn>
                  <a:cxn ang="0">
                    <a:pos x="6" y="25"/>
                  </a:cxn>
                  <a:cxn ang="0">
                    <a:pos x="4" y="37"/>
                  </a:cxn>
                  <a:cxn ang="0">
                    <a:pos x="4" y="49"/>
                  </a:cxn>
                  <a:cxn ang="0">
                    <a:pos x="2" y="49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9">
                    <a:moveTo>
                      <a:pt x="8" y="2"/>
                    </a:moveTo>
                    <a:lnTo>
                      <a:pt x="6" y="12"/>
                    </a:lnTo>
                    <a:lnTo>
                      <a:pt x="6" y="25"/>
                    </a:lnTo>
                    <a:lnTo>
                      <a:pt x="4" y="37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1" name="Freeform 731"/>
              <p:cNvSpPr>
                <a:spLocks/>
              </p:cNvSpPr>
              <p:nvPr/>
            </p:nvSpPr>
            <p:spPr bwMode="auto">
              <a:xfrm>
                <a:off x="4142" y="2570"/>
                <a:ext cx="8" cy="49"/>
              </a:xfrm>
              <a:custGeom>
                <a:avLst/>
                <a:gdLst/>
                <a:ahLst/>
                <a:cxnLst>
                  <a:cxn ang="0">
                    <a:pos x="4" y="49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10"/>
                  </a:cxn>
                  <a:cxn ang="0">
                    <a:pos x="2" y="23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2" y="45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4" y="49"/>
                  </a:cxn>
                </a:cxnLst>
                <a:rect l="0" t="0" r="r" b="b"/>
                <a:pathLst>
                  <a:path w="8" h="49">
                    <a:moveTo>
                      <a:pt x="4" y="49"/>
                    </a:moveTo>
                    <a:lnTo>
                      <a:pt x="4" y="23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2" y="23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2" name="Freeform 732"/>
              <p:cNvSpPr>
                <a:spLocks/>
              </p:cNvSpPr>
              <p:nvPr/>
            </p:nvSpPr>
            <p:spPr bwMode="auto">
              <a:xfrm>
                <a:off x="4138" y="2613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3" name="Freeform 733"/>
              <p:cNvSpPr>
                <a:spLocks/>
              </p:cNvSpPr>
              <p:nvPr/>
            </p:nvSpPr>
            <p:spPr bwMode="auto">
              <a:xfrm>
                <a:off x="4138" y="2564"/>
                <a:ext cx="10" cy="5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2"/>
                  </a:cxn>
                  <a:cxn ang="0">
                    <a:pos x="2" y="14"/>
                  </a:cxn>
                  <a:cxn ang="0">
                    <a:pos x="0" y="27"/>
                  </a:cxn>
                  <a:cxn ang="0">
                    <a:pos x="0" y="51"/>
                  </a:cxn>
                  <a:cxn ang="0">
                    <a:pos x="4" y="51"/>
                  </a:cxn>
                  <a:cxn ang="0">
                    <a:pos x="4" y="27"/>
                  </a:cxn>
                  <a:cxn ang="0">
                    <a:pos x="8" y="14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6" y="2"/>
                    </a:lnTo>
                    <a:lnTo>
                      <a:pt x="2" y="14"/>
                    </a:lnTo>
                    <a:lnTo>
                      <a:pt x="0" y="27"/>
                    </a:lnTo>
                    <a:lnTo>
                      <a:pt x="0" y="51"/>
                    </a:lnTo>
                    <a:lnTo>
                      <a:pt x="4" y="51"/>
                    </a:lnTo>
                    <a:lnTo>
                      <a:pt x="4" y="27"/>
                    </a:lnTo>
                    <a:lnTo>
                      <a:pt x="8" y="1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4" name="Freeform 734"/>
              <p:cNvSpPr>
                <a:spLocks/>
              </p:cNvSpPr>
              <p:nvPr/>
            </p:nvSpPr>
            <p:spPr bwMode="auto">
              <a:xfrm>
                <a:off x="4146" y="2566"/>
                <a:ext cx="4" cy="6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5" name="Freeform 735"/>
              <p:cNvSpPr>
                <a:spLocks/>
              </p:cNvSpPr>
              <p:nvPr/>
            </p:nvSpPr>
            <p:spPr bwMode="auto">
              <a:xfrm>
                <a:off x="4097" y="2570"/>
                <a:ext cx="7" cy="51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7" y="49"/>
                  </a:cxn>
                  <a:cxn ang="0">
                    <a:pos x="4" y="49"/>
                  </a:cxn>
                  <a:cxn ang="0">
                    <a:pos x="4" y="51"/>
                  </a:cxn>
                  <a:cxn ang="0">
                    <a:pos x="2" y="43"/>
                  </a:cxn>
                  <a:cxn ang="0">
                    <a:pos x="0" y="37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4" y="19"/>
                  </a:cxn>
                </a:cxnLst>
                <a:rect l="0" t="0" r="r" b="b"/>
                <a:pathLst>
                  <a:path w="7" h="51">
                    <a:moveTo>
                      <a:pt x="4" y="19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4" y="51"/>
                    </a:lnTo>
                    <a:lnTo>
                      <a:pt x="2" y="43"/>
                    </a:lnTo>
                    <a:lnTo>
                      <a:pt x="0" y="37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6" name="Freeform 736"/>
              <p:cNvSpPr>
                <a:spLocks/>
              </p:cNvSpPr>
              <p:nvPr/>
            </p:nvSpPr>
            <p:spPr bwMode="auto">
              <a:xfrm>
                <a:off x="4099" y="2589"/>
                <a:ext cx="9" cy="32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7" y="3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5" y="28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7" y="30"/>
                  </a:cxn>
                  <a:cxn ang="0">
                    <a:pos x="5" y="32"/>
                  </a:cxn>
                </a:cxnLst>
                <a:rect l="0" t="0" r="r" b="b"/>
                <a:pathLst>
                  <a:path w="9" h="32">
                    <a:moveTo>
                      <a:pt x="5" y="32"/>
                    </a:moveTo>
                    <a:lnTo>
                      <a:pt x="7" y="3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0"/>
                    </a:lnTo>
                    <a:lnTo>
                      <a:pt x="5" y="28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7" y="30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7" name="Freeform 737"/>
              <p:cNvSpPr>
                <a:spLocks/>
              </p:cNvSpPr>
              <p:nvPr/>
            </p:nvSpPr>
            <p:spPr bwMode="auto">
              <a:xfrm>
                <a:off x="4099" y="2617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8" name="Freeform 738"/>
              <p:cNvSpPr>
                <a:spLocks/>
              </p:cNvSpPr>
              <p:nvPr/>
            </p:nvSpPr>
            <p:spPr bwMode="auto">
              <a:xfrm>
                <a:off x="4093" y="2593"/>
                <a:ext cx="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4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26"/>
                  </a:cxn>
                  <a:cxn ang="0">
                    <a:pos x="8" y="20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28">
                    <a:moveTo>
                      <a:pt x="2" y="0"/>
                    </a:moveTo>
                    <a:lnTo>
                      <a:pt x="2" y="14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9" name="Freeform 739"/>
              <p:cNvSpPr>
                <a:spLocks/>
              </p:cNvSpPr>
              <p:nvPr/>
            </p:nvSpPr>
            <p:spPr bwMode="auto">
              <a:xfrm>
                <a:off x="4095" y="2566"/>
                <a:ext cx="9" cy="27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7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6" y="4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9" y="2"/>
                  </a:cxn>
                </a:cxnLst>
                <a:rect l="0" t="0" r="r" b="b"/>
                <a:pathLst>
                  <a:path w="9" h="27">
                    <a:moveTo>
                      <a:pt x="9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0" name="Freeform 740"/>
              <p:cNvSpPr>
                <a:spLocks/>
              </p:cNvSpPr>
              <p:nvPr/>
            </p:nvSpPr>
            <p:spPr bwMode="auto">
              <a:xfrm>
                <a:off x="4099" y="2568"/>
                <a:ext cx="7" cy="21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5" y="17"/>
                  </a:cxn>
                  <a:cxn ang="0">
                    <a:pos x="7" y="10"/>
                  </a:cxn>
                  <a:cxn ang="0">
                    <a:pos x="7" y="6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10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5" y="21"/>
                  </a:cxn>
                </a:cxnLst>
                <a:rect l="0" t="0" r="r" b="b"/>
                <a:pathLst>
                  <a:path w="7" h="21">
                    <a:moveTo>
                      <a:pt x="5" y="21"/>
                    </a:moveTo>
                    <a:lnTo>
                      <a:pt x="5" y="17"/>
                    </a:lnTo>
                    <a:lnTo>
                      <a:pt x="7" y="10"/>
                    </a:lnTo>
                    <a:lnTo>
                      <a:pt x="7" y="6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1" name="Freeform 741"/>
              <p:cNvSpPr>
                <a:spLocks/>
              </p:cNvSpPr>
              <p:nvPr/>
            </p:nvSpPr>
            <p:spPr bwMode="auto">
              <a:xfrm>
                <a:off x="4189" y="2572"/>
                <a:ext cx="39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9" y="33"/>
                  </a:cxn>
                  <a:cxn ang="0">
                    <a:pos x="35" y="35"/>
                  </a:cxn>
                  <a:cxn ang="0">
                    <a:pos x="31" y="35"/>
                  </a:cxn>
                  <a:cxn ang="0">
                    <a:pos x="25" y="37"/>
                  </a:cxn>
                  <a:cxn ang="0">
                    <a:pos x="21" y="37"/>
                  </a:cxn>
                  <a:cxn ang="0">
                    <a:pos x="17" y="39"/>
                  </a:cxn>
                  <a:cxn ang="0">
                    <a:pos x="0" y="39"/>
                  </a:cxn>
                  <a:cxn ang="0">
                    <a:pos x="0" y="29"/>
                  </a:cxn>
                  <a:cxn ang="0">
                    <a:pos x="2" y="19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37" y="2"/>
                  </a:cxn>
                </a:cxnLst>
                <a:rect l="0" t="0" r="r" b="b"/>
                <a:pathLst>
                  <a:path w="39" h="39">
                    <a:moveTo>
                      <a:pt x="37" y="2"/>
                    </a:moveTo>
                    <a:lnTo>
                      <a:pt x="39" y="33"/>
                    </a:lnTo>
                    <a:lnTo>
                      <a:pt x="35" y="35"/>
                    </a:lnTo>
                    <a:lnTo>
                      <a:pt x="31" y="35"/>
                    </a:lnTo>
                    <a:lnTo>
                      <a:pt x="25" y="37"/>
                    </a:lnTo>
                    <a:lnTo>
                      <a:pt x="21" y="37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2" name="Freeform 742"/>
              <p:cNvSpPr>
                <a:spLocks/>
              </p:cNvSpPr>
              <p:nvPr/>
            </p:nvSpPr>
            <p:spPr bwMode="auto">
              <a:xfrm>
                <a:off x="4224" y="2574"/>
                <a:ext cx="8" cy="33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6" y="3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1"/>
                  </a:cxn>
                  <a:cxn ang="0">
                    <a:pos x="4" y="29"/>
                  </a:cxn>
                  <a:cxn ang="0">
                    <a:pos x="6" y="33"/>
                  </a:cxn>
                  <a:cxn ang="0">
                    <a:pos x="8" y="33"/>
                  </a:cxn>
                  <a:cxn ang="0">
                    <a:pos x="6" y="31"/>
                  </a:cxn>
                  <a:cxn ang="0">
                    <a:pos x="6" y="33"/>
                  </a:cxn>
                </a:cxnLst>
                <a:rect l="0" t="0" r="r" b="b"/>
                <a:pathLst>
                  <a:path w="8" h="33">
                    <a:moveTo>
                      <a:pt x="6" y="33"/>
                    </a:moveTo>
                    <a:lnTo>
                      <a:pt x="6" y="3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1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3" name="Freeform 743"/>
              <p:cNvSpPr>
                <a:spLocks/>
              </p:cNvSpPr>
              <p:nvPr/>
            </p:nvSpPr>
            <p:spPr bwMode="auto">
              <a:xfrm>
                <a:off x="4187" y="2603"/>
                <a:ext cx="43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19" y="1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3" y="4"/>
                  </a:cxn>
                  <a:cxn ang="0">
                    <a:pos x="41" y="0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3" y="4"/>
                  </a:cxn>
                  <a:cxn ang="0">
                    <a:pos x="17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43" h="10">
                    <a:moveTo>
                      <a:pt x="0" y="8"/>
                    </a:moveTo>
                    <a:lnTo>
                      <a:pt x="2" y="10"/>
                    </a:lnTo>
                    <a:lnTo>
                      <a:pt x="19" y="1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3" y="4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3" y="4"/>
                    </a:lnTo>
                    <a:lnTo>
                      <a:pt x="17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4" name="Freeform 744"/>
              <p:cNvSpPr>
                <a:spLocks/>
              </p:cNvSpPr>
              <p:nvPr/>
            </p:nvSpPr>
            <p:spPr bwMode="auto">
              <a:xfrm>
                <a:off x="4187" y="2570"/>
                <a:ext cx="6" cy="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21"/>
                  </a:cxn>
                  <a:cxn ang="0">
                    <a:pos x="0" y="31"/>
                  </a:cxn>
                  <a:cxn ang="0">
                    <a:pos x="0" y="41"/>
                  </a:cxn>
                  <a:cxn ang="0">
                    <a:pos x="4" y="41"/>
                  </a:cxn>
                  <a:cxn ang="0">
                    <a:pos x="4" y="21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41">
                    <a:moveTo>
                      <a:pt x="4" y="0"/>
                    </a:moveTo>
                    <a:lnTo>
                      <a:pt x="2" y="2"/>
                    </a:lnTo>
                    <a:lnTo>
                      <a:pt x="2" y="21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" y="41"/>
                    </a:lnTo>
                    <a:lnTo>
                      <a:pt x="4" y="21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5" name="Freeform 745"/>
              <p:cNvSpPr>
                <a:spLocks/>
              </p:cNvSpPr>
              <p:nvPr/>
            </p:nvSpPr>
            <p:spPr bwMode="auto">
              <a:xfrm>
                <a:off x="4191" y="2570"/>
                <a:ext cx="37" cy="6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35" y="6"/>
                  </a:cxn>
                  <a:cxn ang="0">
                    <a:pos x="33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7" y="4"/>
                  </a:cxn>
                </a:cxnLst>
                <a:rect l="0" t="0" r="r" b="b"/>
                <a:pathLst>
                  <a:path w="37" h="6">
                    <a:moveTo>
                      <a:pt x="37" y="4"/>
                    </a:moveTo>
                    <a:lnTo>
                      <a:pt x="35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6" name="Freeform 746"/>
              <p:cNvSpPr>
                <a:spLocks/>
              </p:cNvSpPr>
              <p:nvPr/>
            </p:nvSpPr>
            <p:spPr bwMode="auto">
              <a:xfrm>
                <a:off x="3993" y="2578"/>
                <a:ext cx="4" cy="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7" name="Freeform 747"/>
              <p:cNvSpPr>
                <a:spLocks/>
              </p:cNvSpPr>
              <p:nvPr/>
            </p:nvSpPr>
            <p:spPr bwMode="auto">
              <a:xfrm>
                <a:off x="3991" y="2578"/>
                <a:ext cx="6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8" name="Freeform 748"/>
              <p:cNvSpPr>
                <a:spLocks/>
              </p:cNvSpPr>
              <p:nvPr/>
            </p:nvSpPr>
            <p:spPr bwMode="auto">
              <a:xfrm>
                <a:off x="3991" y="2568"/>
                <a:ext cx="4" cy="1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4" y="8"/>
                  </a:cxn>
                </a:cxnLst>
                <a:rect l="0" t="0" r="r" b="b"/>
                <a:pathLst>
                  <a:path w="4" h="17">
                    <a:moveTo>
                      <a:pt x="4" y="8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9" name="Freeform 749"/>
              <p:cNvSpPr>
                <a:spLocks/>
              </p:cNvSpPr>
              <p:nvPr/>
            </p:nvSpPr>
            <p:spPr bwMode="auto">
              <a:xfrm>
                <a:off x="3991" y="2576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0" name="Freeform 750"/>
              <p:cNvSpPr>
                <a:spLocks/>
              </p:cNvSpPr>
              <p:nvPr/>
            </p:nvSpPr>
            <p:spPr bwMode="auto">
              <a:xfrm>
                <a:off x="4234" y="2578"/>
                <a:ext cx="10" cy="25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7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25">
                    <a:moveTo>
                      <a:pt x="10" y="2"/>
                    </a:moveTo>
                    <a:lnTo>
                      <a:pt x="8" y="7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1" name="Freeform 751"/>
              <p:cNvSpPr>
                <a:spLocks/>
              </p:cNvSpPr>
              <p:nvPr/>
            </p:nvSpPr>
            <p:spPr bwMode="auto">
              <a:xfrm>
                <a:off x="4234" y="2580"/>
                <a:ext cx="12" cy="2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10" y="21"/>
                  </a:cxn>
                  <a:cxn ang="0">
                    <a:pos x="10" y="19"/>
                  </a:cxn>
                  <a:cxn ang="0">
                    <a:pos x="12" y="15"/>
                  </a:cxn>
                  <a:cxn ang="0">
                    <a:pos x="12" y="11"/>
                  </a:cxn>
                  <a:cxn ang="0">
                    <a:pos x="10" y="9"/>
                  </a:cxn>
                  <a:cxn ang="0">
                    <a:pos x="10" y="5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0" y="23"/>
                  </a:cxn>
                </a:cxnLst>
                <a:rect l="0" t="0" r="r" b="b"/>
                <a:pathLst>
                  <a:path w="12" h="27">
                    <a:moveTo>
                      <a:pt x="0" y="23"/>
                    </a:moveTo>
                    <a:lnTo>
                      <a:pt x="2" y="25"/>
                    </a:lnTo>
                    <a:lnTo>
                      <a:pt x="6" y="25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5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5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2" name="Freeform 752"/>
              <p:cNvSpPr>
                <a:spLocks/>
              </p:cNvSpPr>
              <p:nvPr/>
            </p:nvSpPr>
            <p:spPr bwMode="auto">
              <a:xfrm>
                <a:off x="4232" y="2562"/>
                <a:ext cx="6" cy="41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0" y="16"/>
                  </a:cxn>
                  <a:cxn ang="0">
                    <a:pos x="0" y="29"/>
                  </a:cxn>
                  <a:cxn ang="0">
                    <a:pos x="2" y="35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6" y="35"/>
                  </a:cxn>
                  <a:cxn ang="0">
                    <a:pos x="4" y="29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2" y="0"/>
                  </a:cxn>
                  <a:cxn ang="0">
                    <a:pos x="0" y="16"/>
                  </a:cxn>
                  <a:cxn ang="0">
                    <a:pos x="4" y="16"/>
                  </a:cxn>
                </a:cxnLst>
                <a:rect l="0" t="0" r="r" b="b"/>
                <a:pathLst>
                  <a:path w="6" h="41">
                    <a:moveTo>
                      <a:pt x="4" y="16"/>
                    </a:moveTo>
                    <a:lnTo>
                      <a:pt x="0" y="16"/>
                    </a:lnTo>
                    <a:lnTo>
                      <a:pt x="0" y="29"/>
                    </a:lnTo>
                    <a:lnTo>
                      <a:pt x="2" y="35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3" name="Freeform 753"/>
              <p:cNvSpPr>
                <a:spLocks/>
              </p:cNvSpPr>
              <p:nvPr/>
            </p:nvSpPr>
            <p:spPr bwMode="auto">
              <a:xfrm>
                <a:off x="4232" y="2578"/>
                <a:ext cx="14" cy="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4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4" name="Freeform 754"/>
              <p:cNvSpPr>
                <a:spLocks/>
              </p:cNvSpPr>
              <p:nvPr/>
            </p:nvSpPr>
            <p:spPr bwMode="auto">
              <a:xfrm>
                <a:off x="4250" y="2582"/>
                <a:ext cx="7" cy="15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7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5" y="7"/>
                  </a:cxn>
                  <a:cxn ang="0">
                    <a:pos x="5" y="11"/>
                  </a:cxn>
                  <a:cxn ang="0">
                    <a:pos x="7" y="13"/>
                  </a:cxn>
                </a:cxnLst>
                <a:rect l="0" t="0" r="r" b="b"/>
                <a:pathLst>
                  <a:path w="7" h="15">
                    <a:moveTo>
                      <a:pt x="7" y="13"/>
                    </a:move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5" name="Freeform 755"/>
              <p:cNvSpPr>
                <a:spLocks/>
              </p:cNvSpPr>
              <p:nvPr/>
            </p:nvSpPr>
            <p:spPr bwMode="auto">
              <a:xfrm>
                <a:off x="4248" y="259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2" y="6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6" name="Freeform 756"/>
              <p:cNvSpPr>
                <a:spLocks/>
              </p:cNvSpPr>
              <p:nvPr/>
            </p:nvSpPr>
            <p:spPr bwMode="auto">
              <a:xfrm>
                <a:off x="4248" y="2578"/>
                <a:ext cx="7" cy="1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4"/>
                  </a:cxn>
                  <a:cxn ang="0">
                    <a:pos x="0" y="19"/>
                  </a:cxn>
                  <a:cxn ang="0">
                    <a:pos x="7" y="19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7" h="19">
                    <a:moveTo>
                      <a:pt x="4" y="2"/>
                    </a:moveTo>
                    <a:lnTo>
                      <a:pt x="0" y="4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7" name="Freeform 757"/>
              <p:cNvSpPr>
                <a:spLocks/>
              </p:cNvSpPr>
              <p:nvPr/>
            </p:nvSpPr>
            <p:spPr bwMode="auto">
              <a:xfrm>
                <a:off x="4250" y="2580"/>
                <a:ext cx="11" cy="17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3"/>
                  </a:cxn>
                  <a:cxn ang="0">
                    <a:pos x="7" y="11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7" y="13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9" y="17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9" y="13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13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2F0E6-2826-466B-8B73-5E3969B81991}"/>
              </a:ext>
            </a:extLst>
          </p:cNvPr>
          <p:cNvSpPr txBox="1"/>
          <p:nvPr/>
        </p:nvSpPr>
        <p:spPr>
          <a:xfrm>
            <a:off x="1840392" y="5507490"/>
            <a:ext cx="40826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problem could this cause for someone playing a game with this interface?</a:t>
            </a:r>
          </a:p>
        </p:txBody>
      </p:sp>
    </p:spTree>
    <p:extLst>
      <p:ext uri="{BB962C8B-B14F-4D97-AF65-F5344CB8AC3E}">
        <p14:creationId xmlns:p14="http://schemas.microsoft.com/office/powerpoint/2010/main" val="31677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75-762C-4BC5-8A22-DEC0FE4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Gimbal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C2E-039B-401C-B4AE-71CA3317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58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M=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z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x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y</a:t>
            </a:r>
            <a:endParaRPr lang="en-US" baseline="-25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order are the transformations applied to the points? </a:t>
            </a:r>
          </a:p>
          <a:p>
            <a:pPr marL="0" indent="0">
              <a:buNone/>
            </a:pPr>
            <a:r>
              <a:rPr lang="en-US" dirty="0"/>
              <a:t>Which axis and angle(s) can cause Gimbal Lock?</a:t>
            </a:r>
          </a:p>
          <a:p>
            <a:pPr marL="0" indent="0">
              <a:buNone/>
            </a:pPr>
            <a:r>
              <a:rPr lang="en-US" dirty="0"/>
              <a:t>Y?  X?  Z?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aseline="-25000" dirty="0">
              <a:latin typeface="Lato" panose="020F0502020204030203"/>
            </a:endParaRPr>
          </a:p>
          <a:p>
            <a:pPr marL="0" indent="0">
              <a:buNone/>
            </a:pPr>
            <a:endParaRPr lang="en-US" dirty="0">
              <a:latin typeface="Lato" panose="020F050202020403020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A82F-5A5B-478A-BFF8-902ED66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5" y="3578377"/>
            <a:ext cx="4368350" cy="3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17A-5342-4672-ACCC-340A464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788-2A76-4B15-8D64-7F084734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" y="2534672"/>
            <a:ext cx="4798325" cy="853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http://danceswithcode.net/engineeringnotes/rotations_in_3d/demo3D/rotations_in_3d_tool.html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CC85A-ABF9-4C64-8086-B1D06111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60" y="365127"/>
            <a:ext cx="6477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22E-6B81-4BE5-A517-6168BEE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Gimbal Lock that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268-5620-40F3-8178-037238CB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028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“In the video game industry there has been some back-and-forth battles about whether this problem is crucial. In an FPS game, the avatar is usually not allowed to pitch his head all the way to ±π/2, thereby avoiding this problem. In VR, it happens all the time that a user could pitch her head straight up or down. The kinematic singularity often causes the viewpoint to spin uncontrollably…”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sz="2400" i="1" dirty="0"/>
              <a:t>Virtual Reality </a:t>
            </a:r>
            <a:r>
              <a:rPr lang="en-US" sz="2400" dirty="0"/>
              <a:t>by </a:t>
            </a:r>
            <a:r>
              <a:rPr lang="en-US" sz="2400" dirty="0" err="1"/>
              <a:t>Lavalle</a:t>
            </a:r>
            <a:r>
              <a:rPr lang="en-US" sz="2400" dirty="0"/>
              <a:t> 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177-B302-4F73-B258-57C4201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36C-5C8C-451B-A032-42F9F783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35" y="1596052"/>
            <a:ext cx="10515600" cy="240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 </a:t>
            </a:r>
            <a:r>
              <a:rPr lang="en-US" sz="2400" dirty="0">
                <a:hlinkClick r:id="rId2" tooltip="Geometry"/>
              </a:rPr>
              <a:t>geometry</a:t>
            </a:r>
            <a:r>
              <a:rPr lang="en-US" sz="2400" dirty="0"/>
              <a:t>, </a:t>
            </a:r>
            <a:r>
              <a:rPr lang="en-US" sz="2400" b="1" dirty="0"/>
              <a:t>Euler's rotation theorem</a:t>
            </a:r>
            <a:r>
              <a:rPr lang="en-US" sz="2400" dirty="0"/>
              <a:t> states that, in </a:t>
            </a:r>
            <a:r>
              <a:rPr lang="en-US" sz="2400" dirty="0">
                <a:hlinkClick r:id="rId3" tooltip="Three-dimensional space"/>
              </a:rPr>
              <a:t>three-dimensional space</a:t>
            </a:r>
            <a:r>
              <a:rPr lang="en-US" sz="2400" dirty="0"/>
              <a:t>, any displacement of a </a:t>
            </a:r>
            <a:r>
              <a:rPr lang="en-US" sz="2400" dirty="0">
                <a:hlinkClick r:id="rId4" tooltip="Rigid body"/>
              </a:rPr>
              <a:t>rigid body</a:t>
            </a:r>
            <a:r>
              <a:rPr lang="en-US" sz="2400" dirty="0"/>
              <a:t> such that a point on the rigid body remains fixed, is equivalent to a single rotation about some axis that runs through the </a:t>
            </a:r>
            <a:r>
              <a:rPr lang="en-US" sz="2400" dirty="0">
                <a:hlinkClick r:id="rId5" tooltip="Fixed point (mathematics)"/>
              </a:rPr>
              <a:t>fixed point</a:t>
            </a:r>
            <a:r>
              <a:rPr lang="en-US" sz="2400" dirty="0"/>
              <a:t>. It also means that the composition of two rotations is also a rotation.</a:t>
            </a:r>
          </a:p>
          <a:p>
            <a:pPr marL="0" indent="0">
              <a:buNone/>
            </a:pPr>
            <a:r>
              <a:rPr lang="en-US" sz="2400" dirty="0"/>
              <a:t>--Wikipedia</a:t>
            </a:r>
          </a:p>
        </p:txBody>
      </p:sp>
      <p:pic>
        <p:nvPicPr>
          <p:cNvPr id="14338" name="Picture 2" descr="https://upload.wikimedia.org/wikipedia/commons/thumb/5/51/Euler_AxisAngle.png/220px-Euler_AxisAngle.png">
            <a:extLst>
              <a:ext uri="{FF2B5EF4-FFF2-40B4-BE49-F238E27FC236}">
                <a16:creationId xmlns:a16="http://schemas.microsoft.com/office/drawing/2014/main" id="{337D5DEE-AF22-459F-AE00-B138A70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46" y="2921615"/>
            <a:ext cx="3014588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55F44-9705-433D-9B37-03D4E51AD12F}"/>
              </a:ext>
            </a:extLst>
          </p:cNvPr>
          <p:cNvSpPr txBox="1"/>
          <p:nvPr/>
        </p:nvSpPr>
        <p:spPr>
          <a:xfrm>
            <a:off x="334228" y="5751261"/>
            <a:ext cx="1051559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means that any set of Euler angles is equivalent to some single rotation around some axis.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any orientation can be represented by and angle and an axis (i.e. a vector)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837E-9F4D-4E9B-A5B8-1ABD78F4A924}"/>
              </a:ext>
            </a:extLst>
          </p:cNvPr>
          <p:cNvSpPr txBox="1"/>
          <p:nvPr/>
        </p:nvSpPr>
        <p:spPr>
          <a:xfrm>
            <a:off x="6760028" y="3588986"/>
            <a:ext cx="2373086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an angle-axis representation of an orientation unique?</a:t>
            </a:r>
          </a:p>
        </p:txBody>
      </p:sp>
    </p:spTree>
    <p:extLst>
      <p:ext uri="{BB962C8B-B14F-4D97-AF65-F5344CB8AC3E}">
        <p14:creationId xmlns:p14="http://schemas.microsoft.com/office/powerpoint/2010/main" val="203116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27" y="18286"/>
            <a:ext cx="10515600" cy="1325563"/>
          </a:xfrm>
        </p:spPr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7033" y="614343"/>
            <a:ext cx="8246771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Alternative to Euler Angles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Developed by Sir William Rowan Hamilton [1843]</a:t>
            </a:r>
          </a:p>
          <a:p>
            <a:pPr>
              <a:lnSpc>
                <a:spcPct val="90000"/>
              </a:lnSpc>
            </a:pPr>
            <a:r>
              <a:rPr lang="en-US" dirty="0"/>
              <a:t>Quaternions are 4-D complex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With one real axis</a:t>
            </a:r>
          </a:p>
          <a:p>
            <a:pPr>
              <a:lnSpc>
                <a:spcPct val="90000"/>
              </a:lnSpc>
            </a:pPr>
            <a:r>
              <a:rPr lang="en-US" dirty="0"/>
              <a:t>And three imaginary axes: </a:t>
            </a:r>
            <a:r>
              <a:rPr lang="en-US" b="1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j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6096000"/>
            <a:ext cx="169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 Math Inst.,</a:t>
            </a:r>
            <a:br>
              <a:rPr lang="en-US" sz="1400" dirty="0"/>
            </a:br>
            <a:r>
              <a:rPr lang="en-US" sz="1400" dirty="0"/>
              <a:t>Trinity College</a:t>
            </a:r>
          </a:p>
        </p:txBody>
      </p:sp>
      <p:pic>
        <p:nvPicPr>
          <p:cNvPr id="35844" name="Picture 4" descr="Photograph:Sir William Rowan Hamilton, 1862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433" y="94191"/>
            <a:ext cx="1723589" cy="2141104"/>
          </a:xfrm>
          <a:prstGeom prst="rect">
            <a:avLst/>
          </a:prstGeom>
          <a:noFill/>
        </p:spPr>
      </p:pic>
      <p:pic>
        <p:nvPicPr>
          <p:cNvPr id="2" name="Picture 1" descr="Broombridg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76" y="2241734"/>
            <a:ext cx="2656703" cy="1771135"/>
          </a:xfrm>
          <a:prstGeom prst="rect">
            <a:avLst/>
          </a:prstGeom>
        </p:spPr>
      </p:pic>
      <p:pic>
        <p:nvPicPr>
          <p:cNvPr id="3" name="Picture 2" descr="William_Rowan_Hamilton_Plaque_-_geograph.org.uk_-_34794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2" y="4006429"/>
            <a:ext cx="2651896" cy="1988922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357147" y="3745317"/>
          <a:ext cx="4507244" cy="74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47" y="3745317"/>
                        <a:ext cx="4507244" cy="74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F1176-97C0-41EE-9632-D24D52E8E91C}"/>
              </a:ext>
            </a:extLst>
          </p:cNvPr>
          <p:cNvSpPr txBox="1"/>
          <p:nvPr/>
        </p:nvSpPr>
        <p:spPr>
          <a:xfrm>
            <a:off x="1104058" y="4808731"/>
            <a:ext cx="3839349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TL;DL It turns out that quaternions are effectively an angle-axis representation of an orientation…just think of them as a way of encoding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692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Quaternions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775" y="1854558"/>
            <a:ext cx="11558787" cy="4275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Introduced to Computer Graphics by </a:t>
            </a:r>
            <a:r>
              <a:rPr lang="en-US" dirty="0" err="1"/>
              <a:t>Shoemake</a:t>
            </a:r>
            <a:r>
              <a:rPr lang="en-US" dirty="0"/>
              <a:t> [1985]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an angle and axis, easy to convert to and from quaternion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Euler angle conversion to and from arbitrary axis and angle difficult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Quaternions allow stable and constant interpolation of orientations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be done easily with Euler angles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Quaternions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convenience, we will use only unit length quaternions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These correspond to the set of 4D vectors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form the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surface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of a 4D </a:t>
            </a:r>
            <a:r>
              <a:rPr lang="en-US" sz="2400" dirty="0" err="1"/>
              <a:t>hypersphere</a:t>
            </a:r>
            <a:r>
              <a:rPr lang="en-US" sz="2400" dirty="0"/>
              <a:t> of radius 1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/>
          </p:nvPr>
        </p:nvGraphicFramePr>
        <p:xfrm>
          <a:off x="3114554" y="2884938"/>
          <a:ext cx="4094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54" y="2884938"/>
                        <a:ext cx="40941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Quaternions as Rotations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87" y="1828889"/>
            <a:ext cx="1171509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quaternion can represent a rotation by angle </a:t>
            </a:r>
            <a:r>
              <a:rPr lang="en-US" dirty="0">
                <a:cs typeface="Arial" charset="0"/>
              </a:rPr>
              <a:t>θ </a:t>
            </a:r>
            <a:r>
              <a:rPr lang="en-US" dirty="0"/>
              <a:t>around a unit vector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unit length, then </a:t>
            </a:r>
            <a:r>
              <a:rPr lang="en-US" b="1" dirty="0"/>
              <a:t>q</a:t>
            </a:r>
            <a:r>
              <a:rPr lang="en-US" dirty="0"/>
              <a:t> will be also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2759192" y="2694460"/>
          <a:ext cx="5451651" cy="2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Microsoft Equation 3.0" r:id="rId3" imgW="2590560" imgH="1117440" progId="">
                  <p:embed/>
                </p:oleObj>
              </mc:Choice>
              <mc:Fallback>
                <p:oleObj name="Microsoft Equation 3.0" r:id="rId3" imgW="2590560" imgH="1117440" progId="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92" y="2694460"/>
                        <a:ext cx="5451651" cy="2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3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562E-495E-45E3-B8F5-F42DE4B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Rigid-Body</a:t>
            </a:r>
            <a:r>
              <a:rPr lang="en-US" dirty="0"/>
              <a:t>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FACD-E3D2-4AB1-990A-8ED51CE9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825625"/>
            <a:ext cx="11899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rigid-body transformation preserves Euclidean distance between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all of Translation, Rotation, and Scale rigid-body transformations?</a:t>
            </a:r>
          </a:p>
        </p:txBody>
      </p:sp>
    </p:spTree>
    <p:extLst>
      <p:ext uri="{BB962C8B-B14F-4D97-AF65-F5344CB8AC3E}">
        <p14:creationId xmlns:p14="http://schemas.microsoft.com/office/powerpoint/2010/main" val="358212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Rotation Quaternion is Unit-Length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137893" y="1851188"/>
          <a:ext cx="6877521" cy="4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2730240" imgH="1879560" progId="Equation.3">
                  <p:embed/>
                </p:oleObj>
              </mc:Choice>
              <mc:Fallback>
                <p:oleObj name="Equation" r:id="rId3" imgW="2730240" imgH="18795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93" y="1851188"/>
                        <a:ext cx="6877521" cy="4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3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9368875" y="529363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haven’t talked about how to multiply quaternions yet, but don’t worry about that for now…</a:t>
            </a:r>
          </a:p>
        </p:txBody>
      </p:sp>
    </p:spTree>
    <p:extLst>
      <p:ext uri="{BB962C8B-B14F-4D97-AF65-F5344CB8AC3E}">
        <p14:creationId xmlns:p14="http://schemas.microsoft.com/office/powerpoint/2010/main" val="264762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5492204" y="3809040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would the identity quaternion look like?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What are q</a:t>
            </a:r>
            <a:r>
              <a:rPr lang="en-US" baseline="-25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, q</a:t>
            </a:r>
            <a:r>
              <a:rPr lang="en-US" baseline="-25000" dirty="0">
                <a:latin typeface="Comic Sans MS" panose="030F0702030302020204" pitchFamily="66" charset="0"/>
              </a:rPr>
              <a:t>1,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2,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3 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0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to Matrix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335161" y="2981459"/>
          <a:ext cx="8875954" cy="22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3" imgW="2857320" imgH="736560" progId="Equation.3">
                  <p:embed/>
                </p:oleObj>
              </mc:Choice>
              <mc:Fallback>
                <p:oleObj name="Equation" r:id="rId3" imgW="2857320" imgH="7365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61" y="2981459"/>
                        <a:ext cx="8875954" cy="22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quaternion to a rotation matrix: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B56B-1A6E-4C2C-B1E9-1F0EC20F3FEA}"/>
              </a:ext>
            </a:extLst>
          </p:cNvPr>
          <p:cNvSpPr txBox="1"/>
          <p:nvPr/>
        </p:nvSpPr>
        <p:spPr>
          <a:xfrm>
            <a:off x="8809149" y="965915"/>
            <a:ext cx="271744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Again, why do we want to be able to do this?</a:t>
            </a:r>
          </a:p>
        </p:txBody>
      </p:sp>
    </p:spTree>
    <p:extLst>
      <p:ext uri="{BB962C8B-B14F-4D97-AF65-F5344CB8AC3E}">
        <p14:creationId xmlns:p14="http://schemas.microsoft.com/office/powerpoint/2010/main" val="75920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Quaternion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4120"/>
            <a:ext cx="7610476" cy="3607015"/>
          </a:xfrm>
        </p:spPr>
        <p:txBody>
          <a:bodyPr>
            <a:normAutofit/>
          </a:bodyPr>
          <a:lstStyle/>
          <a:p>
            <a:r>
              <a:rPr lang="en-US" dirty="0"/>
              <a:t>Matrix to quaternion is not hard</a:t>
            </a:r>
          </a:p>
          <a:p>
            <a:pPr lvl="1"/>
            <a:r>
              <a:rPr lang="en-US" dirty="0"/>
              <a:t>it involves a few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statements, </a:t>
            </a:r>
          </a:p>
          <a:p>
            <a:pPr lvl="1"/>
            <a:r>
              <a:rPr lang="en-US" dirty="0"/>
              <a:t>a square root,</a:t>
            </a:r>
          </a:p>
          <a:p>
            <a:pPr lvl="1"/>
            <a:r>
              <a:rPr lang="en-US" dirty="0"/>
              <a:t> three divisions,</a:t>
            </a:r>
          </a:p>
          <a:p>
            <a:pPr lvl="1"/>
            <a:r>
              <a:rPr lang="en-US" dirty="0"/>
              <a:t> and some other stuff</a:t>
            </a:r>
          </a:p>
          <a:p>
            <a:r>
              <a:rPr lang="en-US" dirty="0" err="1"/>
              <a:t>tr</a:t>
            </a:r>
            <a:r>
              <a:rPr lang="en-US" dirty="0"/>
              <a:t>(M) is the trace</a:t>
            </a:r>
          </a:p>
          <a:p>
            <a:pPr lvl="1"/>
            <a:r>
              <a:rPr lang="en-US" dirty="0"/>
              <a:t>sum of the diagonal elements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873621" y="1822859"/>
          <a:ext cx="2006151" cy="376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914400" imgH="1714500" progId="Equation.3">
                  <p:embed/>
                </p:oleObj>
              </mc:Choice>
              <mc:Fallback>
                <p:oleObj name="Equation" r:id="rId3" imgW="9144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621" y="1822859"/>
                        <a:ext cx="2006151" cy="376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7D7194-859A-4794-9B6E-2832C4496F71}"/>
              </a:ext>
            </a:extLst>
          </p:cNvPr>
          <p:cNvSpPr txBox="1"/>
          <p:nvPr/>
        </p:nvSpPr>
        <p:spPr>
          <a:xfrm>
            <a:off x="9510359" y="279447"/>
            <a:ext cx="2314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assumes M is a 4x4 homogeneous rotation matrix…so the diagonal ends with a 1</a:t>
            </a:r>
          </a:p>
        </p:txBody>
      </p:sp>
    </p:spTree>
    <p:extLst>
      <p:ext uri="{BB962C8B-B14F-4D97-AF65-F5344CB8AC3E}">
        <p14:creationId xmlns:p14="http://schemas.microsoft.com/office/powerpoint/2010/main" val="308577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Dot Products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43" y="1825625"/>
            <a:ext cx="11898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dot product of two quaternions: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angle between two quaternions in 4D space is half the angle one would need to rotate from one orientation to the other in 3D space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/>
          </p:nvPr>
        </p:nvGraphicFramePr>
        <p:xfrm>
          <a:off x="2051163" y="2329645"/>
          <a:ext cx="6727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63" y="2329645"/>
                        <a:ext cx="6727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6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9FA-0DC4-4DB5-8DC5-52CBDA3B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using Quaternions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652-8075-44E9-B436-0001FE9A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10994571" cy="895804"/>
          </a:xfrm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“The angle between two quaternions in 4D space is half the angle one would need to rotate from one orientation to the other in 3D space…”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8E7FC-C126-47C8-8850-90711A29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12" y="2881105"/>
            <a:ext cx="4102554" cy="3337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45F0D-F155-460B-B3A6-7884EA825086}"/>
              </a:ext>
            </a:extLst>
          </p:cNvPr>
          <p:cNvSpPr txBox="1"/>
          <p:nvPr/>
        </p:nvSpPr>
        <p:spPr>
          <a:xfrm>
            <a:off x="1113614" y="3257381"/>
            <a:ext cx="677855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φ</a:t>
            </a:r>
            <a:r>
              <a:rPr lang="en-US" dirty="0"/>
              <a:t> be the angle between two orientations in 4D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it’s the angle between 2 quaternions Q1 and Q2 in 4D space</a:t>
            </a:r>
          </a:p>
          <a:p>
            <a:endParaRPr lang="en-US" dirty="0"/>
          </a:p>
          <a:p>
            <a:r>
              <a:rPr lang="en-US" dirty="0"/>
              <a:t>That means that for some quaternion U we have Q2 = U Q1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U = (cos </a:t>
            </a:r>
            <a:r>
              <a:rPr lang="el-GR" dirty="0"/>
              <a:t>φ </a:t>
            </a:r>
            <a:r>
              <a:rPr lang="en-US" dirty="0"/>
              <a:t>, sin </a:t>
            </a:r>
            <a:r>
              <a:rPr lang="el-GR" dirty="0"/>
              <a:t>φ</a:t>
            </a:r>
            <a:r>
              <a:rPr lang="en-US" dirty="0"/>
              <a:t> </a:t>
            </a:r>
            <a:r>
              <a:rPr lang="en-US" b="1" dirty="0" err="1"/>
              <a:t>Uq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angle rotate through in 3D Euclidean space will be 2</a:t>
            </a:r>
            <a:r>
              <a:rPr lang="el-GR" dirty="0"/>
              <a:t>φ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273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" y="1448873"/>
            <a:ext cx="12331522" cy="4260151"/>
          </a:xfrm>
        </p:spPr>
        <p:txBody>
          <a:bodyPr>
            <a:normAutofit/>
          </a:bodyPr>
          <a:lstStyle/>
          <a:p>
            <a:r>
              <a:rPr lang="en-US" sz="2400" dirty="0"/>
              <a:t>We can perform multiplication on quaternions</a:t>
            </a:r>
          </a:p>
          <a:p>
            <a:pPr lvl="1"/>
            <a:r>
              <a:rPr lang="en-US" sz="2000" dirty="0"/>
              <a:t>we expand them into their complex number form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</a:t>
            </a:r>
            <a:r>
              <a:rPr lang="en-US" sz="2400" b="1" dirty="0"/>
              <a:t>q</a:t>
            </a:r>
            <a:r>
              <a:rPr lang="en-US" sz="2400" dirty="0"/>
              <a:t> represents a rotation and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a rotation, </a:t>
            </a:r>
            <a:r>
              <a:rPr lang="en-US" sz="2400" b="1" dirty="0" err="1"/>
              <a:t>qq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</a:t>
            </a:r>
            <a:r>
              <a:rPr lang="en-US" sz="2400" b="1" dirty="0"/>
              <a:t>q</a:t>
            </a:r>
            <a:r>
              <a:rPr lang="en-US" sz="2400" dirty="0"/>
              <a:t> rotated by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endParaRPr lang="en-US" sz="2400" dirty="0"/>
          </a:p>
          <a:p>
            <a:r>
              <a:rPr lang="en-US" sz="2400" dirty="0"/>
              <a:t>This follows very similar rules as matrix multiplication (i.e., non-commutative)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/>
          </p:nvPr>
        </p:nvGraphicFramePr>
        <p:xfrm>
          <a:off x="2638425" y="2133177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33177"/>
                        <a:ext cx="3457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/>
          </p:nvPr>
        </p:nvGraphicFramePr>
        <p:xfrm>
          <a:off x="2137023" y="3927430"/>
          <a:ext cx="688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Microsoft Equation" r:id="rId5" imgW="2755900" imgH="508000" progId="">
                  <p:embed/>
                </p:oleObj>
              </mc:Choice>
              <mc:Fallback>
                <p:oleObj name="Microsoft Equation" r:id="rId5" imgW="2755900" imgH="508000" progId="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3" y="3927430"/>
                        <a:ext cx="6886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9FAACF-198C-4D59-845E-EBF417A83165}"/>
              </a:ext>
            </a:extLst>
          </p:cNvPr>
          <p:cNvSpPr txBox="1"/>
          <p:nvPr/>
        </p:nvSpPr>
        <p:spPr>
          <a:xfrm>
            <a:off x="6893312" y="5293525"/>
            <a:ext cx="4438185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It’s just like multiplying 2 rotation matrices together….</a:t>
            </a:r>
          </a:p>
        </p:txBody>
      </p:sp>
    </p:spTree>
    <p:extLst>
      <p:ext uri="{BB962C8B-B14F-4D97-AF65-F5344CB8AC3E}">
        <p14:creationId xmlns:p14="http://schemas.microsoft.com/office/powerpoint/2010/main" val="30942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0691"/>
            <a:ext cx="12498946" cy="457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unit quaternions multiplied together results in another unit quaternion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corresponds to the same property of complex numbers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Remember(?) multiplication by complex numbers is like a rotation in the complex plane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Quaternions extend the planar rotations of complex numbers to 3D rotations in space</a:t>
            </a:r>
          </a:p>
        </p:txBody>
      </p:sp>
    </p:spTree>
    <p:extLst>
      <p:ext uri="{BB962C8B-B14F-4D97-AF65-F5344CB8AC3E}">
        <p14:creationId xmlns:p14="http://schemas.microsoft.com/office/powerpoint/2010/main" val="3406742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8789" y="1690690"/>
            <a:ext cx="11482589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we want to do a linear interpolation between two points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 normal space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(1-t)</a:t>
            </a:r>
            <a:r>
              <a:rPr lang="en-US" sz="2400" b="1" dirty="0"/>
              <a:t>a</a:t>
            </a:r>
            <a:r>
              <a:rPr lang="en-US" sz="2400" dirty="0"/>
              <a:t> + (t)</a:t>
            </a:r>
            <a:r>
              <a:rPr lang="en-US" sz="2400" b="1" dirty="0"/>
              <a:t>b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where t ranges from 0 to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the Lerp operation can be thought of as a weighted average (convex)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could also write it in its additive blend 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+ t(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382785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825625"/>
            <a:ext cx="7815943" cy="4351338"/>
          </a:xfrm>
        </p:spPr>
        <p:txBody>
          <a:bodyPr>
            <a:normAutofit/>
          </a:bodyPr>
          <a:lstStyle/>
          <a:p>
            <a:r>
              <a:rPr lang="en-US" dirty="0"/>
              <a:t>If we want to interpolate between two points on a sphere (or hypersphere), we do not just want to Lerp between them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Instead, we will travel across the surface of the sphere by following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great arc</a:t>
            </a:r>
            <a:r>
              <a:rPr lang="ja-JP" altLang="en-US" dirty="0">
                <a:latin typeface="Arial"/>
              </a:rPr>
              <a:t>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4BD9-D538-40DE-8B9E-637EEA81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7" y="1690690"/>
            <a:ext cx="3725151" cy="3430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2DDE0-B5D9-4801-99CF-04A963D0B79D}"/>
              </a:ext>
            </a:extLst>
          </p:cNvPr>
          <p:cNvSpPr txBox="1"/>
          <p:nvPr/>
        </p:nvSpPr>
        <p:spPr>
          <a:xfrm>
            <a:off x="4953000" y="5015545"/>
            <a:ext cx="2699657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we </a:t>
            </a:r>
            <a:r>
              <a:rPr lang="en-US" dirty="0" err="1">
                <a:latin typeface="Comic Sans MS" panose="030F0702030302020204" pitchFamily="66" charset="0"/>
              </a:rPr>
              <a:t>lerped</a:t>
            </a:r>
            <a:r>
              <a:rPr lang="en-US" dirty="0">
                <a:latin typeface="Comic Sans MS" panose="030F0702030302020204" pitchFamily="66" charset="0"/>
              </a:rPr>
              <a:t> between 2 unit quaternions would our interpolated quaternions be valid orientations?</a:t>
            </a:r>
          </a:p>
        </p:txBody>
      </p:sp>
    </p:spTree>
    <p:extLst>
      <p:ext uri="{BB962C8B-B14F-4D97-AF65-F5344CB8AC3E}">
        <p14:creationId xmlns:p14="http://schemas.microsoft.com/office/powerpoint/2010/main" val="102089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10" y="1526147"/>
            <a:ext cx="11906518" cy="4740184"/>
          </a:xfrm>
        </p:spPr>
        <p:txBody>
          <a:bodyPr/>
          <a:lstStyle/>
          <a:p>
            <a:r>
              <a:rPr lang="en-US" dirty="0"/>
              <a:t>The spherical linear interpolation of two unit quaternions </a:t>
            </a:r>
            <a:r>
              <a:rPr lang="en-US" b="1" dirty="0"/>
              <a:t>a</a:t>
            </a:r>
            <a:r>
              <a:rPr lang="en-US" dirty="0"/>
              <a:t> and  </a:t>
            </a:r>
            <a:r>
              <a:rPr lang="en-US" b="1" dirty="0"/>
              <a:t>b</a:t>
            </a:r>
            <a:r>
              <a:rPr lang="en-US" dirty="0"/>
              <a:t> is: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721217" y="2341617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2425680" imgH="876240" progId="Equation.3">
                  <p:embed/>
                </p:oleObj>
              </mc:Choice>
              <mc:Fallback>
                <p:oleObj name="Equation" r:id="rId3" imgW="2425680" imgH="87624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17" y="2341617"/>
                        <a:ext cx="6061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14640-5EC5-447F-857A-D00D0197246D}"/>
              </a:ext>
            </a:extLst>
          </p:cNvPr>
          <p:cNvSpPr txBox="1"/>
          <p:nvPr/>
        </p:nvSpPr>
        <p:spPr>
          <a:xfrm>
            <a:off x="7213734" y="2446987"/>
            <a:ext cx="4377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Quick quiz: explain what the angle theta is? What space is it in?</a:t>
            </a:r>
          </a:p>
        </p:txBody>
      </p:sp>
    </p:spTree>
    <p:extLst>
      <p:ext uri="{BB962C8B-B14F-4D97-AF65-F5344CB8AC3E}">
        <p14:creationId xmlns:p14="http://schemas.microsoft.com/office/powerpoint/2010/main" val="4191061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Quaternion Interpolation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24" y="1249251"/>
            <a:ext cx="10831132" cy="5608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Useful for animating objects between two poses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useful for all camera orientations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up vector can become tilted and annoy viewers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depends on application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Interpolated path through SLERP rotates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around a fixed axis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 constant speed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so, no acceleration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If we want to interpolate through a series of orientations</a:t>
            </a:r>
            <a:br>
              <a:rPr lang="en-US" sz="2400" dirty="0"/>
            </a:br>
            <a:r>
              <a:rPr lang="en-US" sz="2400" b="1" dirty="0"/>
              <a:t>q1,q2,…,</a:t>
            </a:r>
            <a:r>
              <a:rPr lang="en-US" sz="2400" b="1" dirty="0" err="1"/>
              <a:t>qn</a:t>
            </a:r>
            <a:r>
              <a:rPr lang="en-US" sz="2400" dirty="0"/>
              <a:t>  is SLERP a good choice?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181F2-9DBB-41C7-81A0-7BBDB0CD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32" y="1463448"/>
            <a:ext cx="3467100" cy="3038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7424E8-AF9E-4F63-A7FB-30F5D82A32DC}"/>
              </a:ext>
            </a:extLst>
          </p:cNvPr>
          <p:cNvSpPr/>
          <p:nvPr/>
        </p:nvSpPr>
        <p:spPr>
          <a:xfrm>
            <a:off x="3823038" y="3244334"/>
            <a:ext cx="454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“Don’t stick UI to camera component in Unity”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06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2DE0-2D26-46D8-8F21-07B81F2A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 in Unity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38E3061D-0932-46E7-A9CE-0D6A59EB57E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6899" y="1690690"/>
            <a:ext cx="7597914" cy="427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13C25-A48F-449B-A867-FB64E4FA1259}"/>
              </a:ext>
            </a:extLst>
          </p:cNvPr>
          <p:cNvSpPr txBox="1"/>
          <p:nvPr/>
        </p:nvSpPr>
        <p:spPr>
          <a:xfrm>
            <a:off x="3155674" y="6300617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https://www.youtube.com/watch?v=TdjoQB43EsQ</a:t>
            </a:r>
          </a:p>
        </p:txBody>
      </p:sp>
    </p:spTree>
    <p:extLst>
      <p:ext uri="{BB962C8B-B14F-4D97-AF65-F5344CB8AC3E}">
        <p14:creationId xmlns:p14="http://schemas.microsoft.com/office/powerpoint/2010/main" val="3123056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0607-66B3-4AC4-B79C-DC5DD203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1472447" cy="1325563"/>
          </a:xfrm>
        </p:spPr>
        <p:txBody>
          <a:bodyPr/>
          <a:lstStyle/>
          <a:p>
            <a:r>
              <a:rPr lang="en-US" dirty="0"/>
              <a:t>You’re Right </a:t>
            </a:r>
            <a:r>
              <a:rPr lang="en-US" dirty="0" err="1"/>
              <a:t>Nelio</a:t>
            </a:r>
            <a:r>
              <a:rPr lang="en-US" dirty="0"/>
              <a:t>….It’s Not Really Correct….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F184-2977-43C4-AA0C-EB88BBE2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825"/>
            <a:ext cx="12192000" cy="19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YES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16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76E-8408-405D-9340-9B9652E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7431-0204-407B-BC75-AD833D61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concatenate transforms using matrix multiplication</a:t>
            </a:r>
          </a:p>
          <a:p>
            <a:r>
              <a:rPr lang="en-US" dirty="0"/>
              <a:t>Suppose we have translation T, scale S, and rotation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 = TRS is a composite transform</a:t>
            </a:r>
          </a:p>
          <a:p>
            <a:r>
              <a:rPr lang="en-US" dirty="0"/>
              <a:t>When applied to a point p we have </a:t>
            </a:r>
            <a:r>
              <a:rPr lang="en-US" dirty="0" err="1"/>
              <a:t>Mp</a:t>
            </a:r>
            <a:r>
              <a:rPr lang="en-US" dirty="0"/>
              <a:t> = T(R(</a:t>
            </a:r>
            <a:r>
              <a:rPr lang="en-US" dirty="0" err="1"/>
              <a:t>Sp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M first scales then rotates then translates</a:t>
            </a:r>
          </a:p>
        </p:txBody>
      </p:sp>
    </p:spTree>
    <p:extLst>
      <p:ext uri="{BB962C8B-B14F-4D97-AF65-F5344CB8AC3E}">
        <p14:creationId xmlns:p14="http://schemas.microsoft.com/office/powerpoint/2010/main" val="3802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EE9-4C89-4029-BD04-9094040B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343-657F-413B-9CDC-5B8B4799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45" y="5350795"/>
            <a:ext cx="10515600" cy="1325563"/>
          </a:xfrm>
        </p:spPr>
        <p:txBody>
          <a:bodyPr/>
          <a:lstStyle/>
          <a:p>
            <a:r>
              <a:rPr lang="en-US" dirty="0"/>
              <a:t>In general, two affine transformation N and M will not commute</a:t>
            </a:r>
          </a:p>
          <a:p>
            <a:pPr lvl="1"/>
            <a:r>
              <a:rPr lang="en-US" dirty="0"/>
              <a:t>Which means for some N and M it is true that NM </a:t>
            </a:r>
            <a:r>
              <a:rPr lang="en-US" dirty="0">
                <a:sym typeface="Symbol" panose="05050102010706020507" pitchFamily="18" charset="2"/>
              </a:rPr>
              <a:t> MN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…but some do commute…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A5C3-E701-417A-BE19-2CDA3949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56" y="1437856"/>
            <a:ext cx="7392977" cy="39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a model and a point p</a:t>
            </a:r>
          </a:p>
          <a:p>
            <a:pPr marL="0" indent="0">
              <a:buNone/>
            </a:pPr>
            <a:r>
              <a:rPr lang="en-US" dirty="0"/>
              <a:t>How can we get the model to rotate around 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we apply just a rotation R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transformation would work?</a:t>
            </a:r>
          </a:p>
        </p:txBody>
      </p:sp>
    </p:spTree>
    <p:extLst>
      <p:ext uri="{BB962C8B-B14F-4D97-AF65-F5344CB8AC3E}">
        <p14:creationId xmlns:p14="http://schemas.microsoft.com/office/powerpoint/2010/main" val="271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transformation matrix would work?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M=(</a:t>
            </a:r>
            <a:r>
              <a:rPr lang="en-US" sz="3600" dirty="0" err="1">
                <a:solidFill>
                  <a:srgbClr val="FF0000"/>
                </a:solidFill>
              </a:rPr>
              <a:t>T</a:t>
            </a:r>
            <a:r>
              <a:rPr lang="en-US" sz="3600" baseline="-25000" dirty="0" err="1">
                <a:solidFill>
                  <a:srgbClr val="FF0000"/>
                </a:solidFill>
              </a:rPr>
              <a:t>p</a:t>
            </a:r>
            <a:r>
              <a:rPr lang="en-US" sz="3600" dirty="0" err="1">
                <a:solidFill>
                  <a:srgbClr val="FF0000"/>
                </a:solidFill>
              </a:rPr>
              <a:t>RT</a:t>
            </a:r>
            <a:r>
              <a:rPr lang="en-US" sz="3600" baseline="-25000" dirty="0">
                <a:solidFill>
                  <a:srgbClr val="FF0000"/>
                </a:solidFill>
              </a:rPr>
              <a:t>-p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0116-BF15-412B-B8EB-F26460C2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1" y="2902463"/>
            <a:ext cx="8102425" cy="30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764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14772</TotalTime>
  <Words>1495</Words>
  <Application>Microsoft Office PowerPoint</Application>
  <PresentationFormat>Widescreen</PresentationFormat>
  <Paragraphs>294</Paragraphs>
  <Slides>44</Slides>
  <Notes>6</Notes>
  <HiddenSlides>0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Arial</vt:lpstr>
      <vt:lpstr>Calibri</vt:lpstr>
      <vt:lpstr>Cambria</vt:lpstr>
      <vt:lpstr>Cambria Math</vt:lpstr>
      <vt:lpstr>Century Gothic</vt:lpstr>
      <vt:lpstr>Comic Sans MS</vt:lpstr>
      <vt:lpstr>Lato</vt:lpstr>
      <vt:lpstr>Lato Medium</vt:lpstr>
      <vt:lpstr>Slack-Lato</vt:lpstr>
      <vt:lpstr>Symbol</vt:lpstr>
      <vt:lpstr>Times New Roman</vt:lpstr>
      <vt:lpstr>Wingdings</vt:lpstr>
      <vt:lpstr>SampleSlides</vt:lpstr>
      <vt:lpstr>Equation</vt:lpstr>
      <vt:lpstr>Microsoft Equation 3.0</vt:lpstr>
      <vt:lpstr>Microsoft Equation</vt:lpstr>
      <vt:lpstr>PowerPoint Presentation</vt:lpstr>
      <vt:lpstr>A Review of Transformations</vt:lpstr>
      <vt:lpstr>Rigid-Body Transformations</vt:lpstr>
      <vt:lpstr>A New Transform: Shear</vt:lpstr>
      <vt:lpstr>A New Transform: Shear</vt:lpstr>
      <vt:lpstr>Concatenation of Transforms</vt:lpstr>
      <vt:lpstr>Order is Important</vt:lpstr>
      <vt:lpstr>Rotating a Model Around a Point</vt:lpstr>
      <vt:lpstr>Rotating a Model Around a Point</vt:lpstr>
      <vt:lpstr>Animation and Interpolation</vt:lpstr>
      <vt:lpstr>Linear Interpolation</vt:lpstr>
      <vt:lpstr>Orientation</vt:lpstr>
      <vt:lpstr>Orientation is not Direction</vt:lpstr>
      <vt:lpstr>Representing Orientations</vt:lpstr>
      <vt:lpstr>Euler Angles</vt:lpstr>
      <vt:lpstr>Applying an Euler Angle Sequence</vt:lpstr>
      <vt:lpstr>Applying an Euler Angle Sequence</vt:lpstr>
      <vt:lpstr>Euler Angles</vt:lpstr>
      <vt:lpstr>Euler Angles to Matrix Conversion</vt:lpstr>
      <vt:lpstr>Euler Angles…Good and Bad</vt:lpstr>
      <vt:lpstr>Gimbal Lock</vt:lpstr>
      <vt:lpstr>Thinking about Gimbal Lock</vt:lpstr>
      <vt:lpstr>Experiment</vt:lpstr>
      <vt:lpstr>Is Gimbal Lock that Important?</vt:lpstr>
      <vt:lpstr>Euler’s Rotation Theorem (1775)</vt:lpstr>
      <vt:lpstr>Quaternions</vt:lpstr>
      <vt:lpstr>Quaternions</vt:lpstr>
      <vt:lpstr>Unit Quaternions</vt:lpstr>
      <vt:lpstr>Quaternions as Rotations</vt:lpstr>
      <vt:lpstr>A Rotation Quaternion is Unit-Length</vt:lpstr>
      <vt:lpstr>Rotation using Quaternions</vt:lpstr>
      <vt:lpstr>Rotation using Quaternions</vt:lpstr>
      <vt:lpstr>Quaternion to Matrix</vt:lpstr>
      <vt:lpstr>Matrix to Quaternion</vt:lpstr>
      <vt:lpstr>Quaternion Dot Products</vt:lpstr>
      <vt:lpstr>Rotation using Quaternions </vt:lpstr>
      <vt:lpstr>Quaternion Multiplication</vt:lpstr>
      <vt:lpstr>Quaternion Multiplication</vt:lpstr>
      <vt:lpstr>Linear Interpolation</vt:lpstr>
      <vt:lpstr>Spherical Linear Interpolation</vt:lpstr>
      <vt:lpstr>Spherical Linear Interpolation</vt:lpstr>
      <vt:lpstr>Quaternion Interpolation</vt:lpstr>
      <vt:lpstr>Quaternions in Unity</vt:lpstr>
      <vt:lpstr>You’re Right Nelio….It’s Not Really Correct….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134</cp:revision>
  <dcterms:created xsi:type="dcterms:W3CDTF">2017-05-11T14:02:37Z</dcterms:created>
  <dcterms:modified xsi:type="dcterms:W3CDTF">2020-02-05T19:24:16Z</dcterms:modified>
</cp:coreProperties>
</file>