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61" r:id="rId3"/>
    <p:sldId id="536" r:id="rId4"/>
    <p:sldId id="534" r:id="rId5"/>
    <p:sldId id="535" r:id="rId6"/>
    <p:sldId id="455" r:id="rId7"/>
    <p:sldId id="799" r:id="rId8"/>
    <p:sldId id="800" r:id="rId9"/>
    <p:sldId id="801" r:id="rId10"/>
    <p:sldId id="486" r:id="rId11"/>
    <p:sldId id="519" r:id="rId12"/>
    <p:sldId id="523" r:id="rId13"/>
    <p:sldId id="521" r:id="rId14"/>
    <p:sldId id="522" r:id="rId15"/>
    <p:sldId id="526" r:id="rId16"/>
    <p:sldId id="487" r:id="rId17"/>
    <p:sldId id="527" r:id="rId18"/>
    <p:sldId id="525" r:id="rId19"/>
    <p:sldId id="524" r:id="rId20"/>
    <p:sldId id="53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9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EBAF9-C57F-49F6-ACDE-CA3524038FB7}" type="datetimeFigureOut">
              <a:rPr lang="en-US" smtClean="0"/>
              <a:t>8/28/2019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825578-9DA2-4D5D-94FC-52A1EF42E21F}" type="slidenum">
              <a:rPr lang="en-US" smtClean="0"/>
              <a:t>‹#›</a:t>
            </a:fld>
            <a:endParaRPr lang="en-US"/>
          </a:p>
        </p:txBody>
      </p:sp>
    </p:spTree>
    <p:extLst>
      <p:ext uri="{BB962C8B-B14F-4D97-AF65-F5344CB8AC3E}">
        <p14:creationId xmlns:p14="http://schemas.microsoft.com/office/powerpoint/2010/main" val="309669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7712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47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1609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2487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8400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45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7637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912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34BC6BA-BBE3-4427-B0F4-A161539150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8842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006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5143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8366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672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E03C5A-84C4-4174-8126-8DE6933E072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8712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7D6F0C-1B62-4A4B-B205-559A1FC97015}"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383667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D6F0C-1B62-4A4B-B205-559A1FC97015}"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84559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D6F0C-1B62-4A4B-B205-559A1FC97015}"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60714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D6F0C-1B62-4A4B-B205-559A1FC97015}"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8730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7D6F0C-1B62-4A4B-B205-559A1FC97015}"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64214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7D6F0C-1B62-4A4B-B205-559A1FC97015}"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3479565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7D6F0C-1B62-4A4B-B205-559A1FC97015}" type="datetimeFigureOut">
              <a:rPr lang="en-US" smtClean="0"/>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3558970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7D6F0C-1B62-4A4B-B205-559A1FC97015}" type="datetimeFigureOut">
              <a:rPr lang="en-US" smtClean="0"/>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54217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D6F0C-1B62-4A4B-B205-559A1FC97015}" type="datetimeFigureOut">
              <a:rPr lang="en-US" smtClean="0"/>
              <a:t>8/28/2019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53591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7D6F0C-1B62-4A4B-B205-559A1FC97015}"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2338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7D6F0C-1B62-4A4B-B205-559A1FC97015}"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0A973-04F0-4413-B53D-C445ADDD5112}" type="slidenum">
              <a:rPr lang="en-US" smtClean="0"/>
              <a:t>‹#›</a:t>
            </a:fld>
            <a:endParaRPr lang="en-US"/>
          </a:p>
        </p:txBody>
      </p:sp>
    </p:spTree>
    <p:extLst>
      <p:ext uri="{BB962C8B-B14F-4D97-AF65-F5344CB8AC3E}">
        <p14:creationId xmlns:p14="http://schemas.microsoft.com/office/powerpoint/2010/main" val="102694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D6F0C-1B62-4A4B-B205-559A1FC97015}" type="datetimeFigureOut">
              <a:rPr lang="en-US" smtClean="0"/>
              <a:t>8/28/2019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0A973-04F0-4413-B53D-C445ADDD5112}" type="slidenum">
              <a:rPr lang="en-US" smtClean="0"/>
              <a:t>‹#›</a:t>
            </a:fld>
            <a:endParaRPr lang="en-US"/>
          </a:p>
        </p:txBody>
      </p:sp>
    </p:spTree>
    <p:extLst>
      <p:ext uri="{BB962C8B-B14F-4D97-AF65-F5344CB8AC3E}">
        <p14:creationId xmlns:p14="http://schemas.microsoft.com/office/powerpoint/2010/main" val="2862565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0.jpg"/><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142239" y="1097280"/>
            <a:ext cx="11907521" cy="5078313"/>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9933FF"/>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9933FF"/>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rPr>
              <a:t>VR </a:t>
            </a: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rPr>
              <a:t>Design &amp; Development</a:t>
            </a: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rPr>
              <a:t>Methodologies</a:t>
            </a:r>
            <a:r>
              <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2" indent="0" algn="r" defTabSz="914400" rtl="0" eaLnBrk="1" fontAlgn="auto" latinLnBrk="0" hangingPunct="1">
              <a:lnSpc>
                <a:spcPct val="100000"/>
              </a:lnSpc>
              <a:spcBef>
                <a:spcPts val="0"/>
              </a:spcBef>
              <a:spcAft>
                <a:spcPts val="0"/>
              </a:spcAft>
              <a:buClrTx/>
              <a:buSzTx/>
              <a:buFontTx/>
              <a:buNone/>
              <a:tabLst/>
              <a:defRPr/>
            </a:pPr>
            <a:endParaRPr kumimoji="0" lang="en-US" sz="36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2" indent="0" algn="r" defTabSz="914400" rtl="0" eaLnBrk="1" fontAlgn="auto" latinLnBrk="0" hangingPunct="1">
              <a:lnSpc>
                <a:spcPct val="100000"/>
              </a:lnSpc>
              <a:spcBef>
                <a:spcPts val="0"/>
              </a:spcBef>
              <a:spcAft>
                <a:spcPts val="0"/>
              </a:spcAft>
              <a:buClrTx/>
              <a:buSzTx/>
              <a:buFontTx/>
              <a:buNone/>
              <a:tabLst/>
              <a:defRPr/>
            </a:pPr>
            <a:r>
              <a:rPr kumimoji="0" lang="en-US" sz="3600" b="0" i="1" u="none" strike="noStrike" kern="1200" cap="none" spc="0" normalizeH="0" baseline="0" noProof="0" dirty="0">
                <a:ln>
                  <a:noFill/>
                </a:ln>
                <a:solidFill>
                  <a:prstClr val="white"/>
                </a:solidFill>
                <a:effectLst/>
                <a:uLnTx/>
                <a:uFillTx/>
                <a:latin typeface="Calibri" panose="020F0502020204030204"/>
                <a:ea typeface="+mn-ea"/>
                <a:cs typeface="+mn-cs"/>
              </a:rPr>
              <a:t>(For internal use only)</a:t>
            </a: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182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566" y="1193856"/>
            <a:ext cx="12098867" cy="464871"/>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1838: Stereoscopic Vision – Invented by Charles Wheatstone, it brought depth to photography via a viewer and special slides</a:t>
            </a: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CF99F9F-9C50-43BC-8FC3-511907F9CDB8}"/>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History of VR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descr="A close up of a sign&#10;&#10;Description automatically generated">
            <a:extLst>
              <a:ext uri="{FF2B5EF4-FFF2-40B4-BE49-F238E27FC236}">
                <a16:creationId xmlns:a16="http://schemas.microsoft.com/office/drawing/2014/main" id="{04334B10-3708-4A8C-954D-E9E7231E8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933" y="1838702"/>
            <a:ext cx="7979833" cy="3968637"/>
          </a:xfrm>
          <a:prstGeom prst="rect">
            <a:avLst/>
          </a:prstGeom>
        </p:spPr>
      </p:pic>
    </p:spTree>
    <p:extLst>
      <p:ext uri="{BB962C8B-B14F-4D97-AF65-F5344CB8AC3E}">
        <p14:creationId xmlns:p14="http://schemas.microsoft.com/office/powerpoint/2010/main" val="50382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566" y="1033877"/>
            <a:ext cx="12098867" cy="78483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1952: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Sensorama</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 Morton Heilig created a device to address all sensory input, it included stereoscopic 3D display, fans, smell generators, stereo speakers and a vibrating chair.   He built working models in 1956 and made several movies for the device.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CF99F9F-9C50-43BC-8FC3-511907F9CDB8}"/>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History of VR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descr="A close up of a map&#10;&#10;Description automatically generated">
            <a:extLst>
              <a:ext uri="{FF2B5EF4-FFF2-40B4-BE49-F238E27FC236}">
                <a16:creationId xmlns:a16="http://schemas.microsoft.com/office/drawing/2014/main" id="{2A00B9D9-5C7D-413A-8921-57D571300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037" y="1818707"/>
            <a:ext cx="6091924" cy="4061283"/>
          </a:xfrm>
          <a:prstGeom prst="rect">
            <a:avLst/>
          </a:prstGeom>
        </p:spPr>
      </p:pic>
    </p:spTree>
    <p:extLst>
      <p:ext uri="{BB962C8B-B14F-4D97-AF65-F5344CB8AC3E}">
        <p14:creationId xmlns:p14="http://schemas.microsoft.com/office/powerpoint/2010/main" val="1120181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CF99F9F-9C50-43BC-8FC3-511907F9CDB8}"/>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History of VR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descr="A close up of a map&#10;&#10;Description automatically generated">
            <a:extLst>
              <a:ext uri="{FF2B5EF4-FFF2-40B4-BE49-F238E27FC236}">
                <a16:creationId xmlns:a16="http://schemas.microsoft.com/office/drawing/2014/main" id="{1034B02A-0761-44C9-A7B2-A1F340BC4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030" y="2736026"/>
            <a:ext cx="8632532" cy="2964379"/>
          </a:xfrm>
          <a:prstGeom prst="rect">
            <a:avLst/>
          </a:prstGeom>
        </p:spPr>
      </p:pic>
      <p:pic>
        <p:nvPicPr>
          <p:cNvPr id="10" name="Picture 9" descr="A person wearing a hat&#10;&#10;Description automatically generated">
            <a:extLst>
              <a:ext uri="{FF2B5EF4-FFF2-40B4-BE49-F238E27FC236}">
                <a16:creationId xmlns:a16="http://schemas.microsoft.com/office/drawing/2014/main" id="{7062A347-6DC4-44F1-BF3D-A9F6D165ED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9804" y="2736026"/>
            <a:ext cx="2686375" cy="2976453"/>
          </a:xfrm>
          <a:prstGeom prst="rect">
            <a:avLst/>
          </a:prstGeom>
        </p:spPr>
      </p:pic>
      <p:sp>
        <p:nvSpPr>
          <p:cNvPr id="15" name="TextBox 14">
            <a:extLst>
              <a:ext uri="{FF2B5EF4-FFF2-40B4-BE49-F238E27FC236}">
                <a16:creationId xmlns:a16="http://schemas.microsoft.com/office/drawing/2014/main" id="{3FECE3B7-47F3-4FD7-9AFF-51C45DB6DC6D}"/>
              </a:ext>
            </a:extLst>
          </p:cNvPr>
          <p:cNvSpPr txBox="1"/>
          <p:nvPr/>
        </p:nvSpPr>
        <p:spPr>
          <a:xfrm>
            <a:off x="46566" y="1033878"/>
            <a:ext cx="12098867" cy="78483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1960: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Telesphere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Mask – Heilig followed up with what is considered to be the first HMD.  It featured stereo 3D as well as wide vision and stereophonic sound.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5470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566" y="1106670"/>
            <a:ext cx="12098867" cy="92333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1960s: Super Cockpit Program – Tom Furness, working in the Air Force, created some of the first HMDs.  He worked on fully immersive cockpit simulations for 20 years before leaving and working at he forefront of VR at the U. of Washington.</a:t>
            </a: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He created Human Interface Technology Lab and the Virtual World Society to drive VR in the educational realm.</a:t>
            </a: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CF99F9F-9C50-43BC-8FC3-511907F9CDB8}"/>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History of VR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descr="A picture containing text&#10;&#10;Description automatically generated">
            <a:extLst>
              <a:ext uri="{FF2B5EF4-FFF2-40B4-BE49-F238E27FC236}">
                <a16:creationId xmlns:a16="http://schemas.microsoft.com/office/drawing/2014/main" id="{C39691D2-070A-46E4-9339-4A3B771CA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999" y="1953242"/>
            <a:ext cx="7687734" cy="4662190"/>
          </a:xfrm>
          <a:prstGeom prst="rect">
            <a:avLst/>
          </a:prstGeom>
        </p:spPr>
      </p:pic>
    </p:spTree>
    <p:extLst>
      <p:ext uri="{BB962C8B-B14F-4D97-AF65-F5344CB8AC3E}">
        <p14:creationId xmlns:p14="http://schemas.microsoft.com/office/powerpoint/2010/main" val="1747330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405397"/>
            <a:ext cx="12098867" cy="147732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1961: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Headsight</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 Developed by </a:t>
            </a: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Comeau</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and </a:t>
            </a:r>
            <a:r>
              <a:rPr kumimoji="0" lang="en-US" sz="1800" b="0" i="1" u="none" strike="noStrike" kern="1200" cap="none" spc="0" normalizeH="0" baseline="0" noProof="0" dirty="0" err="1">
                <a:ln>
                  <a:noFill/>
                </a:ln>
                <a:solidFill>
                  <a:prstClr val="white"/>
                </a:solidFill>
                <a:effectLst/>
                <a:uLnTx/>
                <a:uFillTx/>
                <a:latin typeface="Calibri" panose="020F0502020204030204"/>
                <a:ea typeface="+mn-ea"/>
                <a:cs typeface="+mn-cs"/>
              </a:rPr>
              <a:t>Bryan,engineers</a:t>
            </a: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 from the </a:t>
            </a:r>
            <a:r>
              <a:rPr kumimoji="0" lang="en-US" sz="1800" b="0" i="1" u="none" strike="noStrike" kern="1200" cap="none" spc="0" normalizeH="0" baseline="0" noProof="0" dirty="0" err="1">
                <a:ln>
                  <a:noFill/>
                </a:ln>
                <a:solidFill>
                  <a:prstClr val="white"/>
                </a:solidFill>
                <a:effectLst/>
                <a:uLnTx/>
                <a:uFillTx/>
                <a:latin typeface="Calibri" panose="020F0502020204030204"/>
                <a:ea typeface="+mn-ea"/>
                <a:cs typeface="+mn-cs"/>
              </a:rPr>
              <a:t>Philco</a:t>
            </a:r>
            <a:r>
              <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Corporation) engineers (Comeau &amp; Bryan) developed the first precursor to the HMD as we know it today – the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Headsight</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Each eye had a video screen and there was a motion tracking device that linked to a remote camera, moving your head moved the camera.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Headsight</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was the beginning of modern HMD but it lacked computer integration and with that, computer generated images. </a:t>
            </a:r>
            <a:endPar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CF99F9F-9C50-43BC-8FC3-511907F9CDB8}"/>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History of VR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descr="A person wearing a suit and tie&#10;&#10;Description automatically generated">
            <a:extLst>
              <a:ext uri="{FF2B5EF4-FFF2-40B4-BE49-F238E27FC236}">
                <a16:creationId xmlns:a16="http://schemas.microsoft.com/office/drawing/2014/main" id="{929DE2E2-5D29-45B9-A3A6-5E71C2FD7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3538" y="2716179"/>
            <a:ext cx="7377661" cy="3654139"/>
          </a:xfrm>
          <a:prstGeom prst="rect">
            <a:avLst/>
          </a:prstGeom>
        </p:spPr>
      </p:pic>
    </p:spTree>
    <p:extLst>
      <p:ext uri="{BB962C8B-B14F-4D97-AF65-F5344CB8AC3E}">
        <p14:creationId xmlns:p14="http://schemas.microsoft.com/office/powerpoint/2010/main" val="428395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566" y="1152647"/>
            <a:ext cx="12098867" cy="147732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1965: Ivan Sutherland, MIT scientist, described the “Ultimate Display” concept, a description of Virtual Reality that became a blueprint for what modern VR became.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1968: Sword of Damocles project – Sutherland created the first VR HMD attached to a computer.  It was tethered to a telescoping arm that hung over the user, hence the name, collecting data on head tracking while simple geometric shapes were shown via a stereoscopic display. </a:t>
            </a:r>
            <a:endPar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CF99F9F-9C50-43BC-8FC3-511907F9CDB8}"/>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History of VR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B921752E-44D6-4C9C-98F9-1E4160A8FCF3}"/>
              </a:ext>
            </a:extLst>
          </p:cNvPr>
          <p:cNvGrpSpPr/>
          <p:nvPr/>
        </p:nvGrpSpPr>
        <p:grpSpPr>
          <a:xfrm>
            <a:off x="1908701" y="2724219"/>
            <a:ext cx="8123065" cy="3858173"/>
            <a:chOff x="1229803" y="2199766"/>
            <a:chExt cx="9732393" cy="4573745"/>
          </a:xfrm>
        </p:grpSpPr>
        <p:pic>
          <p:nvPicPr>
            <p:cNvPr id="4" name="Picture 3" descr="A person wearing a hat and glasses&#10;&#10;Description automatically generated">
              <a:extLst>
                <a:ext uri="{FF2B5EF4-FFF2-40B4-BE49-F238E27FC236}">
                  <a16:creationId xmlns:a16="http://schemas.microsoft.com/office/drawing/2014/main" id="{31D8E886-4EFE-4754-9532-9E39913DD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803" y="2199766"/>
              <a:ext cx="9732393" cy="4573745"/>
            </a:xfrm>
            <a:prstGeom prst="rect">
              <a:avLst/>
            </a:prstGeom>
          </p:spPr>
        </p:pic>
        <p:sp>
          <p:nvSpPr>
            <p:cNvPr id="9" name="TextBox 8">
              <a:extLst>
                <a:ext uri="{FF2B5EF4-FFF2-40B4-BE49-F238E27FC236}">
                  <a16:creationId xmlns:a16="http://schemas.microsoft.com/office/drawing/2014/main" id="{A15FE3B8-9DCE-472B-B43D-C88C2D3C72A8}"/>
                </a:ext>
              </a:extLst>
            </p:cNvPr>
            <p:cNvSpPr txBox="1"/>
            <p:nvPr/>
          </p:nvSpPr>
          <p:spPr>
            <a:xfrm>
              <a:off x="4283884" y="2316546"/>
              <a:ext cx="19050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https://vrroom.buzz</a:t>
              </a:r>
              <a:endParaRPr kumimoji="0" lang="en-US" sz="14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231652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9254F24-1F5E-42EC-B67A-DF0B6D9EDE4E}"/>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History of VR: VPL Research</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BAE4B4F-3E44-42E1-9FCB-8D3701D92AB1}"/>
              </a:ext>
            </a:extLst>
          </p:cNvPr>
          <p:cNvSpPr/>
          <p:nvPr/>
        </p:nvSpPr>
        <p:spPr>
          <a:xfrm>
            <a:off x="3048000" y="1997839"/>
            <a:ext cx="6096000" cy="36933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28365A1-4B6B-4B4B-BA09-9F7D5FFC2DB7}"/>
              </a:ext>
            </a:extLst>
          </p:cNvPr>
          <p:cNvSpPr txBox="1"/>
          <p:nvPr/>
        </p:nvSpPr>
        <p:spPr>
          <a:xfrm>
            <a:off x="46566" y="1030288"/>
            <a:ext cx="12098867" cy="1631216"/>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1987: - The term Virtual Reality is popularized by Jaron Lanier and the he went on to create VPL Research which built various items in support of VR including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the </a:t>
            </a:r>
            <a:r>
              <a:rPr kumimoji="0" lang="en-US" sz="2000" b="0" i="0" u="none" strike="noStrike" kern="1200" cap="none" spc="0" normalizeH="0" baseline="0" noProof="0" dirty="0" err="1">
                <a:ln>
                  <a:noFill/>
                </a:ln>
                <a:solidFill>
                  <a:prstClr val="white"/>
                </a:solidFill>
                <a:effectLst/>
                <a:uLnTx/>
                <a:uFillTx/>
                <a:latin typeface="Calibri" panose="020F0502020204030204"/>
                <a:ea typeface="+mn-ea"/>
                <a:cs typeface="+mn-cs"/>
              </a:rPr>
              <a:t>DataGlove</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 major development in VR haptics)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the </a:t>
            </a:r>
            <a:r>
              <a:rPr kumimoji="0" lang="en-US" sz="2000" b="0" i="0" u="none" strike="noStrike" kern="1200" cap="none" spc="0" normalizeH="0" baseline="0" noProof="0" dirty="0" err="1">
                <a:ln>
                  <a:noFill/>
                </a:ln>
                <a:solidFill>
                  <a:prstClr val="white"/>
                </a:solidFill>
                <a:effectLst/>
                <a:uLnTx/>
                <a:uFillTx/>
                <a:latin typeface="Calibri" panose="020F0502020204030204"/>
                <a:ea typeface="+mn-ea"/>
                <a:cs typeface="+mn-cs"/>
              </a:rPr>
              <a:t>Datasuit</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Eyephone (HMD)</a:t>
            </a:r>
            <a:endParaRPr kumimoji="0" lang="en-US" sz="20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descr="A picture containing floor, indoor, wall, bicycle&#10;&#10;Description automatically generated">
            <a:extLst>
              <a:ext uri="{FF2B5EF4-FFF2-40B4-BE49-F238E27FC236}">
                <a16:creationId xmlns:a16="http://schemas.microsoft.com/office/drawing/2014/main" id="{492595B3-5C06-44EC-B1FE-7F616C741D83}"/>
              </a:ext>
            </a:extLst>
          </p:cNvPr>
          <p:cNvPicPr>
            <a:picLocks noChangeAspect="1"/>
          </p:cNvPicPr>
          <p:nvPr/>
        </p:nvPicPr>
        <p:blipFill rotWithShape="1">
          <a:blip r:embed="rId3">
            <a:extLst>
              <a:ext uri="{28A0092B-C50C-407E-A947-70E740481C1C}">
                <a14:useLocalDpi xmlns:a14="http://schemas.microsoft.com/office/drawing/2010/main" val="0"/>
              </a:ext>
            </a:extLst>
          </a:blip>
          <a:srcRect b="30537"/>
          <a:stretch/>
        </p:blipFill>
        <p:spPr>
          <a:xfrm>
            <a:off x="6985392" y="1398919"/>
            <a:ext cx="3158694" cy="4549165"/>
          </a:xfrm>
          <a:prstGeom prst="rect">
            <a:avLst/>
          </a:prstGeom>
        </p:spPr>
      </p:pic>
    </p:spTree>
    <p:extLst>
      <p:ext uri="{BB962C8B-B14F-4D97-AF65-F5344CB8AC3E}">
        <p14:creationId xmlns:p14="http://schemas.microsoft.com/office/powerpoint/2010/main" val="180702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E41FE19-A501-4E84-A50A-5104F13FE2B9}"/>
              </a:ext>
            </a:extLst>
          </p:cNvPr>
          <p:cNvSpPr txBox="1"/>
          <p:nvPr/>
        </p:nvSpPr>
        <p:spPr>
          <a:xfrm>
            <a:off x="177553" y="1211036"/>
            <a:ext cx="12098867" cy="4770537"/>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1990s: VR Goes Mainstream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1991: </a:t>
            </a:r>
            <a:r>
              <a:rPr kumimoji="0" lang="en-US" sz="2000" b="0" i="0" u="none" strike="noStrike" kern="1200" cap="none" spc="0" normalizeH="0" baseline="0" noProof="0" dirty="0" err="1">
                <a:ln>
                  <a:noFill/>
                </a:ln>
                <a:solidFill>
                  <a:prstClr val="white"/>
                </a:solidFill>
                <a:effectLst/>
                <a:uLnTx/>
                <a:uFillTx/>
                <a:latin typeface="Calibri" panose="020F0502020204030204"/>
                <a:ea typeface="+mn-ea"/>
                <a:cs typeface="+mn-cs"/>
              </a:rPr>
              <a:t>Virtuality</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Group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launched a range of VR arcade games and machines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1993: Sega VR (never Shipped)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1995: Nintendo Virtual Boy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1"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49B5C79-B2E9-4971-B3BF-471678D0039B}"/>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History of VR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descr="A picture containing wall, indoor, items&#10;&#10;Description automatically generated">
            <a:extLst>
              <a:ext uri="{FF2B5EF4-FFF2-40B4-BE49-F238E27FC236}">
                <a16:creationId xmlns:a16="http://schemas.microsoft.com/office/drawing/2014/main" id="{AF6EE049-5D18-4FAC-B464-21D80AF99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1667" y="1162975"/>
            <a:ext cx="2532446" cy="1730505"/>
          </a:xfrm>
          <a:prstGeom prst="rect">
            <a:avLst/>
          </a:prstGeom>
        </p:spPr>
      </p:pic>
      <p:pic>
        <p:nvPicPr>
          <p:cNvPr id="8" name="Picture 7" descr="A picture containing clothing&#10;&#10;Description automatically generated">
            <a:extLst>
              <a:ext uri="{FF2B5EF4-FFF2-40B4-BE49-F238E27FC236}">
                <a16:creationId xmlns:a16="http://schemas.microsoft.com/office/drawing/2014/main" id="{15BD3532-A1A2-404F-8838-B2828FC42CCD}"/>
              </a:ext>
            </a:extLst>
          </p:cNvPr>
          <p:cNvPicPr>
            <a:picLocks noChangeAspect="1"/>
          </p:cNvPicPr>
          <p:nvPr/>
        </p:nvPicPr>
        <p:blipFill rotWithShape="1">
          <a:blip r:embed="rId4">
            <a:extLst>
              <a:ext uri="{28A0092B-C50C-407E-A947-70E740481C1C}">
                <a14:useLocalDpi xmlns:a14="http://schemas.microsoft.com/office/drawing/2010/main" val="0"/>
              </a:ext>
            </a:extLst>
          </a:blip>
          <a:srcRect l="42457"/>
          <a:stretch/>
        </p:blipFill>
        <p:spPr>
          <a:xfrm>
            <a:off x="8880954" y="2198138"/>
            <a:ext cx="2584586" cy="2100987"/>
          </a:xfrm>
          <a:prstGeom prst="rect">
            <a:avLst/>
          </a:prstGeom>
        </p:spPr>
      </p:pic>
      <p:pic>
        <p:nvPicPr>
          <p:cNvPr id="10" name="Picture 9" descr="A close up of a device&#10;&#10;Description automatically generated">
            <a:extLst>
              <a:ext uri="{FF2B5EF4-FFF2-40B4-BE49-F238E27FC236}">
                <a16:creationId xmlns:a16="http://schemas.microsoft.com/office/drawing/2014/main" id="{248F96D5-B2CD-4503-8BBA-A3C794D519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174970"/>
            <a:ext cx="2933420" cy="1825240"/>
          </a:xfrm>
          <a:prstGeom prst="rect">
            <a:avLst/>
          </a:prstGeom>
        </p:spPr>
      </p:pic>
    </p:spTree>
    <p:extLst>
      <p:ext uri="{BB962C8B-B14F-4D97-AF65-F5344CB8AC3E}">
        <p14:creationId xmlns:p14="http://schemas.microsoft.com/office/powerpoint/2010/main" val="3079122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095690"/>
            <a:ext cx="12192000" cy="5316840"/>
          </a:xfrm>
          <a:prstGeom prst="rect">
            <a:avLst/>
          </a:prstGeom>
          <a:noFill/>
        </p:spPr>
        <p:txBody>
          <a:bodyPr wrap="square" rtlCol="0" anchor="ctr">
            <a:sp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2010:  18-year-old entrepreneur Palmer </a:t>
            </a:r>
            <a:r>
              <a:rPr kumimoji="0" lang="en-US" sz="2000" b="0" i="0" u="none" strike="noStrike" kern="1200" cap="none" spc="0" normalizeH="0" baseline="0" noProof="0" dirty="0" err="1">
                <a:ln>
                  <a:noFill/>
                </a:ln>
                <a:solidFill>
                  <a:prstClr val="white"/>
                </a:solidFill>
                <a:effectLst/>
                <a:uLnTx/>
                <a:uFillTx/>
                <a:latin typeface="Calibri" panose="020F0502020204030204"/>
                <a:ea typeface="+mn-ea"/>
                <a:cs typeface="+mn-cs"/>
              </a:rPr>
              <a:t>Luckey</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created a VR prototype called the Oculus Rift.  He raised over $2M in a Kickstarter and created huge consumer and corporate interest in VR, sold to Facebook for $2B in 2014.  </a:t>
            </a:r>
          </a:p>
          <a:p>
            <a:pPr marL="0" marR="0" lvl="0" indent="0" algn="l" defTabSz="914400" rtl="0" eaLnBrk="1" fontAlgn="base"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2015-2016: Various VR systems shipped </a:t>
            </a: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Oculus Rift</a:t>
            </a: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HTC </a:t>
            </a:r>
            <a:r>
              <a:rPr kumimoji="0" lang="en-US" sz="2000" b="0" i="0" u="none" strike="noStrike" kern="1200" cap="none" spc="0" normalizeH="0" baseline="0" noProof="0" dirty="0" err="1">
                <a:ln>
                  <a:noFill/>
                </a:ln>
                <a:solidFill>
                  <a:prstClr val="white"/>
                </a:solidFill>
                <a:effectLst/>
                <a:uLnTx/>
                <a:uFillTx/>
                <a:latin typeface="Calibri" panose="020F0502020204030204"/>
                <a:ea typeface="+mn-ea"/>
                <a:cs typeface="+mn-cs"/>
              </a:rPr>
              <a:t>Vive</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(in conjunction with Valve)</a:t>
            </a: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Samsung Gear</a:t>
            </a: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Playstation VR</a:t>
            </a: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Google Cardboard</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2018 &amp; 2019</a:t>
            </a: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Oculus Go</a:t>
            </a: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HP Reverb</a:t>
            </a: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HTC </a:t>
            </a:r>
            <a:r>
              <a:rPr kumimoji="0" lang="en-US" sz="2000" b="0" i="0" u="none" strike="noStrike" kern="1200" cap="none" spc="0" normalizeH="0" baseline="0" noProof="0" dirty="0" err="1">
                <a:ln>
                  <a:noFill/>
                </a:ln>
                <a:solidFill>
                  <a:prstClr val="white"/>
                </a:solidFill>
                <a:effectLst/>
                <a:uLnTx/>
                <a:uFillTx/>
                <a:latin typeface="Calibri" panose="020F0502020204030204"/>
                <a:ea typeface="+mn-ea"/>
                <a:cs typeface="+mn-cs"/>
              </a:rPr>
              <a:t>Vive</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Focus</a:t>
            </a: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Oculus Quest</a:t>
            </a: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Oculus Rift S</a:t>
            </a: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Valve Index</a:t>
            </a:r>
          </a:p>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0F9AA2F-BCDD-46CC-95B3-A66BB4407C4F}"/>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History of VR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2292" name="Picture 4" descr="https://arvrtech.eu/sites/default/files/styles/blogimg2/public/vr%20gear.jpg?itok=nebFjFlE">
            <a:extLst>
              <a:ext uri="{FF2B5EF4-FFF2-40B4-BE49-F238E27FC236}">
                <a16:creationId xmlns:a16="http://schemas.microsoft.com/office/drawing/2014/main" id="{F6CA585D-4705-47F0-8BDD-9691970EB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508" y="2419549"/>
            <a:ext cx="6939440" cy="3154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451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566" y="1173227"/>
            <a:ext cx="12098867" cy="1461939"/>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white"/>
                </a:solidFill>
                <a:effectLst/>
                <a:uLnTx/>
                <a:uFillTx/>
                <a:latin typeface="Calibri" panose="020F0502020204030204"/>
                <a:ea typeface="+mn-ea"/>
                <a:cs typeface="+mn-cs"/>
              </a:rPr>
              <a:t>Feelreal</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 Modern version of the original </a:t>
            </a:r>
            <a:r>
              <a:rPr kumimoji="0" lang="en-US" sz="2000" b="0" i="0" u="none" strike="noStrike" kern="1200" cap="none" spc="0" normalizeH="0" baseline="0" noProof="0" dirty="0" err="1">
                <a:ln>
                  <a:noFill/>
                </a:ln>
                <a:solidFill>
                  <a:prstClr val="white"/>
                </a:solidFill>
                <a:effectLst/>
                <a:uLnTx/>
                <a:uFillTx/>
                <a:latin typeface="Calibri" panose="020F0502020204030204"/>
                <a:ea typeface="+mn-ea"/>
                <a:cs typeface="+mn-cs"/>
              </a:rPr>
              <a:t>Sensorama</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white"/>
                </a:solidFill>
                <a:effectLst/>
                <a:uLnTx/>
                <a:uFillTx/>
                <a:latin typeface="Calibri" panose="020F0502020204030204"/>
                <a:ea typeface="+mn-ea"/>
                <a:cs typeface="+mn-cs"/>
              </a:rPr>
              <a:t>Feelreal</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is a new company producing a VR mask add-on that provides olfactory, water, hear, wind and vibration feedback for the current VR masks.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3dRudder: Foot controller for PSVR, removes teleporting and reduces motion sickness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CF99F9F-9C50-43BC-8FC3-511907F9CDB8}"/>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History of VR: 2019  Peripherals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1BACDE5B-75AB-4AA8-870E-110BBCEB3962}"/>
              </a:ext>
            </a:extLst>
          </p:cNvPr>
          <p:cNvGrpSpPr/>
          <p:nvPr/>
        </p:nvGrpSpPr>
        <p:grpSpPr>
          <a:xfrm>
            <a:off x="174286" y="2436027"/>
            <a:ext cx="6977142" cy="3406815"/>
            <a:chOff x="2153210" y="2224215"/>
            <a:chExt cx="7509852" cy="4222648"/>
          </a:xfrm>
        </p:grpSpPr>
        <p:pic>
          <p:nvPicPr>
            <p:cNvPr id="8" name="Picture 7">
              <a:extLst>
                <a:ext uri="{FF2B5EF4-FFF2-40B4-BE49-F238E27FC236}">
                  <a16:creationId xmlns:a16="http://schemas.microsoft.com/office/drawing/2014/main" id="{61B3ABC3-C881-4E78-BE13-513D68498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210" y="2224215"/>
              <a:ext cx="7509852" cy="4222648"/>
            </a:xfrm>
            <a:prstGeom prst="rect">
              <a:avLst/>
            </a:prstGeom>
          </p:spPr>
        </p:pic>
        <p:sp>
          <p:nvSpPr>
            <p:cNvPr id="9" name="TextBox 8">
              <a:extLst>
                <a:ext uri="{FF2B5EF4-FFF2-40B4-BE49-F238E27FC236}">
                  <a16:creationId xmlns:a16="http://schemas.microsoft.com/office/drawing/2014/main" id="{6BD7AE91-BAE0-469F-A8C0-B022AAE038D6}"/>
                </a:ext>
              </a:extLst>
            </p:cNvPr>
            <p:cNvSpPr txBox="1"/>
            <p:nvPr/>
          </p:nvSpPr>
          <p:spPr>
            <a:xfrm>
              <a:off x="2382042" y="6088829"/>
              <a:ext cx="190500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Feelreal.com</a:t>
              </a:r>
            </a:p>
          </p:txBody>
        </p:sp>
      </p:grpSp>
      <p:pic>
        <p:nvPicPr>
          <p:cNvPr id="10" name="Picture 4" descr="Image result for 3d rudder psvr">
            <a:extLst>
              <a:ext uri="{FF2B5EF4-FFF2-40B4-BE49-F238E27FC236}">
                <a16:creationId xmlns:a16="http://schemas.microsoft.com/office/drawing/2014/main" id="{5B151A5E-0B68-4F64-8BC2-049ACE6F07D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6171" y="2449675"/>
            <a:ext cx="4560447" cy="3371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2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Who am I?</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1209" y="1642912"/>
            <a:ext cx="2570005" cy="339561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714" y="1642911"/>
            <a:ext cx="2251010" cy="3396979"/>
          </a:xfrm>
          <a:prstGeom prst="rect">
            <a:avLst/>
          </a:prstGeom>
        </p:spPr>
      </p:pic>
      <p:sp>
        <p:nvSpPr>
          <p:cNvPr id="5" name="TextBox 4"/>
          <p:cNvSpPr txBox="1"/>
          <p:nvPr/>
        </p:nvSpPr>
        <p:spPr>
          <a:xfrm>
            <a:off x="173736" y="1051560"/>
            <a:ext cx="6774079" cy="495520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srgbClr val="9933FF"/>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35 years in the video game industry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Self taught programmer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Designed, programmed &amp; shipped 2 games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Spent 11 years doing external development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Taught me communication and information gathering</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Basically a production guy with input on design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Game development from all sides</a:t>
            </a:r>
          </a:p>
          <a:p>
            <a:pPr marL="742950" marR="0" lvl="1"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Last 15 years I was responsible for Volition game Dev.</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Experimented with various structures/methodologies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933FF"/>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9933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6830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566" y="1195459"/>
            <a:ext cx="12098867" cy="46166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2019: Still to come: HTC Vibe Pro with Eye tracking, HTC Cosmos</a:t>
            </a: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CF99F9F-9C50-43BC-8FC3-511907F9CDB8}"/>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History of VR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E5A6E3C4-4E32-4F6F-8B00-F80AFCDAE962}"/>
              </a:ext>
            </a:extLst>
          </p:cNvPr>
          <p:cNvGrpSpPr/>
          <p:nvPr/>
        </p:nvGrpSpPr>
        <p:grpSpPr>
          <a:xfrm>
            <a:off x="158889" y="2177492"/>
            <a:ext cx="3605089" cy="3390969"/>
            <a:chOff x="442114" y="2015527"/>
            <a:chExt cx="4007368" cy="3701137"/>
          </a:xfrm>
        </p:grpSpPr>
        <p:pic>
          <p:nvPicPr>
            <p:cNvPr id="8194" name="Picture 2" descr="Image result for Vive Pro Eye">
              <a:extLst>
                <a:ext uri="{FF2B5EF4-FFF2-40B4-BE49-F238E27FC236}">
                  <a16:creationId xmlns:a16="http://schemas.microsoft.com/office/drawing/2014/main" id="{C6EBA94F-6AAE-44FD-87F2-68DFC20B49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78" r="14643"/>
            <a:stretch/>
          </p:blipFill>
          <p:spPr bwMode="auto">
            <a:xfrm>
              <a:off x="674703" y="3124939"/>
              <a:ext cx="3542190" cy="2591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332DC79-9414-44D1-A504-6FD623D77212}"/>
                </a:ext>
              </a:extLst>
            </p:cNvPr>
            <p:cNvSpPr txBox="1"/>
            <p:nvPr/>
          </p:nvSpPr>
          <p:spPr>
            <a:xfrm>
              <a:off x="442114" y="2015527"/>
              <a:ext cx="4007368" cy="117575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Vive</a:t>
              </a: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 Pro Features</a:t>
              </a:r>
              <a:endParaRPr kumimoji="0" lang="en-US" sz="20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Foveated rendering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“gaze-oriented menu navigation"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 name="TextBox 16">
            <a:extLst>
              <a:ext uri="{FF2B5EF4-FFF2-40B4-BE49-F238E27FC236}">
                <a16:creationId xmlns:a16="http://schemas.microsoft.com/office/drawing/2014/main" id="{90E09FA7-791B-47CD-A4F5-593B18EFE7DA}"/>
              </a:ext>
            </a:extLst>
          </p:cNvPr>
          <p:cNvSpPr txBox="1"/>
          <p:nvPr/>
        </p:nvSpPr>
        <p:spPr>
          <a:xfrm>
            <a:off x="4891032" y="2177492"/>
            <a:ext cx="3138039" cy="107721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Cosmos Features</a:t>
            </a:r>
            <a:endParaRPr kumimoji="0" lang="en-US" sz="20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Modular, higher 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Flip-up screen, still tethered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28" name="Picture 4" descr="HTC Vive Cosmos">
            <a:extLst>
              <a:ext uri="{FF2B5EF4-FFF2-40B4-BE49-F238E27FC236}">
                <a16:creationId xmlns:a16="http://schemas.microsoft.com/office/drawing/2014/main" id="{077CCB83-BCC6-451B-B476-023CBF3175E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330" y="3254710"/>
            <a:ext cx="3605089" cy="2313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83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My 30 Game Industry Career had its ups and downs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descr="A black sign with white text&#10;&#10;Description generated with very high confidence">
            <a:extLst>
              <a:ext uri="{FF2B5EF4-FFF2-40B4-BE49-F238E27FC236}">
                <a16:creationId xmlns:a16="http://schemas.microsoft.com/office/drawing/2014/main" id="{CDA3C03F-6022-4ACC-B94A-4F8E3EEB0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100" y="1560948"/>
            <a:ext cx="1489258" cy="930786"/>
          </a:xfrm>
          <a:prstGeom prst="rect">
            <a:avLst/>
          </a:prstGeom>
        </p:spPr>
      </p:pic>
      <p:pic>
        <p:nvPicPr>
          <p:cNvPr id="3074" name="Picture 2" descr="Image result for sine wave">
            <a:extLst>
              <a:ext uri="{FF2B5EF4-FFF2-40B4-BE49-F238E27FC236}">
                <a16:creationId xmlns:a16="http://schemas.microsoft.com/office/drawing/2014/main" id="{9C5A5A14-3193-4E26-83BB-9238D97CD8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76" t="-4067" r="75888" b="-7400"/>
          <a:stretch/>
        </p:blipFill>
        <p:spPr bwMode="auto">
          <a:xfrm>
            <a:off x="88777" y="2553821"/>
            <a:ext cx="5379867" cy="19433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DC266A5-F6D6-49FF-AF1C-46EA9D0C2C8D}"/>
              </a:ext>
            </a:extLst>
          </p:cNvPr>
          <p:cNvSpPr txBox="1"/>
          <p:nvPr/>
        </p:nvSpPr>
        <p:spPr>
          <a:xfrm>
            <a:off x="3293614" y="1257968"/>
            <a:ext cx="865573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SSI: Developer and Publisher – 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Amazing people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golden age, worked on every kind of game imaginable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Produced in every genre (Sports, RTS, RPG, Adventure, Wargames, &amp; Shooters)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Learned production processes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Filled about every position in the hierarchy</a:t>
            </a:r>
          </a:p>
        </p:txBody>
      </p:sp>
      <p:sp>
        <p:nvSpPr>
          <p:cNvPr id="10" name="TextBox 9">
            <a:extLst>
              <a:ext uri="{FF2B5EF4-FFF2-40B4-BE49-F238E27FC236}">
                <a16:creationId xmlns:a16="http://schemas.microsoft.com/office/drawing/2014/main" id="{578FB33C-D817-47F3-AC03-43E7A772DDCC}"/>
              </a:ext>
            </a:extLst>
          </p:cNvPr>
          <p:cNvSpPr txBox="1"/>
          <p:nvPr/>
        </p:nvSpPr>
        <p:spPr>
          <a:xfrm>
            <a:off x="3293614" y="4497123"/>
            <a:ext cx="865573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SSI: Developer and Publisher – 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Did external production primary, missed some team management processes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company was privately owned, couldn’t sustain itself</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Had to sell (3 times) and each new buyer was an adventure in ineptitude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Went through a layoff</a:t>
            </a:r>
          </a:p>
        </p:txBody>
      </p:sp>
    </p:spTree>
    <p:extLst>
      <p:ext uri="{BB962C8B-B14F-4D97-AF65-F5344CB8AC3E}">
        <p14:creationId xmlns:p14="http://schemas.microsoft.com/office/powerpoint/2010/main" val="88090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My 30 Game Industry Career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descr="A black sign with white text&#10;&#10;Description generated with very high confidence">
            <a:extLst>
              <a:ext uri="{FF2B5EF4-FFF2-40B4-BE49-F238E27FC236}">
                <a16:creationId xmlns:a16="http://schemas.microsoft.com/office/drawing/2014/main" id="{CDA3C03F-6022-4ACC-B94A-4F8E3EEB0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100" y="1560948"/>
            <a:ext cx="1489258" cy="930786"/>
          </a:xfrm>
          <a:prstGeom prst="rect">
            <a:avLst/>
          </a:prstGeom>
        </p:spPr>
      </p:pic>
      <p:pic>
        <p:nvPicPr>
          <p:cNvPr id="3074" name="Picture 2" descr="Image result for sine wave">
            <a:extLst>
              <a:ext uri="{FF2B5EF4-FFF2-40B4-BE49-F238E27FC236}">
                <a16:creationId xmlns:a16="http://schemas.microsoft.com/office/drawing/2014/main" id="{9C5A5A14-3193-4E26-83BB-9238D97CD8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5" t="-4067" r="72279" b="-7400"/>
          <a:stretch/>
        </p:blipFill>
        <p:spPr bwMode="auto">
          <a:xfrm>
            <a:off x="1" y="2553821"/>
            <a:ext cx="6569476" cy="194330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6442B416-D65B-4437-967B-96B05DCB9C8E}"/>
              </a:ext>
            </a:extLst>
          </p:cNvPr>
          <p:cNvGrpSpPr/>
          <p:nvPr/>
        </p:nvGrpSpPr>
        <p:grpSpPr>
          <a:xfrm>
            <a:off x="4523233" y="4497123"/>
            <a:ext cx="1921931" cy="1424283"/>
            <a:chOff x="4421753" y="3606800"/>
            <a:chExt cx="1921931" cy="1424283"/>
          </a:xfrm>
        </p:grpSpPr>
        <p:pic>
          <p:nvPicPr>
            <p:cNvPr id="7" name="Picture 6">
              <a:extLst>
                <a:ext uri="{FF2B5EF4-FFF2-40B4-BE49-F238E27FC236}">
                  <a16:creationId xmlns:a16="http://schemas.microsoft.com/office/drawing/2014/main" id="{153DFE33-701B-423D-8F03-E2C806096AC8}"/>
                </a:ext>
              </a:extLst>
            </p:cNvPr>
            <p:cNvPicPr>
              <a:picLocks noChangeAspect="1"/>
            </p:cNvPicPr>
            <p:nvPr/>
          </p:nvPicPr>
          <p:blipFill rotWithShape="1">
            <a:blip r:embed="rId4">
              <a:extLst>
                <a:ext uri="{28A0092B-C50C-407E-A947-70E740481C1C}">
                  <a14:useLocalDpi xmlns:a14="http://schemas.microsoft.com/office/drawing/2010/main" val="0"/>
                </a:ext>
              </a:extLst>
            </a:blip>
            <a:srcRect b="24334"/>
            <a:stretch/>
          </p:blipFill>
          <p:spPr>
            <a:xfrm>
              <a:off x="4421753" y="4213066"/>
              <a:ext cx="1921931" cy="818017"/>
            </a:xfrm>
            <a:prstGeom prst="rect">
              <a:avLst/>
            </a:prstGeom>
          </p:spPr>
        </p:pic>
        <p:pic>
          <p:nvPicPr>
            <p:cNvPr id="4" name="Picture 3">
              <a:extLst>
                <a:ext uri="{FF2B5EF4-FFF2-40B4-BE49-F238E27FC236}">
                  <a16:creationId xmlns:a16="http://schemas.microsoft.com/office/drawing/2014/main" id="{39E112C8-F62D-4929-9520-543493DAE7F5}"/>
                </a:ext>
              </a:extLst>
            </p:cNvPr>
            <p:cNvPicPr>
              <a:picLocks noChangeAspect="1"/>
            </p:cNvPicPr>
            <p:nvPr/>
          </p:nvPicPr>
          <p:blipFill rotWithShape="1">
            <a:blip r:embed="rId5">
              <a:extLst>
                <a:ext uri="{28A0092B-C50C-407E-A947-70E740481C1C}">
                  <a14:useLocalDpi xmlns:a14="http://schemas.microsoft.com/office/drawing/2010/main" val="0"/>
                </a:ext>
              </a:extLst>
            </a:blip>
            <a:srcRect l="24222" t="8963" r="24000" b="23482"/>
            <a:stretch/>
          </p:blipFill>
          <p:spPr>
            <a:xfrm>
              <a:off x="4886960" y="3606800"/>
              <a:ext cx="951198" cy="930786"/>
            </a:xfrm>
            <a:prstGeom prst="rect">
              <a:avLst/>
            </a:prstGeom>
          </p:spPr>
        </p:pic>
      </p:grpSp>
      <p:sp>
        <p:nvSpPr>
          <p:cNvPr id="15" name="TextBox 14">
            <a:extLst>
              <a:ext uri="{FF2B5EF4-FFF2-40B4-BE49-F238E27FC236}">
                <a16:creationId xmlns:a16="http://schemas.microsoft.com/office/drawing/2014/main" id="{3A03FD63-3FBD-402D-8FDB-B732B37B32EB}"/>
              </a:ext>
            </a:extLst>
          </p:cNvPr>
          <p:cNvSpPr txBox="1"/>
          <p:nvPr/>
        </p:nvSpPr>
        <p:spPr>
          <a:xfrm>
            <a:off x="798580" y="3959441"/>
            <a:ext cx="4261692"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EA: Westwood – 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Great group of people, very professional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Interfaced with EA Studio Execs daily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Learned a lot of high-level elements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Got to meet some amazing designers</a:t>
            </a:r>
          </a:p>
        </p:txBody>
      </p:sp>
      <p:sp>
        <p:nvSpPr>
          <p:cNvPr id="18" name="TextBox 17">
            <a:extLst>
              <a:ext uri="{FF2B5EF4-FFF2-40B4-BE49-F238E27FC236}">
                <a16:creationId xmlns:a16="http://schemas.microsoft.com/office/drawing/2014/main" id="{8344D2AB-FDB2-496B-A10F-B7893D6B5FFF}"/>
              </a:ext>
            </a:extLst>
          </p:cNvPr>
          <p:cNvSpPr txBox="1"/>
          <p:nvPr/>
        </p:nvSpPr>
        <p:spPr>
          <a:xfrm>
            <a:off x="6495348" y="3959441"/>
            <a:ext cx="5133713"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EA: Westwood – 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EA Studio Management was broken, politics &amp; BS.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Studio had an odd culture of secrecy, &amp; mistrust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Studio direction was off… </a:t>
            </a:r>
          </a:p>
        </p:txBody>
      </p:sp>
    </p:spTree>
    <p:extLst>
      <p:ext uri="{BB962C8B-B14F-4D97-AF65-F5344CB8AC3E}">
        <p14:creationId xmlns:p14="http://schemas.microsoft.com/office/powerpoint/2010/main" val="1780226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My 30 Game Industry Career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descr="A black sign with white text&#10;&#10;Description generated with very high confidence">
            <a:extLst>
              <a:ext uri="{FF2B5EF4-FFF2-40B4-BE49-F238E27FC236}">
                <a16:creationId xmlns:a16="http://schemas.microsoft.com/office/drawing/2014/main" id="{CDA3C03F-6022-4ACC-B94A-4F8E3EEB0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100" y="1560948"/>
            <a:ext cx="1489258" cy="930786"/>
          </a:xfrm>
          <a:prstGeom prst="rect">
            <a:avLst/>
          </a:prstGeom>
        </p:spPr>
      </p:pic>
      <p:pic>
        <p:nvPicPr>
          <p:cNvPr id="3074" name="Picture 2" descr="Image result for sine wave">
            <a:extLst>
              <a:ext uri="{FF2B5EF4-FFF2-40B4-BE49-F238E27FC236}">
                <a16:creationId xmlns:a16="http://schemas.microsoft.com/office/drawing/2014/main" id="{9C5A5A14-3193-4E26-83BB-9238D97CD8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52" t="-4067" r="59657" b="-7400"/>
          <a:stretch/>
        </p:blipFill>
        <p:spPr bwMode="auto">
          <a:xfrm>
            <a:off x="508420" y="2553821"/>
            <a:ext cx="9911237" cy="194330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6442B416-D65B-4437-967B-96B05DCB9C8E}"/>
              </a:ext>
            </a:extLst>
          </p:cNvPr>
          <p:cNvGrpSpPr/>
          <p:nvPr/>
        </p:nvGrpSpPr>
        <p:grpSpPr>
          <a:xfrm>
            <a:off x="4523233" y="4497123"/>
            <a:ext cx="1921931" cy="1424283"/>
            <a:chOff x="4421753" y="3606800"/>
            <a:chExt cx="1921931" cy="1424283"/>
          </a:xfrm>
        </p:grpSpPr>
        <p:pic>
          <p:nvPicPr>
            <p:cNvPr id="7" name="Picture 6">
              <a:extLst>
                <a:ext uri="{FF2B5EF4-FFF2-40B4-BE49-F238E27FC236}">
                  <a16:creationId xmlns:a16="http://schemas.microsoft.com/office/drawing/2014/main" id="{153DFE33-701B-423D-8F03-E2C806096AC8}"/>
                </a:ext>
              </a:extLst>
            </p:cNvPr>
            <p:cNvPicPr>
              <a:picLocks noChangeAspect="1"/>
            </p:cNvPicPr>
            <p:nvPr/>
          </p:nvPicPr>
          <p:blipFill rotWithShape="1">
            <a:blip r:embed="rId4">
              <a:extLst>
                <a:ext uri="{28A0092B-C50C-407E-A947-70E740481C1C}">
                  <a14:useLocalDpi xmlns:a14="http://schemas.microsoft.com/office/drawing/2010/main" val="0"/>
                </a:ext>
              </a:extLst>
            </a:blip>
            <a:srcRect b="24334"/>
            <a:stretch/>
          </p:blipFill>
          <p:spPr>
            <a:xfrm>
              <a:off x="4421753" y="4213066"/>
              <a:ext cx="1921931" cy="818017"/>
            </a:xfrm>
            <a:prstGeom prst="rect">
              <a:avLst/>
            </a:prstGeom>
          </p:spPr>
        </p:pic>
        <p:pic>
          <p:nvPicPr>
            <p:cNvPr id="4" name="Picture 3">
              <a:extLst>
                <a:ext uri="{FF2B5EF4-FFF2-40B4-BE49-F238E27FC236}">
                  <a16:creationId xmlns:a16="http://schemas.microsoft.com/office/drawing/2014/main" id="{39E112C8-F62D-4929-9520-543493DAE7F5}"/>
                </a:ext>
              </a:extLst>
            </p:cNvPr>
            <p:cNvPicPr>
              <a:picLocks noChangeAspect="1"/>
            </p:cNvPicPr>
            <p:nvPr/>
          </p:nvPicPr>
          <p:blipFill rotWithShape="1">
            <a:blip r:embed="rId5">
              <a:extLst>
                <a:ext uri="{28A0092B-C50C-407E-A947-70E740481C1C}">
                  <a14:useLocalDpi xmlns:a14="http://schemas.microsoft.com/office/drawing/2010/main" val="0"/>
                </a:ext>
              </a:extLst>
            </a:blip>
            <a:srcRect l="24222" t="8963" r="24000" b="23482"/>
            <a:stretch/>
          </p:blipFill>
          <p:spPr>
            <a:xfrm>
              <a:off x="4886960" y="3606800"/>
              <a:ext cx="951198" cy="930786"/>
            </a:xfrm>
            <a:prstGeom prst="rect">
              <a:avLst/>
            </a:prstGeom>
          </p:spPr>
        </p:pic>
      </p:grpSp>
      <p:pic>
        <p:nvPicPr>
          <p:cNvPr id="12" name="Picture 11" descr="A drawing of a person&#10;&#10;Description automatically generated">
            <a:extLst>
              <a:ext uri="{FF2B5EF4-FFF2-40B4-BE49-F238E27FC236}">
                <a16:creationId xmlns:a16="http://schemas.microsoft.com/office/drawing/2014/main" id="{07F570AC-DAC2-440F-8EDF-498FA1B7C1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5378" y="1592555"/>
            <a:ext cx="961266" cy="961266"/>
          </a:xfrm>
          <a:prstGeom prst="rect">
            <a:avLst/>
          </a:prstGeom>
        </p:spPr>
      </p:pic>
      <p:sp>
        <p:nvSpPr>
          <p:cNvPr id="9" name="TextBox 8">
            <a:extLst>
              <a:ext uri="{FF2B5EF4-FFF2-40B4-BE49-F238E27FC236}">
                <a16:creationId xmlns:a16="http://schemas.microsoft.com/office/drawing/2014/main" id="{DF85085C-2CEF-46CA-BBB2-EBA251907C96}"/>
              </a:ext>
            </a:extLst>
          </p:cNvPr>
          <p:cNvSpPr txBox="1"/>
          <p:nvPr/>
        </p:nvSpPr>
        <p:spPr>
          <a:xfrm>
            <a:off x="4483198" y="1057526"/>
            <a:ext cx="3923932"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Volition: - 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Latitude to set structure and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Really smart, amazing teams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Great culture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Saw some success, SR3 hit 6 million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Location meant that corp. stayed away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1" name="TextBox 10">
            <a:extLst>
              <a:ext uri="{FF2B5EF4-FFF2-40B4-BE49-F238E27FC236}">
                <a16:creationId xmlns:a16="http://schemas.microsoft.com/office/drawing/2014/main" id="{EDCEF8BB-709A-4DCF-80A9-AA11E5499E1E}"/>
              </a:ext>
            </a:extLst>
          </p:cNvPr>
          <p:cNvSpPr txBox="1"/>
          <p:nvPr/>
        </p:nvSpPr>
        <p:spPr>
          <a:xfrm>
            <a:off x="8165379" y="3429000"/>
            <a:ext cx="4026622"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Volition: - 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 Product lines in cycle, 1 wasn’t a hit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Stockholders meant time constraints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To be AAA (high end), you need big bucks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Location made it tough to hire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Bankruptcy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16068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 y="1097280"/>
            <a:ext cx="12192001" cy="5262979"/>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General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Set up the project teams as soon as possible</a:t>
            </a:r>
          </a:p>
          <a:p>
            <a:pPr marL="914400" lvl="1" indent="-457200">
              <a:buFont typeface="Arial" panose="020B0604020202020204" pitchFamily="34" charset="0"/>
              <a:buChar char="•"/>
            </a:pPr>
            <a:r>
              <a:rPr lang="en-US" sz="2800" dirty="0">
                <a:solidFill>
                  <a:prstClr val="white"/>
                </a:solidFill>
              </a:rPr>
              <a:t>Complete the projects via a simplified project plan</a:t>
            </a:r>
          </a:p>
          <a:p>
            <a:pPr marL="1371600" lvl="2"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Develop the key elements of the projects</a:t>
            </a:r>
          </a:p>
          <a:p>
            <a:pPr marL="1828800" lvl="3"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Initial idea</a:t>
            </a:r>
          </a:p>
          <a:p>
            <a:pPr marL="1828800" lvl="3"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Game/Project World or Environment clearly defined</a:t>
            </a:r>
          </a:p>
          <a:p>
            <a:pPr marL="1828800" lvl="3" indent="-4572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Project Plan details </a:t>
            </a:r>
          </a:p>
          <a:p>
            <a:pPr marL="2286000" lvl="4" indent="-457200">
              <a:buFont typeface="Arial" panose="020B0604020202020204" pitchFamily="34" charset="0"/>
              <a:buChar cha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High &amp; Mid-level design</a:t>
            </a:r>
          </a:p>
          <a:p>
            <a:pPr marL="2286000" lvl="4" indent="-457200">
              <a:buFont typeface="Arial" panose="020B0604020202020204" pitchFamily="34" charset="0"/>
              <a:buChar cha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Simple production documents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Discuss VR (design elements, key considerations)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Present a survey of the video game industry, studios and projects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Go into a bit more detail about the Design and Production processes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80C564-8AD0-4C9A-9B9E-793907D332BC}"/>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Goals and Expectations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654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 y="1097280"/>
            <a:ext cx="12192001" cy="4739759"/>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Projects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Course is becoming more project oriented</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Can be either a Sponsored Project or a Game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Team sizes of 4-5 preferred</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(we prefer not to create 6 person teams)</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Consideration is given to those that want to work together </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We also consider the student tenure </a:t>
            </a:r>
            <a:r>
              <a:rPr kumimoji="0" lang="en-US" b="0" i="0" u="none" strike="noStrike" kern="1200" cap="none" spc="0" normalizeH="0" baseline="0" noProof="0" dirty="0">
                <a:ln>
                  <a:noFill/>
                </a:ln>
                <a:solidFill>
                  <a:prstClr val="white"/>
                </a:solidFill>
                <a:effectLst/>
                <a:uLnTx/>
                <a:uFillTx/>
                <a:latin typeface="Calibri" panose="020F0502020204030204"/>
                <a:ea typeface="+mn-ea"/>
                <a:cs typeface="+mn-cs"/>
              </a:rPr>
              <a:t>(3 seniors could be considered okay)</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 survey will go out shortly to see what you are interested in creating</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Sponsored projects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We have 10 VR projects and 4 AR projects </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Most of the VR projects are continuations of previous projects</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We are just starting up AR so that will be a learning experience for everyone</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Your CA/TA will provide you with a link to a google drive folder containing project info</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Sponsoring professors should be involved in the process </a:t>
            </a: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80C564-8AD0-4C9A-9B9E-793907D332BC}"/>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Projects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90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 y="1097280"/>
            <a:ext cx="12192001" cy="3108543"/>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Games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Prefer something other than escape rooms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The last semester projects can be seen on the website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Experience tells us that scope is usually the biggest issue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Documentation &amp; ongoing development (progress throughout the semester) are Key</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80C564-8AD0-4C9A-9B9E-793907D332BC}"/>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Projects </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continued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9044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 y="1097280"/>
            <a:ext cx="12192001" cy="5509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Google Sheet Workbook</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World Description Template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Could easily be a Word or Docs File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Some of the detail is game oriented</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Vision Canvas Template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includes a Dos &amp; Don’ts version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Feature List Template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Technical Design Template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Milestone Template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QC Test Plan Template</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This is abbreviated because we are building the design and project in one semester </a:t>
            </a:r>
          </a:p>
          <a:p>
            <a:pPr marL="1371600" marR="0" lvl="2"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2" name="Straight Connector 11"/>
          <p:cNvCxnSpPr/>
          <p:nvPr/>
        </p:nvCxnSpPr>
        <p:spPr>
          <a:xfrm>
            <a:off x="0" y="6088829"/>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6370320"/>
            <a:ext cx="12192000" cy="0"/>
          </a:xfrm>
          <a:prstGeom prst="line">
            <a:avLst/>
          </a:prstGeom>
          <a:ln w="25400" cap="rnd">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80C564-8AD0-4C9A-9B9E-793907D332BC}"/>
              </a:ext>
            </a:extLst>
          </p:cNvPr>
          <p:cNvSpPr txBox="1"/>
          <p:nvPr/>
        </p:nvSpPr>
        <p:spPr>
          <a:xfrm>
            <a:off x="411893" y="275594"/>
            <a:ext cx="10643285" cy="754694"/>
          </a:xfrm>
          <a:prstGeom prst="rect">
            <a:avLst/>
          </a:prstGeom>
          <a:noFill/>
        </p:spPr>
        <p:txBody>
          <a:bodyPr wrap="square" rtlCol="0" anchor="ctr">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CS 498 VR Project Plan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048CF188-137C-47D5-AB4B-46F42FDE3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3004" y="1311777"/>
            <a:ext cx="6353989" cy="3574119"/>
          </a:xfrm>
          <a:prstGeom prst="rect">
            <a:avLst/>
          </a:prstGeom>
        </p:spPr>
      </p:pic>
    </p:spTree>
    <p:extLst>
      <p:ext uri="{BB962C8B-B14F-4D97-AF65-F5344CB8AC3E}">
        <p14:creationId xmlns:p14="http://schemas.microsoft.com/office/powerpoint/2010/main" val="106564552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1116</Words>
  <Application>Microsoft Office PowerPoint</Application>
  <PresentationFormat>Widescreen</PresentationFormat>
  <Paragraphs>202</Paragraphs>
  <Slides>20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Cermak</dc:creator>
  <cp:lastModifiedBy>Eric Shaffer</cp:lastModifiedBy>
  <cp:revision>1</cp:revision>
  <dcterms:created xsi:type="dcterms:W3CDTF">2019-08-24T13:22:13Z</dcterms:created>
  <dcterms:modified xsi:type="dcterms:W3CDTF">2019-08-28T16:08:04Z</dcterms:modified>
</cp:coreProperties>
</file>