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8" r:id="rId3"/>
    <p:sldId id="257" r:id="rId4"/>
    <p:sldId id="300" r:id="rId5"/>
    <p:sldId id="283" r:id="rId6"/>
    <p:sldId id="286" r:id="rId7"/>
    <p:sldId id="285" r:id="rId8"/>
    <p:sldId id="317" r:id="rId9"/>
    <p:sldId id="287" r:id="rId10"/>
    <p:sldId id="299" r:id="rId11"/>
    <p:sldId id="260" r:id="rId12"/>
    <p:sldId id="290" r:id="rId13"/>
    <p:sldId id="289" r:id="rId14"/>
    <p:sldId id="291" r:id="rId15"/>
    <p:sldId id="292" r:id="rId16"/>
    <p:sldId id="293" r:id="rId17"/>
    <p:sldId id="294" r:id="rId18"/>
    <p:sldId id="295" r:id="rId19"/>
    <p:sldId id="281" r:id="rId20"/>
    <p:sldId id="316" r:id="rId21"/>
    <p:sldId id="302" r:id="rId22"/>
    <p:sldId id="303" r:id="rId23"/>
    <p:sldId id="304" r:id="rId24"/>
    <p:sldId id="305" r:id="rId25"/>
    <p:sldId id="306" r:id="rId26"/>
    <p:sldId id="319" r:id="rId27"/>
    <p:sldId id="320" r:id="rId28"/>
    <p:sldId id="308" r:id="rId29"/>
    <p:sldId id="309" r:id="rId30"/>
    <p:sldId id="310" r:id="rId31"/>
    <p:sldId id="311" r:id="rId32"/>
    <p:sldId id="312" r:id="rId33"/>
    <p:sldId id="313" r:id="rId34"/>
    <p:sldId id="321" r:id="rId35"/>
    <p:sldId id="322" r:id="rId36"/>
    <p:sldId id="323" r:id="rId37"/>
    <p:sldId id="261" r:id="rId38"/>
    <p:sldId id="262" r:id="rId39"/>
    <p:sldId id="263" r:id="rId40"/>
    <p:sldId id="264" r:id="rId41"/>
    <p:sldId id="265" r:id="rId42"/>
    <p:sldId id="266" r:id="rId43"/>
    <p:sldId id="268" r:id="rId44"/>
    <p:sldId id="270" r:id="rId45"/>
    <p:sldId id="271" r:id="rId46"/>
    <p:sldId id="274" r:id="rId47"/>
    <p:sldId id="276" r:id="rId48"/>
    <p:sldId id="277" r:id="rId49"/>
    <p:sldId id="278" r:id="rId50"/>
    <p:sldId id="279" r:id="rId51"/>
    <p:sldId id="25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0" d="100"/>
          <a:sy n="130" d="100"/>
        </p:scale>
        <p:origin x="-4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farivar2:Documents:parallel:parallel:pdpta09:results:4B_hadoop:Results.xls"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Hadoop Speedup vs Mappers</a:t>
            </a:r>
          </a:p>
        </c:rich>
      </c:tx>
      <c:layout/>
    </c:title>
    <c:plotArea>
      <c:layout/>
      <c:scatterChart>
        <c:scatterStyle val="smoothMarker"/>
        <c:ser>
          <c:idx val="0"/>
          <c:order val="0"/>
          <c:xVal>
            <c:numRef>
              <c:f>Sheet1!$A$12:$A$16</c:f>
              <c:numCache>
                <c:formatCode>General</c:formatCode>
                <c:ptCount val="5"/>
                <c:pt idx="0">
                  <c:v>32</c:v>
                </c:pt>
                <c:pt idx="1">
                  <c:v>64</c:v>
                </c:pt>
                <c:pt idx="2">
                  <c:v>128</c:v>
                </c:pt>
                <c:pt idx="3">
                  <c:v>248</c:v>
                </c:pt>
                <c:pt idx="4">
                  <c:v>256</c:v>
                </c:pt>
              </c:numCache>
            </c:numRef>
          </c:xVal>
          <c:yVal>
            <c:numRef>
              <c:f>Sheet1!$B$12:$B$16</c:f>
              <c:numCache>
                <c:formatCode>General</c:formatCode>
                <c:ptCount val="5"/>
                <c:pt idx="0">
                  <c:v>1</c:v>
                </c:pt>
                <c:pt idx="1">
                  <c:v>1.8417758010048599</c:v>
                </c:pt>
                <c:pt idx="2">
                  <c:v>3.0189010395571771</c:v>
                </c:pt>
                <c:pt idx="3">
                  <c:v>3.7887156895967471</c:v>
                </c:pt>
                <c:pt idx="4">
                  <c:v>3.33298554180951</c:v>
                </c:pt>
              </c:numCache>
            </c:numRef>
          </c:yVal>
          <c:smooth val="1"/>
        </c:ser>
        <c:dLbls>
          <c:showCatName val="1"/>
        </c:dLbls>
        <c:axId val="56421760"/>
        <c:axId val="53057024"/>
      </c:scatterChart>
      <c:valAx>
        <c:axId val="56421760"/>
        <c:scaling>
          <c:orientation val="minMax"/>
          <c:min val="32"/>
        </c:scaling>
        <c:axPos val="b"/>
        <c:majorGridlines/>
        <c:title>
          <c:tx>
            <c:rich>
              <a:bodyPr/>
              <a:lstStyle/>
              <a:p>
                <a:pPr>
                  <a:defRPr/>
                </a:pPr>
                <a:r>
                  <a:rPr lang="en-US"/>
                  <a:t>Mappers</a:t>
                </a:r>
              </a:p>
            </c:rich>
          </c:tx>
          <c:layout/>
        </c:title>
        <c:numFmt formatCode="General" sourceLinked="1"/>
        <c:tickLblPos val="nextTo"/>
        <c:crossAx val="53057024"/>
        <c:crosses val="autoZero"/>
        <c:crossBetween val="midCat"/>
      </c:valAx>
      <c:valAx>
        <c:axId val="53057024"/>
        <c:scaling>
          <c:orientation val="minMax"/>
        </c:scaling>
        <c:axPos val="l"/>
        <c:majorGridlines/>
        <c:title>
          <c:tx>
            <c:rich>
              <a:bodyPr/>
              <a:lstStyle/>
              <a:p>
                <a:pPr>
                  <a:defRPr/>
                </a:pPr>
                <a:r>
                  <a:rPr lang="en-US"/>
                  <a:t>Speedup</a:t>
                </a:r>
              </a:p>
            </c:rich>
          </c:tx>
          <c:layout/>
        </c:title>
        <c:numFmt formatCode="General" sourceLinked="1"/>
        <c:tickLblPos val="nextTo"/>
        <c:crossAx val="56421760"/>
        <c:crosses val="autoZero"/>
        <c:crossBetween val="midCat"/>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sz="900" dirty="0" smtClean="0"/>
              <a:t>CUDA Speedup</a:t>
            </a:r>
            <a:endParaRPr lang="en-US" sz="900" dirty="0"/>
          </a:p>
        </c:rich>
      </c:tx>
      <c:layout/>
    </c:title>
    <c:plotArea>
      <c:layout/>
      <c:scatterChart>
        <c:scatterStyle val="smoothMarker"/>
        <c:ser>
          <c:idx val="1"/>
          <c:order val="0"/>
          <c:tx>
            <c:strRef>
              <c:f>Sheet1!$C$1</c:f>
              <c:strCache>
                <c:ptCount val="1"/>
              </c:strCache>
            </c:strRef>
          </c:tx>
          <c:dLbls>
            <c:delete val="1"/>
          </c:dLbls>
          <c:xVal>
            <c:numRef>
              <c:f>Sheet1!$A$2:$A$4</c:f>
              <c:numCache>
                <c:formatCode>General</c:formatCode>
                <c:ptCount val="3"/>
                <c:pt idx="0">
                  <c:v>1</c:v>
                </c:pt>
                <c:pt idx="1">
                  <c:v>2</c:v>
                </c:pt>
                <c:pt idx="2">
                  <c:v>4</c:v>
                </c:pt>
              </c:numCache>
            </c:numRef>
          </c:xVal>
          <c:yVal>
            <c:numRef>
              <c:f>Sheet1!$C$2:$C$4</c:f>
              <c:numCache>
                <c:formatCode>General</c:formatCode>
                <c:ptCount val="3"/>
                <c:pt idx="0">
                  <c:v>1</c:v>
                </c:pt>
                <c:pt idx="1">
                  <c:v>2.083333333333337</c:v>
                </c:pt>
                <c:pt idx="2">
                  <c:v>4.166666666666667</c:v>
                </c:pt>
              </c:numCache>
            </c:numRef>
          </c:yVal>
          <c:smooth val="1"/>
        </c:ser>
        <c:dLbls>
          <c:showVal val="1"/>
        </c:dLbls>
        <c:axId val="127744640"/>
        <c:axId val="127759104"/>
      </c:scatterChart>
      <c:valAx>
        <c:axId val="127744640"/>
        <c:scaling>
          <c:orientation val="minMax"/>
        </c:scaling>
        <c:axPos val="b"/>
        <c:majorGridlines/>
        <c:title>
          <c:tx>
            <c:rich>
              <a:bodyPr/>
              <a:lstStyle/>
              <a:p>
                <a:pPr>
                  <a:defRPr sz="1050"/>
                </a:pPr>
                <a:r>
                  <a:rPr lang="en-US" sz="1050"/>
                  <a:t>Number of GPUs</a:t>
                </a:r>
              </a:p>
            </c:rich>
          </c:tx>
          <c:layout/>
        </c:title>
        <c:numFmt formatCode="General" sourceLinked="1"/>
        <c:tickLblPos val="nextTo"/>
        <c:txPr>
          <a:bodyPr/>
          <a:lstStyle/>
          <a:p>
            <a:pPr>
              <a:defRPr sz="800"/>
            </a:pPr>
            <a:endParaRPr lang="en-US"/>
          </a:p>
        </c:txPr>
        <c:crossAx val="127759104"/>
        <c:crosses val="autoZero"/>
        <c:crossBetween val="midCat"/>
      </c:valAx>
      <c:valAx>
        <c:axId val="127759104"/>
        <c:scaling>
          <c:orientation val="minMax"/>
        </c:scaling>
        <c:axPos val="l"/>
        <c:majorGridlines/>
        <c:title>
          <c:tx>
            <c:rich>
              <a:bodyPr/>
              <a:lstStyle/>
              <a:p>
                <a:pPr>
                  <a:defRPr sz="1050"/>
                </a:pPr>
                <a:r>
                  <a:rPr lang="en-US" sz="1050"/>
                  <a:t>Speedup</a:t>
                </a:r>
              </a:p>
            </c:rich>
          </c:tx>
          <c:layout/>
        </c:title>
        <c:numFmt formatCode="General" sourceLinked="1"/>
        <c:tickLblPos val="nextTo"/>
        <c:txPr>
          <a:bodyPr/>
          <a:lstStyle/>
          <a:p>
            <a:pPr>
              <a:defRPr sz="900"/>
            </a:pPr>
            <a:endParaRPr lang="en-US"/>
          </a:p>
        </c:txPr>
        <c:crossAx val="127744640"/>
        <c:crosses val="autoZero"/>
        <c:crossBetween val="midCat"/>
      </c:valAx>
    </c:plotArea>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77219C-7168-433C-8CB6-84E0FC38685A}" type="datetimeFigureOut">
              <a:rPr lang="en-US" smtClean="0"/>
              <a:pPr/>
              <a:t>9/18/2009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C18F7-CB3D-49D5-9CF8-02BA245A63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96DED7-760B-424C-8A3B-10F31FD99913}"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5384F8-3087-48DB-B7EE-CF5EAB407FA4}" type="slidenum">
              <a:rPr lang="en-US"/>
              <a:pPr fontAlgn="base">
                <a:spcBef>
                  <a:spcPct val="0"/>
                </a:spcBef>
                <a:spcAft>
                  <a:spcPct val="0"/>
                </a:spcAft>
              </a:pPr>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2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E875F7-73DD-4A56-A3B2-883E1DFB5ED1}" type="slidenum">
              <a:rPr lang="en-US"/>
              <a:pPr fontAlgn="base">
                <a:spcBef>
                  <a:spcPct val="0"/>
                </a:spcBef>
                <a:spcAft>
                  <a:spcPct val="0"/>
                </a:spcAft>
              </a:pPr>
              <a:t>35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EBBFDD-A2B2-44EF-B35C-F7EB47A6DCF8}" type="slidenum">
              <a:rPr lang="en-US"/>
              <a:pPr fontAlgn="base">
                <a:spcBef>
                  <a:spcPct val="0"/>
                </a:spcBef>
                <a:spcAft>
                  <a:spcPct val="0"/>
                </a:spcAft>
              </a:pPr>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GPGPU</a:t>
            </a:r>
            <a:r>
              <a:rPr lang="en-US" baseline="0" dirty="0" smtClean="0"/>
              <a:t> is …..</a:t>
            </a:r>
            <a:endParaRPr lang="en-US" dirty="0"/>
          </a:p>
        </p:txBody>
      </p:sp>
      <p:sp>
        <p:nvSpPr>
          <p:cNvPr id="4" name="Slide Number Placeholder 3"/>
          <p:cNvSpPr>
            <a:spLocks noGrp="1"/>
          </p:cNvSpPr>
          <p:nvPr>
            <p:ph type="sldNum" sz="quarter" idx="10"/>
          </p:nvPr>
        </p:nvSpPr>
        <p:spPr/>
        <p:txBody>
          <a:bodyPr/>
          <a:lstStyle/>
          <a:p>
            <a:fld id="{9924AC56-0D9A-704B-914F-D4C91E1A22CD}"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099E3-314C-4C18-91CF-5571AE2A27B7}" type="slidenum">
              <a:rPr lang="en-US"/>
              <a:pPr/>
              <a:t>6</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i="1"/>
              <a:t>On-demand self-service.</a:t>
            </a:r>
            <a:r>
              <a:rPr lang="en-US"/>
              <a:t> A consumer can unilaterally provision computing capabilities, such as server time and network storage, as needed without requiring human interaction with each service’s provider. </a:t>
            </a:r>
            <a:endParaRPr lang="en-US" i="1"/>
          </a:p>
          <a:p>
            <a:r>
              <a:rPr lang="en-US" i="1"/>
              <a:t>Ubiquitous network access.</a:t>
            </a:r>
            <a:r>
              <a:rPr lang="en-US"/>
              <a:t> Capabilities are available over the network and accessed through standard mechanisms that promote use by heterogeneous thin or thick client platforms (e.g., mobile phones, laptops, and PDAs).</a:t>
            </a:r>
            <a:endParaRPr lang="en-US" i="1"/>
          </a:p>
          <a:p>
            <a:r>
              <a:rPr lang="en-US" i="1"/>
              <a:t>Location independent resource pooling.</a:t>
            </a:r>
            <a:r>
              <a:rPr lang="en-US"/>
              <a:t> The provider’s computing resources are pooled to serve all consumers using a multi-tenant model, with different physical and virtual resources dynamically assigned and reassigned according to consumer demand. The customer generally has no control or knowledge over the exact location of the provided resources. Examples of resources include storage, processing, memory, network bandwidth, and virtual machines.</a:t>
            </a:r>
            <a:endParaRPr lang="en-US" i="1"/>
          </a:p>
          <a:p>
            <a:r>
              <a:rPr lang="en-US" i="1"/>
              <a:t>Rapid elasticity.</a:t>
            </a:r>
            <a:r>
              <a:rPr lang="en-US"/>
              <a:t> Capabilities can be rapidly and elastically provisioned to quickly scale up and rapidly released to quickly scale down. To the consumer, the capabilities available for rent often appear to be infinite and can be purchased in any quantity at any time.</a:t>
            </a:r>
            <a:endParaRPr lang="en-US" i="1"/>
          </a:p>
          <a:p>
            <a:r>
              <a:rPr lang="en-US" i="1"/>
              <a:t>Pay per use.</a:t>
            </a:r>
            <a:r>
              <a:rPr lang="en-US" b="1"/>
              <a:t> </a:t>
            </a:r>
            <a:r>
              <a:rPr lang="en-US"/>
              <a:t>Capabilities are charged using a metered, fee-for-service, or advertising based billing model to promote optimization of resource use. Examples are measuring the storage, bandwidth, and computing resources consumed and charging for the number of active user accounts per month. Clouds within an organization accrue cost between business units and may or may not use actual currency.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err="1" smtClean="0"/>
              <a:t>Φ</a:t>
            </a:r>
            <a:r>
              <a:rPr lang="en-US" dirty="0" smtClean="0"/>
              <a:t> may use a single key domain if there is no need for multiple key domains</a:t>
            </a:r>
          </a:p>
          <a:p>
            <a:endParaRPr lang="en-US" dirty="0"/>
          </a:p>
        </p:txBody>
      </p:sp>
      <p:sp>
        <p:nvSpPr>
          <p:cNvPr id="4" name="Slide Number Placeholder 3"/>
          <p:cNvSpPr>
            <a:spLocks noGrp="1"/>
          </p:cNvSpPr>
          <p:nvPr>
            <p:ph type="sldNum" sz="quarter" idx="10"/>
          </p:nvPr>
        </p:nvSpPr>
        <p:spPr/>
        <p:txBody>
          <a:bodyPr/>
          <a:lstStyle/>
          <a:p>
            <a:fld id="{9924AC56-0D9A-704B-914F-D4C91E1A22CD}"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6D53E-F9DC-4CA1-B399-48550A07A4C1}" type="slidenum">
              <a:rPr lang="en-US"/>
              <a:pPr/>
              <a:t>7</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i="1"/>
              <a:t>Cloud Software as a Service (SaaS).</a:t>
            </a:r>
            <a:r>
              <a:rPr lang="en-US"/>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i="1"/>
          </a:p>
          <a:p>
            <a:r>
              <a:rPr lang="en-US" i="1"/>
              <a:t>Cloud Platform as a Service (PaaS). </a:t>
            </a:r>
            <a:r>
              <a:rPr lang="en-US"/>
              <a:t>The capability provided to the consumer is to deploy onto the cloud infrastructure consumer-created applications using programming languages and tools supported by the provider (e.g., java, python, .Net). The consumer does not manage or control the underlying cloud infrastructure, network, servers, operating systems, or storage, but the consumer has control over the deployed applications and possibly application hosting environment configurations.</a:t>
            </a:r>
            <a:endParaRPr lang="en-US" i="1"/>
          </a:p>
          <a:p>
            <a:r>
              <a:rPr lang="en-US" i="1"/>
              <a:t>Cloud Infrastructure as a Service (IaaS). </a:t>
            </a:r>
            <a:r>
              <a:rPr lang="en-US"/>
              <a:t>The capability provided to the consumer is to rent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96DED7-760B-424C-8A3B-10F31FD9991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a:latin typeface="Arial" pitchFamily="36" charset="0"/>
              <a:ea typeface="ＭＳ Ｐゴシック" pitchFamily="36"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A507A721-0C35-6942-A141-C5A47742EC11}" type="slidenum">
              <a:rPr lang="en-US" sz="1200"/>
              <a:pPr algn="r" eaLnBrk="1" hangingPunct="1"/>
              <a:t>23</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atin typeface="Arial" pitchFamily="36" charset="0"/>
              <a:ea typeface="ＭＳ Ｐゴシック" pitchFamily="36"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a:latin typeface="Arial" pitchFamily="36" charset="0"/>
                <a:ea typeface="ＭＳ Ｐゴシック" pitchFamily="36" charset="-128"/>
              </a:rPr>
              <a:t>Berkeley, CMU, Cornell, Umass-Amherst</a:t>
            </a:r>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14A77BCC-4779-1143-AA7F-56BF7F3B6A07}" type="slidenum">
              <a:rPr lang="en-US" sz="1200"/>
              <a:pPr algn="r" eaLnBrk="1" hangingPunct="1"/>
              <a:t>24</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906713" y="225425"/>
            <a:ext cx="3646487" cy="2735263"/>
          </a:xfrm>
          <a:ln/>
        </p:spPr>
      </p:sp>
      <p:sp>
        <p:nvSpPr>
          <p:cNvPr id="26627" name="Rectangle 3"/>
          <p:cNvSpPr>
            <a:spLocks noGrp="1" noChangeArrowheads="1"/>
          </p:cNvSpPr>
          <p:nvPr>
            <p:ph type="body" idx="1"/>
          </p:nvPr>
        </p:nvSpPr>
        <p:spPr>
          <a:xfrm>
            <a:off x="250825" y="3200400"/>
            <a:ext cx="6292850" cy="5324475"/>
          </a:xfrm>
          <a:noFill/>
          <a:ln/>
        </p:spPr>
        <p:txBody>
          <a:bodyPr lIns="89867" tIns="44934" rIns="89867" bIns="44934"/>
          <a:lstStyle/>
          <a:p>
            <a:pPr marL="119063" indent="-119063"/>
            <a:endParaRPr lang="en-US">
              <a:latin typeface="Arial" pitchFamily="36" charset="0"/>
              <a:ea typeface="ＭＳ Ｐゴシック" pitchFamily="36"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57D3C-AFED-43D7-9844-6FC59108BBBD}" type="datetimeFigureOut">
              <a:rPr lang="en-US" smtClean="0"/>
              <a:pPr/>
              <a:t>9/18/2009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EE58-C60A-405D-B8FC-E3A52A98DD25}"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7D3C-AFED-43D7-9844-6FC59108BBBD}" type="datetimeFigureOut">
              <a:rPr lang="en-US" smtClean="0"/>
              <a:pPr/>
              <a:t>9/18/2009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5E57D3C-AFED-43D7-9844-6FC59108BBBD}" type="datetimeFigureOut">
              <a:rPr lang="en-US" smtClean="0"/>
              <a:pPr/>
              <a:t>9/18/2009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5E57D3C-AFED-43D7-9844-6FC59108BBBD}" type="datetimeFigureOut">
              <a:rPr lang="en-US" smtClean="0"/>
              <a:pPr/>
              <a:t>9/18/2009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5E57D3C-AFED-43D7-9844-6FC59108BBBD}" type="datetimeFigureOut">
              <a:rPr lang="en-US" smtClean="0"/>
              <a:pPr/>
              <a:t>9/18/2009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57D3C-AFED-43D7-9844-6FC59108BBBD}" type="datetimeFigureOut">
              <a:rPr lang="en-US" smtClean="0"/>
              <a:pPr/>
              <a:t>9/18/2009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57D3C-AFED-43D7-9844-6FC59108BBBD}" type="datetimeFigureOut">
              <a:rPr lang="en-US" smtClean="0"/>
              <a:pPr/>
              <a:t>9/18/2009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EE58-C60A-405D-B8FC-E3A52A98DD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55E57D3C-AFED-43D7-9844-6FC59108BBBD}" type="datetimeFigureOut">
              <a:rPr lang="en-US" smtClean="0"/>
              <a:pPr/>
              <a:t>9/18/2009</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BBBEE58-C60A-405D-B8FC-E3A52A98D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cloud.cs.illinois.edu/"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en.wikipedia.org/wiki/Hype_cyc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600200"/>
            <a:ext cx="6498158" cy="2743199"/>
          </a:xfrm>
        </p:spPr>
        <p:txBody>
          <a:bodyPr>
            <a:normAutofit fontScale="90000"/>
          </a:bodyPr>
          <a:lstStyle/>
          <a:p>
            <a:r>
              <a:rPr lang="en-US" sz="5300" dirty="0"/>
              <a:t>Cloud Computing:</a:t>
            </a:r>
            <a:r>
              <a:rPr lang="en-US" dirty="0"/>
              <a:t> </a:t>
            </a:r>
            <a:r>
              <a:rPr lang="en-US" dirty="0" smtClean="0"/>
              <a:t/>
            </a:r>
            <a:br>
              <a:rPr lang="en-US" dirty="0" smtClean="0"/>
            </a:br>
            <a:r>
              <a:rPr lang="en-US" dirty="0" smtClean="0"/>
              <a:t>Perspectives </a:t>
            </a:r>
            <a:r>
              <a:rPr lang="en-US" dirty="0"/>
              <a:t>for </a:t>
            </a:r>
            <a:r>
              <a:rPr lang="en-US" dirty="0" smtClean="0"/>
              <a:t>Research </a:t>
            </a:r>
            <a:r>
              <a:rPr lang="en-US" dirty="0"/>
              <a:t/>
            </a:r>
            <a:br>
              <a:rPr lang="en-US" dirty="0"/>
            </a:br>
            <a:endParaRPr lang="en-US" dirty="0"/>
          </a:p>
        </p:txBody>
      </p:sp>
      <p:sp>
        <p:nvSpPr>
          <p:cNvPr id="3" name="Subtitle 2"/>
          <p:cNvSpPr>
            <a:spLocks noGrp="1"/>
          </p:cNvSpPr>
          <p:nvPr>
            <p:ph type="subTitle" idx="1"/>
          </p:nvPr>
        </p:nvSpPr>
        <p:spPr>
          <a:xfrm>
            <a:off x="1219200" y="4419600"/>
            <a:ext cx="6498159" cy="916641"/>
          </a:xfrm>
        </p:spPr>
        <p:txBody>
          <a:bodyPr>
            <a:normAutofit lnSpcReduction="10000"/>
          </a:bodyPr>
          <a:lstStyle/>
          <a:p>
            <a:r>
              <a:rPr lang="en-US" dirty="0" smtClean="0"/>
              <a:t>Roy Campbell</a:t>
            </a:r>
          </a:p>
          <a:p>
            <a:r>
              <a:rPr lang="en-US" dirty="0" err="1"/>
              <a:t>Sohaib</a:t>
            </a:r>
            <a:r>
              <a:rPr lang="en-US" dirty="0"/>
              <a:t> and Sara </a:t>
            </a:r>
            <a:r>
              <a:rPr lang="en-US" dirty="0" err="1"/>
              <a:t>Abbasi</a:t>
            </a:r>
            <a:r>
              <a:rPr lang="en-US" dirty="0"/>
              <a:t> Professor </a:t>
            </a:r>
            <a:r>
              <a:rPr lang="en-US" dirty="0" smtClean="0"/>
              <a:t>Computer Science, University of Illinois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Trends</a:t>
            </a:r>
            <a:endParaRPr lang="en-US" dirty="0"/>
          </a:p>
        </p:txBody>
      </p:sp>
      <p:pic>
        <p:nvPicPr>
          <p:cNvPr id="9" name="Picture 2"/>
          <p:cNvPicPr>
            <a:picLocks noChangeAspect="1" noChangeArrowheads="1"/>
          </p:cNvPicPr>
          <p:nvPr/>
        </p:nvPicPr>
        <p:blipFill>
          <a:blip r:embed="rId3" cstate="print"/>
          <a:srcRect/>
          <a:stretch>
            <a:fillRect/>
          </a:stretch>
        </p:blipFill>
        <p:spPr bwMode="auto">
          <a:xfrm>
            <a:off x="762000" y="1600200"/>
            <a:ext cx="7866063" cy="3825845"/>
          </a:xfrm>
          <a:prstGeom prst="rect">
            <a:avLst/>
          </a:prstGeom>
          <a:noFill/>
          <a:ln w="9525">
            <a:noFill/>
            <a:miter lim="800000"/>
            <a:headEnd/>
            <a:tailEnd/>
          </a:ln>
        </p:spPr>
      </p:pic>
      <p:sp>
        <p:nvSpPr>
          <p:cNvPr id="10" name="Textfeld 6"/>
          <p:cNvSpPr txBox="1">
            <a:spLocks noChangeArrowheads="1"/>
          </p:cNvSpPr>
          <p:nvPr/>
        </p:nvSpPr>
        <p:spPr bwMode="auto">
          <a:xfrm>
            <a:off x="6657975" y="5768945"/>
            <a:ext cx="1612900" cy="461963"/>
          </a:xfrm>
          <a:prstGeom prst="rect">
            <a:avLst/>
          </a:prstGeom>
          <a:noFill/>
          <a:ln w="9525">
            <a:noFill/>
            <a:miter lim="800000"/>
            <a:headEnd/>
            <a:tailEnd/>
          </a:ln>
        </p:spPr>
        <p:txBody>
          <a:bodyPr wrap="none">
            <a:spAutoFit/>
          </a:bodyPr>
          <a:lstStyle/>
          <a:p>
            <a:pPr algn="ctr"/>
            <a:r>
              <a:rPr lang="en-US" sz="1200" b="1"/>
              <a:t>Google App Engine</a:t>
            </a:r>
          </a:p>
          <a:p>
            <a:pPr algn="ctr"/>
            <a:r>
              <a:rPr lang="en-US" sz="1200"/>
              <a:t>(April 2008)</a:t>
            </a:r>
          </a:p>
        </p:txBody>
      </p:sp>
      <p:sp>
        <p:nvSpPr>
          <p:cNvPr id="11" name="Textfeld 7"/>
          <p:cNvSpPr txBox="1">
            <a:spLocks noChangeArrowheads="1"/>
          </p:cNvSpPr>
          <p:nvPr/>
        </p:nvSpPr>
        <p:spPr bwMode="auto">
          <a:xfrm>
            <a:off x="7573963" y="6396008"/>
            <a:ext cx="1341437" cy="461962"/>
          </a:xfrm>
          <a:prstGeom prst="rect">
            <a:avLst/>
          </a:prstGeom>
          <a:noFill/>
          <a:ln w="9525">
            <a:noFill/>
            <a:miter lim="800000"/>
            <a:headEnd/>
            <a:tailEnd/>
          </a:ln>
        </p:spPr>
        <p:txBody>
          <a:bodyPr wrap="none">
            <a:spAutoFit/>
          </a:bodyPr>
          <a:lstStyle/>
          <a:p>
            <a:pPr algn="ctr"/>
            <a:r>
              <a:rPr lang="en-US" sz="1200" b="1"/>
              <a:t>Microsoft Azure</a:t>
            </a:r>
          </a:p>
          <a:p>
            <a:pPr algn="ctr"/>
            <a:r>
              <a:rPr lang="en-US" sz="1200"/>
              <a:t>(Oct 2008)</a:t>
            </a:r>
          </a:p>
        </p:txBody>
      </p:sp>
      <p:sp>
        <p:nvSpPr>
          <p:cNvPr id="12" name="Textfeld 8"/>
          <p:cNvSpPr txBox="1">
            <a:spLocks noChangeArrowheads="1"/>
          </p:cNvSpPr>
          <p:nvPr/>
        </p:nvSpPr>
        <p:spPr bwMode="auto">
          <a:xfrm>
            <a:off x="5380038" y="6396008"/>
            <a:ext cx="1568450" cy="461962"/>
          </a:xfrm>
          <a:prstGeom prst="rect">
            <a:avLst/>
          </a:prstGeom>
          <a:noFill/>
          <a:ln w="9525">
            <a:noFill/>
            <a:miter lim="800000"/>
            <a:headEnd/>
            <a:tailEnd/>
          </a:ln>
        </p:spPr>
        <p:txBody>
          <a:bodyPr>
            <a:spAutoFit/>
          </a:bodyPr>
          <a:lstStyle/>
          <a:p>
            <a:pPr algn="ctr"/>
            <a:r>
              <a:rPr lang="en-US" sz="1200" b="1" dirty="0" err="1"/>
              <a:t>Facebook</a:t>
            </a:r>
            <a:r>
              <a:rPr lang="en-US" sz="1200" b="1" dirty="0"/>
              <a:t> Platform</a:t>
            </a:r>
          </a:p>
          <a:p>
            <a:pPr algn="ctr"/>
            <a:r>
              <a:rPr lang="en-US" sz="1200" dirty="0"/>
              <a:t>(May 2007)</a:t>
            </a:r>
          </a:p>
        </p:txBody>
      </p:sp>
      <p:cxnSp>
        <p:nvCxnSpPr>
          <p:cNvPr id="13" name="Gerade Verbindung mit Pfeil 11"/>
          <p:cNvCxnSpPr>
            <a:stCxn id="12" idx="0"/>
          </p:cNvCxnSpPr>
          <p:nvPr/>
        </p:nvCxnSpPr>
        <p:spPr>
          <a:xfrm rot="5400000" flipH="1" flipV="1">
            <a:off x="5162550" y="5394295"/>
            <a:ext cx="20018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2"/>
          <p:cNvCxnSpPr/>
          <p:nvPr/>
        </p:nvCxnSpPr>
        <p:spPr>
          <a:xfrm rot="16200000" flipV="1">
            <a:off x="6771481" y="5076002"/>
            <a:ext cx="13858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Gerade Verbindung mit Pfeil 13"/>
          <p:cNvCxnSpPr/>
          <p:nvPr/>
        </p:nvCxnSpPr>
        <p:spPr>
          <a:xfrm rot="16200000" flipV="1">
            <a:off x="7400925" y="5389533"/>
            <a:ext cx="2012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feld 5"/>
          <p:cNvSpPr txBox="1">
            <a:spLocks noChangeArrowheads="1"/>
          </p:cNvSpPr>
          <p:nvPr/>
        </p:nvSpPr>
        <p:spPr bwMode="auto">
          <a:xfrm>
            <a:off x="4719638" y="2116106"/>
            <a:ext cx="1147762" cy="461963"/>
          </a:xfrm>
          <a:prstGeom prst="rect">
            <a:avLst/>
          </a:prstGeom>
          <a:noFill/>
          <a:ln w="9525">
            <a:noFill/>
            <a:miter lim="800000"/>
            <a:headEnd/>
            <a:tailEnd/>
          </a:ln>
        </p:spPr>
        <p:txBody>
          <a:bodyPr wrap="none">
            <a:spAutoFit/>
          </a:bodyPr>
          <a:lstStyle/>
          <a:p>
            <a:pPr algn="ctr"/>
            <a:r>
              <a:rPr lang="en-US" sz="1200" b="1"/>
              <a:t>Amazon EC2</a:t>
            </a:r>
          </a:p>
          <a:p>
            <a:pPr algn="ctr"/>
            <a:r>
              <a:rPr lang="en-US" sz="1200"/>
              <a:t>(August 2006)</a:t>
            </a:r>
          </a:p>
        </p:txBody>
      </p:sp>
      <p:cxnSp>
        <p:nvCxnSpPr>
          <p:cNvPr id="17" name="Gerade Verbindung mit Pfeil 9"/>
          <p:cNvCxnSpPr/>
          <p:nvPr/>
        </p:nvCxnSpPr>
        <p:spPr>
          <a:xfrm rot="5400000">
            <a:off x="3819525" y="3547954"/>
            <a:ext cx="11207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Gerade Verbindung mit Pfeil 10"/>
          <p:cNvCxnSpPr>
            <a:stCxn id="16" idx="2"/>
          </p:cNvCxnSpPr>
          <p:nvPr/>
        </p:nvCxnSpPr>
        <p:spPr>
          <a:xfrm rot="16200000" flipH="1">
            <a:off x="4524375" y="3346419"/>
            <a:ext cx="15367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feld 15"/>
          <p:cNvSpPr txBox="1">
            <a:spLocks noChangeArrowheads="1"/>
          </p:cNvSpPr>
          <p:nvPr/>
        </p:nvSpPr>
        <p:spPr bwMode="auto">
          <a:xfrm>
            <a:off x="3717925" y="1933544"/>
            <a:ext cx="1096963" cy="461962"/>
          </a:xfrm>
          <a:prstGeom prst="rect">
            <a:avLst/>
          </a:prstGeom>
          <a:noFill/>
          <a:ln w="9525">
            <a:noFill/>
            <a:miter lim="800000"/>
            <a:headEnd/>
            <a:tailEnd/>
          </a:ln>
        </p:spPr>
        <p:txBody>
          <a:bodyPr wrap="none">
            <a:spAutoFit/>
          </a:bodyPr>
          <a:lstStyle/>
          <a:p>
            <a:pPr algn="ctr"/>
            <a:r>
              <a:rPr lang="en-US" sz="1200" b="1"/>
              <a:t>Amazon S3</a:t>
            </a:r>
          </a:p>
          <a:p>
            <a:pPr algn="ctr"/>
            <a:r>
              <a:rPr lang="en-US" sz="1200"/>
              <a:t>(March 2006)</a:t>
            </a:r>
          </a:p>
        </p:txBody>
      </p:sp>
      <p:sp>
        <p:nvSpPr>
          <p:cNvPr id="20" name="Textfeld 16"/>
          <p:cNvSpPr txBox="1">
            <a:spLocks noChangeArrowheads="1"/>
          </p:cNvSpPr>
          <p:nvPr/>
        </p:nvSpPr>
        <p:spPr bwMode="auto">
          <a:xfrm>
            <a:off x="3717925" y="2346294"/>
            <a:ext cx="1211263" cy="647700"/>
          </a:xfrm>
          <a:prstGeom prst="rect">
            <a:avLst/>
          </a:prstGeom>
          <a:noFill/>
          <a:ln w="9525">
            <a:noFill/>
            <a:miter lim="800000"/>
            <a:headEnd/>
            <a:tailEnd/>
          </a:ln>
        </p:spPr>
        <p:txBody>
          <a:bodyPr wrap="none">
            <a:spAutoFit/>
          </a:bodyPr>
          <a:lstStyle/>
          <a:p>
            <a:pPr algn="ctr"/>
            <a:r>
              <a:rPr lang="en-US" sz="1200" b="1" dirty="0" err="1"/>
              <a:t>Salesforce</a:t>
            </a:r>
            <a:endParaRPr lang="en-US" sz="1200" b="1" dirty="0"/>
          </a:p>
          <a:p>
            <a:pPr algn="ctr"/>
            <a:r>
              <a:rPr lang="en-US" sz="1200" b="1" dirty="0" err="1"/>
              <a:t>AppExchange</a:t>
            </a:r>
            <a:endParaRPr lang="en-US" sz="1200" b="1" dirty="0"/>
          </a:p>
          <a:p>
            <a:pPr algn="ctr"/>
            <a:r>
              <a:rPr lang="en-US" sz="1200" dirty="0"/>
              <a:t>(March 2006)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Perils of Corporate Computing</a:t>
            </a:r>
            <a:endParaRPr lang="en-US" dirty="0"/>
          </a:p>
        </p:txBody>
      </p:sp>
      <p:sp>
        <p:nvSpPr>
          <p:cNvPr id="3" name="Content Placeholder 2"/>
          <p:cNvSpPr>
            <a:spLocks noGrp="1"/>
          </p:cNvSpPr>
          <p:nvPr>
            <p:ph idx="1"/>
          </p:nvPr>
        </p:nvSpPr>
        <p:spPr>
          <a:xfrm>
            <a:off x="457200" y="1600200"/>
            <a:ext cx="8686800" cy="5029200"/>
          </a:xfrm>
        </p:spPr>
        <p:txBody>
          <a:bodyPr>
            <a:normAutofit/>
          </a:bodyPr>
          <a:lstStyle/>
          <a:p>
            <a:r>
              <a:rPr lang="en-US" dirty="0" smtClean="0"/>
              <a:t>Own information systems </a:t>
            </a:r>
            <a:r>
              <a:rPr lang="en-US" dirty="0" err="1" smtClean="0">
                <a:sym typeface="Wingdings"/>
              </a:rPr>
              <a:t></a:t>
            </a:r>
            <a:endParaRPr lang="en-US" dirty="0" smtClean="0">
              <a:sym typeface="Wingdings"/>
            </a:endParaRPr>
          </a:p>
          <a:p>
            <a:r>
              <a:rPr lang="en-US" dirty="0" smtClean="0">
                <a:sym typeface="Wingdings"/>
              </a:rPr>
              <a:t>However</a:t>
            </a:r>
            <a:endParaRPr lang="en-US" dirty="0" smtClean="0"/>
          </a:p>
          <a:p>
            <a:pPr lvl="1"/>
            <a:r>
              <a:rPr lang="en-US" dirty="0" smtClean="0"/>
              <a:t>Capital investment </a:t>
            </a:r>
            <a:r>
              <a:rPr lang="en-US" dirty="0" err="1" smtClean="0">
                <a:sym typeface="Wingdings"/>
              </a:rPr>
              <a:t></a:t>
            </a:r>
            <a:endParaRPr lang="en-US" dirty="0" smtClean="0"/>
          </a:p>
          <a:p>
            <a:pPr lvl="1"/>
            <a:r>
              <a:rPr lang="en-US" dirty="0" smtClean="0"/>
              <a:t>Heavy fixed costs </a:t>
            </a:r>
            <a:r>
              <a:rPr lang="en-US" dirty="0" err="1" smtClean="0">
                <a:sym typeface="Wingdings"/>
              </a:rPr>
              <a:t></a:t>
            </a:r>
            <a:endParaRPr lang="en-US" dirty="0" smtClean="0"/>
          </a:p>
          <a:p>
            <a:pPr lvl="1"/>
            <a:r>
              <a:rPr lang="en-US" dirty="0" smtClean="0"/>
              <a:t>Redundant expenditures </a:t>
            </a:r>
            <a:r>
              <a:rPr lang="en-US" dirty="0" err="1" smtClean="0">
                <a:sym typeface="Wingdings"/>
              </a:rPr>
              <a:t></a:t>
            </a:r>
            <a:endParaRPr lang="en-US" dirty="0" smtClean="0">
              <a:sym typeface="Wingdings"/>
            </a:endParaRPr>
          </a:p>
          <a:p>
            <a:pPr lvl="1"/>
            <a:r>
              <a:rPr lang="en-US" dirty="0" smtClean="0">
                <a:sym typeface="Wingdings"/>
              </a:rPr>
              <a:t>High energy cost, low CPU utilization </a:t>
            </a:r>
            <a:r>
              <a:rPr lang="en-US" dirty="0" err="1" smtClean="0">
                <a:sym typeface="Wingdings"/>
              </a:rPr>
              <a:t></a:t>
            </a:r>
            <a:endParaRPr lang="en-US" dirty="0" smtClean="0">
              <a:sym typeface="Wingdings"/>
            </a:endParaRPr>
          </a:p>
          <a:p>
            <a:pPr lvl="1"/>
            <a:r>
              <a:rPr lang="en-US" dirty="0" smtClean="0"/>
              <a:t>Dealing with unreliable hardware </a:t>
            </a:r>
            <a:r>
              <a:rPr lang="en-US" dirty="0" err="1" smtClean="0">
                <a:sym typeface="Wingdings"/>
              </a:rPr>
              <a:t></a:t>
            </a:r>
            <a:endParaRPr lang="en-US" dirty="0" smtClean="0"/>
          </a:p>
          <a:p>
            <a:pPr lvl="1"/>
            <a:r>
              <a:rPr lang="en-US" dirty="0" smtClean="0"/>
              <a:t>High-levels of overcapacity (Technology and Labor) </a:t>
            </a:r>
            <a:r>
              <a:rPr lang="en-US" dirty="0" err="1" smtClean="0">
                <a:sym typeface="Wingdings"/>
              </a:rPr>
              <a:t></a:t>
            </a:r>
            <a:endParaRPr lang="en-US" dirty="0" smtClean="0"/>
          </a:p>
          <a:p>
            <a:endParaRPr lang="en-US" dirty="0" smtClean="0"/>
          </a:p>
          <a:p>
            <a:pPr algn="ctr">
              <a:buNone/>
            </a:pPr>
            <a:r>
              <a:rPr lang="en-US" dirty="0" smtClean="0"/>
              <a:t>NOT SUSTAINABLE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rcRect b="7364"/>
          <a:stretch>
            <a:fillRect/>
          </a:stretch>
        </p:blipFill>
        <p:spPr>
          <a:xfrm>
            <a:off x="1066800" y="1676400"/>
            <a:ext cx="6718300" cy="3657600"/>
          </a:xfrm>
          <a:prstGeom prst="rect">
            <a:avLst/>
          </a:prstGeom>
        </p:spPr>
      </p:pic>
      <p:sp>
        <p:nvSpPr>
          <p:cNvPr id="5" name="TextBox 4"/>
          <p:cNvSpPr txBox="1"/>
          <p:nvPr/>
        </p:nvSpPr>
        <p:spPr>
          <a:xfrm>
            <a:off x="533400" y="5334000"/>
            <a:ext cx="8109912" cy="369332"/>
          </a:xfrm>
          <a:prstGeom prst="rect">
            <a:avLst/>
          </a:prstGeom>
          <a:noFill/>
        </p:spPr>
        <p:txBody>
          <a:bodyPr wrap="none" rtlCol="0">
            <a:spAutoFit/>
          </a:bodyPr>
          <a:lstStyle/>
          <a:p>
            <a:r>
              <a:rPr lang="en-US" dirty="0" smtClean="0"/>
              <a:t>Activity profile of a sample of 5,000 Google Servers over a period of 6 months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Overhead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4800600" y="2133600"/>
            <a:ext cx="3276600" cy="3013247"/>
          </a:xfrm>
          <a:prstGeom prst="rect">
            <a:avLst/>
          </a:prstGeom>
        </p:spPr>
      </p:pic>
      <p:pic>
        <p:nvPicPr>
          <p:cNvPr id="5" name="Picture 4"/>
          <p:cNvPicPr>
            <a:picLocks noChangeAspect="1"/>
          </p:cNvPicPr>
          <p:nvPr/>
        </p:nvPicPr>
        <p:blipFill>
          <a:blip r:embed="rId3" cstate="print"/>
          <a:stretch>
            <a:fillRect/>
          </a:stretch>
        </p:blipFill>
        <p:spPr>
          <a:xfrm>
            <a:off x="381000" y="2286000"/>
            <a:ext cx="3698830" cy="3035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 Power Usage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rcRect b="22137"/>
          <a:stretch>
            <a:fillRect/>
          </a:stretch>
        </p:blipFill>
        <p:spPr>
          <a:xfrm>
            <a:off x="685800" y="1981200"/>
            <a:ext cx="7902575" cy="2590800"/>
          </a:xfrm>
          <a:prstGeom prst="rect">
            <a:avLst/>
          </a:prstGeom>
        </p:spPr>
      </p:pic>
      <p:sp>
        <p:nvSpPr>
          <p:cNvPr id="6" name="TextBox 5"/>
          <p:cNvSpPr txBox="1"/>
          <p:nvPr/>
        </p:nvSpPr>
        <p:spPr>
          <a:xfrm>
            <a:off x="609600" y="4648200"/>
            <a:ext cx="7924800" cy="646331"/>
          </a:xfrm>
          <a:prstGeom prst="rect">
            <a:avLst/>
          </a:prstGeom>
          <a:noFill/>
        </p:spPr>
        <p:txBody>
          <a:bodyPr wrap="square" rtlCol="0">
            <a:spAutoFit/>
          </a:bodyPr>
          <a:lstStyle/>
          <a:p>
            <a:r>
              <a:rPr lang="en-US" dirty="0" smtClean="0"/>
              <a:t>Subsystem power usage in an x86 server as the compute load varies from idle to full usage.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Disruptions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1219200" y="1752600"/>
            <a:ext cx="6794500" cy="41208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Restarts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srcRect b="9333"/>
          <a:stretch>
            <a:fillRect/>
          </a:stretch>
        </p:blipFill>
        <p:spPr>
          <a:xfrm>
            <a:off x="533400" y="1676400"/>
            <a:ext cx="8339442" cy="3886200"/>
          </a:xfrm>
          <a:prstGeom prst="rect">
            <a:avLst/>
          </a:prstGeom>
        </p:spPr>
      </p:pic>
      <p:sp>
        <p:nvSpPr>
          <p:cNvPr id="6" name="TextBox 5"/>
          <p:cNvSpPr txBox="1"/>
          <p:nvPr/>
        </p:nvSpPr>
        <p:spPr>
          <a:xfrm>
            <a:off x="1981200" y="5638800"/>
            <a:ext cx="6070893" cy="369332"/>
          </a:xfrm>
          <a:prstGeom prst="rect">
            <a:avLst/>
          </a:prstGeom>
          <a:noFill/>
        </p:spPr>
        <p:txBody>
          <a:bodyPr wrap="none" rtlCol="0">
            <a:spAutoFit/>
          </a:bodyPr>
          <a:lstStyle/>
          <a:p>
            <a:r>
              <a:rPr lang="en-US" dirty="0" smtClean="0"/>
              <a:t>Distributions of machine restarts over 6 months at Google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Downtime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srcRect b="21372"/>
          <a:stretch>
            <a:fillRect/>
          </a:stretch>
        </p:blipFill>
        <p:spPr>
          <a:xfrm>
            <a:off x="533400" y="1600200"/>
            <a:ext cx="7848600" cy="3276600"/>
          </a:xfrm>
          <a:prstGeom prst="rect">
            <a:avLst/>
          </a:prstGeom>
        </p:spPr>
      </p:pic>
      <p:sp>
        <p:nvSpPr>
          <p:cNvPr id="6" name="TextBox 5"/>
          <p:cNvSpPr txBox="1"/>
          <p:nvPr/>
        </p:nvSpPr>
        <p:spPr>
          <a:xfrm>
            <a:off x="533400" y="4953000"/>
            <a:ext cx="8153400" cy="923330"/>
          </a:xfrm>
          <a:prstGeom prst="rect">
            <a:avLst/>
          </a:prstGeom>
          <a:noFill/>
        </p:spPr>
        <p:txBody>
          <a:bodyPr wrap="square" rtlCol="0">
            <a:spAutoFit/>
          </a:bodyPr>
          <a:lstStyle/>
          <a:p>
            <a:r>
              <a:rPr lang="en-US" dirty="0" smtClean="0"/>
              <a:t>Distribution of machine downtime, observed at Google over 6 months.  The average annualized restart rate across all machines is 4.2, corresponding to a mean time between restarts of just less than 3 months.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Computing</a:t>
            </a:r>
            <a:endParaRPr lang="en-US" dirty="0"/>
          </a:p>
        </p:txBody>
      </p:sp>
      <p:sp>
        <p:nvSpPr>
          <p:cNvPr id="3" name="Content Placeholder 2"/>
          <p:cNvSpPr>
            <a:spLocks noGrp="1"/>
          </p:cNvSpPr>
          <p:nvPr>
            <p:ph idx="1"/>
          </p:nvPr>
        </p:nvSpPr>
        <p:spPr/>
        <p:txBody>
          <a:bodyPr/>
          <a:lstStyle/>
          <a:p>
            <a:r>
              <a:rPr lang="en-US" dirty="0" smtClean="0"/>
              <a:t>Let economy of scale prevail</a:t>
            </a:r>
          </a:p>
          <a:p>
            <a:r>
              <a:rPr lang="en-US" dirty="0" smtClean="0"/>
              <a:t>Outsource all the trouble to someone else</a:t>
            </a:r>
          </a:p>
          <a:p>
            <a:r>
              <a:rPr lang="en-US" dirty="0" smtClean="0"/>
              <a:t>The utility provider will share the overhead costs among many customers, amortizing the costs</a:t>
            </a:r>
          </a:p>
          <a:p>
            <a:r>
              <a:rPr lang="en-US" dirty="0" smtClean="0"/>
              <a:t>You only pay for:</a:t>
            </a:r>
          </a:p>
          <a:p>
            <a:pPr lvl="1"/>
            <a:r>
              <a:rPr lang="en-US" dirty="0" smtClean="0"/>
              <a:t> the amortized overhead </a:t>
            </a:r>
          </a:p>
          <a:p>
            <a:pPr lvl="1"/>
            <a:r>
              <a:rPr lang="en-US" dirty="0" smtClean="0"/>
              <a:t> Your real CPU / Storage / Bandwidth usage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Utility Computing Now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data stores </a:t>
            </a:r>
          </a:p>
          <a:p>
            <a:r>
              <a:rPr lang="en-US" dirty="0" smtClean="0"/>
              <a:t>Fiber networks</a:t>
            </a:r>
          </a:p>
          <a:p>
            <a:r>
              <a:rPr lang="en-US" dirty="0" smtClean="0"/>
              <a:t>Commodity computing</a:t>
            </a:r>
          </a:p>
          <a:p>
            <a:r>
              <a:rPr lang="en-US" dirty="0" err="1" smtClean="0"/>
              <a:t>Multicore</a:t>
            </a:r>
            <a:r>
              <a:rPr lang="en-US" dirty="0" smtClean="0"/>
              <a:t> machines</a:t>
            </a:r>
          </a:p>
          <a:p>
            <a:pPr lvl="3">
              <a:buNone/>
            </a:pPr>
            <a:r>
              <a:rPr lang="en-US" sz="3600" dirty="0" smtClean="0"/>
              <a:t>+</a:t>
            </a:r>
          </a:p>
          <a:p>
            <a:r>
              <a:rPr lang="en-US" dirty="0" smtClean="0"/>
              <a:t>Huge data sets</a:t>
            </a:r>
          </a:p>
          <a:p>
            <a:r>
              <a:rPr lang="en-US" dirty="0" smtClean="0"/>
              <a:t>Utilization/Energy</a:t>
            </a:r>
          </a:p>
          <a:p>
            <a:r>
              <a:rPr lang="en-US" dirty="0" smtClean="0"/>
              <a:t>Shared people</a:t>
            </a:r>
            <a:endParaRPr lang="en-US" dirty="0"/>
          </a:p>
        </p:txBody>
      </p:sp>
      <p:sp>
        <p:nvSpPr>
          <p:cNvPr id="4" name="Right Brace 3"/>
          <p:cNvSpPr/>
          <p:nvPr/>
        </p:nvSpPr>
        <p:spPr>
          <a:xfrm>
            <a:off x="3886200" y="1828800"/>
            <a:ext cx="1447800" cy="381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410200" y="3377625"/>
            <a:ext cx="3126177" cy="584775"/>
          </a:xfrm>
          <a:prstGeom prst="rect">
            <a:avLst/>
          </a:prstGeom>
          <a:noFill/>
        </p:spPr>
        <p:txBody>
          <a:bodyPr wrap="none" rtlCol="0">
            <a:spAutoFit/>
          </a:bodyPr>
          <a:lstStyle/>
          <a:p>
            <a:r>
              <a:rPr lang="en-US" sz="3200" dirty="0" smtClean="0"/>
              <a:t>Utility Computin</a:t>
            </a:r>
            <a:r>
              <a:rPr lang="en-US" sz="3200" dirty="0"/>
              <a:t>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smtClean="0"/>
              <a:t>The new </a:t>
            </a:r>
            <a:r>
              <a:rPr lang="en-US" dirty="0"/>
              <a:t>i</a:t>
            </a:r>
            <a:r>
              <a:rPr lang="en-US" dirty="0" smtClean="0"/>
              <a:t>nformation </a:t>
            </a:r>
            <a:r>
              <a:rPr lang="en-US" dirty="0"/>
              <a:t>t</a:t>
            </a:r>
            <a:r>
              <a:rPr lang="en-US" dirty="0" smtClean="0"/>
              <a:t>echnologies are disruptive</a:t>
            </a:r>
          </a:p>
          <a:p>
            <a:r>
              <a:rPr lang="en-US" dirty="0" smtClean="0"/>
              <a:t>Utility computing is changing industry</a:t>
            </a:r>
          </a:p>
          <a:p>
            <a:r>
              <a:rPr lang="en-US" dirty="0" smtClean="0"/>
              <a:t>Efficient information sharing provides a new model for business</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UIUC Cloud Research</a:t>
            </a:r>
            <a:endParaRPr lang="en-US" dirty="0"/>
          </a:p>
        </p:txBody>
      </p:sp>
      <p:sp>
        <p:nvSpPr>
          <p:cNvPr id="3" name="Content Placeholder 2"/>
          <p:cNvSpPr>
            <a:spLocks noGrp="1"/>
          </p:cNvSpPr>
          <p:nvPr>
            <p:ph idx="1"/>
          </p:nvPr>
        </p:nvSpPr>
        <p:spPr/>
        <p:txBody>
          <a:bodyPr>
            <a:normAutofit/>
          </a:bodyPr>
          <a:lstStyle/>
          <a:p>
            <a:r>
              <a:rPr lang="en-US" sz="4000" dirty="0" smtClean="0"/>
              <a:t>Who</a:t>
            </a:r>
          </a:p>
          <a:p>
            <a:r>
              <a:rPr lang="en-US" sz="4000" dirty="0" smtClean="0"/>
              <a:t>What</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bwMode="auto">
          <a:noFill/>
          <a:ln>
            <a:miter lim="800000"/>
            <a:headEnd/>
            <a:tailEnd/>
          </a:ln>
        </p:spPr>
        <p:txBody>
          <a:bodyPr/>
          <a:lstStyle/>
          <a:p>
            <a:fld id="{741AC025-493C-A148-8A23-6F0D5C2AD293}" type="slidenum">
              <a:rPr lang="en-US"/>
              <a:pPr/>
              <a:t>21</a:t>
            </a:fld>
            <a:endParaRPr lang="en-US"/>
          </a:p>
        </p:txBody>
      </p:sp>
      <p:sp>
        <p:nvSpPr>
          <p:cNvPr id="5123" name="Text Placeholder 4"/>
          <p:cNvSpPr>
            <a:spLocks noGrp="1"/>
          </p:cNvSpPr>
          <p:nvPr>
            <p:ph type="body" sz="half" idx="4294967295"/>
          </p:nvPr>
        </p:nvSpPr>
        <p:spPr>
          <a:xfrm>
            <a:off x="457200" y="1371600"/>
            <a:ext cx="7772400" cy="5257800"/>
          </a:xfrm>
        </p:spPr>
        <p:txBody>
          <a:bodyPr>
            <a:normAutofit fontScale="92500" lnSpcReduction="10000"/>
          </a:bodyPr>
          <a:lstStyle/>
          <a:p>
            <a:pPr eaLnBrk="1" hangingPunct="1">
              <a:lnSpc>
                <a:spcPct val="90000"/>
              </a:lnSpc>
            </a:pPr>
            <a:r>
              <a:rPr lang="en-US" sz="2300" dirty="0">
                <a:latin typeface="Futura Bk" charset="0"/>
                <a:ea typeface="ＭＳ Ｐゴシック" pitchFamily="36" charset="-128"/>
              </a:rPr>
              <a:t>Principal Investigator</a:t>
            </a:r>
          </a:p>
          <a:p>
            <a:pPr lvl="1" eaLnBrk="1" hangingPunct="1">
              <a:lnSpc>
                <a:spcPct val="90000"/>
              </a:lnSpc>
            </a:pPr>
            <a:r>
              <a:rPr lang="en-US" sz="2000" dirty="0">
                <a:latin typeface="Futura Bk" charset="0"/>
                <a:ea typeface="ＭＳ Ｐゴシック" pitchFamily="36" charset="-128"/>
              </a:rPr>
              <a:t>Michael Heath – parallel </a:t>
            </a:r>
            <a:r>
              <a:rPr lang="en-US" sz="2000" dirty="0" smtClean="0">
                <a:latin typeface="Futura Bk" charset="0"/>
                <a:ea typeface="ＭＳ Ｐゴシック" pitchFamily="36" charset="-128"/>
              </a:rPr>
              <a:t>algorithms</a:t>
            </a:r>
            <a:endParaRPr lang="en-US" sz="2000" dirty="0">
              <a:latin typeface="Futura Bk" charset="0"/>
              <a:ea typeface="ＭＳ Ｐゴシック" pitchFamily="36" charset="-128"/>
            </a:endParaRPr>
          </a:p>
          <a:p>
            <a:pPr eaLnBrk="1" hangingPunct="1">
              <a:lnSpc>
                <a:spcPct val="90000"/>
              </a:lnSpc>
            </a:pPr>
            <a:r>
              <a:rPr lang="en-US" sz="2300" dirty="0">
                <a:latin typeface="Futura Bk" charset="0"/>
                <a:ea typeface="ＭＳ Ｐゴシック" pitchFamily="36" charset="-128"/>
              </a:rPr>
              <a:t>Co-PIs and lead systems researchers</a:t>
            </a:r>
          </a:p>
          <a:p>
            <a:pPr lvl="1" eaLnBrk="1" hangingPunct="1">
              <a:lnSpc>
                <a:spcPct val="90000"/>
              </a:lnSpc>
            </a:pPr>
            <a:r>
              <a:rPr lang="en-US" sz="2000" dirty="0">
                <a:latin typeface="Futura Bk" charset="0"/>
                <a:ea typeface="ＭＳ Ｐゴシック" pitchFamily="36" charset="-128"/>
              </a:rPr>
              <a:t>Roy Campbell – O/S, file systems, security</a:t>
            </a:r>
          </a:p>
          <a:p>
            <a:pPr lvl="1" eaLnBrk="1" hangingPunct="1">
              <a:lnSpc>
                <a:spcPct val="90000"/>
              </a:lnSpc>
            </a:pPr>
            <a:r>
              <a:rPr lang="en-US" sz="2000" dirty="0">
                <a:latin typeface="Futura Bk" charset="0"/>
                <a:ea typeface="ＭＳ Ｐゴシック" pitchFamily="36" charset="-128"/>
              </a:rPr>
              <a:t>Indranil Gupta – distributed systems and </a:t>
            </a:r>
            <a:r>
              <a:rPr lang="en-US" sz="2000" dirty="0" smtClean="0">
                <a:latin typeface="Futura Bk" charset="0"/>
                <a:ea typeface="ＭＳ Ｐゴシック" pitchFamily="36" charset="-128"/>
              </a:rPr>
              <a:t>protocols</a:t>
            </a:r>
          </a:p>
          <a:p>
            <a:pPr>
              <a:lnSpc>
                <a:spcPct val="90000"/>
              </a:lnSpc>
            </a:pPr>
            <a:r>
              <a:rPr lang="en-US" dirty="0" smtClean="0">
                <a:latin typeface="Futura Bk" charset="0"/>
                <a:ea typeface="ＭＳ Ｐゴシック" pitchFamily="36" charset="-128"/>
              </a:rPr>
              <a:t>Lead Power/Cooling researchers</a:t>
            </a:r>
          </a:p>
          <a:p>
            <a:pPr lvl="1">
              <a:lnSpc>
                <a:spcPct val="90000"/>
              </a:lnSpc>
            </a:pPr>
            <a:r>
              <a:rPr lang="en-US" dirty="0" smtClean="0">
                <a:latin typeface="Futura Bk" charset="0"/>
                <a:ea typeface="ＭＳ Ｐゴシック" pitchFamily="36" charset="-128"/>
              </a:rPr>
              <a:t>Tarek Abdelzaher, Roy Campbell, Indranil Gupta, Michael Heath</a:t>
            </a:r>
            <a:endParaRPr lang="en-US" sz="2000" dirty="0">
              <a:latin typeface="Futura Bk" charset="0"/>
              <a:ea typeface="ＭＳ Ｐゴシック" pitchFamily="36" charset="-128"/>
            </a:endParaRPr>
          </a:p>
          <a:p>
            <a:pPr eaLnBrk="1" hangingPunct="1">
              <a:lnSpc>
                <a:spcPct val="90000"/>
              </a:lnSpc>
            </a:pPr>
            <a:r>
              <a:rPr lang="en-US" sz="2300" dirty="0">
                <a:latin typeface="Futura Bk" charset="0"/>
                <a:ea typeface="ＭＳ Ｐゴシック" pitchFamily="36" charset="-128"/>
              </a:rPr>
              <a:t>Lead applications researchers</a:t>
            </a:r>
          </a:p>
          <a:p>
            <a:pPr lvl="1" eaLnBrk="1" hangingPunct="1">
              <a:lnSpc>
                <a:spcPct val="90000"/>
              </a:lnSpc>
            </a:pPr>
            <a:r>
              <a:rPr lang="en-US" sz="2000" dirty="0">
                <a:latin typeface="Futura Bk" charset="0"/>
                <a:ea typeface="ＭＳ Ｐゴシック" pitchFamily="36" charset="-128"/>
              </a:rPr>
              <a:t>Kevin Chang – search and query processing</a:t>
            </a:r>
          </a:p>
          <a:p>
            <a:pPr lvl="1" eaLnBrk="1" hangingPunct="1">
              <a:lnSpc>
                <a:spcPct val="90000"/>
              </a:lnSpc>
            </a:pPr>
            <a:r>
              <a:rPr lang="en-US" sz="2000" dirty="0" err="1">
                <a:latin typeface="Futura Bk" charset="0"/>
                <a:ea typeface="ＭＳ Ｐゴシック" pitchFamily="36" charset="-128"/>
              </a:rPr>
              <a:t>Jiawei</a:t>
            </a:r>
            <a:r>
              <a:rPr lang="en-US" sz="2000" dirty="0">
                <a:latin typeface="Futura Bk" charset="0"/>
                <a:ea typeface="ＭＳ Ｐゴシック" pitchFamily="36" charset="-128"/>
              </a:rPr>
              <a:t> Han – data mining</a:t>
            </a:r>
          </a:p>
          <a:p>
            <a:pPr lvl="1" eaLnBrk="1" hangingPunct="1">
              <a:lnSpc>
                <a:spcPct val="90000"/>
              </a:lnSpc>
            </a:pPr>
            <a:r>
              <a:rPr lang="en-US" sz="2000" dirty="0" err="1">
                <a:latin typeface="Futura Bk" charset="0"/>
                <a:ea typeface="ＭＳ Ｐゴシック" pitchFamily="36" charset="-128"/>
              </a:rPr>
              <a:t>Klara</a:t>
            </a:r>
            <a:r>
              <a:rPr lang="en-US" sz="2000" dirty="0">
                <a:latin typeface="Futura Bk" charset="0"/>
                <a:ea typeface="ＭＳ Ｐゴシック" pitchFamily="36" charset="-128"/>
              </a:rPr>
              <a:t> </a:t>
            </a:r>
            <a:r>
              <a:rPr lang="en-US" sz="2000" dirty="0" err="1">
                <a:latin typeface="Futura Bk" charset="0"/>
                <a:ea typeface="ＭＳ Ｐゴシック" pitchFamily="36" charset="-128"/>
              </a:rPr>
              <a:t>Nahrstedt</a:t>
            </a:r>
            <a:r>
              <a:rPr lang="en-US" sz="2000" dirty="0">
                <a:latin typeface="Futura Bk" charset="0"/>
                <a:ea typeface="ＭＳ Ｐゴシック" pitchFamily="36" charset="-128"/>
              </a:rPr>
              <a:t> – multimedia, </a:t>
            </a:r>
            <a:r>
              <a:rPr lang="en-US" sz="2000" dirty="0" err="1">
                <a:latin typeface="Futura Bk" charset="0"/>
                <a:ea typeface="ＭＳ Ｐゴシック" pitchFamily="36" charset="-128"/>
              </a:rPr>
              <a:t>QoS</a:t>
            </a:r>
            <a:endParaRPr lang="en-US" sz="2000" dirty="0">
              <a:latin typeface="Futura Bk" charset="0"/>
              <a:ea typeface="ＭＳ Ｐゴシック" pitchFamily="36" charset="-128"/>
            </a:endParaRPr>
          </a:p>
          <a:p>
            <a:pPr lvl="1" eaLnBrk="1" hangingPunct="1">
              <a:lnSpc>
                <a:spcPct val="90000"/>
              </a:lnSpc>
            </a:pPr>
            <a:r>
              <a:rPr lang="en-US" sz="2000" dirty="0">
                <a:latin typeface="Futura Bk" charset="0"/>
                <a:ea typeface="ＭＳ Ｐゴシック" pitchFamily="36" charset="-128"/>
              </a:rPr>
              <a:t>Dan Roth – machine learning, NLP</a:t>
            </a:r>
          </a:p>
          <a:p>
            <a:pPr lvl="1" eaLnBrk="1" hangingPunct="1">
              <a:lnSpc>
                <a:spcPct val="90000"/>
              </a:lnSpc>
            </a:pPr>
            <a:r>
              <a:rPr lang="en-US" sz="2000" dirty="0">
                <a:latin typeface="Futura Bk" charset="0"/>
                <a:ea typeface="ＭＳ Ｐゴシック" pitchFamily="36" charset="-128"/>
              </a:rPr>
              <a:t>Cheng </a:t>
            </a:r>
            <a:r>
              <a:rPr lang="en-US" sz="2000" dirty="0" err="1">
                <a:latin typeface="Futura Bk" charset="0"/>
                <a:ea typeface="ＭＳ Ｐゴシック" pitchFamily="36" charset="-128"/>
              </a:rPr>
              <a:t>Zhai</a:t>
            </a:r>
            <a:r>
              <a:rPr lang="en-US" sz="2000" dirty="0">
                <a:latin typeface="Futura Bk" charset="0"/>
                <a:ea typeface="ＭＳ Ｐゴシック" pitchFamily="36" charset="-128"/>
              </a:rPr>
              <a:t> – information retrieval</a:t>
            </a:r>
          </a:p>
          <a:p>
            <a:pPr lvl="1" eaLnBrk="1" hangingPunct="1">
              <a:lnSpc>
                <a:spcPct val="90000"/>
              </a:lnSpc>
            </a:pPr>
            <a:r>
              <a:rPr lang="en-US" sz="2000" dirty="0">
                <a:latin typeface="Futura Bk" charset="0"/>
                <a:ea typeface="ＭＳ Ｐゴシック" pitchFamily="36" charset="-128"/>
              </a:rPr>
              <a:t>Peter </a:t>
            </a:r>
            <a:r>
              <a:rPr lang="en-US" sz="2000" dirty="0" err="1">
                <a:latin typeface="Futura Bk" charset="0"/>
                <a:ea typeface="ＭＳ Ｐゴシック" pitchFamily="36" charset="-128"/>
              </a:rPr>
              <a:t>Bacjsy</a:t>
            </a:r>
            <a:r>
              <a:rPr lang="en-US" sz="2000" dirty="0">
                <a:latin typeface="Futura Bk" charset="0"/>
                <a:ea typeface="ＭＳ Ｐゴシック" pitchFamily="36" charset="-128"/>
              </a:rPr>
              <a:t>, Rob </a:t>
            </a:r>
            <a:r>
              <a:rPr lang="en-US" sz="2000" dirty="0" err="1">
                <a:latin typeface="Futura Bk" charset="0"/>
                <a:ea typeface="ＭＳ Ｐゴシック" pitchFamily="36" charset="-128"/>
              </a:rPr>
              <a:t>Kooper</a:t>
            </a:r>
            <a:r>
              <a:rPr lang="en-US" sz="2000" dirty="0">
                <a:latin typeface="Futura Bk" charset="0"/>
                <a:ea typeface="ＭＳ Ｐゴシック" pitchFamily="36" charset="-128"/>
              </a:rPr>
              <a:t> - NCSA</a:t>
            </a:r>
          </a:p>
        </p:txBody>
      </p:sp>
      <p:sp>
        <p:nvSpPr>
          <p:cNvPr id="4" name="Title 1"/>
          <p:cNvSpPr>
            <a:spLocks noGrp="1"/>
          </p:cNvSpPr>
          <p:nvPr>
            <p:ph type="title"/>
          </p:nvPr>
        </p:nvSpPr>
        <p:spPr>
          <a:xfrm>
            <a:off x="549275" y="107576"/>
            <a:ext cx="8042276" cy="1336956"/>
          </a:xfrm>
        </p:spPr>
        <p:txBody>
          <a:bodyPr/>
          <a:lstStyle/>
          <a:p>
            <a:r>
              <a:rPr lang="en-US" dirty="0" smtClean="0"/>
              <a:t>UIUC Cloud Investigators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bwMode="auto">
          <a:noFill/>
          <a:ln>
            <a:miter lim="800000"/>
            <a:headEnd/>
            <a:tailEnd/>
          </a:ln>
        </p:spPr>
        <p:txBody>
          <a:bodyPr/>
          <a:lstStyle/>
          <a:p>
            <a:fld id="{96F0DD20-9A08-EA41-A76D-23FD9582FD15}" type="slidenum">
              <a:rPr lang="en-US"/>
              <a:pPr/>
              <a:t>22</a:t>
            </a:fld>
            <a:endParaRPr lang="en-US"/>
          </a:p>
        </p:txBody>
      </p:sp>
      <p:pic>
        <p:nvPicPr>
          <p:cNvPr id="6147" name="Picture 3" descr="cct-hardware.gif"/>
          <p:cNvPicPr>
            <a:picLocks noChangeAspect="1"/>
          </p:cNvPicPr>
          <p:nvPr/>
        </p:nvPicPr>
        <p:blipFill>
          <a:blip r:embed="rId3" cstate="print"/>
          <a:srcRect/>
          <a:stretch>
            <a:fillRect/>
          </a:stretch>
        </p:blipFill>
        <p:spPr bwMode="auto">
          <a:xfrm>
            <a:off x="2057400" y="1835150"/>
            <a:ext cx="4845050" cy="2813050"/>
          </a:xfrm>
          <a:prstGeom prst="rect">
            <a:avLst/>
          </a:prstGeom>
          <a:noFill/>
          <a:ln w="9525">
            <a:noFill/>
            <a:miter lim="800000"/>
            <a:headEnd/>
            <a:tailEnd/>
          </a:ln>
        </p:spPr>
      </p:pic>
      <p:pic>
        <p:nvPicPr>
          <p:cNvPr id="6148" name="Picture 4"/>
          <p:cNvPicPr>
            <a:picLocks noChangeAspect="1"/>
          </p:cNvPicPr>
          <p:nvPr/>
        </p:nvPicPr>
        <p:blipFill>
          <a:blip r:embed="rId4" cstate="print"/>
          <a:srcRect/>
          <a:stretch>
            <a:fillRect/>
          </a:stretch>
        </p:blipFill>
        <p:spPr bwMode="auto">
          <a:xfrm>
            <a:off x="2057400" y="5105400"/>
            <a:ext cx="989013" cy="989013"/>
          </a:xfrm>
          <a:prstGeom prst="rect">
            <a:avLst/>
          </a:prstGeom>
          <a:noFill/>
          <a:ln w="9525">
            <a:noFill/>
            <a:miter lim="800000"/>
            <a:headEnd/>
            <a:tailEnd/>
          </a:ln>
        </p:spPr>
      </p:pic>
      <p:pic>
        <p:nvPicPr>
          <p:cNvPr id="6149" name="Picture 5"/>
          <p:cNvPicPr>
            <a:picLocks noChangeAspect="1"/>
          </p:cNvPicPr>
          <p:nvPr/>
        </p:nvPicPr>
        <p:blipFill>
          <a:blip r:embed="rId5" cstate="print"/>
          <a:srcRect/>
          <a:stretch>
            <a:fillRect/>
          </a:stretch>
        </p:blipFill>
        <p:spPr bwMode="auto">
          <a:xfrm>
            <a:off x="3429000" y="4876800"/>
            <a:ext cx="1452563" cy="1452563"/>
          </a:xfrm>
          <a:prstGeom prst="rect">
            <a:avLst/>
          </a:prstGeom>
          <a:noFill/>
          <a:ln w="9525">
            <a:noFill/>
            <a:miter lim="800000"/>
            <a:headEnd/>
            <a:tailEnd/>
          </a:ln>
        </p:spPr>
      </p:pic>
      <p:pic>
        <p:nvPicPr>
          <p:cNvPr id="6150" name="Picture 6"/>
          <p:cNvPicPr>
            <a:picLocks noChangeAspect="1"/>
          </p:cNvPicPr>
          <p:nvPr/>
        </p:nvPicPr>
        <p:blipFill>
          <a:blip r:embed="rId6" cstate="print"/>
          <a:srcRect/>
          <a:stretch>
            <a:fillRect/>
          </a:stretch>
        </p:blipFill>
        <p:spPr bwMode="auto">
          <a:xfrm>
            <a:off x="5181600" y="4711700"/>
            <a:ext cx="1600200" cy="1600200"/>
          </a:xfrm>
          <a:prstGeom prst="rect">
            <a:avLst/>
          </a:prstGeom>
          <a:noFill/>
          <a:ln w="9525">
            <a:noFill/>
            <a:miter lim="800000"/>
            <a:headEnd/>
            <a:tailEnd/>
          </a:ln>
        </p:spPr>
      </p:pic>
      <p:pic>
        <p:nvPicPr>
          <p:cNvPr id="6151" name="Picture 7"/>
          <p:cNvPicPr>
            <a:picLocks noChangeAspect="1"/>
          </p:cNvPicPr>
          <p:nvPr/>
        </p:nvPicPr>
        <p:blipFill>
          <a:blip r:embed="rId7" cstate="print"/>
          <a:srcRect/>
          <a:stretch>
            <a:fillRect/>
          </a:stretch>
        </p:blipFill>
        <p:spPr bwMode="auto">
          <a:xfrm>
            <a:off x="7086600" y="5029200"/>
            <a:ext cx="1168400" cy="1168400"/>
          </a:xfrm>
          <a:prstGeom prst="rect">
            <a:avLst/>
          </a:prstGeom>
          <a:noFill/>
          <a:ln w="9525">
            <a:noFill/>
            <a:miter lim="800000"/>
            <a:headEnd/>
            <a:tailEnd/>
          </a:ln>
        </p:spPr>
      </p:pic>
      <p:pic>
        <p:nvPicPr>
          <p:cNvPr id="6152" name="Picture 8" descr="I_logo.jpg"/>
          <p:cNvPicPr>
            <a:picLocks noChangeAspect="1"/>
          </p:cNvPicPr>
          <p:nvPr/>
        </p:nvPicPr>
        <p:blipFill>
          <a:blip r:embed="rId8" cstate="print"/>
          <a:srcRect/>
          <a:stretch>
            <a:fillRect/>
          </a:stretch>
        </p:blipFill>
        <p:spPr bwMode="auto">
          <a:xfrm>
            <a:off x="685800" y="5105400"/>
            <a:ext cx="695325" cy="904875"/>
          </a:xfrm>
          <a:prstGeom prst="rect">
            <a:avLst/>
          </a:prstGeom>
          <a:noFill/>
          <a:ln w="9525">
            <a:noFill/>
            <a:miter lim="800000"/>
            <a:headEnd/>
            <a:tailEnd/>
          </a:ln>
        </p:spPr>
      </p:pic>
      <p:sp>
        <p:nvSpPr>
          <p:cNvPr id="6153" name="Text Box 9"/>
          <p:cNvSpPr txBox="1">
            <a:spLocks noChangeArrowheads="1"/>
          </p:cNvSpPr>
          <p:nvPr/>
        </p:nvSpPr>
        <p:spPr bwMode="auto">
          <a:xfrm>
            <a:off x="3962400" y="1371600"/>
            <a:ext cx="811213" cy="457200"/>
          </a:xfrm>
          <a:prstGeom prst="rect">
            <a:avLst/>
          </a:prstGeom>
          <a:noFill/>
          <a:ln w="9525">
            <a:noFill/>
            <a:miter lim="800000"/>
            <a:headEnd/>
            <a:tailEnd/>
          </a:ln>
        </p:spPr>
        <p:txBody>
          <a:bodyPr wrap="none">
            <a:prstTxWarp prst="textNoShape">
              <a:avLst/>
            </a:prstTxWarp>
            <a:spAutoFit/>
          </a:bodyPr>
          <a:lstStyle/>
          <a:p>
            <a:r>
              <a:rPr lang="en-US" sz="2400" b="1" u="sng">
                <a:solidFill>
                  <a:srgbClr val="FF3300"/>
                </a:solidFill>
              </a:rPr>
              <a:t>CCT</a:t>
            </a:r>
          </a:p>
        </p:txBody>
      </p:sp>
      <p:sp>
        <p:nvSpPr>
          <p:cNvPr id="10" name="Title 1"/>
          <p:cNvSpPr>
            <a:spLocks noGrp="1"/>
          </p:cNvSpPr>
          <p:nvPr>
            <p:ph type="title"/>
          </p:nvPr>
        </p:nvSpPr>
        <p:spPr>
          <a:xfrm>
            <a:off x="549275" y="107576"/>
            <a:ext cx="8042276" cy="1336956"/>
          </a:xfrm>
        </p:spPr>
        <p:txBody>
          <a:bodyPr/>
          <a:lstStyle/>
          <a:p>
            <a:r>
              <a:rPr lang="en-US" dirty="0" smtClean="0"/>
              <a:t>UIUC Cloud Infrastructure </a:t>
            </a:r>
            <a:r>
              <a:rPr lang="en-US" dirty="0" err="1" smtClean="0"/>
              <a:t>Testbed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bwMode="auto">
          <a:noFill/>
          <a:ln>
            <a:miter lim="800000"/>
            <a:headEnd/>
            <a:tailEnd/>
          </a:ln>
        </p:spPr>
        <p:txBody>
          <a:bodyPr/>
          <a:lstStyle/>
          <a:p>
            <a:fld id="{54A994DD-7664-FE45-9340-ED8931211218}" type="slidenum">
              <a:rPr lang="en-US"/>
              <a:pPr/>
              <a:t>23</a:t>
            </a:fld>
            <a:endParaRPr lang="en-US"/>
          </a:p>
        </p:txBody>
      </p:sp>
      <p:pic>
        <p:nvPicPr>
          <p:cNvPr id="7171" name="Picture 5" descr="UIUC-network-topology"/>
          <p:cNvPicPr>
            <a:picLocks noChangeAspect="1" noChangeArrowheads="1"/>
          </p:cNvPicPr>
          <p:nvPr/>
        </p:nvPicPr>
        <p:blipFill>
          <a:blip r:embed="rId3" cstate="print"/>
          <a:srcRect/>
          <a:stretch>
            <a:fillRect/>
          </a:stretch>
        </p:blipFill>
        <p:spPr bwMode="auto">
          <a:xfrm>
            <a:off x="990600" y="1371600"/>
            <a:ext cx="7239000" cy="5429250"/>
          </a:xfrm>
          <a:prstGeom prst="rect">
            <a:avLst/>
          </a:prstGeom>
          <a:noFill/>
          <a:ln w="9525">
            <a:noFill/>
            <a:miter lim="800000"/>
            <a:headEnd/>
            <a:tailEnd/>
          </a:ln>
        </p:spPr>
      </p:pic>
      <p:sp>
        <p:nvSpPr>
          <p:cNvPr id="7172" name="Text Box 6"/>
          <p:cNvSpPr txBox="1">
            <a:spLocks noChangeArrowheads="1"/>
          </p:cNvSpPr>
          <p:nvPr/>
        </p:nvSpPr>
        <p:spPr bwMode="auto">
          <a:xfrm>
            <a:off x="5838825" y="2209800"/>
            <a:ext cx="3305175" cy="971550"/>
          </a:xfrm>
          <a:prstGeom prst="rect">
            <a:avLst/>
          </a:prstGeom>
          <a:noFill/>
          <a:ln w="9525">
            <a:noFill/>
            <a:miter lim="800000"/>
            <a:headEnd/>
            <a:tailEnd/>
          </a:ln>
        </p:spPr>
        <p:txBody>
          <a:bodyPr wrap="none">
            <a:prstTxWarp prst="textNoShape">
              <a:avLst/>
            </a:prstTxWarp>
            <a:spAutoFit/>
          </a:bodyPr>
          <a:lstStyle/>
          <a:p>
            <a:pPr eaLnBrk="1" hangingPunct="1">
              <a:spcBef>
                <a:spcPct val="20000"/>
              </a:spcBef>
              <a:buFont typeface="Arial" pitchFamily="36" charset="0"/>
              <a:buChar char="•"/>
            </a:pPr>
            <a:r>
              <a:rPr lang="en-US">
                <a:solidFill>
                  <a:srgbClr val="00397B"/>
                </a:solidFill>
              </a:rPr>
              <a:t>128 compute nodes = 64+64</a:t>
            </a:r>
          </a:p>
          <a:p>
            <a:pPr eaLnBrk="1" hangingPunct="1">
              <a:spcBef>
                <a:spcPct val="20000"/>
              </a:spcBef>
              <a:buFont typeface="Arial" pitchFamily="36" charset="0"/>
              <a:buChar char="•"/>
            </a:pPr>
            <a:r>
              <a:rPr lang="en-US">
                <a:solidFill>
                  <a:srgbClr val="00397B"/>
                </a:solidFill>
              </a:rPr>
              <a:t>500 TB &amp; 1000+ shared cores</a:t>
            </a:r>
          </a:p>
          <a:p>
            <a:endParaRPr lang="en-US"/>
          </a:p>
        </p:txBody>
      </p:sp>
      <p:sp>
        <p:nvSpPr>
          <p:cNvPr id="7173" name="Text Box 8"/>
          <p:cNvSpPr txBox="1">
            <a:spLocks noChangeArrowheads="1"/>
          </p:cNvSpPr>
          <p:nvPr/>
        </p:nvSpPr>
        <p:spPr bwMode="auto">
          <a:xfrm>
            <a:off x="3962400" y="1371600"/>
            <a:ext cx="811213" cy="457200"/>
          </a:xfrm>
          <a:prstGeom prst="rect">
            <a:avLst/>
          </a:prstGeom>
          <a:noFill/>
          <a:ln w="9525">
            <a:noFill/>
            <a:miter lim="800000"/>
            <a:headEnd/>
            <a:tailEnd/>
          </a:ln>
        </p:spPr>
        <p:txBody>
          <a:bodyPr wrap="none">
            <a:prstTxWarp prst="textNoShape">
              <a:avLst/>
            </a:prstTxWarp>
            <a:spAutoFit/>
          </a:bodyPr>
          <a:lstStyle/>
          <a:p>
            <a:r>
              <a:rPr lang="en-US" sz="2400" b="1" u="sng">
                <a:solidFill>
                  <a:srgbClr val="FF3300"/>
                </a:solidFill>
              </a:rPr>
              <a:t>CCT</a:t>
            </a:r>
          </a:p>
        </p:txBody>
      </p:sp>
      <p:sp>
        <p:nvSpPr>
          <p:cNvPr id="6" name="Title 1"/>
          <p:cNvSpPr>
            <a:spLocks noGrp="1"/>
          </p:cNvSpPr>
          <p:nvPr>
            <p:ph type="title"/>
          </p:nvPr>
        </p:nvSpPr>
        <p:spPr>
          <a:xfrm>
            <a:off x="549275" y="107576"/>
            <a:ext cx="8042276" cy="1336956"/>
          </a:xfrm>
        </p:spPr>
        <p:txBody>
          <a:bodyPr/>
          <a:lstStyle/>
          <a:p>
            <a:r>
              <a:rPr lang="en-US" dirty="0" smtClean="0"/>
              <a:t>CCT Topology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bwMode="auto">
          <a:noFill/>
          <a:ln>
            <a:miter lim="800000"/>
            <a:headEnd/>
            <a:tailEnd/>
          </a:ln>
        </p:spPr>
        <p:txBody>
          <a:bodyPr/>
          <a:lstStyle/>
          <a:p>
            <a:fld id="{04F68572-AE0D-0F49-9A7B-E2C36A6EB22B}" type="slidenum">
              <a:rPr lang="en-US"/>
              <a:pPr/>
              <a:t>24</a:t>
            </a:fld>
            <a:endParaRPr lang="en-US"/>
          </a:p>
        </p:txBody>
      </p:sp>
      <p:sp>
        <p:nvSpPr>
          <p:cNvPr id="8195" name="Slide Number Placeholder 4"/>
          <p:cNvSpPr txBox="1">
            <a:spLocks noGrp="1"/>
          </p:cNvSpPr>
          <p:nvPr/>
        </p:nvSpPr>
        <p:spPr bwMode="auto">
          <a:xfrm>
            <a:off x="6858000" y="6245225"/>
            <a:ext cx="2133600" cy="476250"/>
          </a:xfrm>
          <a:prstGeom prst="rect">
            <a:avLst/>
          </a:prstGeom>
          <a:noFill/>
          <a:ln w="9525">
            <a:noFill/>
            <a:miter lim="800000"/>
            <a:headEnd/>
            <a:tailEnd/>
          </a:ln>
        </p:spPr>
        <p:txBody>
          <a:bodyPr>
            <a:prstTxWarp prst="textNoShape">
              <a:avLst/>
            </a:prstTxWarp>
          </a:bodyPr>
          <a:lstStyle/>
          <a:p>
            <a:pPr algn="r"/>
            <a:fld id="{E2BF7B29-7B30-7544-B1F2-44392AEDBF44}" type="slidenum">
              <a:rPr lang="en-US" u="sng"/>
              <a:pPr algn="r"/>
              <a:t>24</a:t>
            </a:fld>
            <a:endParaRPr lang="en-US" u="sng"/>
          </a:p>
        </p:txBody>
      </p:sp>
      <p:pic>
        <p:nvPicPr>
          <p:cNvPr id="8196" name="Picture 6" descr="Open_Cirrus.jpg"/>
          <p:cNvPicPr>
            <a:picLocks noChangeAspect="1"/>
          </p:cNvPicPr>
          <p:nvPr/>
        </p:nvPicPr>
        <p:blipFill>
          <a:blip r:embed="rId3" cstate="print"/>
          <a:srcRect/>
          <a:stretch>
            <a:fillRect/>
          </a:stretch>
        </p:blipFill>
        <p:spPr bwMode="auto">
          <a:xfrm>
            <a:off x="1524000" y="2362200"/>
            <a:ext cx="6451600" cy="3467100"/>
          </a:xfrm>
          <a:prstGeom prst="rect">
            <a:avLst/>
          </a:prstGeom>
          <a:noFill/>
          <a:ln w="9525">
            <a:noFill/>
            <a:miter lim="800000"/>
            <a:headEnd/>
            <a:tailEnd/>
          </a:ln>
        </p:spPr>
      </p:pic>
      <p:sp>
        <p:nvSpPr>
          <p:cNvPr id="8197" name="TextBox 7"/>
          <p:cNvSpPr txBox="1">
            <a:spLocks noChangeArrowheads="1"/>
          </p:cNvSpPr>
          <p:nvPr/>
        </p:nvSpPr>
        <p:spPr bwMode="auto">
          <a:xfrm>
            <a:off x="2133600" y="6076950"/>
            <a:ext cx="5486400" cy="396875"/>
          </a:xfrm>
          <a:prstGeom prst="rect">
            <a:avLst/>
          </a:prstGeom>
          <a:noFill/>
          <a:ln w="9525">
            <a:noFill/>
            <a:miter lim="800000"/>
            <a:headEnd/>
            <a:tailEnd/>
          </a:ln>
        </p:spPr>
        <p:txBody>
          <a:bodyPr>
            <a:prstTxWarp prst="textNoShape">
              <a:avLst/>
            </a:prstTxWarp>
            <a:spAutoFit/>
          </a:bodyPr>
          <a:lstStyle/>
          <a:p>
            <a:pPr algn="ctr"/>
            <a:r>
              <a:rPr lang="en-US" sz="2000" u="sng">
                <a:solidFill>
                  <a:srgbClr val="376092"/>
                </a:solidFill>
              </a:rPr>
              <a:t>Founding 6 sites</a:t>
            </a:r>
          </a:p>
        </p:txBody>
      </p:sp>
      <p:sp>
        <p:nvSpPr>
          <p:cNvPr id="7" name="Title 1"/>
          <p:cNvSpPr>
            <a:spLocks noGrp="1"/>
          </p:cNvSpPr>
          <p:nvPr>
            <p:ph type="title"/>
          </p:nvPr>
        </p:nvSpPr>
        <p:spPr>
          <a:xfrm>
            <a:off x="549275" y="107576"/>
            <a:ext cx="8042276" cy="1336956"/>
          </a:xfrm>
        </p:spPr>
        <p:txBody>
          <a:bodyPr/>
          <a:lstStyle/>
          <a:p>
            <a:r>
              <a:rPr lang="en-US" dirty="0" smtClean="0"/>
              <a:t>Open Cirrus Federation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bwMode="auto">
          <a:noFill/>
          <a:ln>
            <a:miter lim="800000"/>
            <a:headEnd/>
            <a:tailEnd/>
          </a:ln>
        </p:spPr>
        <p:txBody>
          <a:bodyPr/>
          <a:lstStyle/>
          <a:p>
            <a:fld id="{3DFF3D34-2A8E-7E46-AA69-B8A5C2C23A4D}" type="slidenum">
              <a:rPr lang="en-US"/>
              <a:pPr/>
              <a:t>25</a:t>
            </a:fld>
            <a:endParaRPr lang="en-US"/>
          </a:p>
        </p:txBody>
      </p:sp>
      <p:pic>
        <p:nvPicPr>
          <p:cNvPr id="9219" name="Picture 11" descr="world-map2"/>
          <p:cNvPicPr>
            <a:picLocks noChangeAspect="1" noChangeArrowheads="1"/>
          </p:cNvPicPr>
          <p:nvPr/>
        </p:nvPicPr>
        <p:blipFill>
          <a:blip r:embed="rId3" cstate="print"/>
          <a:srcRect/>
          <a:stretch>
            <a:fillRect/>
          </a:stretch>
        </p:blipFill>
        <p:spPr bwMode="auto">
          <a:xfrm>
            <a:off x="295275" y="2840038"/>
            <a:ext cx="8848725" cy="3892550"/>
          </a:xfrm>
          <a:prstGeom prst="rect">
            <a:avLst/>
          </a:prstGeom>
          <a:noFill/>
          <a:ln w="9525">
            <a:noFill/>
            <a:miter lim="800000"/>
            <a:headEnd/>
            <a:tailEnd/>
          </a:ln>
        </p:spPr>
      </p:pic>
      <p:sp>
        <p:nvSpPr>
          <p:cNvPr id="9220" name="Slide Number Placeholder 3"/>
          <p:cNvSpPr txBox="1">
            <a:spLocks noGrp="1"/>
          </p:cNvSpPr>
          <p:nvPr/>
        </p:nvSpPr>
        <p:spPr bwMode="auto">
          <a:xfrm>
            <a:off x="733425" y="6272213"/>
            <a:ext cx="387350" cy="219075"/>
          </a:xfrm>
          <a:prstGeom prst="rect">
            <a:avLst/>
          </a:prstGeom>
          <a:noFill/>
          <a:ln w="9525">
            <a:noFill/>
            <a:miter lim="800000"/>
            <a:headEnd/>
            <a:tailEnd/>
          </a:ln>
        </p:spPr>
        <p:txBody>
          <a:bodyPr anchor="b">
            <a:prstTxWarp prst="textNoShape">
              <a:avLst/>
            </a:prstTxWarp>
          </a:bodyPr>
          <a:lstStyle/>
          <a:p>
            <a:fld id="{A7FCF138-1BA3-AA47-9474-C7E9B00C10E4}" type="slidenum">
              <a:rPr lang="en-US" sz="900">
                <a:solidFill>
                  <a:srgbClr val="848589"/>
                </a:solidFill>
                <a:latin typeface="Futura Bk" charset="0"/>
              </a:rPr>
              <a:pPr/>
              <a:t>25</a:t>
            </a:fld>
            <a:endParaRPr lang="en-US" sz="900">
              <a:solidFill>
                <a:srgbClr val="848589"/>
              </a:solidFill>
              <a:latin typeface="Futura Bk" charset="0"/>
            </a:endParaRPr>
          </a:p>
        </p:txBody>
      </p:sp>
      <p:sp>
        <p:nvSpPr>
          <p:cNvPr id="9221" name="Date Placeholder 4"/>
          <p:cNvSpPr txBox="1">
            <a:spLocks noGrp="1"/>
          </p:cNvSpPr>
          <p:nvPr/>
        </p:nvSpPr>
        <p:spPr bwMode="auto">
          <a:xfrm>
            <a:off x="1131888" y="6272213"/>
            <a:ext cx="1441450" cy="219075"/>
          </a:xfrm>
          <a:prstGeom prst="rect">
            <a:avLst/>
          </a:prstGeom>
          <a:noFill/>
          <a:ln w="9525">
            <a:noFill/>
            <a:miter lim="800000"/>
            <a:headEnd/>
            <a:tailEnd/>
          </a:ln>
        </p:spPr>
        <p:txBody>
          <a:bodyPr anchor="b">
            <a:prstTxWarp prst="textNoShape">
              <a:avLst/>
            </a:prstTxWarp>
          </a:bodyPr>
          <a:lstStyle/>
          <a:p>
            <a:fld id="{3CBA9370-4F0F-5744-9D65-DE58B70EB160}" type="datetime3">
              <a:rPr lang="en-US" sz="900">
                <a:solidFill>
                  <a:srgbClr val="848589"/>
                </a:solidFill>
                <a:latin typeface="Futura Bk" charset="0"/>
              </a:rPr>
              <a:pPr/>
              <a:t>18 September 2009</a:t>
            </a:fld>
            <a:endParaRPr lang="en-US" sz="900">
              <a:solidFill>
                <a:srgbClr val="848589"/>
              </a:solidFill>
              <a:latin typeface="Futura Bk" charset="0"/>
            </a:endParaRPr>
          </a:p>
        </p:txBody>
      </p:sp>
      <p:sp>
        <p:nvSpPr>
          <p:cNvPr id="7" name="AutoShape 17"/>
          <p:cNvSpPr>
            <a:spLocks noChangeAspect="1" noChangeArrowheads="1"/>
          </p:cNvSpPr>
          <p:nvPr/>
        </p:nvSpPr>
        <p:spPr bwMode="auto">
          <a:xfrm>
            <a:off x="1325563" y="397033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9223" name="Text Box 19"/>
          <p:cNvSpPr txBox="1">
            <a:spLocks noChangeArrowheads="1"/>
          </p:cNvSpPr>
          <p:nvPr/>
        </p:nvSpPr>
        <p:spPr bwMode="auto">
          <a:xfrm>
            <a:off x="644525" y="3648075"/>
            <a:ext cx="454025" cy="368300"/>
          </a:xfrm>
          <a:prstGeom prst="rect">
            <a:avLst/>
          </a:prstGeom>
          <a:noFill/>
          <a:ln w="50800">
            <a:noFill/>
            <a:miter lim="800000"/>
            <a:headEnd/>
            <a:tailEnd/>
          </a:ln>
        </p:spPr>
        <p:txBody>
          <a:bodyPr wrap="none">
            <a:prstTxWarp prst="textNoShape">
              <a:avLst/>
            </a:prstTxWarp>
            <a:spAutoFit/>
          </a:bodyPr>
          <a:lstStyle/>
          <a:p>
            <a:pPr algn="r" eaLnBrk="1" hangingPunct="1">
              <a:spcBef>
                <a:spcPct val="50000"/>
              </a:spcBef>
            </a:pPr>
            <a:r>
              <a:rPr lang="en-US" sz="1600" b="1">
                <a:solidFill>
                  <a:srgbClr val="000000"/>
                </a:solidFill>
                <a:latin typeface="Futura Bk" charset="0"/>
              </a:rPr>
              <a:t>HP</a:t>
            </a:r>
          </a:p>
        </p:txBody>
      </p:sp>
      <p:sp>
        <p:nvSpPr>
          <p:cNvPr id="9" name="AutoShape 21"/>
          <p:cNvSpPr>
            <a:spLocks noChangeAspect="1" noChangeArrowheads="1"/>
          </p:cNvSpPr>
          <p:nvPr/>
        </p:nvSpPr>
        <p:spPr bwMode="auto">
          <a:xfrm>
            <a:off x="1339850" y="408463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10" name="AutoShape 22"/>
          <p:cNvSpPr>
            <a:spLocks noChangeAspect="1" noChangeArrowheads="1"/>
          </p:cNvSpPr>
          <p:nvPr/>
        </p:nvSpPr>
        <p:spPr bwMode="auto">
          <a:xfrm>
            <a:off x="2139950" y="391953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9226" name="Text Box 23"/>
          <p:cNvSpPr txBox="1">
            <a:spLocks noChangeArrowheads="1"/>
          </p:cNvSpPr>
          <p:nvPr/>
        </p:nvSpPr>
        <p:spPr bwMode="auto">
          <a:xfrm>
            <a:off x="1843088" y="3965575"/>
            <a:ext cx="679450"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UIUC</a:t>
            </a:r>
          </a:p>
        </p:txBody>
      </p:sp>
      <p:sp>
        <p:nvSpPr>
          <p:cNvPr id="12" name="AutoShape 24"/>
          <p:cNvSpPr>
            <a:spLocks noChangeAspect="1" noChangeArrowheads="1"/>
          </p:cNvSpPr>
          <p:nvPr/>
        </p:nvSpPr>
        <p:spPr bwMode="auto">
          <a:xfrm>
            <a:off x="2374900" y="386873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9228" name="Text Box 25"/>
          <p:cNvSpPr txBox="1">
            <a:spLocks noChangeArrowheads="1"/>
          </p:cNvSpPr>
          <p:nvPr/>
        </p:nvSpPr>
        <p:spPr bwMode="auto">
          <a:xfrm>
            <a:off x="2551113" y="3621088"/>
            <a:ext cx="603250"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Intel</a:t>
            </a:r>
          </a:p>
        </p:txBody>
      </p:sp>
      <p:sp>
        <p:nvSpPr>
          <p:cNvPr id="14" name="AutoShape 26"/>
          <p:cNvSpPr>
            <a:spLocks noChangeAspect="1" noChangeArrowheads="1"/>
          </p:cNvSpPr>
          <p:nvPr/>
        </p:nvSpPr>
        <p:spPr bwMode="auto">
          <a:xfrm>
            <a:off x="4365625" y="3670300"/>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9230" name="Text Box 27"/>
          <p:cNvSpPr txBox="1">
            <a:spLocks noChangeArrowheads="1"/>
          </p:cNvSpPr>
          <p:nvPr/>
        </p:nvSpPr>
        <p:spPr bwMode="auto">
          <a:xfrm>
            <a:off x="4465638" y="3468688"/>
            <a:ext cx="941387"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KIT (de)</a:t>
            </a:r>
          </a:p>
        </p:txBody>
      </p:sp>
      <p:sp>
        <p:nvSpPr>
          <p:cNvPr id="16" name="AutoShape 31"/>
          <p:cNvSpPr>
            <a:spLocks noChangeAspect="1" noChangeArrowheads="1"/>
          </p:cNvSpPr>
          <p:nvPr/>
        </p:nvSpPr>
        <p:spPr bwMode="auto">
          <a:xfrm>
            <a:off x="6891338" y="500538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9232" name="Text Box 32"/>
          <p:cNvSpPr txBox="1">
            <a:spLocks noChangeArrowheads="1"/>
          </p:cNvSpPr>
          <p:nvPr/>
        </p:nvSpPr>
        <p:spPr bwMode="auto">
          <a:xfrm>
            <a:off x="7064375" y="4625975"/>
            <a:ext cx="1106488" cy="336550"/>
          </a:xfrm>
          <a:prstGeom prst="rect">
            <a:avLst/>
          </a:prstGeom>
          <a:noFill/>
          <a:ln w="50800">
            <a:noFill/>
            <a:miter lim="800000"/>
            <a:headEnd/>
            <a:tailEnd/>
          </a:ln>
        </p:spPr>
        <p:txBody>
          <a:bodyPr>
            <a:prstTxWarp prst="textNoShape">
              <a:avLst/>
            </a:prstTxWarp>
            <a:spAutoFit/>
          </a:bodyPr>
          <a:lstStyle/>
          <a:p>
            <a:pPr eaLnBrk="1" hangingPunct="1">
              <a:spcBef>
                <a:spcPct val="50000"/>
              </a:spcBef>
            </a:pPr>
            <a:r>
              <a:rPr lang="en-US" sz="1600" b="1">
                <a:solidFill>
                  <a:srgbClr val="000000"/>
                </a:solidFill>
                <a:latin typeface="Futura Bk" charset="0"/>
              </a:rPr>
              <a:t>IDA (sg)</a:t>
            </a:r>
          </a:p>
        </p:txBody>
      </p:sp>
      <p:sp>
        <p:nvSpPr>
          <p:cNvPr id="9233" name="Text Box 19"/>
          <p:cNvSpPr txBox="1">
            <a:spLocks noChangeArrowheads="1"/>
          </p:cNvSpPr>
          <p:nvPr/>
        </p:nvSpPr>
        <p:spPr bwMode="auto">
          <a:xfrm>
            <a:off x="1069975" y="3943350"/>
            <a:ext cx="803275" cy="336550"/>
          </a:xfrm>
          <a:prstGeom prst="rect">
            <a:avLst/>
          </a:prstGeom>
          <a:noFill/>
          <a:ln w="50800">
            <a:noFill/>
            <a:miter lim="800000"/>
            <a:headEnd/>
            <a:tailEnd/>
          </a:ln>
        </p:spPr>
        <p:txBody>
          <a:bodyPr wrap="none">
            <a:prstTxWarp prst="textNoShape">
              <a:avLst/>
            </a:prstTxWarp>
            <a:spAutoFit/>
          </a:bodyPr>
          <a:lstStyle/>
          <a:p>
            <a:pPr algn="r" eaLnBrk="1" hangingPunct="1">
              <a:spcBef>
                <a:spcPct val="50000"/>
              </a:spcBef>
            </a:pPr>
            <a:r>
              <a:rPr lang="en-US" sz="1600" b="1">
                <a:solidFill>
                  <a:srgbClr val="000000"/>
                </a:solidFill>
                <a:latin typeface="Futura Bk" charset="0"/>
              </a:rPr>
              <a:t>Yahoo</a:t>
            </a:r>
          </a:p>
        </p:txBody>
      </p:sp>
      <p:sp>
        <p:nvSpPr>
          <p:cNvPr id="22" name="Arc 21"/>
          <p:cNvSpPr/>
          <p:nvPr/>
        </p:nvSpPr>
        <p:spPr>
          <a:xfrm>
            <a:off x="752475" y="2617788"/>
            <a:ext cx="7924800" cy="533400"/>
          </a:xfrm>
          <a:prstGeom prst="arc">
            <a:avLst>
              <a:gd name="adj1" fmla="val 10789005"/>
              <a:gd name="adj2" fmla="val 0"/>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ct val="50000"/>
              </a:spcBef>
              <a:defRPr/>
            </a:pPr>
            <a:endParaRPr lang="en-US" sz="1600"/>
          </a:p>
        </p:txBody>
      </p:sp>
      <p:cxnSp>
        <p:nvCxnSpPr>
          <p:cNvPr id="23" name="Straight Connector 22"/>
          <p:cNvCxnSpPr/>
          <p:nvPr/>
        </p:nvCxnSpPr>
        <p:spPr>
          <a:xfrm rot="5400000" flipH="1" flipV="1">
            <a:off x="981075" y="2770188"/>
            <a:ext cx="9906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1400175" y="2943225"/>
            <a:ext cx="12954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979613" y="2955925"/>
            <a:ext cx="12192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2809875" y="2998788"/>
            <a:ext cx="11430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4295775" y="3036888"/>
            <a:ext cx="838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6200775" y="3552825"/>
            <a:ext cx="1981200" cy="228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41" name="TextBox 28"/>
          <p:cNvSpPr txBox="1">
            <a:spLocks noChangeArrowheads="1"/>
          </p:cNvSpPr>
          <p:nvPr/>
        </p:nvSpPr>
        <p:spPr bwMode="auto">
          <a:xfrm>
            <a:off x="525463" y="1649413"/>
            <a:ext cx="8054975" cy="708025"/>
          </a:xfrm>
          <a:prstGeom prst="rect">
            <a:avLst/>
          </a:prstGeom>
          <a:noFill/>
          <a:ln w="9525">
            <a:noFill/>
            <a:miter lim="800000"/>
            <a:headEnd/>
            <a:tailEnd/>
          </a:ln>
        </p:spPr>
        <p:txBody>
          <a:bodyPr wrap="none">
            <a:prstTxWarp prst="textNoShape">
              <a:avLst/>
            </a:prstTxWarp>
            <a:spAutoFit/>
          </a:bodyPr>
          <a:lstStyle/>
          <a:p>
            <a:pPr eaLnBrk="1" hangingPunct="1">
              <a:spcBef>
                <a:spcPct val="50000"/>
              </a:spcBef>
            </a:pPr>
            <a:r>
              <a:rPr lang="en-US" sz="1600" b="1" i="1">
                <a:solidFill>
                  <a:srgbClr val="000000"/>
                </a:solidFill>
                <a:latin typeface="Futura Bk" charset="0"/>
              </a:rPr>
              <a:t>Shared:  research</a:t>
            </a:r>
            <a:r>
              <a:rPr lang="en-US" sz="1600" i="1">
                <a:solidFill>
                  <a:srgbClr val="000000"/>
                </a:solidFill>
                <a:latin typeface="Futura Bk" charset="0"/>
              </a:rPr>
              <a:t>, </a:t>
            </a:r>
            <a:r>
              <a:rPr lang="en-US" sz="1600" b="1" i="1">
                <a:solidFill>
                  <a:srgbClr val="000000"/>
                </a:solidFill>
                <a:latin typeface="Futura Bk" charset="0"/>
              </a:rPr>
              <a:t>applications</a:t>
            </a:r>
            <a:r>
              <a:rPr lang="en-US" sz="1600" i="1">
                <a:solidFill>
                  <a:srgbClr val="000000"/>
                </a:solidFill>
                <a:latin typeface="Futura Bk" charset="0"/>
              </a:rPr>
              <a:t>, </a:t>
            </a:r>
            <a:r>
              <a:rPr lang="en-US" sz="1600" b="1" i="1">
                <a:solidFill>
                  <a:srgbClr val="000000"/>
                </a:solidFill>
                <a:latin typeface="Futura Bk" charset="0"/>
              </a:rPr>
              <a:t>infrastructure </a:t>
            </a:r>
            <a:r>
              <a:rPr lang="en-US" sz="1600" i="1">
                <a:solidFill>
                  <a:srgbClr val="000000"/>
                </a:solidFill>
                <a:latin typeface="Futura Bk" charset="0"/>
              </a:rPr>
              <a:t>(6*1,000 cores), </a:t>
            </a:r>
            <a:r>
              <a:rPr lang="en-US" sz="1600" b="1" i="1">
                <a:solidFill>
                  <a:srgbClr val="000000"/>
                </a:solidFill>
                <a:latin typeface="Futura Bk" charset="0"/>
              </a:rPr>
              <a:t>data sets</a:t>
            </a:r>
            <a:endParaRPr lang="en-US" sz="1600" i="1">
              <a:solidFill>
                <a:srgbClr val="000000"/>
              </a:solidFill>
              <a:latin typeface="Futura Bk" charset="0"/>
            </a:endParaRPr>
          </a:p>
          <a:p>
            <a:pPr eaLnBrk="1" hangingPunct="1">
              <a:spcBef>
                <a:spcPct val="50000"/>
              </a:spcBef>
            </a:pPr>
            <a:r>
              <a:rPr lang="en-US" sz="1600" b="1" i="1">
                <a:solidFill>
                  <a:srgbClr val="000000"/>
                </a:solidFill>
                <a:latin typeface="Futura Bk" charset="0"/>
              </a:rPr>
              <a:t>Global services</a:t>
            </a:r>
            <a:r>
              <a:rPr lang="en-US" sz="1600" i="1">
                <a:solidFill>
                  <a:srgbClr val="000000"/>
                </a:solidFill>
                <a:latin typeface="Futura Bk" charset="0"/>
              </a:rPr>
              <a:t>: sign on, monitoring, store, etc., </a:t>
            </a:r>
            <a:r>
              <a:rPr lang="en-US" sz="1600" b="1" i="1">
                <a:solidFill>
                  <a:srgbClr val="000000"/>
                </a:solidFill>
                <a:latin typeface="Futura Bk" charset="0"/>
              </a:rPr>
              <a:t>Cloud stack </a:t>
            </a:r>
            <a:r>
              <a:rPr lang="en-US" sz="1600" i="1">
                <a:solidFill>
                  <a:srgbClr val="000000"/>
                </a:solidFill>
                <a:latin typeface="Futura Bk" charset="0"/>
              </a:rPr>
              <a:t>(prs, tashi, hadoop, ), </a:t>
            </a:r>
            <a:endParaRPr lang="en-US" sz="1600" b="1" i="1">
              <a:solidFill>
                <a:srgbClr val="000000"/>
              </a:solidFill>
              <a:latin typeface="Futura Bk" charset="0"/>
            </a:endParaRPr>
          </a:p>
        </p:txBody>
      </p:sp>
      <p:sp>
        <p:nvSpPr>
          <p:cNvPr id="2" name="AutoShape 24"/>
          <p:cNvSpPr>
            <a:spLocks noChangeAspect="1" noChangeArrowheads="1"/>
          </p:cNvSpPr>
          <p:nvPr/>
        </p:nvSpPr>
        <p:spPr bwMode="auto">
          <a:xfrm>
            <a:off x="2398713" y="3987800"/>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3" name="AutoShape 24"/>
          <p:cNvSpPr>
            <a:spLocks noChangeAspect="1" noChangeArrowheads="1"/>
          </p:cNvSpPr>
          <p:nvPr/>
        </p:nvSpPr>
        <p:spPr bwMode="auto">
          <a:xfrm>
            <a:off x="6810375" y="5046663"/>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4" name="AutoShape 24"/>
          <p:cNvSpPr>
            <a:spLocks noChangeAspect="1" noChangeArrowheads="1"/>
          </p:cNvSpPr>
          <p:nvPr/>
        </p:nvSpPr>
        <p:spPr bwMode="auto">
          <a:xfrm>
            <a:off x="5567363" y="3354388"/>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sp>
        <p:nvSpPr>
          <p:cNvPr id="5" name="AutoShape 24"/>
          <p:cNvSpPr>
            <a:spLocks noChangeAspect="1" noChangeArrowheads="1"/>
          </p:cNvSpPr>
          <p:nvPr/>
        </p:nvSpPr>
        <p:spPr bwMode="auto">
          <a:xfrm>
            <a:off x="7339013" y="4068763"/>
            <a:ext cx="73025" cy="69850"/>
          </a:xfrm>
          <a:prstGeom prst="star5">
            <a:avLst/>
          </a:prstGeom>
          <a:solidFill>
            <a:schemeClr val="accent1"/>
          </a:solidFill>
          <a:ln w="50800" algn="ctr">
            <a:solidFill>
              <a:srgbClr val="FF0000"/>
            </a:solidFill>
            <a:miter lim="800000"/>
            <a:headEnd/>
            <a:tailEnd/>
          </a:ln>
          <a:effectLst/>
        </p:spPr>
        <p:txBody>
          <a:bodyPr wrap="none" anchor="ctr"/>
          <a:lstStyle/>
          <a:p>
            <a:pPr eaLnBrk="1" hangingPunct="1">
              <a:spcBef>
                <a:spcPct val="50000"/>
              </a:spcBef>
              <a:defRPr/>
            </a:pPr>
            <a:endParaRPr lang="en-US" sz="2400">
              <a:solidFill>
                <a:schemeClr val="bg2"/>
              </a:solidFill>
              <a:latin typeface="Futura Bk" pitchFamily="34" charset="0"/>
              <a:ea typeface="+mn-ea"/>
              <a:cs typeface="+mn-cs"/>
            </a:endParaRPr>
          </a:p>
        </p:txBody>
      </p:sp>
      <p:cxnSp>
        <p:nvCxnSpPr>
          <p:cNvPr id="6" name="Straight Connector 26"/>
          <p:cNvCxnSpPr/>
          <p:nvPr/>
        </p:nvCxnSpPr>
        <p:spPr>
          <a:xfrm rot="16200000" flipV="1">
            <a:off x="5590382" y="2912269"/>
            <a:ext cx="565150" cy="79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26"/>
          <p:cNvCxnSpPr/>
          <p:nvPr/>
        </p:nvCxnSpPr>
        <p:spPr>
          <a:xfrm rot="16200000" flipV="1">
            <a:off x="6975475" y="3092451"/>
            <a:ext cx="1190625"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27"/>
          <p:cNvCxnSpPr/>
          <p:nvPr/>
        </p:nvCxnSpPr>
        <p:spPr>
          <a:xfrm rot="16200000" flipV="1">
            <a:off x="5343526" y="3786187"/>
            <a:ext cx="2366962" cy="682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p:nvCxnSpPr>
        <p:spPr>
          <a:xfrm rot="5400000" flipH="1" flipV="1">
            <a:off x="2292350" y="3059113"/>
            <a:ext cx="1463675" cy="6286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50" name="Text Box 25"/>
          <p:cNvSpPr txBox="1">
            <a:spLocks noChangeArrowheads="1"/>
          </p:cNvSpPr>
          <p:nvPr/>
        </p:nvSpPr>
        <p:spPr bwMode="auto">
          <a:xfrm>
            <a:off x="2438400" y="4038600"/>
            <a:ext cx="646113"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CMU</a:t>
            </a:r>
          </a:p>
        </p:txBody>
      </p:sp>
      <p:sp>
        <p:nvSpPr>
          <p:cNvPr id="9251" name="Text Box 25"/>
          <p:cNvSpPr txBox="1">
            <a:spLocks noChangeArrowheads="1"/>
          </p:cNvSpPr>
          <p:nvPr/>
        </p:nvSpPr>
        <p:spPr bwMode="auto">
          <a:xfrm>
            <a:off x="5751513" y="3203575"/>
            <a:ext cx="611187"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RAS</a:t>
            </a:r>
          </a:p>
        </p:txBody>
      </p:sp>
      <p:sp>
        <p:nvSpPr>
          <p:cNvPr id="9252" name="Text Box 25"/>
          <p:cNvSpPr txBox="1">
            <a:spLocks noChangeArrowheads="1"/>
          </p:cNvSpPr>
          <p:nvPr/>
        </p:nvSpPr>
        <p:spPr bwMode="auto">
          <a:xfrm>
            <a:off x="7675563" y="3814763"/>
            <a:ext cx="646112"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ETRI</a:t>
            </a:r>
          </a:p>
        </p:txBody>
      </p:sp>
      <p:sp>
        <p:nvSpPr>
          <p:cNvPr id="9253" name="Text Box 25"/>
          <p:cNvSpPr txBox="1">
            <a:spLocks noChangeArrowheads="1"/>
          </p:cNvSpPr>
          <p:nvPr/>
        </p:nvSpPr>
        <p:spPr bwMode="auto">
          <a:xfrm>
            <a:off x="6096000" y="4968875"/>
            <a:ext cx="874713" cy="336550"/>
          </a:xfrm>
          <a:prstGeom prst="rect">
            <a:avLst/>
          </a:prstGeom>
          <a:noFill/>
          <a:ln w="50800">
            <a:noFill/>
            <a:miter lim="800000"/>
            <a:headEnd/>
            <a:tailEnd/>
          </a:ln>
        </p:spPr>
        <p:txBody>
          <a:bodyPr wrap="none">
            <a:prstTxWarp prst="textNoShape">
              <a:avLst/>
            </a:prstTxWarp>
            <a:spAutoFit/>
          </a:bodyPr>
          <a:lstStyle/>
          <a:p>
            <a:pPr eaLnBrk="1" hangingPunct="1">
              <a:spcBef>
                <a:spcPct val="50000"/>
              </a:spcBef>
            </a:pPr>
            <a:r>
              <a:rPr lang="en-US" sz="1600" b="1">
                <a:solidFill>
                  <a:srgbClr val="000000"/>
                </a:solidFill>
                <a:latin typeface="Futura Bk" charset="0"/>
              </a:rPr>
              <a:t>MIMOS</a:t>
            </a:r>
          </a:p>
        </p:txBody>
      </p:sp>
      <p:sp>
        <p:nvSpPr>
          <p:cNvPr id="9254" name="Rectangle 38"/>
          <p:cNvSpPr>
            <a:spLocks noChangeArrowheads="1"/>
          </p:cNvSpPr>
          <p:nvPr/>
        </p:nvSpPr>
        <p:spPr bwMode="auto">
          <a:xfrm>
            <a:off x="746125" y="6296025"/>
            <a:ext cx="1290638" cy="176213"/>
          </a:xfrm>
          <a:prstGeom prst="rect">
            <a:avLst/>
          </a:prstGeom>
          <a:solidFill>
            <a:schemeClr val="bg1"/>
          </a:solidFill>
          <a:ln w="9525">
            <a:noFill/>
            <a:miter lim="800000"/>
            <a:headEnd/>
            <a:tailEnd/>
          </a:ln>
        </p:spPr>
        <p:txBody>
          <a:bodyPr wrap="none" anchor="ctr">
            <a:prstTxWarp prst="textNoShape">
              <a:avLst/>
            </a:prstTxWarp>
          </a:bodyPr>
          <a:lstStyle/>
          <a:p>
            <a:pPr eaLnBrk="1" hangingPunct="1"/>
            <a:endParaRPr lang="en-US" sz="1600">
              <a:latin typeface="Futura Bk" charset="0"/>
            </a:endParaRPr>
          </a:p>
        </p:txBody>
      </p:sp>
      <p:sp>
        <p:nvSpPr>
          <p:cNvPr id="9255" name="TextBox 7"/>
          <p:cNvSpPr txBox="1">
            <a:spLocks noChangeArrowheads="1"/>
          </p:cNvSpPr>
          <p:nvPr/>
        </p:nvSpPr>
        <p:spPr bwMode="auto">
          <a:xfrm>
            <a:off x="2133600" y="6384925"/>
            <a:ext cx="5486400" cy="396875"/>
          </a:xfrm>
          <a:prstGeom prst="rect">
            <a:avLst/>
          </a:prstGeom>
          <a:noFill/>
          <a:ln w="9525">
            <a:noFill/>
            <a:miter lim="800000"/>
            <a:headEnd/>
            <a:tailEnd/>
          </a:ln>
        </p:spPr>
        <p:txBody>
          <a:bodyPr>
            <a:prstTxWarp prst="textNoShape">
              <a:avLst/>
            </a:prstTxWarp>
            <a:spAutoFit/>
          </a:bodyPr>
          <a:lstStyle/>
          <a:p>
            <a:r>
              <a:rPr lang="en-US" sz="2000">
                <a:solidFill>
                  <a:srgbClr val="376092"/>
                </a:solidFill>
              </a:rPr>
              <a:t>Grown to 9 sites, with more to come</a:t>
            </a:r>
          </a:p>
        </p:txBody>
      </p:sp>
      <p:sp>
        <p:nvSpPr>
          <p:cNvPr id="41" name="Title 1"/>
          <p:cNvSpPr>
            <a:spLocks noGrp="1"/>
          </p:cNvSpPr>
          <p:nvPr>
            <p:ph type="title"/>
          </p:nvPr>
        </p:nvSpPr>
        <p:spPr>
          <a:xfrm>
            <a:off x="549275" y="107576"/>
            <a:ext cx="8042276" cy="1336956"/>
          </a:xfrm>
        </p:spPr>
        <p:txBody>
          <a:bodyPr/>
          <a:lstStyle/>
          <a:p>
            <a:r>
              <a:rPr lang="en-US" dirty="0" smtClean="0"/>
              <a:t>Open Cirrus Federation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buNone/>
            </a:pPr>
            <a:endParaRPr lang="en-US" dirty="0" smtClean="0">
              <a:ea typeface="ＭＳ Ｐゴシック" pitchFamily="36" charset="-128"/>
            </a:endParaRPr>
          </a:p>
          <a:p>
            <a:pPr>
              <a:buNone/>
            </a:pPr>
            <a:endParaRPr lang="en-US" dirty="0" smtClean="0">
              <a:ea typeface="ＭＳ Ｐゴシック" pitchFamily="36" charset="-128"/>
            </a:endParaRPr>
          </a:p>
          <a:p>
            <a:pPr>
              <a:buNone/>
            </a:pPr>
            <a:r>
              <a:rPr lang="en-US" dirty="0" smtClean="0">
                <a:ea typeface="ＭＳ Ｐゴシック" pitchFamily="36" charset="-128"/>
              </a:rPr>
              <a:t>Support both </a:t>
            </a:r>
          </a:p>
          <a:p>
            <a:pPr lvl="1"/>
            <a:r>
              <a:rPr lang="en-US" dirty="0" smtClean="0">
                <a:ea typeface="ＭＳ Ｐゴシック" pitchFamily="36" charset="-128"/>
              </a:rPr>
              <a:t>Systems Research and </a:t>
            </a:r>
          </a:p>
          <a:p>
            <a:pPr lvl="1"/>
            <a:r>
              <a:rPr lang="en-US" dirty="0" smtClean="0">
                <a:ea typeface="ＭＳ Ｐゴシック" pitchFamily="36" charset="-128"/>
              </a:rPr>
              <a:t>Applications Research</a:t>
            </a:r>
          </a:p>
          <a:p>
            <a:pPr>
              <a:buNone/>
            </a:pPr>
            <a:r>
              <a:rPr lang="en-US" dirty="0" smtClean="0">
                <a:ea typeface="ＭＳ Ｐゴシック" pitchFamily="36" charset="-128"/>
              </a:rPr>
              <a:t>in Data-intensive Distributed Computing</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collection too large to transmit economically over Internet --- </a:t>
            </a:r>
            <a:r>
              <a:rPr lang="en-US" dirty="0" err="1" smtClean="0"/>
              <a:t>Petabyte</a:t>
            </a:r>
            <a:r>
              <a:rPr lang="en-US" dirty="0" smtClean="0"/>
              <a:t> data collections</a:t>
            </a:r>
          </a:p>
          <a:p>
            <a:r>
              <a:rPr lang="en-US" dirty="0" smtClean="0"/>
              <a:t>Computation produces small data output containing a high density of information</a:t>
            </a:r>
          </a:p>
          <a:p>
            <a:r>
              <a:rPr lang="en-US" dirty="0" smtClean="0"/>
              <a:t>Implemented in Clouds</a:t>
            </a:r>
          </a:p>
          <a:p>
            <a:r>
              <a:rPr lang="en-US" dirty="0" smtClean="0"/>
              <a:t>Easy to write programs, fast turn around.</a:t>
            </a:r>
          </a:p>
          <a:p>
            <a:r>
              <a:rPr lang="en-US" dirty="0" err="1" smtClean="0"/>
              <a:t>MapReduce</a:t>
            </a:r>
            <a:r>
              <a:rPr lang="en-US" dirty="0" smtClean="0"/>
              <a:t>. </a:t>
            </a:r>
          </a:p>
          <a:p>
            <a:pPr lvl="2"/>
            <a:r>
              <a:rPr lang="en-US" dirty="0" smtClean="0"/>
              <a:t>Map(k1, v1) -&gt; list (k2, v2)</a:t>
            </a:r>
          </a:p>
          <a:p>
            <a:pPr lvl="2"/>
            <a:r>
              <a:rPr lang="en-US" dirty="0" smtClean="0"/>
              <a:t>Reduce(k2,list(v2)) -&gt; list(v3)</a:t>
            </a:r>
          </a:p>
          <a:p>
            <a:r>
              <a:rPr lang="en-US" dirty="0" err="1" smtClean="0"/>
              <a:t>Hadoop</a:t>
            </a:r>
            <a:r>
              <a:rPr lang="en-US" dirty="0" smtClean="0"/>
              <a:t>, PIG, HDFS, </a:t>
            </a:r>
            <a:r>
              <a:rPr lang="en-US" dirty="0" err="1" smtClean="0"/>
              <a:t>Hbase</a:t>
            </a:r>
            <a:r>
              <a:rPr lang="en-US" dirty="0" smtClean="0"/>
              <a:t> </a:t>
            </a:r>
          </a:p>
          <a:p>
            <a:r>
              <a:rPr lang="en-US" dirty="0" err="1" smtClean="0"/>
              <a:t>Sawzall</a:t>
            </a:r>
            <a:r>
              <a:rPr lang="en-US" dirty="0" smtClean="0"/>
              <a:t>, Google File System, </a:t>
            </a:r>
            <a:r>
              <a:rPr lang="en-US" dirty="0" err="1" smtClean="0"/>
              <a:t>BigTable</a:t>
            </a: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bwMode="auto">
          <a:noFill/>
          <a:ln>
            <a:miter lim="800000"/>
            <a:headEnd/>
            <a:tailEnd/>
          </a:ln>
        </p:spPr>
        <p:txBody>
          <a:bodyPr/>
          <a:lstStyle/>
          <a:p>
            <a:fld id="{48D10823-599A-EF41-979A-0FBBA193DBB9}" type="slidenum">
              <a:rPr lang="en-US"/>
              <a:pPr/>
              <a:t>28</a:t>
            </a:fld>
            <a:endParaRPr lang="en-US"/>
          </a:p>
        </p:txBody>
      </p:sp>
      <p:sp>
        <p:nvSpPr>
          <p:cNvPr id="11267" name="Rectangle 3"/>
          <p:cNvSpPr>
            <a:spLocks noGrp="1"/>
          </p:cNvSpPr>
          <p:nvPr>
            <p:ph type="body" idx="4294967295"/>
          </p:nvPr>
        </p:nvSpPr>
        <p:spPr>
          <a:xfrm>
            <a:off x="457200" y="1600200"/>
            <a:ext cx="8229600" cy="5105400"/>
          </a:xfrm>
        </p:spPr>
        <p:txBody>
          <a:bodyPr/>
          <a:lstStyle/>
          <a:p>
            <a:pPr marL="711200" indent="-711200" eaLnBrk="1" hangingPunct="1">
              <a:buFont typeface="Arial" pitchFamily="36" charset="0"/>
              <a:buNone/>
            </a:pPr>
            <a:r>
              <a:rPr lang="en-US" sz="2800">
                <a:latin typeface="Futura Bk" charset="0"/>
                <a:ea typeface="ＭＳ Ｐゴシック" pitchFamily="36" charset="-128"/>
              </a:rPr>
              <a:t>Accessing and Using CCT:</a:t>
            </a:r>
          </a:p>
          <a:p>
            <a:pPr marL="711200" indent="-711200" eaLnBrk="1" hangingPunct="1">
              <a:buFont typeface="Arial" pitchFamily="36" charset="0"/>
              <a:buAutoNum type="romanUcPeriod"/>
            </a:pPr>
            <a:r>
              <a:rPr lang="en-US" sz="2800">
                <a:latin typeface="Futura Bk" charset="0"/>
                <a:ea typeface="ＭＳ Ｐゴシック" pitchFamily="36" charset="-128"/>
              </a:rPr>
              <a:t>Systems Partition (64 nodes):</a:t>
            </a:r>
          </a:p>
          <a:p>
            <a:pPr marL="1066800" lvl="1" indent="-609600" eaLnBrk="1" hangingPunct="1"/>
            <a:r>
              <a:rPr lang="en-US" sz="2400">
                <a:latin typeface="Futura Bk" charset="0"/>
                <a:ea typeface="ＭＳ Ｐゴシック" pitchFamily="36" charset="-128"/>
              </a:rPr>
              <a:t>CentOS machines, with </a:t>
            </a:r>
            <a:r>
              <a:rPr lang="en-US" sz="2400">
                <a:latin typeface="Courier New" pitchFamily="36" charset="0"/>
                <a:ea typeface="ＭＳ Ｐゴシック" pitchFamily="36" charset="-128"/>
              </a:rPr>
              <a:t>sudo</a:t>
            </a:r>
            <a:r>
              <a:rPr lang="en-US" sz="2400">
                <a:latin typeface="Futura Bk" charset="0"/>
                <a:ea typeface="ＭＳ Ｐゴシック" pitchFamily="36" charset="-128"/>
              </a:rPr>
              <a:t> access</a:t>
            </a:r>
          </a:p>
          <a:p>
            <a:pPr marL="1066800" lvl="1" indent="-609600" eaLnBrk="1" hangingPunct="1"/>
            <a:r>
              <a:rPr lang="en-US" sz="2400">
                <a:latin typeface="Futura Bk" charset="0"/>
                <a:ea typeface="ＭＳ Ｐゴシック" pitchFamily="36" charset="-128"/>
              </a:rPr>
              <a:t>Dedicated access to a subset of machines (~ Emulab)</a:t>
            </a:r>
          </a:p>
          <a:p>
            <a:pPr marL="1066800" lvl="1" indent="-609600" eaLnBrk="1" hangingPunct="1"/>
            <a:r>
              <a:rPr lang="en-US" sz="2400">
                <a:latin typeface="Futura Bk" charset="0"/>
                <a:ea typeface="ＭＳ Ｐゴシック" pitchFamily="36" charset="-128"/>
              </a:rPr>
              <a:t>User accounts</a:t>
            </a:r>
          </a:p>
          <a:p>
            <a:pPr marL="1422400" lvl="2" indent="-508000" eaLnBrk="1" hangingPunct="1"/>
            <a:r>
              <a:rPr lang="en-US" sz="2000">
                <a:latin typeface="Futura Bk" charset="0"/>
                <a:ea typeface="ＭＳ Ｐゴシック" pitchFamily="36" charset="-128"/>
              </a:rPr>
              <a:t>User requests # machines (&lt;= 64) + storage quota (&lt;= 30 TB)</a:t>
            </a:r>
          </a:p>
          <a:p>
            <a:pPr marL="1422400" lvl="2" indent="-508000" eaLnBrk="1" hangingPunct="1"/>
            <a:r>
              <a:rPr lang="en-US" sz="2000">
                <a:latin typeface="Futura Bk" charset="0"/>
                <a:ea typeface="ＭＳ Ｐゴシック" pitchFamily="36" charset="-128"/>
              </a:rPr>
              <a:t>Machine allocation survives for 4 weeks, storage survives for 6 months (both extendible)</a:t>
            </a:r>
          </a:p>
          <a:p>
            <a:pPr marL="711200" indent="-711200" eaLnBrk="1" hangingPunct="1">
              <a:buFont typeface="Arial" pitchFamily="36" charset="0"/>
              <a:buAutoNum type="romanUcPeriod"/>
            </a:pPr>
            <a:r>
              <a:rPr lang="en-US" sz="2800">
                <a:latin typeface="Futura Bk" charset="0"/>
                <a:ea typeface="ＭＳ Ｐゴシック" pitchFamily="36" charset="-128"/>
              </a:rPr>
              <a:t>Hadoop/Pig Partition and Service (64 nodes):</a:t>
            </a:r>
          </a:p>
        </p:txBody>
      </p:sp>
      <p:sp>
        <p:nvSpPr>
          <p:cNvPr id="4" name="Title 1"/>
          <p:cNvSpPr>
            <a:spLocks noGrp="1"/>
          </p:cNvSpPr>
          <p:nvPr>
            <p:ph type="title"/>
          </p:nvPr>
        </p:nvSpPr>
        <p:spPr>
          <a:xfrm>
            <a:off x="549275" y="107576"/>
            <a:ext cx="8042276" cy="1336956"/>
          </a:xfrm>
        </p:spPr>
        <p:txBody>
          <a:bodyPr/>
          <a:lstStyle/>
          <a:p>
            <a:r>
              <a:rPr lang="en-US" dirty="0" smtClean="0"/>
              <a:t>CCT Services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bwMode="auto">
          <a:noFill/>
          <a:ln>
            <a:miter lim="800000"/>
            <a:headEnd/>
            <a:tailEnd/>
          </a:ln>
        </p:spPr>
        <p:txBody>
          <a:bodyPr/>
          <a:lstStyle/>
          <a:p>
            <a:fld id="{93627663-8DAA-6141-ADD5-308B1A691FD3}" type="slidenum">
              <a:rPr lang="en-US"/>
              <a:pPr/>
              <a:t>29</a:t>
            </a:fld>
            <a:endParaRPr lang="en-US"/>
          </a:p>
        </p:txBody>
      </p:sp>
      <p:sp>
        <p:nvSpPr>
          <p:cNvPr id="12291" name="Rectangle 3"/>
          <p:cNvSpPr>
            <a:spLocks noGrp="1"/>
          </p:cNvSpPr>
          <p:nvPr>
            <p:ph type="body" idx="4294967295"/>
          </p:nvPr>
        </p:nvSpPr>
        <p:spPr>
          <a:xfrm>
            <a:off x="304800" y="1600200"/>
            <a:ext cx="8229600" cy="5105400"/>
          </a:xfrm>
        </p:spPr>
        <p:txBody>
          <a:bodyPr>
            <a:normAutofit lnSpcReduction="10000"/>
          </a:bodyPr>
          <a:lstStyle/>
          <a:p>
            <a:pPr marL="711200" indent="-711200" eaLnBrk="1" hangingPunct="1">
              <a:buFont typeface="Arial" pitchFamily="36" charset="0"/>
              <a:buNone/>
            </a:pPr>
            <a:r>
              <a:rPr lang="en-US" sz="2800">
                <a:latin typeface="Futura Bk" charset="0"/>
                <a:ea typeface="ＭＳ Ｐゴシック" pitchFamily="36" charset="-128"/>
              </a:rPr>
              <a:t>Accessing and Using CCT:</a:t>
            </a:r>
          </a:p>
          <a:p>
            <a:pPr marL="711200" indent="-711200" eaLnBrk="1" hangingPunct="1">
              <a:buFont typeface="Arial" pitchFamily="36" charset="0"/>
              <a:buAutoNum type="romanUcPeriod"/>
            </a:pPr>
            <a:r>
              <a:rPr lang="en-US" sz="2800">
                <a:latin typeface="Futura Bk" charset="0"/>
                <a:ea typeface="ＭＳ Ｐゴシック" pitchFamily="36" charset="-128"/>
              </a:rPr>
              <a:t>Systems Partition (64 nodes):</a:t>
            </a:r>
          </a:p>
          <a:p>
            <a:pPr marL="711200" indent="-711200" eaLnBrk="1" hangingPunct="1">
              <a:buFont typeface="Arial" pitchFamily="36" charset="0"/>
              <a:buAutoNum type="romanUcPeriod"/>
            </a:pPr>
            <a:r>
              <a:rPr lang="en-US" sz="2800">
                <a:latin typeface="Futura Bk" charset="0"/>
                <a:ea typeface="ＭＳ Ｐゴシック" pitchFamily="36" charset="-128"/>
              </a:rPr>
              <a:t>Hadoop/Pig Partition and Service (64 nodes):</a:t>
            </a:r>
          </a:p>
          <a:p>
            <a:pPr marL="1066800" lvl="1" indent="-609600" eaLnBrk="1" hangingPunct="1"/>
            <a:r>
              <a:rPr lang="en-US" sz="2400">
                <a:latin typeface="Futura Bk" charset="0"/>
                <a:ea typeface="ＭＳ Ｐゴシック" pitchFamily="36" charset="-128"/>
              </a:rPr>
              <a:t>Looks like a regular shared Hadoop cluster service</a:t>
            </a:r>
          </a:p>
          <a:p>
            <a:pPr marL="1422400" lvl="2" indent="-508000" eaLnBrk="1" hangingPunct="1"/>
            <a:r>
              <a:rPr lang="en-US" sz="2000">
                <a:latin typeface="Futura Bk" charset="0"/>
                <a:ea typeface="ＭＳ Ｐゴシック" pitchFamily="36" charset="-128"/>
              </a:rPr>
              <a:t>Users share 64 nodes. Individual nodes not directly reachable.</a:t>
            </a:r>
          </a:p>
          <a:p>
            <a:pPr marL="1422400" lvl="2" indent="-508000" eaLnBrk="1" hangingPunct="1"/>
            <a:r>
              <a:rPr lang="en-US" sz="2000">
                <a:latin typeface="Futura Bk" charset="0"/>
                <a:ea typeface="ＭＳ Ｐゴシック" pitchFamily="36" charset="-128"/>
              </a:rPr>
              <a:t>4 slots per machine</a:t>
            </a:r>
          </a:p>
          <a:p>
            <a:pPr marL="1422400" lvl="2" indent="-508000" eaLnBrk="1" hangingPunct="1"/>
            <a:r>
              <a:rPr lang="en-US" sz="2000">
                <a:latin typeface="Futura Bk" charset="0"/>
                <a:ea typeface="ＭＳ Ｐゴシック" pitchFamily="36" charset="-128"/>
              </a:rPr>
              <a:t>Several users report stable operation at 256 instances</a:t>
            </a:r>
          </a:p>
          <a:p>
            <a:pPr marL="1422400" lvl="2" indent="-508000" eaLnBrk="1" hangingPunct="1"/>
            <a:r>
              <a:rPr lang="en-US" sz="2000">
                <a:latin typeface="Futura Bk" charset="0"/>
                <a:ea typeface="ＭＳ Ｐゴシック" pitchFamily="36" charset="-128"/>
              </a:rPr>
              <a:t>During Spring 09, 10+ projects running simultaneously</a:t>
            </a:r>
          </a:p>
          <a:p>
            <a:pPr marL="1066800" lvl="1" indent="-609600" eaLnBrk="1" hangingPunct="1"/>
            <a:r>
              <a:rPr lang="en-US" sz="2400">
                <a:latin typeface="Futura Bk" charset="0"/>
                <a:ea typeface="ＭＳ Ｐゴシック" pitchFamily="36" charset="-128"/>
              </a:rPr>
              <a:t>User accounts</a:t>
            </a:r>
          </a:p>
          <a:p>
            <a:pPr marL="1422400" lvl="2" indent="-508000" eaLnBrk="1" hangingPunct="1"/>
            <a:r>
              <a:rPr lang="en-US" sz="2000">
                <a:latin typeface="Futura Bk" charset="0"/>
                <a:ea typeface="ＭＳ Ｐゴシック" pitchFamily="36" charset="-128"/>
              </a:rPr>
              <a:t>User requests account + storage quota (&lt;= 30 TB)</a:t>
            </a:r>
          </a:p>
          <a:p>
            <a:pPr marL="1422400" lvl="2" indent="-508000" eaLnBrk="1" hangingPunct="1"/>
            <a:r>
              <a:rPr lang="en-US" sz="2000">
                <a:latin typeface="Futura Bk" charset="0"/>
                <a:ea typeface="ＭＳ Ｐゴシック" pitchFamily="36" charset="-128"/>
              </a:rPr>
              <a:t>Storage survives for 6 months (extendible)</a:t>
            </a:r>
          </a:p>
        </p:txBody>
      </p:sp>
      <p:sp>
        <p:nvSpPr>
          <p:cNvPr id="4" name="Title 1"/>
          <p:cNvSpPr>
            <a:spLocks noGrp="1"/>
          </p:cNvSpPr>
          <p:nvPr>
            <p:ph type="title"/>
          </p:nvPr>
        </p:nvSpPr>
        <p:spPr>
          <a:xfrm>
            <a:off x="549275" y="107576"/>
            <a:ext cx="8042276" cy="1336956"/>
          </a:xfrm>
        </p:spPr>
        <p:txBody>
          <a:bodyPr/>
          <a:lstStyle/>
          <a:p>
            <a:r>
              <a:rPr lang="en-US" dirty="0" smtClean="0"/>
              <a:t>CCT Services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What is meant by </a:t>
            </a:r>
          </a:p>
          <a:p>
            <a:pPr lvl="1"/>
            <a:r>
              <a:rPr lang="en-US" dirty="0" smtClean="0"/>
              <a:t>Cloud Computing</a:t>
            </a:r>
          </a:p>
          <a:p>
            <a:pPr lvl="1"/>
            <a:r>
              <a:rPr lang="en-US" dirty="0" smtClean="0"/>
              <a:t>Utility Computing</a:t>
            </a:r>
          </a:p>
          <a:p>
            <a:pPr lvl="1"/>
            <a:r>
              <a:rPr lang="en-US" dirty="0" smtClean="0"/>
              <a:t>{Infrastructure, Platform, Software} as a Service </a:t>
            </a:r>
          </a:p>
          <a:p>
            <a:r>
              <a:rPr lang="en-US" dirty="0" smtClean="0"/>
              <a:t>General </a:t>
            </a:r>
            <a:r>
              <a:rPr lang="en-US" dirty="0"/>
              <a:t>principles </a:t>
            </a:r>
            <a:endParaRPr lang="en-US" dirty="0" smtClean="0"/>
          </a:p>
          <a:p>
            <a:r>
              <a:rPr lang="en-US" dirty="0" smtClean="0"/>
              <a:t>Cloud </a:t>
            </a:r>
            <a:r>
              <a:rPr lang="en-US" dirty="0"/>
              <a:t>Computing </a:t>
            </a:r>
            <a:r>
              <a:rPr lang="en-US" dirty="0" err="1"/>
              <a:t>Testbed</a:t>
            </a:r>
            <a:r>
              <a:rPr lang="en-US" dirty="0"/>
              <a:t> (CCT</a:t>
            </a:r>
            <a:r>
              <a:rPr lang="en-US" dirty="0" smtClean="0"/>
              <a:t>)</a:t>
            </a:r>
          </a:p>
          <a:p>
            <a:r>
              <a:rPr lang="en-US" dirty="0" smtClean="0"/>
              <a:t>Research</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noFill/>
          <a:ln>
            <a:miter lim="800000"/>
            <a:headEnd/>
            <a:tailEnd/>
          </a:ln>
        </p:spPr>
        <p:txBody>
          <a:bodyPr/>
          <a:lstStyle/>
          <a:p>
            <a:fld id="{E6E69720-FDAA-F846-9C8D-589856A56688}" type="slidenum">
              <a:rPr lang="en-US"/>
              <a:pPr/>
              <a:t>30</a:t>
            </a:fld>
            <a:endParaRPr lang="en-US"/>
          </a:p>
        </p:txBody>
      </p:sp>
      <p:sp>
        <p:nvSpPr>
          <p:cNvPr id="13315" name="Rectangle 3"/>
          <p:cNvSpPr>
            <a:spLocks noGrp="1"/>
          </p:cNvSpPr>
          <p:nvPr>
            <p:ph type="body" idx="4294967295"/>
          </p:nvPr>
        </p:nvSpPr>
        <p:spPr/>
        <p:txBody>
          <a:bodyPr>
            <a:normAutofit lnSpcReduction="10000"/>
          </a:bodyPr>
          <a:lstStyle/>
          <a:p>
            <a:pPr marL="533400" indent="-533400" eaLnBrk="1" hangingPunct="1"/>
            <a:r>
              <a:rPr lang="en-US" sz="2800">
                <a:latin typeface="Futura Bk" charset="0"/>
                <a:ea typeface="ＭＳ Ｐゴシック" pitchFamily="36" charset="-128"/>
              </a:rPr>
              <a:t>Some Services running inside CCT</a:t>
            </a:r>
          </a:p>
          <a:p>
            <a:pPr marL="914400" lvl="1" indent="-457200" eaLnBrk="1" hangingPunct="1"/>
            <a:r>
              <a:rPr lang="en-US" sz="2400">
                <a:latin typeface="Futura Bk" charset="0"/>
                <a:ea typeface="ＭＳ Ｐゴシック" pitchFamily="36" charset="-128"/>
              </a:rPr>
              <a:t>ZFS: backend file system. </a:t>
            </a:r>
          </a:p>
          <a:p>
            <a:pPr marL="914400" lvl="1" indent="-457200" eaLnBrk="1" hangingPunct="1"/>
            <a:r>
              <a:rPr lang="en-US" sz="2400">
                <a:latin typeface="Futura Bk" charset="0"/>
                <a:ea typeface="ＭＳ Ｐゴシック" pitchFamily="36" charset="-128"/>
              </a:rPr>
              <a:t>Zenoss: Monitoring. Shared with department’s other computing clusters</a:t>
            </a:r>
          </a:p>
          <a:p>
            <a:pPr marL="914400" lvl="1" indent="-457200" eaLnBrk="1" hangingPunct="1"/>
            <a:r>
              <a:rPr lang="en-US" sz="2400">
                <a:latin typeface="Futura Bk" charset="0"/>
                <a:ea typeface="ＭＳ Ｐゴシック" pitchFamily="36" charset="-128"/>
              </a:rPr>
              <a:t>Hadoop + HDFS</a:t>
            </a:r>
          </a:p>
          <a:p>
            <a:pPr marL="914400" lvl="1" indent="-457200" eaLnBrk="1" hangingPunct="1"/>
            <a:r>
              <a:rPr lang="en-US" sz="2400">
                <a:latin typeface="Futura Bk" charset="0"/>
                <a:ea typeface="ＭＳ Ｐゴシック" pitchFamily="36" charset="-128"/>
              </a:rPr>
              <a:t>Ability to make datasets publicly available</a:t>
            </a:r>
          </a:p>
          <a:p>
            <a:pPr marL="533400" indent="-533400" eaLnBrk="1" hangingPunct="1"/>
            <a:r>
              <a:rPr lang="en-US" sz="2800">
                <a:latin typeface="Futura Bk" charset="0"/>
                <a:ea typeface="ＭＳ Ｐゴシック" pitchFamily="36" charset="-128"/>
              </a:rPr>
              <a:t>How do users request an account: two-stage process</a:t>
            </a:r>
          </a:p>
          <a:p>
            <a:pPr marL="914400" lvl="1" indent="-457200" eaLnBrk="1" hangingPunct="1">
              <a:buFont typeface="Arial" pitchFamily="36" charset="0"/>
              <a:buAutoNum type="arabicPeriod"/>
            </a:pPr>
            <a:r>
              <a:rPr lang="en-US" sz="2400">
                <a:latin typeface="Futura Bk" charset="0"/>
                <a:ea typeface="ＭＳ Ｐゴシック" pitchFamily="36" charset="-128"/>
              </a:rPr>
              <a:t>User account request – require background check</a:t>
            </a:r>
          </a:p>
          <a:p>
            <a:pPr marL="914400" lvl="1" indent="-457200" eaLnBrk="1" hangingPunct="1">
              <a:buFont typeface="Arial" pitchFamily="36" charset="0"/>
              <a:buAutoNum type="arabicPeriod"/>
            </a:pPr>
            <a:r>
              <a:rPr lang="en-US" sz="2400">
                <a:latin typeface="Futura Bk" charset="0"/>
                <a:ea typeface="ＭＳ Ｐゴシック" pitchFamily="36" charset="-128"/>
              </a:rPr>
              <a:t>Allocation request</a:t>
            </a:r>
          </a:p>
        </p:txBody>
      </p:sp>
      <p:sp>
        <p:nvSpPr>
          <p:cNvPr id="4" name="Title 1"/>
          <p:cNvSpPr>
            <a:spLocks noGrp="1"/>
          </p:cNvSpPr>
          <p:nvPr>
            <p:ph type="title"/>
          </p:nvPr>
        </p:nvSpPr>
        <p:spPr>
          <a:xfrm>
            <a:off x="549275" y="107576"/>
            <a:ext cx="8042276" cy="1336956"/>
          </a:xfrm>
        </p:spPr>
        <p:txBody>
          <a:bodyPr/>
          <a:lstStyle/>
          <a:p>
            <a:r>
              <a:rPr lang="en-US" dirty="0" smtClean="0"/>
              <a:t>CCT Services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a:lstStyle/>
          <a:p>
            <a:fld id="{EFF2EE97-DD44-E84A-B437-DD02D2CD0731}" type="slidenum">
              <a:rPr lang="en-US"/>
              <a:pPr/>
              <a:t>31</a:t>
            </a:fld>
            <a:endParaRPr lang="en-US"/>
          </a:p>
        </p:txBody>
      </p:sp>
      <p:sp>
        <p:nvSpPr>
          <p:cNvPr id="14339" name="Text Placeholder 2"/>
          <p:cNvSpPr>
            <a:spLocks noGrp="1"/>
          </p:cNvSpPr>
          <p:nvPr>
            <p:ph type="body" sz="half" idx="4294967295"/>
          </p:nvPr>
        </p:nvSpPr>
        <p:spPr>
          <a:xfrm>
            <a:off x="533400" y="1905000"/>
            <a:ext cx="7848600" cy="4267200"/>
          </a:xfrm>
        </p:spPr>
        <p:txBody>
          <a:bodyPr/>
          <a:lstStyle/>
          <a:p>
            <a:pPr eaLnBrk="1" hangingPunct="1"/>
            <a:r>
              <a:rPr lang="en-US" sz="2400" dirty="0">
                <a:latin typeface="Futura Bk" charset="0"/>
                <a:ea typeface="ＭＳ Ｐゴシック" pitchFamily="36" charset="-128"/>
              </a:rPr>
              <a:t>10+ projects inside Computer Science departments</a:t>
            </a:r>
          </a:p>
          <a:p>
            <a:pPr lvl="1" eaLnBrk="1" hangingPunct="1"/>
            <a:r>
              <a:rPr lang="en-US" sz="2000" dirty="0">
                <a:latin typeface="Futura Bk" charset="0"/>
                <a:ea typeface="ＭＳ Ｐゴシック" pitchFamily="36" charset="-128"/>
              </a:rPr>
              <a:t>Growing number</a:t>
            </a:r>
          </a:p>
          <a:p>
            <a:pPr eaLnBrk="1" hangingPunct="1"/>
            <a:r>
              <a:rPr lang="en-US" sz="2400" dirty="0">
                <a:latin typeface="Futura Bk" charset="0"/>
                <a:ea typeface="ＭＳ Ｐゴシック" pitchFamily="36" charset="-128"/>
              </a:rPr>
              <a:t>Includes </a:t>
            </a:r>
          </a:p>
          <a:p>
            <a:pPr lvl="1" eaLnBrk="1" hangingPunct="1"/>
            <a:r>
              <a:rPr lang="en-US" sz="2000" dirty="0">
                <a:latin typeface="Futura Bk" charset="0"/>
                <a:ea typeface="ＭＳ Ｐゴシック" pitchFamily="36" charset="-128"/>
              </a:rPr>
              <a:t>4 course projects in CS 525 (Advanced Distributed Systems)</a:t>
            </a:r>
          </a:p>
          <a:p>
            <a:pPr lvl="1" eaLnBrk="1" hangingPunct="1"/>
            <a:r>
              <a:rPr lang="en-US" sz="2000" dirty="0">
                <a:latin typeface="Futura Bk" charset="0"/>
                <a:ea typeface="ＭＳ Ｐゴシック" pitchFamily="36" charset="-128"/>
              </a:rPr>
              <a:t>Research projects in multiple research groups </a:t>
            </a:r>
          </a:p>
          <a:p>
            <a:pPr lvl="1" eaLnBrk="1" hangingPunct="1"/>
            <a:r>
              <a:rPr lang="en-US" sz="2000" dirty="0">
                <a:latin typeface="Futura Bk" charset="0"/>
                <a:ea typeface="ＭＳ Ｐゴシック" pitchFamily="36" charset="-128"/>
              </a:rPr>
              <a:t>Systems Research primarily led by:</a:t>
            </a:r>
          </a:p>
          <a:p>
            <a:pPr lvl="2" eaLnBrk="1" hangingPunct="1"/>
            <a:r>
              <a:rPr lang="en-US" sz="1800" dirty="0" err="1">
                <a:latin typeface="Futura Bk" charset="0"/>
                <a:ea typeface="ＭＳ Ｐゴシック" pitchFamily="36" charset="-128"/>
              </a:rPr>
              <a:t>Indranil</a:t>
            </a:r>
            <a:r>
              <a:rPr lang="en-US" sz="1800" dirty="0">
                <a:latin typeface="Futura Bk" charset="0"/>
                <a:ea typeface="ＭＳ Ｐゴシック" pitchFamily="36" charset="-128"/>
              </a:rPr>
              <a:t> Gupta’s group (DPRG: </a:t>
            </a:r>
            <a:r>
              <a:rPr lang="en-US" sz="1800" dirty="0" err="1">
                <a:latin typeface="Futura Bk" charset="0"/>
                <a:ea typeface="ＭＳ Ｐゴシック" pitchFamily="36" charset="-128"/>
              </a:rPr>
              <a:t>dprg.cs.uiuc.edu</a:t>
            </a:r>
            <a:r>
              <a:rPr lang="en-US" sz="1800" dirty="0">
                <a:latin typeface="Futura Bk" charset="0"/>
                <a:ea typeface="ＭＳ Ｐゴシック" pitchFamily="36" charset="-128"/>
              </a:rPr>
              <a:t>) </a:t>
            </a:r>
          </a:p>
          <a:p>
            <a:pPr lvl="2" eaLnBrk="1" hangingPunct="1"/>
            <a:r>
              <a:rPr lang="en-US" sz="1800" dirty="0">
                <a:latin typeface="Futura Bk" charset="0"/>
                <a:ea typeface="ＭＳ Ｐゴシック" pitchFamily="36" charset="-128"/>
              </a:rPr>
              <a:t>Roy Campbell’s group (SRG: </a:t>
            </a:r>
            <a:r>
              <a:rPr lang="en-US" sz="1800" dirty="0" err="1">
                <a:latin typeface="Futura Bk" charset="0"/>
                <a:ea typeface="ＭＳ Ｐゴシック" pitchFamily="36" charset="-128"/>
              </a:rPr>
              <a:t>srg.cs.uiuc.edu</a:t>
            </a:r>
            <a:r>
              <a:rPr lang="en-US" sz="1800" dirty="0">
                <a:latin typeface="Futura Bk" charset="0"/>
                <a:ea typeface="ＭＳ Ｐゴシック" pitchFamily="36" charset="-128"/>
              </a:rPr>
              <a:t>) </a:t>
            </a:r>
          </a:p>
          <a:p>
            <a:pPr eaLnBrk="1" hangingPunct="1"/>
            <a:r>
              <a:rPr lang="en-US" sz="2400" dirty="0">
                <a:latin typeface="Futura Bk" charset="0"/>
                <a:ea typeface="ＭＳ Ｐゴシック" pitchFamily="36" charset="-128"/>
              </a:rPr>
              <a:t>Several NCSA-driven projects</a:t>
            </a:r>
          </a:p>
        </p:txBody>
      </p:sp>
      <p:sp>
        <p:nvSpPr>
          <p:cNvPr id="5" name="Title 1"/>
          <p:cNvSpPr>
            <a:spLocks noGrp="1"/>
          </p:cNvSpPr>
          <p:nvPr>
            <p:ph type="title"/>
          </p:nvPr>
        </p:nvSpPr>
        <p:spPr>
          <a:xfrm>
            <a:off x="549275" y="107576"/>
            <a:ext cx="8042276" cy="1336956"/>
          </a:xfrm>
        </p:spPr>
        <p:txBody>
          <a:bodyPr/>
          <a:lstStyle/>
          <a:p>
            <a:r>
              <a:rPr lang="en-US" dirty="0" smtClean="0"/>
              <a:t>Internal UIUC Projects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bwMode="auto">
          <a:noFill/>
          <a:ln>
            <a:miter lim="800000"/>
            <a:headEnd/>
            <a:tailEnd/>
          </a:ln>
        </p:spPr>
        <p:txBody>
          <a:bodyPr/>
          <a:lstStyle/>
          <a:p>
            <a:fld id="{2AFC53C8-15FF-8848-AF65-D99BA6BAA6FD}" type="slidenum">
              <a:rPr lang="en-US"/>
              <a:pPr/>
              <a:t>32</a:t>
            </a:fld>
            <a:endParaRPr lang="en-US"/>
          </a:p>
        </p:txBody>
      </p:sp>
      <p:sp>
        <p:nvSpPr>
          <p:cNvPr id="15363" name="Text Placeholder 2"/>
          <p:cNvSpPr>
            <a:spLocks noGrp="1"/>
          </p:cNvSpPr>
          <p:nvPr>
            <p:ph type="body" sz="half" idx="4294967295"/>
          </p:nvPr>
        </p:nvSpPr>
        <p:spPr>
          <a:xfrm>
            <a:off x="533400" y="1981200"/>
            <a:ext cx="7848600" cy="4267200"/>
          </a:xfrm>
        </p:spPr>
        <p:txBody>
          <a:bodyPr/>
          <a:lstStyle/>
          <a:p>
            <a:pPr eaLnBrk="1" hangingPunct="1"/>
            <a:r>
              <a:rPr lang="en-US" sz="2400">
                <a:latin typeface="Futura Bk" charset="0"/>
                <a:ea typeface="ＭＳ Ｐゴシック" pitchFamily="36" charset="-128"/>
              </a:rPr>
              <a:t>Abadi</a:t>
            </a:r>
            <a:r>
              <a:rPr lang="en-US" sz="2400" dirty="0">
                <a:latin typeface="Futura Bk" charset="0"/>
                <a:ea typeface="ＭＳ Ｐゴシック" pitchFamily="36" charset="-128"/>
              </a:rPr>
              <a:t> (Yale), Madden (MIT), and </a:t>
            </a:r>
            <a:r>
              <a:rPr lang="en-US" sz="2400" dirty="0" err="1">
                <a:latin typeface="Futura Bk" charset="0"/>
                <a:ea typeface="ＭＳ Ｐゴシック" pitchFamily="36" charset="-128"/>
              </a:rPr>
              <a:t>Naughton</a:t>
            </a:r>
            <a:r>
              <a:rPr lang="en-US" sz="2400" dirty="0">
                <a:latin typeface="Futura Bk" charset="0"/>
                <a:ea typeface="ＭＳ Ｐゴシック" pitchFamily="36" charset="-128"/>
              </a:rPr>
              <a:t> (</a:t>
            </a:r>
            <a:r>
              <a:rPr lang="en-US" sz="2400" dirty="0" err="1">
                <a:latin typeface="Futura Bk" charset="0"/>
                <a:ea typeface="ＭＳ Ｐゴシック" pitchFamily="36" charset="-128"/>
              </a:rPr>
              <a:t>Wisc</a:t>
            </a:r>
            <a:r>
              <a:rPr lang="en-US" sz="2400" dirty="0">
                <a:latin typeface="Futura Bk" charset="0"/>
                <a:ea typeface="ＭＳ Ｐゴシック" pitchFamily="36" charset="-128"/>
              </a:rPr>
              <a:t>.)</a:t>
            </a:r>
          </a:p>
          <a:p>
            <a:pPr lvl="1" eaLnBrk="1" hangingPunct="1"/>
            <a:r>
              <a:rPr lang="en-US" sz="2000" dirty="0">
                <a:latin typeface="Futura Bk" charset="0"/>
                <a:ea typeface="ＭＳ Ｐゴシック" pitchFamily="36" charset="-128"/>
              </a:rPr>
              <a:t>Study trade-offs in performance and scalability between MapReduce and parallel DBMS for large-scale data analysis</a:t>
            </a:r>
          </a:p>
          <a:p>
            <a:pPr lvl="1" eaLnBrk="1" hangingPunct="1"/>
            <a:endParaRPr lang="en-US" sz="2000" dirty="0">
              <a:latin typeface="Futura Bk" charset="0"/>
              <a:ea typeface="ＭＳ Ｐゴシック" pitchFamily="36" charset="-128"/>
            </a:endParaRPr>
          </a:p>
          <a:p>
            <a:pPr eaLnBrk="1" hangingPunct="1"/>
            <a:r>
              <a:rPr lang="en-US" sz="2400" dirty="0" err="1">
                <a:latin typeface="Futura Bk" charset="0"/>
                <a:ea typeface="ＭＳ Ｐゴシック" pitchFamily="36" charset="-128"/>
              </a:rPr>
              <a:t>Baru</a:t>
            </a:r>
            <a:r>
              <a:rPr lang="en-US" sz="2400" dirty="0">
                <a:latin typeface="Futura Bk" charset="0"/>
                <a:ea typeface="ＭＳ Ｐゴシック" pitchFamily="36" charset="-128"/>
              </a:rPr>
              <a:t> and Krishnan (SDSC)</a:t>
            </a:r>
          </a:p>
          <a:p>
            <a:pPr lvl="1" eaLnBrk="1" hangingPunct="1"/>
            <a:r>
              <a:rPr lang="en-US" sz="2000" dirty="0">
                <a:latin typeface="Futura Bk" charset="0"/>
                <a:ea typeface="ＭＳ Ｐゴシック" pitchFamily="36" charset="-128"/>
              </a:rPr>
              <a:t>Study effectiveness of dynamic strategies for provisioning data intensive applications, based on large topographic data sets from airborne </a:t>
            </a:r>
            <a:r>
              <a:rPr lang="en-US" sz="2000" dirty="0" err="1">
                <a:latin typeface="Futura Bk" charset="0"/>
                <a:ea typeface="ＭＳ Ｐゴシック" pitchFamily="36" charset="-128"/>
              </a:rPr>
              <a:t>LiDAR</a:t>
            </a:r>
            <a:r>
              <a:rPr lang="en-US" sz="2000" dirty="0">
                <a:latin typeface="Futura Bk" charset="0"/>
                <a:ea typeface="ＭＳ Ｐゴシック" pitchFamily="36" charset="-128"/>
              </a:rPr>
              <a:t> surveys</a:t>
            </a:r>
          </a:p>
        </p:txBody>
      </p:sp>
      <p:sp>
        <p:nvSpPr>
          <p:cNvPr id="5" name="Title 1"/>
          <p:cNvSpPr>
            <a:spLocks noGrp="1"/>
          </p:cNvSpPr>
          <p:nvPr>
            <p:ph type="title"/>
          </p:nvPr>
        </p:nvSpPr>
        <p:spPr>
          <a:xfrm>
            <a:off x="549275" y="107576"/>
            <a:ext cx="8042276" cy="1336956"/>
          </a:xfrm>
        </p:spPr>
        <p:txBody>
          <a:bodyPr/>
          <a:lstStyle/>
          <a:p>
            <a:r>
              <a:rPr lang="en-US" dirty="0" smtClean="0"/>
              <a:t>NSF Funded External Projects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noFill/>
          <a:ln>
            <a:miter lim="800000"/>
            <a:headEnd/>
            <a:tailEnd/>
          </a:ln>
        </p:spPr>
        <p:txBody>
          <a:bodyPr/>
          <a:lstStyle/>
          <a:p>
            <a:fld id="{323ACB12-167F-F64D-915E-195A85A83ADD}" type="slidenum">
              <a:rPr lang="en-US"/>
              <a:pPr/>
              <a:t>33</a:t>
            </a:fld>
            <a:endParaRPr lang="en-US"/>
          </a:p>
        </p:txBody>
      </p:sp>
      <p:sp>
        <p:nvSpPr>
          <p:cNvPr id="16387" name="Text Placeholder 2"/>
          <p:cNvSpPr>
            <a:spLocks noGrp="1"/>
          </p:cNvSpPr>
          <p:nvPr>
            <p:ph type="body" sz="half" idx="4294967295"/>
          </p:nvPr>
        </p:nvSpPr>
        <p:spPr>
          <a:xfrm>
            <a:off x="533400" y="1600200"/>
            <a:ext cx="7848600" cy="4267200"/>
          </a:xfrm>
        </p:spPr>
        <p:txBody>
          <a:bodyPr>
            <a:normAutofit lnSpcReduction="10000"/>
          </a:bodyPr>
          <a:lstStyle/>
          <a:p>
            <a:pPr eaLnBrk="1" hangingPunct="1"/>
            <a:r>
              <a:rPr lang="en-US" sz="2400" dirty="0">
                <a:latin typeface="Futura Bk" charset="0"/>
                <a:ea typeface="ＭＳ Ｐゴシック" pitchFamily="36" charset="-128"/>
              </a:rPr>
              <a:t>Hardware received December 2008</a:t>
            </a:r>
          </a:p>
          <a:p>
            <a:pPr eaLnBrk="1" hangingPunct="1"/>
            <a:r>
              <a:rPr lang="en-US" sz="2400" dirty="0">
                <a:latin typeface="Futura Bk" charset="0"/>
                <a:ea typeface="ＭＳ Ｐゴシック" pitchFamily="36" charset="-128"/>
              </a:rPr>
              <a:t>Cluster ready for user accounts in February 2009</a:t>
            </a:r>
          </a:p>
          <a:p>
            <a:pPr eaLnBrk="1" hangingPunct="1"/>
            <a:r>
              <a:rPr lang="en-US" sz="2400" dirty="0">
                <a:latin typeface="Futura Bk" charset="0"/>
                <a:ea typeface="ＭＳ Ｐゴシック" pitchFamily="36" charset="-128"/>
              </a:rPr>
              <a:t>Yahoo conducted initial training session for 70 users</a:t>
            </a:r>
          </a:p>
          <a:p>
            <a:pPr eaLnBrk="1" hangingPunct="1"/>
            <a:r>
              <a:rPr lang="en-US" sz="2400" dirty="0">
                <a:latin typeface="Futura Bk" charset="0"/>
                <a:ea typeface="ＭＳ Ｐゴシック" pitchFamily="36" charset="-128"/>
              </a:rPr>
              <a:t>About 215 accounts on cluster to date</a:t>
            </a:r>
          </a:p>
          <a:p>
            <a:pPr eaLnBrk="1" hangingPunct="1"/>
            <a:r>
              <a:rPr lang="en-US" sz="2400" dirty="0">
                <a:latin typeface="Futura Bk" charset="0"/>
                <a:ea typeface="ＭＳ Ｐゴシック" pitchFamily="36" charset="-128"/>
              </a:rPr>
              <a:t>First two major external NSF-funded user groups now have accounts and we expect more to follow</a:t>
            </a:r>
          </a:p>
          <a:p>
            <a:pPr eaLnBrk="1" hangingPunct="1"/>
            <a:r>
              <a:rPr lang="en-US" sz="2400" dirty="0">
                <a:latin typeface="Futura Bk" charset="0"/>
                <a:ea typeface="ＭＳ Ｐゴシック" pitchFamily="36" charset="-128"/>
              </a:rPr>
              <a:t>About 50TB of storage has been assigned thus far</a:t>
            </a:r>
          </a:p>
          <a:p>
            <a:pPr eaLnBrk="1" hangingPunct="1"/>
            <a:r>
              <a:rPr lang="en-US" sz="2400" dirty="0">
                <a:latin typeface="Futura Bk" charset="0"/>
                <a:ea typeface="ＭＳ Ｐゴシック" pitchFamily="36" charset="-128"/>
              </a:rPr>
              <a:t>We run around 50 </a:t>
            </a:r>
            <a:r>
              <a:rPr lang="en-US" sz="2400" dirty="0" err="1">
                <a:latin typeface="Futura Bk" charset="0"/>
                <a:ea typeface="ＭＳ Ｐゴシック" pitchFamily="36" charset="-128"/>
              </a:rPr>
              <a:t>Hadoop</a:t>
            </a:r>
            <a:r>
              <a:rPr lang="en-US" sz="2400" dirty="0">
                <a:latin typeface="Futura Bk" charset="0"/>
                <a:ea typeface="ＭＳ Ｐゴシック" pitchFamily="36" charset="-128"/>
              </a:rPr>
              <a:t> jobs in a typical week</a:t>
            </a:r>
          </a:p>
        </p:txBody>
      </p:sp>
      <p:sp>
        <p:nvSpPr>
          <p:cNvPr id="16389" name="Text Box 6"/>
          <p:cNvSpPr txBox="1">
            <a:spLocks noChangeArrowheads="1"/>
          </p:cNvSpPr>
          <p:nvPr/>
        </p:nvSpPr>
        <p:spPr bwMode="auto">
          <a:xfrm>
            <a:off x="2133600" y="6096000"/>
            <a:ext cx="4800600" cy="457200"/>
          </a:xfrm>
          <a:prstGeom prst="rect">
            <a:avLst/>
          </a:prstGeom>
          <a:solidFill>
            <a:srgbClr val="66CCFF"/>
          </a:solidFill>
          <a:ln w="9525">
            <a:noFill/>
            <a:miter lim="800000"/>
            <a:headEnd/>
            <a:tailEnd/>
          </a:ln>
        </p:spPr>
        <p:txBody>
          <a:bodyPr wrap="square">
            <a:prstTxWarp prst="textNoShape">
              <a:avLst/>
            </a:prstTxWarp>
            <a:spAutoFit/>
          </a:bodyPr>
          <a:lstStyle/>
          <a:p>
            <a:r>
              <a:rPr lang="en-US" sz="2400" b="1" dirty="0">
                <a:hlinkClick r:id="rId3"/>
              </a:rPr>
              <a:t>http://cloud.cs.illinois.edu</a:t>
            </a:r>
            <a:r>
              <a:rPr lang="en-US" sz="2400" b="1" dirty="0"/>
              <a:t> </a:t>
            </a:r>
          </a:p>
        </p:txBody>
      </p:sp>
      <p:sp>
        <p:nvSpPr>
          <p:cNvPr id="6" name="Title 1"/>
          <p:cNvSpPr>
            <a:spLocks noGrp="1"/>
          </p:cNvSpPr>
          <p:nvPr>
            <p:ph type="title"/>
          </p:nvPr>
        </p:nvSpPr>
        <p:spPr>
          <a:xfrm>
            <a:off x="549275" y="107576"/>
            <a:ext cx="8042276" cy="1336956"/>
          </a:xfrm>
        </p:spPr>
        <p:txBody>
          <a:bodyPr/>
          <a:lstStyle/>
          <a:p>
            <a:r>
              <a:rPr lang="en-US" dirty="0" smtClean="0"/>
              <a:t>Projects Timeline and Progress to Date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Data Intensive Genetic Algorithms</a:t>
            </a:r>
          </a:p>
        </p:txBody>
      </p:sp>
      <p:sp>
        <p:nvSpPr>
          <p:cNvPr id="3075" name="Content Placeholder 2"/>
          <p:cNvSpPr>
            <a:spLocks noGrp="1"/>
          </p:cNvSpPr>
          <p:nvPr>
            <p:ph idx="1"/>
          </p:nvPr>
        </p:nvSpPr>
        <p:spPr/>
        <p:txBody>
          <a:bodyPr/>
          <a:lstStyle/>
          <a:p>
            <a:r>
              <a:rPr lang="en-US" smtClean="0"/>
              <a:t>Applicability of Map Reduce</a:t>
            </a:r>
          </a:p>
          <a:p>
            <a:pPr lvl="1"/>
            <a:r>
              <a:rPr lang="en-US" smtClean="0"/>
              <a:t>Pig/Sawzall</a:t>
            </a:r>
          </a:p>
          <a:p>
            <a:r>
              <a:rPr lang="en-US" smtClean="0"/>
              <a:t>Develop/Extend a language for expressing arbitrary data flow</a:t>
            </a:r>
          </a:p>
          <a:p>
            <a:pPr lvl="1"/>
            <a:r>
              <a:rPr lang="en-US" smtClean="0"/>
              <a:t>Not just DAGs</a:t>
            </a:r>
          </a:p>
          <a:p>
            <a:r>
              <a:rPr lang="en-US" smtClean="0"/>
              <a:t>Scientific simulations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Map Reduce Optimizations</a:t>
            </a:r>
          </a:p>
        </p:txBody>
      </p:sp>
      <p:sp>
        <p:nvSpPr>
          <p:cNvPr id="4099" name="Content Placeholder 2"/>
          <p:cNvSpPr>
            <a:spLocks noGrp="1"/>
          </p:cNvSpPr>
          <p:nvPr>
            <p:ph idx="1"/>
          </p:nvPr>
        </p:nvSpPr>
        <p:spPr/>
        <p:txBody>
          <a:bodyPr/>
          <a:lstStyle/>
          <a:p>
            <a:r>
              <a:rPr lang="en-US" smtClean="0"/>
              <a:t>Break the barrier between Map and Reduce phases</a:t>
            </a:r>
          </a:p>
          <a:p>
            <a:r>
              <a:rPr lang="en-US" smtClean="0"/>
              <a:t>Memoization</a:t>
            </a:r>
          </a:p>
          <a:p>
            <a:pPr lvl="1"/>
            <a:r>
              <a:rPr lang="en-US" smtClean="0"/>
              <a:t>Iterative Redundant computation</a:t>
            </a:r>
          </a:p>
          <a:p>
            <a:r>
              <a:rPr lang="en-US" smtClean="0"/>
              <a:t>Optimizations for Multicore </a:t>
            </a:r>
          </a:p>
          <a:p>
            <a:pPr lvl="1"/>
            <a:r>
              <a:rPr lang="en-US" smtClean="0"/>
              <a:t>Concurrent threads</a:t>
            </a:r>
          </a:p>
          <a:p>
            <a:pPr lvl="2"/>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Distributed File System</a:t>
            </a:r>
          </a:p>
        </p:txBody>
      </p:sp>
      <p:sp>
        <p:nvSpPr>
          <p:cNvPr id="5123" name="Content Placeholder 2"/>
          <p:cNvSpPr>
            <a:spLocks noGrp="1"/>
          </p:cNvSpPr>
          <p:nvPr>
            <p:ph idx="1"/>
          </p:nvPr>
        </p:nvSpPr>
        <p:spPr/>
        <p:txBody>
          <a:bodyPr/>
          <a:lstStyle/>
          <a:p>
            <a:r>
              <a:rPr lang="en-US" smtClean="0"/>
              <a:t>Make the file system decentralized</a:t>
            </a:r>
          </a:p>
          <a:p>
            <a:r>
              <a:rPr lang="en-US" smtClean="0"/>
              <a:t>Hierarchical Distributed Hash Table</a:t>
            </a:r>
          </a:p>
          <a:p>
            <a:pPr lvl="1"/>
            <a:r>
              <a:rPr lang="en-US" smtClean="0"/>
              <a:t>Preserves locality</a:t>
            </a:r>
          </a:p>
          <a:p>
            <a:pPr lvl="1"/>
            <a:r>
              <a:rPr lang="en-US" smtClean="0"/>
              <a:t>Inherent load balancing</a:t>
            </a:r>
          </a:p>
          <a:p>
            <a:pPr lvl="1"/>
            <a:r>
              <a:rPr lang="en-US" smtClean="0"/>
              <a:t>No single point of failure</a:t>
            </a:r>
          </a:p>
          <a:p>
            <a:r>
              <a:rPr lang="en-US" smtClean="0"/>
              <a:t>Implementation under progress</a:t>
            </a:r>
          </a:p>
          <a:p>
            <a:pPr lvl="1"/>
            <a:r>
              <a:rPr lang="en-US" smtClean="0"/>
              <a: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649" y="1016000"/>
            <a:ext cx="8146251" cy="1829761"/>
          </a:xfrm>
        </p:spPr>
        <p:txBody>
          <a:bodyPr>
            <a:noAutofit/>
          </a:bodyPr>
          <a:lstStyle/>
          <a:p>
            <a:pPr algn="ctr"/>
            <a:r>
              <a:rPr lang="en-US" sz="3500" dirty="0" smtClean="0"/>
              <a:t> MITHRA: Multiple data Independent Tasks on a Heterogeneous Resource Architecture</a:t>
            </a:r>
            <a:br>
              <a:rPr lang="en-US" sz="3500" dirty="0" smtClean="0"/>
            </a:br>
            <a:r>
              <a:rPr lang="en-US" sz="3500" dirty="0" smtClean="0"/>
              <a:t>(</a:t>
            </a:r>
            <a:r>
              <a:rPr lang="en-US" sz="3500" dirty="0" err="1" smtClean="0"/>
              <a:t>MapReduce</a:t>
            </a:r>
            <a:r>
              <a:rPr lang="en-US" sz="3500" dirty="0" smtClean="0"/>
              <a:t> for a cluster of GPUs)</a:t>
            </a:r>
            <a:endParaRPr lang="en-US" sz="3500" dirty="0"/>
          </a:p>
        </p:txBody>
      </p:sp>
      <p:sp>
        <p:nvSpPr>
          <p:cNvPr id="3" name="Subtitle 2"/>
          <p:cNvSpPr>
            <a:spLocks noGrp="1"/>
          </p:cNvSpPr>
          <p:nvPr>
            <p:ph type="subTitle" idx="1"/>
          </p:nvPr>
        </p:nvSpPr>
        <p:spPr/>
        <p:txBody>
          <a:bodyPr>
            <a:normAutofit fontScale="77500" lnSpcReduction="20000"/>
          </a:bodyPr>
          <a:lstStyle/>
          <a:p>
            <a:r>
              <a:rPr lang="en-US" dirty="0" smtClean="0"/>
              <a:t>Reza Farivar, </a:t>
            </a:r>
            <a:r>
              <a:rPr lang="en-US" dirty="0" err="1" smtClean="0"/>
              <a:t>Abhishek</a:t>
            </a:r>
            <a:r>
              <a:rPr lang="en-US" dirty="0" smtClean="0"/>
              <a:t> </a:t>
            </a:r>
            <a:r>
              <a:rPr lang="en-US" dirty="0" err="1" smtClean="0"/>
              <a:t>Verma</a:t>
            </a:r>
            <a:r>
              <a:rPr lang="en-US" dirty="0" smtClean="0"/>
              <a:t>, </a:t>
            </a:r>
            <a:r>
              <a:rPr lang="en-US" dirty="0" err="1" smtClean="0"/>
              <a:t>Ellick</a:t>
            </a:r>
            <a:r>
              <a:rPr lang="en-US" dirty="0" smtClean="0"/>
              <a:t> Chan, Roy H Campbell </a:t>
            </a:r>
          </a:p>
          <a:p>
            <a:r>
              <a:rPr lang="en-US" dirty="0" smtClean="0"/>
              <a:t>University of Illinois at Urbana-Champaign</a:t>
            </a:r>
          </a:p>
          <a:p>
            <a:r>
              <a:rPr lang="en-US" dirty="0" smtClean="0"/>
              <a:t>Systems Research Group</a:t>
            </a:r>
          </a:p>
          <a:p>
            <a:r>
              <a:rPr lang="en-US" dirty="0" smtClean="0"/>
              <a:t>farivar2@illinois.edu</a:t>
            </a:r>
            <a:endParaRPr lang="en-US" dirty="0"/>
          </a:p>
        </p:txBody>
      </p:sp>
      <p:sp>
        <p:nvSpPr>
          <p:cNvPr id="4" name="TextBox 3"/>
          <p:cNvSpPr txBox="1"/>
          <p:nvPr/>
        </p:nvSpPr>
        <p:spPr>
          <a:xfrm>
            <a:off x="311949" y="6438861"/>
            <a:ext cx="3730897" cy="369332"/>
          </a:xfrm>
          <a:prstGeom prst="rect">
            <a:avLst/>
          </a:prstGeom>
          <a:noFill/>
        </p:spPr>
        <p:txBody>
          <a:bodyPr wrap="none" rtlCol="0">
            <a:spAutoFit/>
          </a:bodyPr>
          <a:lstStyle/>
          <a:p>
            <a:r>
              <a:rPr lang="en-US" dirty="0" smtClean="0"/>
              <a:t>Wednesday, September 2, 2009</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 for MITHRA</a:t>
            </a:r>
            <a:endParaRPr lang="en-US" dirty="0"/>
          </a:p>
        </p:txBody>
      </p:sp>
      <p:sp>
        <p:nvSpPr>
          <p:cNvPr id="2" name="Content Placeholder 1"/>
          <p:cNvSpPr>
            <a:spLocks noGrp="1"/>
          </p:cNvSpPr>
          <p:nvPr>
            <p:ph idx="1"/>
          </p:nvPr>
        </p:nvSpPr>
        <p:spPr>
          <a:xfrm>
            <a:off x="381000" y="1608328"/>
            <a:ext cx="8555832" cy="4525963"/>
          </a:xfrm>
        </p:spPr>
        <p:txBody>
          <a:bodyPr>
            <a:noAutofit/>
          </a:bodyPr>
          <a:lstStyle/>
          <a:p>
            <a:pPr>
              <a:spcAft>
                <a:spcPts val="600"/>
              </a:spcAft>
            </a:pPr>
            <a:r>
              <a:rPr lang="en-US" sz="2800" dirty="0" smtClean="0"/>
              <a:t>Scaling GPGPU is a problem</a:t>
            </a:r>
          </a:p>
          <a:p>
            <a:pPr lvl="1">
              <a:spcAft>
                <a:spcPts val="600"/>
              </a:spcAft>
            </a:pPr>
            <a:r>
              <a:rPr lang="en-US" sz="2400" dirty="0" smtClean="0"/>
              <a:t>Orders of magnitude performance improvement</a:t>
            </a:r>
          </a:p>
          <a:p>
            <a:pPr lvl="1">
              <a:spcAft>
                <a:spcPts val="600"/>
              </a:spcAft>
            </a:pPr>
            <a:r>
              <a:rPr lang="en-US" sz="2400" dirty="0" smtClean="0"/>
              <a:t>But only on a single node and up to 3~4 GPU cards</a:t>
            </a:r>
          </a:p>
          <a:p>
            <a:pPr>
              <a:spcAft>
                <a:spcPts val="600"/>
              </a:spcAft>
            </a:pPr>
            <a:r>
              <a:rPr lang="en-US" sz="2800" dirty="0" smtClean="0"/>
              <a:t>A cluster of GPU enabled computers</a:t>
            </a:r>
          </a:p>
          <a:p>
            <a:pPr lvl="1">
              <a:spcAft>
                <a:spcPts val="600"/>
              </a:spcAft>
            </a:pPr>
            <a:r>
              <a:rPr lang="en-US" sz="2400" dirty="0" smtClean="0"/>
              <a:t>Concerns: node reliability, redundant storage, networked file systems, synchronization, … </a:t>
            </a:r>
          </a:p>
          <a:p>
            <a:pPr>
              <a:spcAft>
                <a:spcPts val="600"/>
              </a:spcAft>
            </a:pPr>
            <a:r>
              <a:rPr lang="en-US" sz="2800" dirty="0" smtClean="0"/>
              <a:t>MITHRA aims to scale </a:t>
            </a:r>
            <a:r>
              <a:rPr lang="en-US" sz="2800" dirty="0" err="1" smtClean="0"/>
              <a:t>GPUs</a:t>
            </a:r>
            <a:r>
              <a:rPr lang="en-US" sz="2800" dirty="0" smtClean="0"/>
              <a:t> beyond one node</a:t>
            </a:r>
          </a:p>
          <a:p>
            <a:pPr lvl="1">
              <a:spcAft>
                <a:spcPts val="600"/>
              </a:spcAft>
            </a:pPr>
            <a:r>
              <a:rPr lang="en-US" sz="2400" dirty="0" smtClean="0"/>
              <a:t>Scalable performance with multiple nodes</a:t>
            </a:r>
          </a:p>
        </p:txBody>
      </p:sp>
      <p:sp>
        <p:nvSpPr>
          <p:cNvPr id="4" name="Slide Number Placeholder 3"/>
          <p:cNvSpPr>
            <a:spLocks noGrp="1"/>
          </p:cNvSpPr>
          <p:nvPr>
            <p:ph type="sldNum" sz="quarter" idx="12"/>
          </p:nvPr>
        </p:nvSpPr>
        <p:spPr/>
        <p:txBody>
          <a:bodyPr/>
          <a:lstStyle/>
          <a:p>
            <a:fld id="{D4BE6FCC-E469-D245-8B7E-1F1150B5F70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Presentation Outline</a:t>
            </a:r>
            <a:endParaRPr lang="en-US" dirty="0"/>
          </a:p>
        </p:txBody>
      </p:sp>
      <p:sp>
        <p:nvSpPr>
          <p:cNvPr id="2" name="Content Placeholder 1"/>
          <p:cNvSpPr>
            <a:spLocks noGrp="1"/>
          </p:cNvSpPr>
          <p:nvPr>
            <p:ph idx="1"/>
          </p:nvPr>
        </p:nvSpPr>
        <p:spPr/>
        <p:txBody>
          <a:bodyPr>
            <a:normAutofit lnSpcReduction="10000"/>
          </a:bodyPr>
          <a:lstStyle/>
          <a:p>
            <a:pPr marL="624078" indent="-514350">
              <a:spcAft>
                <a:spcPts val="600"/>
              </a:spcAft>
              <a:buFont typeface="+mj-lt"/>
              <a:buAutoNum type="arabicPeriod"/>
            </a:pPr>
            <a:r>
              <a:rPr lang="en-US" dirty="0" smtClean="0"/>
              <a:t>Opportunity for Scaling GPU Parallelism</a:t>
            </a:r>
          </a:p>
          <a:p>
            <a:pPr marL="880110" lvl="1" indent="-514350">
              <a:spcAft>
                <a:spcPts val="600"/>
              </a:spcAft>
            </a:pPr>
            <a:r>
              <a:rPr lang="en-US" dirty="0" smtClean="0"/>
              <a:t>Monte Carlo Simulation</a:t>
            </a:r>
          </a:p>
          <a:p>
            <a:pPr marL="624078" indent="-514350">
              <a:spcAft>
                <a:spcPts val="600"/>
              </a:spcAft>
              <a:buFont typeface="+mj-lt"/>
              <a:buAutoNum type="arabicPeriod"/>
            </a:pPr>
            <a:r>
              <a:rPr lang="en-US" dirty="0" smtClean="0"/>
              <a:t>Massive Unordered Distributed (MUD)</a:t>
            </a:r>
          </a:p>
          <a:p>
            <a:pPr marL="624078" indent="-514350">
              <a:spcAft>
                <a:spcPts val="600"/>
              </a:spcAft>
              <a:buFont typeface="+mj-lt"/>
              <a:buAutoNum type="arabicPeriod"/>
            </a:pPr>
            <a:r>
              <a:rPr lang="en-US" dirty="0" smtClean="0"/>
              <a:t>Parallelism Potentials of MUD</a:t>
            </a:r>
          </a:p>
          <a:p>
            <a:pPr marL="624078" indent="-514350">
              <a:spcAft>
                <a:spcPts val="600"/>
              </a:spcAft>
              <a:buFont typeface="+mj-lt"/>
              <a:buAutoNum type="arabicPeriod"/>
            </a:pPr>
            <a:r>
              <a:rPr lang="en-US" dirty="0" smtClean="0"/>
              <a:t>MITHRA Architecture</a:t>
            </a:r>
          </a:p>
          <a:p>
            <a:pPr marL="624078" indent="-514350">
              <a:spcAft>
                <a:spcPts val="600"/>
              </a:spcAft>
              <a:buFont typeface="+mj-lt"/>
              <a:buAutoNum type="arabicPeriod"/>
            </a:pPr>
            <a:r>
              <a:rPr lang="en-US" dirty="0" smtClean="0"/>
              <a:t>How MITHRA Works, Practical Implications</a:t>
            </a:r>
          </a:p>
          <a:p>
            <a:pPr marL="624078" indent="-514350">
              <a:spcAft>
                <a:spcPts val="600"/>
              </a:spcAft>
              <a:buFont typeface="+mj-lt"/>
              <a:buAutoNum type="arabicPeriod"/>
            </a:pPr>
            <a:r>
              <a:rPr lang="en-US" dirty="0" smtClean="0"/>
              <a:t>Evaluation</a:t>
            </a:r>
          </a:p>
          <a:p>
            <a:pPr marL="624078" indent="-514350">
              <a:spcAft>
                <a:spcPts val="600"/>
              </a:spcAft>
              <a:buFont typeface="+mj-lt"/>
              <a:buAutoNum type="arabicPeriod"/>
            </a:pPr>
            <a:endParaRPr lang="en-US" dirty="0" smtClean="0"/>
          </a:p>
          <a:p>
            <a:pPr marL="624078" indent="-514350">
              <a:spcAft>
                <a:spcPts val="600"/>
              </a:spcAft>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 Hype Cycle*</a:t>
            </a:r>
            <a:endParaRPr lang="en-US" dirty="0"/>
          </a:p>
        </p:txBody>
      </p:sp>
      <p:pic>
        <p:nvPicPr>
          <p:cNvPr id="10" name="Content Placeholder 9" descr="hype.JPG"/>
          <p:cNvPicPr>
            <a:picLocks noGrp="1" noChangeAspect="1"/>
          </p:cNvPicPr>
          <p:nvPr>
            <p:ph idx="1"/>
          </p:nvPr>
        </p:nvPicPr>
        <p:blipFill>
          <a:blip r:embed="rId3" cstate="print"/>
          <a:stretch>
            <a:fillRect/>
          </a:stretch>
        </p:blipFill>
        <p:spPr>
          <a:xfrm>
            <a:off x="740683" y="1600200"/>
            <a:ext cx="7311115" cy="4754563"/>
          </a:xfrm>
        </p:spPr>
      </p:pic>
      <p:grpSp>
        <p:nvGrpSpPr>
          <p:cNvPr id="3" name="Group 12"/>
          <p:cNvGrpSpPr/>
          <p:nvPr/>
        </p:nvGrpSpPr>
        <p:grpSpPr>
          <a:xfrm>
            <a:off x="762000" y="3886200"/>
            <a:ext cx="1447800" cy="914398"/>
            <a:chOff x="1343527" y="4152903"/>
            <a:chExt cx="1295400" cy="761999"/>
          </a:xfrm>
        </p:grpSpPr>
        <p:sp>
          <p:nvSpPr>
            <p:cNvPr id="11" name="Cloud 10"/>
            <p:cNvSpPr/>
            <p:nvPr/>
          </p:nvSpPr>
          <p:spPr>
            <a:xfrm>
              <a:off x="1343527" y="4152903"/>
              <a:ext cx="1295400" cy="761999"/>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TextBox 11"/>
            <p:cNvSpPr txBox="1"/>
            <p:nvPr/>
          </p:nvSpPr>
          <p:spPr>
            <a:xfrm>
              <a:off x="1343527" y="4237090"/>
              <a:ext cx="1219200" cy="487314"/>
            </a:xfrm>
            <a:prstGeom prst="rect">
              <a:avLst/>
            </a:prstGeom>
            <a:noFill/>
          </p:spPr>
          <p:txBody>
            <a:bodyPr wrap="square" rtlCol="0">
              <a:spAutoFit/>
            </a:bodyPr>
            <a:lstStyle/>
            <a:p>
              <a:pPr algn="ctr"/>
              <a:r>
                <a:rPr lang="en-US" sz="1600" b="1" dirty="0" smtClean="0"/>
                <a:t>Cloud Computing</a:t>
              </a:r>
              <a:endParaRPr lang="en-US" sz="1600" b="1" dirty="0"/>
            </a:p>
          </p:txBody>
        </p:sp>
      </p:grpSp>
      <p:sp>
        <p:nvSpPr>
          <p:cNvPr id="14" name="TextBox 13"/>
          <p:cNvSpPr txBox="1"/>
          <p:nvPr/>
        </p:nvSpPr>
        <p:spPr>
          <a:xfrm>
            <a:off x="762000" y="6477000"/>
            <a:ext cx="4572000" cy="307777"/>
          </a:xfrm>
          <a:prstGeom prst="rect">
            <a:avLst/>
          </a:prstGeom>
          <a:noFill/>
        </p:spPr>
        <p:txBody>
          <a:bodyPr wrap="square" rtlCol="0">
            <a:spAutoFit/>
          </a:bodyPr>
          <a:lstStyle/>
          <a:p>
            <a:r>
              <a:rPr lang="en-US" sz="1400" dirty="0" smtClean="0"/>
              <a:t>* From </a:t>
            </a:r>
            <a:r>
              <a:rPr lang="en-US" sz="1400" dirty="0" smtClean="0">
                <a:hlinkClick r:id="rId4"/>
              </a:rPr>
              <a:t>http://en.wikipedia.org/wiki/Hype_cycle</a:t>
            </a:r>
            <a:r>
              <a:rPr lang="en-US" sz="1400" dirty="0" smtClean="0"/>
              <a:t> </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0" presetClass="path" presetSubtype="0" accel="50000" decel="50000" fill="hold" nodeType="withEffect">
                                  <p:stCondLst>
                                    <p:cond delay="0"/>
                                  </p:stCondLst>
                                  <p:iterate type="lt">
                                    <p:tmPct val="0"/>
                                  </p:iterate>
                                  <p:childTnLst>
                                    <p:animMotion origin="layout" path="M -0.1125 0.55556 C -0.09219 0.38635 -0.07187 0.21713 -0.05295 0.12223 C -0.03403 0.02732 -0.01389 0.00023 0.00139 -0.01342 C 0.01667 -0.02708 0.02969 0.03218 0.03924 0.04051 " pathEditMode="relative" rAng="0" ptsTypes="aaaA">
                                      <p:cBhvr>
                                        <p:cTn id="11" dur="2000" fill="hold"/>
                                        <p:tgtEl>
                                          <p:spTgt spid="3"/>
                                        </p:tgtEl>
                                        <p:attrNameLst>
                                          <p:attrName>ppt_x</p:attrName>
                                          <p:attrName>ppt_y</p:attrName>
                                        </p:attrNameLst>
                                      </p:cBhvr>
                                      <p:rCtr x="76" y="-291"/>
                                    </p:animMotion>
                                  </p:childTnLst>
                                </p:cTn>
                              </p:par>
                              <p:par>
                                <p:cTn id="12" presetID="23" presetClass="entr" presetSubtype="16" fill="hold" nodeType="withEffect">
                                  <p:stCondLst>
                                    <p:cond delay="0"/>
                                  </p:stCondLst>
                                  <p:iterate type="lt">
                                    <p:tmPct val="0"/>
                                  </p:iterate>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624078" indent="-514350" algn="ctr"/>
            <a:r>
              <a:rPr lang="en-US" dirty="0" smtClean="0"/>
              <a:t>Opportunity for Scaling GPU Parallelism</a:t>
            </a:r>
          </a:p>
        </p:txBody>
      </p:sp>
      <p:sp>
        <p:nvSpPr>
          <p:cNvPr id="2" name="Content Placeholder 1"/>
          <p:cNvSpPr>
            <a:spLocks noGrp="1"/>
          </p:cNvSpPr>
          <p:nvPr>
            <p:ph idx="1"/>
          </p:nvPr>
        </p:nvSpPr>
        <p:spPr>
          <a:xfrm>
            <a:off x="457200" y="1481328"/>
            <a:ext cx="8229600" cy="3966972"/>
          </a:xfrm>
        </p:spPr>
        <p:txBody>
          <a:bodyPr>
            <a:noAutofit/>
          </a:bodyPr>
          <a:lstStyle/>
          <a:p>
            <a:pPr marL="594360" indent="-457200">
              <a:spcAft>
                <a:spcPts val="600"/>
              </a:spcAft>
              <a:buFont typeface="+mj-lt"/>
              <a:buAutoNum type="arabicPeriod"/>
            </a:pPr>
            <a:r>
              <a:rPr lang="en-US" sz="2800" dirty="0" smtClean="0"/>
              <a:t>Similar underlying hardware model for MapReduce and CUDA</a:t>
            </a:r>
          </a:p>
          <a:p>
            <a:pPr marL="850392" lvl="1" indent="-457200">
              <a:spcAft>
                <a:spcPts val="600"/>
              </a:spcAft>
            </a:pPr>
            <a:r>
              <a:rPr lang="en-US" sz="2600" dirty="0" smtClean="0"/>
              <a:t>Both have spatial independence</a:t>
            </a:r>
          </a:p>
          <a:p>
            <a:pPr marL="850392" lvl="1" indent="-457200">
              <a:spcAft>
                <a:spcPts val="600"/>
              </a:spcAft>
            </a:pPr>
            <a:r>
              <a:rPr lang="en-US" sz="2600" dirty="0" smtClean="0"/>
              <a:t>Both prefer data independent problems</a:t>
            </a:r>
          </a:p>
          <a:p>
            <a:pPr marL="594360" indent="-457200">
              <a:spcAft>
                <a:spcPts val="600"/>
              </a:spcAft>
              <a:buFont typeface="+mj-lt"/>
              <a:buAutoNum type="arabicPeriod"/>
            </a:pPr>
            <a:r>
              <a:rPr lang="en-US" sz="2800" dirty="0" smtClean="0"/>
              <a:t>A large class of matching scientific problems: </a:t>
            </a:r>
            <a:r>
              <a:rPr lang="en-US" sz="2600" b="1" i="1" dirty="0" smtClean="0"/>
              <a:t>Monte Carlo Simulation</a:t>
            </a:r>
          </a:p>
          <a:p>
            <a:pPr marL="850392" lvl="1" indent="-457200">
              <a:spcAft>
                <a:spcPts val="600"/>
              </a:spcAft>
            </a:pPr>
            <a:r>
              <a:rPr lang="en-US" sz="2600" dirty="0" smtClean="0"/>
              <a:t>In a sequential implementation, there is temporal independence </a:t>
            </a:r>
          </a:p>
          <a:p>
            <a:pPr>
              <a:spcAft>
                <a:spcPts val="600"/>
              </a:spcAft>
            </a:pPr>
            <a:endParaRPr lang="en-US" sz="2800" dirty="0" smtClean="0"/>
          </a:p>
          <a:p>
            <a:pPr>
              <a:spcAft>
                <a:spcPts val="600"/>
              </a:spcAft>
              <a:buNone/>
            </a:pPr>
            <a:endParaRPr lang="en-US" sz="2800"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Monte Carlo Simulation</a:t>
            </a:r>
            <a:endParaRPr lang="en-US" dirty="0"/>
          </a:p>
        </p:txBody>
      </p:sp>
      <p:sp>
        <p:nvSpPr>
          <p:cNvPr id="2" name="Content Placeholder 1"/>
          <p:cNvSpPr>
            <a:spLocks noGrp="1"/>
          </p:cNvSpPr>
          <p:nvPr>
            <p:ph idx="1"/>
          </p:nvPr>
        </p:nvSpPr>
        <p:spPr>
          <a:xfrm>
            <a:off x="457200" y="1481329"/>
            <a:ext cx="8229600" cy="4195571"/>
          </a:xfrm>
        </p:spPr>
        <p:txBody>
          <a:bodyPr>
            <a:noAutofit/>
          </a:bodyPr>
          <a:lstStyle/>
          <a:p>
            <a:pPr marL="624078" indent="-514350">
              <a:spcAft>
                <a:spcPts val="600"/>
              </a:spcAft>
              <a:buFont typeface="+mj-lt"/>
              <a:buAutoNum type="arabicPeriod"/>
            </a:pPr>
            <a:r>
              <a:rPr lang="en-US" sz="2800" dirty="0" smtClean="0"/>
              <a:t>Create a parametric model</a:t>
            </a:r>
          </a:p>
          <a:p>
            <a:pPr marL="880110" lvl="1" indent="-514350" algn="ctr">
              <a:spcAft>
                <a:spcPts val="600"/>
              </a:spcAft>
              <a:buNone/>
            </a:pPr>
            <a:r>
              <a:rPr lang="en-US" sz="2000" dirty="0" err="1" smtClean="0"/>
              <a:t>y</a:t>
            </a:r>
            <a:r>
              <a:rPr lang="en-US" sz="2000" dirty="0" smtClean="0"/>
              <a:t> = </a:t>
            </a:r>
            <a:r>
              <a:rPr lang="en-US" sz="2000" dirty="0" err="1" smtClean="0"/>
              <a:t>f</a:t>
            </a:r>
            <a:r>
              <a:rPr lang="en-US" sz="2000" dirty="0" smtClean="0"/>
              <a:t> (x</a:t>
            </a:r>
            <a:r>
              <a:rPr lang="en-US" sz="2000" baseline="-25000" dirty="0" smtClean="0"/>
              <a:t>1</a:t>
            </a:r>
            <a:r>
              <a:rPr lang="en-US" sz="2000" dirty="0" smtClean="0"/>
              <a:t> , x</a:t>
            </a:r>
            <a:r>
              <a:rPr lang="en-US" sz="2000" baseline="-25000" dirty="0" smtClean="0"/>
              <a:t>2</a:t>
            </a:r>
            <a:r>
              <a:rPr lang="en-US" sz="2000" dirty="0" smtClean="0"/>
              <a:t> , ..., </a:t>
            </a:r>
            <a:r>
              <a:rPr lang="en-US" sz="2000" dirty="0" err="1" smtClean="0"/>
              <a:t>x</a:t>
            </a:r>
            <a:r>
              <a:rPr lang="en-US" sz="2000" baseline="-25000" dirty="0" err="1" smtClean="0"/>
              <a:t>q</a:t>
            </a:r>
            <a:r>
              <a:rPr lang="en-US" sz="2000" dirty="0" smtClean="0"/>
              <a:t> ) </a:t>
            </a:r>
          </a:p>
          <a:p>
            <a:pPr marL="624078" indent="-514350">
              <a:spcAft>
                <a:spcPts val="600"/>
              </a:spcAft>
              <a:buFont typeface="+mj-lt"/>
              <a:buAutoNum type="arabicPeriod"/>
            </a:pPr>
            <a:r>
              <a:rPr lang="en-US" sz="2800" dirty="0" smtClean="0"/>
              <a:t>For </a:t>
            </a:r>
            <a:r>
              <a:rPr lang="en-US" sz="2800" dirty="0" err="1" smtClean="0"/>
              <a:t>i</a:t>
            </a:r>
            <a:r>
              <a:rPr lang="en-US" sz="2800" dirty="0" smtClean="0"/>
              <a:t> = 1 to </a:t>
            </a:r>
            <a:r>
              <a:rPr lang="en-US" sz="2800" dirty="0" err="1" smtClean="0"/>
              <a:t>n</a:t>
            </a:r>
            <a:r>
              <a:rPr lang="en-US" sz="2800" dirty="0" smtClean="0"/>
              <a:t> </a:t>
            </a:r>
          </a:p>
          <a:p>
            <a:pPr marL="880110" lvl="1" indent="-514350">
              <a:spcAft>
                <a:spcPts val="600"/>
              </a:spcAft>
            </a:pPr>
            <a:r>
              <a:rPr lang="en-US" sz="2400" dirty="0" smtClean="0"/>
              <a:t>Generate a set of random input </a:t>
            </a:r>
          </a:p>
          <a:p>
            <a:pPr marL="880110" lvl="1" indent="-514350" algn="ctr">
              <a:spcAft>
                <a:spcPts val="600"/>
              </a:spcAft>
              <a:buNone/>
            </a:pPr>
            <a:r>
              <a:rPr lang="en-US" sz="2200" dirty="0" smtClean="0"/>
              <a:t>x</a:t>
            </a:r>
            <a:r>
              <a:rPr lang="en-US" sz="2200" baseline="-25000" dirty="0" smtClean="0"/>
              <a:t>i1</a:t>
            </a:r>
            <a:r>
              <a:rPr lang="en-US" sz="2200" dirty="0" smtClean="0"/>
              <a:t> , x</a:t>
            </a:r>
            <a:r>
              <a:rPr lang="en-US" sz="2200" baseline="-25000" dirty="0" smtClean="0"/>
              <a:t>i2</a:t>
            </a:r>
            <a:r>
              <a:rPr lang="en-US" sz="2200" dirty="0" smtClean="0"/>
              <a:t> , ..., </a:t>
            </a:r>
            <a:r>
              <a:rPr lang="en-US" sz="2200" dirty="0" err="1" smtClean="0"/>
              <a:t>x</a:t>
            </a:r>
            <a:r>
              <a:rPr lang="en-US" sz="2200" baseline="-25000" dirty="0" err="1" smtClean="0"/>
              <a:t>iq</a:t>
            </a:r>
            <a:r>
              <a:rPr lang="en-US" sz="2200" dirty="0" smtClean="0"/>
              <a:t> </a:t>
            </a:r>
          </a:p>
          <a:p>
            <a:pPr marL="880110" lvl="1" indent="-514350">
              <a:spcAft>
                <a:spcPts val="600"/>
              </a:spcAft>
            </a:pPr>
            <a:r>
              <a:rPr lang="en-US" sz="2400" dirty="0" smtClean="0"/>
              <a:t>Evaluate the model - and store the results as </a:t>
            </a:r>
            <a:r>
              <a:rPr lang="en-US" sz="2400" dirty="0" err="1" smtClean="0"/>
              <a:t>y</a:t>
            </a:r>
            <a:r>
              <a:rPr lang="en-US" sz="2400" baseline="-25000" dirty="0" err="1" smtClean="0"/>
              <a:t>i</a:t>
            </a:r>
            <a:r>
              <a:rPr lang="en-US" sz="2400" dirty="0" smtClean="0"/>
              <a:t> </a:t>
            </a:r>
          </a:p>
          <a:p>
            <a:pPr marL="624078" indent="-514350">
              <a:spcAft>
                <a:spcPts val="600"/>
              </a:spcAft>
              <a:buFont typeface="+mj-lt"/>
              <a:buAutoNum type="arabicPeriod"/>
            </a:pPr>
            <a:r>
              <a:rPr lang="en-US" sz="2800" dirty="0" smtClean="0"/>
              <a:t>Analyze the results </a:t>
            </a:r>
          </a:p>
          <a:p>
            <a:pPr marL="880110" lvl="1" indent="-514350">
              <a:spcAft>
                <a:spcPts val="600"/>
              </a:spcAft>
            </a:pPr>
            <a:r>
              <a:rPr lang="en-US" sz="2400" dirty="0" smtClean="0"/>
              <a:t>Histograms, summary statistics, etc. </a:t>
            </a:r>
          </a:p>
          <a:p>
            <a:pPr>
              <a:spcAft>
                <a:spcPts val="600"/>
              </a:spcAft>
              <a:buNone/>
            </a:pPr>
            <a:endParaRPr lang="en-US" sz="2800" dirty="0" smtClean="0"/>
          </a:p>
        </p:txBody>
      </p:sp>
      <p:sp>
        <p:nvSpPr>
          <p:cNvPr id="4" name="Slide Number Placeholder 3"/>
          <p:cNvSpPr>
            <a:spLocks noGrp="1"/>
          </p:cNvSpPr>
          <p:nvPr>
            <p:ph type="sldNum" sz="quarter" idx="12"/>
          </p:nvPr>
        </p:nvSpPr>
        <p:spPr/>
        <p:txBody>
          <a:bodyPr/>
          <a:lstStyle/>
          <a:p>
            <a:fld id="{D4BE6FCC-E469-D245-8B7E-1F1150B5F70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 </a:t>
            </a:r>
            <a:r>
              <a:rPr lang="en-US" dirty="0" err="1" smtClean="0"/>
              <a:t>Scholes</a:t>
            </a:r>
            <a:r>
              <a:rPr lang="en-US" dirty="0" smtClean="0"/>
              <a:t> Option Pricing</a:t>
            </a:r>
            <a:endParaRPr lang="en-US" dirty="0"/>
          </a:p>
        </p:txBody>
      </p:sp>
      <p:sp>
        <p:nvSpPr>
          <p:cNvPr id="2" name="Content Placeholder 1"/>
          <p:cNvSpPr>
            <a:spLocks noGrp="1"/>
          </p:cNvSpPr>
          <p:nvPr>
            <p:ph idx="1"/>
          </p:nvPr>
        </p:nvSpPr>
        <p:spPr>
          <a:xfrm>
            <a:off x="457200" y="1417638"/>
            <a:ext cx="8013700" cy="4614862"/>
          </a:xfrm>
        </p:spPr>
        <p:txBody>
          <a:bodyPr>
            <a:normAutofit/>
          </a:bodyPr>
          <a:lstStyle/>
          <a:p>
            <a:pPr marL="365760" lvl="1" indent="-256032">
              <a:spcBef>
                <a:spcPts val="400"/>
              </a:spcBef>
              <a:spcAft>
                <a:spcPts val="600"/>
              </a:spcAft>
              <a:buSzPct val="68000"/>
              <a:buFont typeface="Wingdings 3"/>
              <a:buChar char=""/>
            </a:pPr>
            <a:r>
              <a:rPr lang="en-US" dirty="0" smtClean="0"/>
              <a:t>A Monte Carlo simulation method to estimate the fair market value of an asset option</a:t>
            </a:r>
          </a:p>
          <a:p>
            <a:pPr marL="365760" lvl="1" indent="-256032">
              <a:spcBef>
                <a:spcPts val="400"/>
              </a:spcBef>
              <a:spcAft>
                <a:spcPts val="600"/>
              </a:spcAft>
              <a:buSzPct val="68000"/>
              <a:buFont typeface="Wingdings 3"/>
              <a:buChar char=""/>
            </a:pPr>
            <a:r>
              <a:rPr lang="en-US" dirty="0" smtClean="0"/>
              <a:t>Simulates many possible asset prices</a:t>
            </a:r>
          </a:p>
          <a:p>
            <a:pPr marL="365760" lvl="1" indent="-256032">
              <a:spcBef>
                <a:spcPts val="400"/>
              </a:spcBef>
              <a:spcAft>
                <a:spcPts val="600"/>
              </a:spcAft>
              <a:buSzPct val="68000"/>
              <a:buFont typeface="Wingdings 3"/>
              <a:buChar char=""/>
            </a:pPr>
            <a:r>
              <a:rPr lang="en-US" dirty="0" smtClean="0"/>
              <a:t>Input parameters</a:t>
            </a:r>
          </a:p>
          <a:p>
            <a:pPr marL="603504" lvl="2" indent="-256032">
              <a:spcBef>
                <a:spcPts val="400"/>
              </a:spcBef>
              <a:spcAft>
                <a:spcPts val="600"/>
              </a:spcAft>
              <a:buSzPct val="68000"/>
              <a:buFont typeface="Wingdings 3"/>
              <a:buChar char=""/>
            </a:pPr>
            <a:r>
              <a:rPr lang="en-US" sz="1514" i="1" dirty="0" smtClean="0"/>
              <a:t>S</a:t>
            </a:r>
            <a:r>
              <a:rPr lang="en-US" sz="1514" dirty="0" smtClean="0"/>
              <a:t>: Asset Value Function</a:t>
            </a:r>
          </a:p>
          <a:p>
            <a:pPr marL="603504" lvl="2" indent="-256032">
              <a:spcBef>
                <a:spcPts val="400"/>
              </a:spcBef>
              <a:spcAft>
                <a:spcPts val="600"/>
              </a:spcAft>
              <a:buSzPct val="68000"/>
              <a:buFont typeface="Wingdings 3"/>
              <a:buChar char=""/>
            </a:pPr>
            <a:r>
              <a:rPr lang="en-US" sz="1514" i="1" dirty="0" err="1" smtClean="0"/>
              <a:t>r</a:t>
            </a:r>
            <a:r>
              <a:rPr lang="en-US" sz="1514" dirty="0" smtClean="0"/>
              <a:t>: Continuously compounded interest rate</a:t>
            </a:r>
          </a:p>
          <a:p>
            <a:pPr marL="603504" lvl="2" indent="-256032">
              <a:spcBef>
                <a:spcPts val="400"/>
              </a:spcBef>
              <a:spcAft>
                <a:spcPts val="600"/>
              </a:spcAft>
              <a:buSzPct val="68000"/>
              <a:buFont typeface="Wingdings 3"/>
              <a:buChar char=""/>
            </a:pPr>
            <a:r>
              <a:rPr lang="en-US" sz="1514" i="1" dirty="0" err="1" smtClean="0"/>
              <a:t>σ</a:t>
            </a:r>
            <a:r>
              <a:rPr lang="en-US" sz="1514" dirty="0" smtClean="0"/>
              <a:t>: Volatility of the asset</a:t>
            </a:r>
          </a:p>
          <a:p>
            <a:pPr marL="603504" lvl="2" indent="-256032">
              <a:spcBef>
                <a:spcPts val="400"/>
              </a:spcBef>
              <a:spcAft>
                <a:spcPts val="600"/>
              </a:spcAft>
              <a:buSzPct val="68000"/>
              <a:buFont typeface="Wingdings 3"/>
              <a:buChar char=""/>
            </a:pPr>
            <a:r>
              <a:rPr lang="en-US" sz="1514" i="1" dirty="0" smtClean="0"/>
              <a:t>G</a:t>
            </a:r>
            <a:r>
              <a:rPr lang="en-US" sz="1514" dirty="0" smtClean="0"/>
              <a:t>: Gaussian Random number</a:t>
            </a:r>
          </a:p>
          <a:p>
            <a:pPr marL="603504" lvl="2" indent="-256032">
              <a:spcBef>
                <a:spcPts val="400"/>
              </a:spcBef>
              <a:spcAft>
                <a:spcPts val="600"/>
              </a:spcAft>
              <a:buSzPct val="68000"/>
              <a:buFont typeface="Wingdings 3"/>
              <a:buChar char=""/>
            </a:pPr>
            <a:r>
              <a:rPr lang="en-US" sz="1514" i="1" dirty="0" smtClean="0"/>
              <a:t>T</a:t>
            </a:r>
            <a:r>
              <a:rPr lang="en-US" sz="1514" dirty="0" smtClean="0"/>
              <a:t>: Expiry date</a:t>
            </a:r>
          </a:p>
          <a:p>
            <a:pPr marL="365760" lvl="1" indent="-256032">
              <a:spcBef>
                <a:spcPts val="400"/>
              </a:spcBef>
              <a:spcAft>
                <a:spcPts val="600"/>
              </a:spcAft>
              <a:buSzPct val="68000"/>
              <a:buFont typeface="Wingdings 3"/>
              <a:buChar char=""/>
            </a:pPr>
            <a:r>
              <a:rPr lang="en-US" dirty="0" err="1" smtClean="0"/>
              <a:t>y</a:t>
            </a:r>
            <a:r>
              <a:rPr lang="en-US" dirty="0" smtClean="0"/>
              <a:t> = </a:t>
            </a:r>
            <a:r>
              <a:rPr lang="en-US" dirty="0" err="1" smtClean="0"/>
              <a:t>f</a:t>
            </a:r>
            <a:r>
              <a:rPr lang="en-US" dirty="0" smtClean="0"/>
              <a:t> (</a:t>
            </a:r>
            <a:r>
              <a:rPr lang="en-US" i="1" dirty="0" smtClean="0"/>
              <a:t>S</a:t>
            </a:r>
            <a:r>
              <a:rPr lang="en-US" dirty="0" smtClean="0"/>
              <a:t>, </a:t>
            </a:r>
            <a:r>
              <a:rPr lang="en-US" i="1" dirty="0" err="1" smtClean="0"/>
              <a:t>r</a:t>
            </a:r>
            <a:r>
              <a:rPr lang="en-US" dirty="0" smtClean="0"/>
              <a:t>, </a:t>
            </a:r>
            <a:r>
              <a:rPr lang="en-US" i="1" dirty="0" err="1" smtClean="0"/>
              <a:t>σ</a:t>
            </a:r>
            <a:r>
              <a:rPr lang="en-US" i="1" dirty="0" smtClean="0"/>
              <a:t>, T, G</a:t>
            </a:r>
            <a:r>
              <a:rPr lang="en-US" dirty="0" smtClean="0"/>
              <a:t> ) </a:t>
            </a:r>
          </a:p>
          <a:p>
            <a:pPr marL="365760" lvl="1" indent="-256032">
              <a:spcBef>
                <a:spcPts val="400"/>
              </a:spcBef>
              <a:spcAft>
                <a:spcPts val="600"/>
              </a:spcAft>
              <a:buSzPct val="68000"/>
              <a:buFont typeface="Wingdings 3"/>
              <a:buChar char=""/>
            </a:pPr>
            <a:endParaRPr lang="en-US" dirty="0" smtClean="0"/>
          </a:p>
          <a:p>
            <a:pPr marL="365760" lvl="1" indent="-256032">
              <a:spcBef>
                <a:spcPts val="400"/>
              </a:spcBef>
              <a:spcAft>
                <a:spcPts val="600"/>
              </a:spcAft>
              <a:buSzPct val="68000"/>
              <a:buFont typeface="Wingdings 3"/>
              <a:buChar char=""/>
            </a:pPr>
            <a:endParaRPr lang="en-US" dirty="0" smtClean="0"/>
          </a:p>
          <a:p>
            <a:pPr marL="365760" lvl="1" indent="-256032">
              <a:spcBef>
                <a:spcPts val="400"/>
              </a:spcBef>
              <a:spcAft>
                <a:spcPts val="600"/>
              </a:spcAft>
              <a:buSzPct val="68000"/>
              <a:buFont typeface="Wingdings 3"/>
              <a:buChar char=""/>
            </a:pPr>
            <a:endParaRPr lang="en-US" dirty="0" smtClean="0"/>
          </a:p>
          <a:p>
            <a:pPr marL="365760" lvl="1" indent="-256032">
              <a:spcBef>
                <a:spcPts val="400"/>
              </a:spcBef>
              <a:spcAft>
                <a:spcPts val="600"/>
              </a:spcAft>
              <a:buSzPct val="68000"/>
              <a:buFont typeface="Wingdings 3"/>
              <a:buChar char=""/>
            </a:pPr>
            <a:endParaRPr lang="en-US" dirty="0" smtClean="0"/>
          </a:p>
          <a:p>
            <a:pPr>
              <a:spcAft>
                <a:spcPts val="600"/>
              </a:spcAft>
            </a:pPr>
            <a:endParaRPr lang="en-US" dirty="0"/>
          </a:p>
        </p:txBody>
      </p:sp>
      <p:sp>
        <p:nvSpPr>
          <p:cNvPr id="5" name="Slide Number Placeholder 4"/>
          <p:cNvSpPr>
            <a:spLocks noGrp="1"/>
          </p:cNvSpPr>
          <p:nvPr>
            <p:ph type="sldNum" sz="quarter" idx="12"/>
          </p:nvPr>
        </p:nvSpPr>
        <p:spPr/>
        <p:txBody>
          <a:bodyPr/>
          <a:lstStyle/>
          <a:p>
            <a:fld id="{D4BE6FCC-E469-D245-8B7E-1F1150B5F70B}" type="slidenum">
              <a:rPr lang="en-US" smtClean="0"/>
              <a:pPr/>
              <a:t>42</a:t>
            </a:fld>
            <a:endParaRPr lang="en-US"/>
          </a:p>
        </p:txBody>
      </p:sp>
      <p:grpSp>
        <p:nvGrpSpPr>
          <p:cNvPr id="7" name="Group 6"/>
          <p:cNvGrpSpPr/>
          <p:nvPr/>
        </p:nvGrpSpPr>
        <p:grpSpPr>
          <a:xfrm>
            <a:off x="4630130" y="4392242"/>
            <a:ext cx="3628838" cy="974909"/>
            <a:chOff x="5057962" y="4854391"/>
            <a:chExt cx="3628838" cy="974909"/>
          </a:xfrm>
        </p:grpSpPr>
        <p:sp>
          <p:nvSpPr>
            <p:cNvPr id="6" name="Rounded Rectangle 5"/>
            <p:cNvSpPr/>
            <p:nvPr/>
          </p:nvSpPr>
          <p:spPr>
            <a:xfrm>
              <a:off x="5057962" y="4854391"/>
              <a:ext cx="3628838" cy="974909"/>
            </a:xfrm>
            <a:prstGeom prst="roundRect">
              <a:avLst/>
            </a:prstGeom>
            <a:noFill/>
            <a:ln w="3175" cap="flat" cmpd="sng" algn="ctr">
              <a:solidFill>
                <a:schemeClr val="bg2">
                  <a:lumMod val="50000"/>
                </a:schemeClr>
              </a:solidFill>
              <a:prstDash val="sysDash"/>
              <a:round/>
              <a:headEnd type="none" w="med" len="med"/>
              <a:tailEnd type="none" w="med" len="med"/>
            </a:ln>
            <a:effectLst>
              <a:glow rad="63500">
                <a:schemeClr val="accent1">
                  <a:alpha val="75000"/>
                </a:schemeClr>
              </a:glow>
              <a:outerShdw blurRad="508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clrChange>
                <a:clrFrom>
                  <a:srgbClr val="FFFFFF"/>
                </a:clrFrom>
                <a:clrTo>
                  <a:srgbClr val="FFFFFF">
                    <a:alpha val="0"/>
                  </a:srgbClr>
                </a:clrTo>
              </a:clrChange>
              <a:alphaModFix/>
              <a:lum contrast="3000"/>
            </a:blip>
            <a:stretch>
              <a:fillRect/>
            </a:stretch>
          </p:blipFill>
          <p:spPr>
            <a:xfrm>
              <a:off x="5159562" y="4959075"/>
              <a:ext cx="3421670" cy="781231"/>
            </a:xfrm>
            <a:prstGeom prst="rect">
              <a:avLst/>
            </a:prstGeom>
            <a:effectLst/>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Parallelism Potential of MUD</a:t>
            </a:r>
            <a:endParaRPr lang="en-US" dirty="0"/>
          </a:p>
        </p:txBody>
      </p:sp>
      <p:sp>
        <p:nvSpPr>
          <p:cNvPr id="2" name="Content Placeholder 1"/>
          <p:cNvSpPr>
            <a:spLocks noGrp="1"/>
          </p:cNvSpPr>
          <p:nvPr>
            <p:ph idx="1"/>
          </p:nvPr>
        </p:nvSpPr>
        <p:spPr>
          <a:xfrm>
            <a:off x="25400" y="1328928"/>
            <a:ext cx="5397500" cy="4957572"/>
          </a:xfrm>
        </p:spPr>
        <p:txBody>
          <a:bodyPr>
            <a:normAutofit fontScale="92500" lnSpcReduction="10000"/>
          </a:bodyPr>
          <a:lstStyle/>
          <a:p>
            <a:pPr marL="624078" indent="-514350">
              <a:spcAft>
                <a:spcPts val="600"/>
              </a:spcAft>
              <a:buFont typeface="+mj-lt"/>
              <a:buAutoNum type="arabicPeriod"/>
            </a:pPr>
            <a:r>
              <a:rPr lang="en-US" dirty="0" smtClean="0"/>
              <a:t>Input data set creation </a:t>
            </a:r>
          </a:p>
          <a:p>
            <a:pPr marL="624078" indent="-514350">
              <a:spcAft>
                <a:spcPts val="600"/>
              </a:spcAft>
              <a:buFont typeface="+mj-lt"/>
              <a:buAutoNum type="arabicPeriod"/>
            </a:pPr>
            <a:r>
              <a:rPr lang="en-US" dirty="0" smtClean="0"/>
              <a:t>Data independent execution of </a:t>
            </a:r>
            <a:r>
              <a:rPr lang="en-US" i="1" dirty="0" err="1" smtClean="0"/>
              <a:t>Φ</a:t>
            </a:r>
            <a:endParaRPr lang="en-US" i="1" dirty="0" smtClean="0"/>
          </a:p>
          <a:p>
            <a:pPr marL="624078" indent="-514350">
              <a:spcAft>
                <a:spcPts val="600"/>
              </a:spcAft>
              <a:buFont typeface="+mj-lt"/>
              <a:buAutoNum type="arabicPeriod"/>
            </a:pPr>
            <a:r>
              <a:rPr lang="en-US" dirty="0" smtClean="0"/>
              <a:t>Intra-key parallelism of ⊕ </a:t>
            </a:r>
          </a:p>
          <a:p>
            <a:pPr marL="880110" lvl="1" indent="-514350">
              <a:spcAft>
                <a:spcPts val="600"/>
              </a:spcAft>
            </a:pPr>
            <a:r>
              <a:rPr lang="en-US" dirty="0" smtClean="0"/>
              <a:t>If ⊕ is associative and commutative, it can be evaluated via a binary tree reduction</a:t>
            </a:r>
          </a:p>
          <a:p>
            <a:pPr marL="624078" indent="-514350">
              <a:spcAft>
                <a:spcPts val="600"/>
              </a:spcAft>
              <a:buFont typeface="+mj-lt"/>
              <a:buAutoNum type="arabicPeriod"/>
            </a:pPr>
            <a:r>
              <a:rPr lang="en-US" dirty="0" smtClean="0"/>
              <a:t>Inter-key parallelism of ⊕ </a:t>
            </a:r>
          </a:p>
          <a:p>
            <a:pPr marL="880110" lvl="1" indent="-514350">
              <a:spcAft>
                <a:spcPts val="600"/>
              </a:spcAft>
            </a:pPr>
            <a:r>
              <a:rPr lang="en-US" dirty="0" smtClean="0"/>
              <a:t>When ⊕ is not associate or commutative</a:t>
            </a:r>
          </a:p>
          <a:p>
            <a:pPr marL="880110" lvl="1" indent="-514350">
              <a:spcAft>
                <a:spcPts val="600"/>
              </a:spcAft>
            </a:pPr>
            <a:r>
              <a:rPr lang="en-US" i="1" dirty="0" err="1" smtClean="0"/>
              <a:t>Φ</a:t>
            </a:r>
            <a:r>
              <a:rPr lang="en-US" dirty="0" smtClean="0"/>
              <a:t> creates multiple key domains</a:t>
            </a:r>
          </a:p>
          <a:p>
            <a:pPr marL="880110" lvl="1" indent="-514350">
              <a:spcAft>
                <a:spcPts val="600"/>
              </a:spcAft>
            </a:pPr>
            <a:r>
              <a:rPr lang="en-US" dirty="0" smtClean="0"/>
              <a:t>Example: Median computation</a:t>
            </a:r>
          </a:p>
          <a:p>
            <a:pPr marL="880110" lvl="1" indent="-514350">
              <a:spcAft>
                <a:spcPts val="600"/>
              </a:spcAft>
            </a:pPr>
            <a:endParaRPr lang="en-US" dirty="0" smtClean="0"/>
          </a:p>
        </p:txBody>
      </p:sp>
      <p:sp>
        <p:nvSpPr>
          <p:cNvPr id="10" name="Slide Number Placeholder 9"/>
          <p:cNvSpPr>
            <a:spLocks noGrp="1"/>
          </p:cNvSpPr>
          <p:nvPr>
            <p:ph type="sldNum" sz="quarter" idx="12"/>
          </p:nvPr>
        </p:nvSpPr>
        <p:spPr/>
        <p:txBody>
          <a:bodyPr/>
          <a:lstStyle/>
          <a:p>
            <a:fld id="{D4BE6FCC-E469-D245-8B7E-1F1150B5F70B}" type="slidenum">
              <a:rPr lang="en-US" smtClean="0"/>
              <a:pPr/>
              <a:t>43</a:t>
            </a:fld>
            <a:endParaRPr lang="en-US"/>
          </a:p>
        </p:txBody>
      </p:sp>
      <p:grpSp>
        <p:nvGrpSpPr>
          <p:cNvPr id="4" name="Group 19"/>
          <p:cNvGrpSpPr/>
          <p:nvPr/>
        </p:nvGrpSpPr>
        <p:grpSpPr>
          <a:xfrm>
            <a:off x="5207000" y="1534119"/>
            <a:ext cx="3937000" cy="4072617"/>
            <a:chOff x="5207000" y="1534119"/>
            <a:chExt cx="3937000" cy="4072617"/>
          </a:xfrm>
        </p:grpSpPr>
        <p:pic>
          <p:nvPicPr>
            <p:cNvPr id="12" name="Picture 11"/>
            <p:cNvPicPr>
              <a:picLocks noChangeAspect="1"/>
            </p:cNvPicPr>
            <p:nvPr/>
          </p:nvPicPr>
          <p:blipFill>
            <a:blip r:embed="rId3" cstate="print">
              <a:clrChange>
                <a:clrFrom>
                  <a:srgbClr val="FFFFFF"/>
                </a:clrFrom>
                <a:clrTo>
                  <a:srgbClr val="FFFFFF">
                    <a:alpha val="0"/>
                  </a:srgbClr>
                </a:clrTo>
              </a:clrChange>
            </a:blip>
            <a:stretch>
              <a:fillRect/>
            </a:stretch>
          </p:blipFill>
          <p:spPr>
            <a:xfrm>
              <a:off x="5617371" y="3807885"/>
              <a:ext cx="3106191" cy="598766"/>
            </a:xfrm>
            <a:prstGeom prst="rect">
              <a:avLst/>
            </a:prstGeom>
          </p:spPr>
        </p:pic>
        <p:pic>
          <p:nvPicPr>
            <p:cNvPr id="15" name="Picture 14"/>
            <p:cNvPicPr>
              <a:picLocks noChangeAspect="1"/>
            </p:cNvPicPr>
            <p:nvPr/>
          </p:nvPicPr>
          <p:blipFill>
            <a:blip r:embed="rId4" cstate="print">
              <a:clrChange>
                <a:clrFrom>
                  <a:srgbClr val="FFFFFF"/>
                </a:clrFrom>
                <a:clrTo>
                  <a:srgbClr val="FFFFFF">
                    <a:alpha val="0"/>
                  </a:srgbClr>
                </a:clrTo>
              </a:clrChange>
            </a:blip>
            <a:stretch>
              <a:fillRect/>
            </a:stretch>
          </p:blipFill>
          <p:spPr>
            <a:xfrm>
              <a:off x="5207000" y="2185003"/>
              <a:ext cx="3937000" cy="1681737"/>
            </a:xfrm>
            <a:prstGeom prst="rect">
              <a:avLst/>
            </a:prstGeom>
          </p:spPr>
        </p:pic>
        <p:pic>
          <p:nvPicPr>
            <p:cNvPr id="16" name="Picture 15"/>
            <p:cNvPicPr>
              <a:picLocks noChangeAspect="1"/>
            </p:cNvPicPr>
            <p:nvPr/>
          </p:nvPicPr>
          <p:blipFill>
            <a:blip r:embed="rId5" cstate="print">
              <a:clrChange>
                <a:clrFrom>
                  <a:srgbClr val="FFFFFF"/>
                </a:clrFrom>
                <a:clrTo>
                  <a:srgbClr val="FFFFFF">
                    <a:alpha val="0"/>
                  </a:srgbClr>
                </a:clrTo>
              </a:clrChange>
            </a:blip>
            <a:stretch>
              <a:fillRect/>
            </a:stretch>
          </p:blipFill>
          <p:spPr>
            <a:xfrm>
              <a:off x="5302069" y="4333104"/>
              <a:ext cx="3780740" cy="691099"/>
            </a:xfrm>
            <a:prstGeom prst="rect">
              <a:avLst/>
            </a:prstGeom>
          </p:spPr>
        </p:pic>
        <p:pic>
          <p:nvPicPr>
            <p:cNvPr id="17" name="Picture 16"/>
            <p:cNvPicPr>
              <a:picLocks noChangeAspect="1"/>
            </p:cNvPicPr>
            <p:nvPr/>
          </p:nvPicPr>
          <p:blipFill>
            <a:blip r:embed="rId6" cstate="print">
              <a:clrChange>
                <a:clrFrom>
                  <a:srgbClr val="FFFFFF"/>
                </a:clrFrom>
                <a:clrTo>
                  <a:srgbClr val="FFFFFF">
                    <a:alpha val="0"/>
                  </a:srgbClr>
                </a:clrTo>
              </a:clrChange>
            </a:blip>
            <a:stretch>
              <a:fillRect/>
            </a:stretch>
          </p:blipFill>
          <p:spPr>
            <a:xfrm>
              <a:off x="6549044" y="4962927"/>
              <a:ext cx="1237630" cy="643809"/>
            </a:xfrm>
            <a:prstGeom prst="rect">
              <a:avLst/>
            </a:prstGeom>
          </p:spPr>
        </p:pic>
        <p:pic>
          <p:nvPicPr>
            <p:cNvPr id="18" name="Picture 17"/>
            <p:cNvPicPr>
              <a:picLocks noChangeAspect="1"/>
            </p:cNvPicPr>
            <p:nvPr/>
          </p:nvPicPr>
          <p:blipFill>
            <a:blip r:embed="rId7" cstate="print">
              <a:clrChange>
                <a:clrFrom>
                  <a:srgbClr val="FFFFFF"/>
                </a:clrFrom>
                <a:clrTo>
                  <a:srgbClr val="FFFFFF">
                    <a:alpha val="0"/>
                  </a:srgbClr>
                </a:clrTo>
              </a:clrChange>
              <a:alphaModFix/>
            </a:blip>
            <a:stretch>
              <a:fillRect/>
            </a:stretch>
          </p:blipFill>
          <p:spPr>
            <a:xfrm>
              <a:off x="6062541" y="1534119"/>
              <a:ext cx="2139043" cy="893836"/>
            </a:xfrm>
            <a:prstGeom prst="rect">
              <a:avLst/>
            </a:prstGeom>
          </p:spPr>
        </p:pic>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MITHRA Architecture</a:t>
            </a:r>
            <a:endParaRPr lang="en-US"/>
          </a:p>
        </p:txBody>
      </p:sp>
      <p:sp>
        <p:nvSpPr>
          <p:cNvPr id="2" name="Content Placeholder 1"/>
          <p:cNvSpPr>
            <a:spLocks noGrp="1"/>
          </p:cNvSpPr>
          <p:nvPr>
            <p:ph idx="1"/>
          </p:nvPr>
        </p:nvSpPr>
        <p:spPr>
          <a:xfrm>
            <a:off x="457200" y="1481328"/>
            <a:ext cx="8458200" cy="4525963"/>
          </a:xfrm>
        </p:spPr>
        <p:txBody>
          <a:bodyPr>
            <a:normAutofit/>
          </a:bodyPr>
          <a:lstStyle/>
          <a:p>
            <a:r>
              <a:rPr lang="en-US" dirty="0" smtClean="0"/>
              <a:t>The key important factor in MITHRA</a:t>
            </a:r>
          </a:p>
          <a:p>
            <a:pPr lvl="1"/>
            <a:r>
              <a:rPr lang="en-US" dirty="0" smtClean="0"/>
              <a:t>The “best” computing resource for each parallelism potential in MUD is </a:t>
            </a:r>
            <a:r>
              <a:rPr lang="en-US" b="1" i="1" dirty="0" smtClean="0"/>
              <a:t>different</a:t>
            </a:r>
          </a:p>
          <a:p>
            <a:pPr lvl="1"/>
            <a:r>
              <a:rPr lang="en-US" dirty="0" smtClean="0"/>
              <a:t>Leverage heterogeneous resources in MITHRA design</a:t>
            </a:r>
          </a:p>
          <a:p>
            <a:r>
              <a:rPr lang="en-US" dirty="0" smtClean="0"/>
              <a:t>MITHRA takes MUD, and adapts it to run on a commodity cluster</a:t>
            </a:r>
          </a:p>
          <a:p>
            <a:pPr lvl="1"/>
            <a:r>
              <a:rPr lang="en-US" dirty="0" smtClean="0"/>
              <a:t>Each node contains a mid range CPU and the best GPU (within budget)</a:t>
            </a:r>
          </a:p>
          <a:p>
            <a:pPr lvl="2"/>
            <a:r>
              <a:rPr lang="en-US" dirty="0" smtClean="0"/>
              <a:t>Majority of computation involves evaluating </a:t>
            </a:r>
            <a:r>
              <a:rPr lang="en-US" dirty="0" err="1" smtClean="0"/>
              <a:t>Φ</a:t>
            </a:r>
            <a:r>
              <a:rPr lang="en-US" dirty="0" smtClean="0"/>
              <a:t>, which now is performed in GPU</a:t>
            </a:r>
          </a:p>
          <a:p>
            <a:pPr lvl="1"/>
            <a:r>
              <a:rPr lang="en-US" dirty="0" smtClean="0"/>
              <a:t>Connected with Gigabit Ethernet</a:t>
            </a:r>
          </a:p>
          <a:p>
            <a:pPr marL="850392" lvl="1" indent="-457200"/>
            <a:endParaRPr lang="en-US" dirty="0" smtClean="0"/>
          </a:p>
          <a:p>
            <a:pPr marL="850392" lvl="1" indent="-457200">
              <a:buFont typeface="+mj-lt"/>
              <a:buAutoNum type="arabicPeriod"/>
            </a:pPr>
            <a:endParaRPr lang="en-US" dirty="0" smtClean="0"/>
          </a:p>
          <a:p>
            <a:pPr marL="850392"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MITHRA Architecture (</a:t>
            </a:r>
            <a:r>
              <a:rPr lang="en-US" dirty="0" err="1" smtClean="0"/>
              <a:t>ctd</a:t>
            </a:r>
            <a:r>
              <a:rPr lang="en-US" dirty="0" smtClean="0"/>
              <a:t>.)</a:t>
            </a:r>
            <a:endParaRPr lang="en-US" dirty="0"/>
          </a:p>
        </p:txBody>
      </p:sp>
      <p:sp>
        <p:nvSpPr>
          <p:cNvPr id="2" name="Content Placeholder 1"/>
          <p:cNvSpPr>
            <a:spLocks noGrp="1"/>
          </p:cNvSpPr>
          <p:nvPr>
            <p:ph idx="1"/>
          </p:nvPr>
        </p:nvSpPr>
        <p:spPr>
          <a:xfrm>
            <a:off x="152400" y="2173728"/>
            <a:ext cx="5321300" cy="3651345"/>
          </a:xfrm>
        </p:spPr>
        <p:txBody>
          <a:bodyPr>
            <a:normAutofit fontScale="92500" lnSpcReduction="10000"/>
          </a:bodyPr>
          <a:lstStyle/>
          <a:p>
            <a:pPr lvl="1"/>
            <a:r>
              <a:rPr lang="en-US" dirty="0" smtClean="0"/>
              <a:t>Scalability </a:t>
            </a:r>
          </a:p>
          <a:p>
            <a:pPr lvl="2"/>
            <a:r>
              <a:rPr lang="en-US" dirty="0" smtClean="0"/>
              <a:t>Up to 10,000s</a:t>
            </a:r>
          </a:p>
          <a:p>
            <a:pPr lvl="1"/>
            <a:r>
              <a:rPr lang="en-US" dirty="0" smtClean="0"/>
              <a:t>Reliable and Fault Tolerant</a:t>
            </a:r>
          </a:p>
          <a:p>
            <a:pPr lvl="2"/>
            <a:r>
              <a:rPr lang="en-US" dirty="0" smtClean="0"/>
              <a:t>Nodes fail frequently </a:t>
            </a:r>
          </a:p>
          <a:p>
            <a:pPr lvl="2">
              <a:spcAft>
                <a:spcPts val="600"/>
              </a:spcAft>
            </a:pPr>
            <a:r>
              <a:rPr lang="en-US" dirty="0" smtClean="0"/>
              <a:t>Software fault tolerance </a:t>
            </a:r>
          </a:p>
          <a:p>
            <a:pPr lvl="3">
              <a:spcAft>
                <a:spcPts val="600"/>
              </a:spcAft>
            </a:pPr>
            <a:r>
              <a:rPr lang="en-US" dirty="0" smtClean="0"/>
              <a:t>Speculation on slow nodes</a:t>
            </a:r>
          </a:p>
          <a:p>
            <a:pPr lvl="3">
              <a:spcAft>
                <a:spcPts val="600"/>
              </a:spcAft>
            </a:pPr>
            <a:r>
              <a:rPr lang="en-US" dirty="0" smtClean="0"/>
              <a:t>Periodic heartbeats</a:t>
            </a:r>
          </a:p>
          <a:p>
            <a:pPr lvl="3">
              <a:spcAft>
                <a:spcPts val="600"/>
              </a:spcAft>
            </a:pPr>
            <a:r>
              <a:rPr lang="en-US" dirty="0" smtClean="0"/>
              <a:t>Re-execution	</a:t>
            </a:r>
          </a:p>
          <a:p>
            <a:pPr lvl="1"/>
            <a:r>
              <a:rPr lang="en-US" dirty="0" smtClean="0"/>
              <a:t>Redundant Distributed File System</a:t>
            </a:r>
          </a:p>
          <a:p>
            <a:pPr lvl="2"/>
            <a:r>
              <a:rPr lang="en-US" dirty="0" smtClean="0"/>
              <a:t>HDFS</a:t>
            </a:r>
          </a:p>
          <a:p>
            <a:pPr lvl="2"/>
            <a:endParaRPr lang="en-US" dirty="0" smtClean="0"/>
          </a:p>
          <a:p>
            <a:pPr lvl="1"/>
            <a:endParaRPr lang="en-US" dirty="0"/>
          </a:p>
        </p:txBody>
      </p:sp>
      <p:sp>
        <p:nvSpPr>
          <p:cNvPr id="7" name="Slide Number Placeholder 6"/>
          <p:cNvSpPr>
            <a:spLocks noGrp="1"/>
          </p:cNvSpPr>
          <p:nvPr>
            <p:ph type="sldNum" sz="quarter" idx="12"/>
          </p:nvPr>
        </p:nvSpPr>
        <p:spPr/>
        <p:txBody>
          <a:bodyPr/>
          <a:lstStyle/>
          <a:p>
            <a:fld id="{D4BE6FCC-E469-D245-8B7E-1F1150B5F70B}" type="slidenum">
              <a:rPr lang="en-US" smtClean="0"/>
              <a:pPr/>
              <a:t>45</a:t>
            </a:fld>
            <a:endParaRPr lang="en-US"/>
          </a:p>
        </p:txBody>
      </p:sp>
      <p:pic>
        <p:nvPicPr>
          <p:cNvPr id="5" name="Picture 4"/>
          <p:cNvPicPr>
            <a:picLocks noChangeAspect="1"/>
          </p:cNvPicPr>
          <p:nvPr/>
        </p:nvPicPr>
        <p:blipFill>
          <a:blip r:embed="rId2" cstate="print">
            <a:clrChange>
              <a:clrFrom>
                <a:srgbClr val="FFFFFF"/>
              </a:clrFrom>
              <a:clrTo>
                <a:srgbClr val="FFFFFF">
                  <a:alpha val="0"/>
                </a:srgbClr>
              </a:clrTo>
            </a:clrChange>
          </a:blip>
          <a:stretch>
            <a:fillRect/>
          </a:stretch>
        </p:blipFill>
        <p:spPr>
          <a:xfrm>
            <a:off x="4990600" y="1932513"/>
            <a:ext cx="4305797" cy="3109387"/>
          </a:xfrm>
          <a:prstGeom prst="rect">
            <a:avLst/>
          </a:prstGeom>
        </p:spPr>
      </p:pic>
      <p:sp>
        <p:nvSpPr>
          <p:cNvPr id="6" name="Content Placeholder 1"/>
          <p:cNvSpPr txBox="1">
            <a:spLocks/>
          </p:cNvSpPr>
          <p:nvPr/>
        </p:nvSpPr>
        <p:spPr>
          <a:xfrm>
            <a:off x="321739" y="1633729"/>
            <a:ext cx="8077200" cy="182067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Based on </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Hadoop</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Framework</a:t>
            </a: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Evaluation</a:t>
            </a:r>
            <a:endParaRPr lang="en-US" dirty="0"/>
          </a:p>
        </p:txBody>
      </p:sp>
      <p:sp>
        <p:nvSpPr>
          <p:cNvPr id="2" name="Content Placeholder 1"/>
          <p:cNvSpPr>
            <a:spLocks noGrp="1"/>
          </p:cNvSpPr>
          <p:nvPr>
            <p:ph idx="1"/>
          </p:nvPr>
        </p:nvSpPr>
        <p:spPr>
          <a:xfrm>
            <a:off x="469900" y="1481328"/>
            <a:ext cx="8229600" cy="4525963"/>
          </a:xfrm>
        </p:spPr>
        <p:txBody>
          <a:bodyPr/>
          <a:lstStyle/>
          <a:p>
            <a:pPr>
              <a:spcAft>
                <a:spcPts val="600"/>
              </a:spcAft>
            </a:pPr>
            <a:r>
              <a:rPr lang="en-US" dirty="0" smtClean="0"/>
              <a:t>Multiple Implementations</a:t>
            </a:r>
          </a:p>
          <a:p>
            <a:pPr marL="850392" lvl="1" indent="-457200">
              <a:spcAft>
                <a:spcPts val="600"/>
              </a:spcAft>
              <a:buFont typeface="+mj-lt"/>
              <a:buAutoNum type="arabicPeriod"/>
            </a:pPr>
            <a:r>
              <a:rPr lang="en-US" dirty="0" smtClean="0"/>
              <a:t>Multi-core</a:t>
            </a:r>
          </a:p>
          <a:p>
            <a:pPr marL="1088136" lvl="2" indent="-457200">
              <a:spcAft>
                <a:spcPts val="600"/>
              </a:spcAft>
            </a:pPr>
            <a:r>
              <a:rPr lang="en-US" dirty="0" err="1" smtClean="0"/>
              <a:t>Pthread</a:t>
            </a:r>
            <a:endParaRPr lang="en-US" dirty="0" smtClean="0"/>
          </a:p>
          <a:p>
            <a:pPr marL="1088136" lvl="2" indent="-457200">
              <a:spcAft>
                <a:spcPts val="600"/>
              </a:spcAft>
            </a:pPr>
            <a:r>
              <a:rPr lang="en-US" dirty="0" smtClean="0"/>
              <a:t>Phoenix (MapReduce on Multi-cores)</a:t>
            </a:r>
          </a:p>
          <a:p>
            <a:pPr marL="850392" lvl="1" indent="-457200">
              <a:spcAft>
                <a:spcPts val="600"/>
              </a:spcAft>
              <a:buFont typeface="+mj-lt"/>
              <a:buAutoNum type="arabicPeriod"/>
            </a:pPr>
            <a:r>
              <a:rPr lang="en-US" dirty="0" err="1" smtClean="0"/>
              <a:t>Hadoop</a:t>
            </a:r>
            <a:endParaRPr lang="en-US" dirty="0" smtClean="0"/>
          </a:p>
          <a:p>
            <a:pPr marL="850392" lvl="1" indent="-457200">
              <a:spcAft>
                <a:spcPts val="600"/>
              </a:spcAft>
              <a:buFont typeface="+mj-lt"/>
              <a:buAutoNum type="arabicPeriod"/>
            </a:pPr>
            <a:r>
              <a:rPr lang="en-US" dirty="0" smtClean="0"/>
              <a:t>Single Node CUDA</a:t>
            </a:r>
          </a:p>
          <a:p>
            <a:pPr marL="850392" lvl="1" indent="-457200">
              <a:spcAft>
                <a:spcPts val="600"/>
              </a:spcAft>
              <a:buFont typeface="+mj-lt"/>
              <a:buAutoNum type="arabicPeriod"/>
            </a:pPr>
            <a:r>
              <a:rPr lang="en-US" dirty="0" smtClean="0"/>
              <a:t>MITHRA</a:t>
            </a:r>
            <a:endParaRPr lang="en-US"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Hadoop</a:t>
            </a:r>
            <a:endParaRPr lang="en-US" dirty="0"/>
          </a:p>
        </p:txBody>
      </p:sp>
      <p:sp>
        <p:nvSpPr>
          <p:cNvPr id="2" name="Content Placeholder 1"/>
          <p:cNvSpPr>
            <a:spLocks noGrp="1"/>
          </p:cNvSpPr>
          <p:nvPr>
            <p:ph idx="1"/>
          </p:nvPr>
        </p:nvSpPr>
        <p:spPr>
          <a:xfrm>
            <a:off x="457200" y="1481328"/>
            <a:ext cx="8229600" cy="614363"/>
          </a:xfrm>
        </p:spPr>
        <p:txBody>
          <a:bodyPr>
            <a:normAutofit fontScale="77500" lnSpcReduction="20000"/>
          </a:bodyPr>
          <a:lstStyle/>
          <a:p>
            <a:r>
              <a:rPr lang="en-US" dirty="0" err="1" smtClean="0"/>
              <a:t>Hadoop</a:t>
            </a:r>
            <a:r>
              <a:rPr lang="en-US" dirty="0" smtClean="0"/>
              <a:t> 0.19, 496 cores (62 nodes)</a:t>
            </a:r>
          </a:p>
          <a:p>
            <a:pPr lvl="1"/>
            <a:r>
              <a:rPr lang="en-US" dirty="0" smtClean="0"/>
              <a:t>248 nodes allocated to </a:t>
            </a:r>
            <a:r>
              <a:rPr lang="en-US" dirty="0" err="1" smtClean="0"/>
              <a:t>mappers</a:t>
            </a:r>
            <a:endParaRPr lang="en-US" dirty="0" smtClean="0"/>
          </a:p>
          <a:p>
            <a:pPr lvl="1"/>
            <a:endParaRPr lang="en-US" dirty="0"/>
          </a:p>
        </p:txBody>
      </p:sp>
      <p:sp>
        <p:nvSpPr>
          <p:cNvPr id="7" name="Slide Number Placeholder 6"/>
          <p:cNvSpPr>
            <a:spLocks noGrp="1"/>
          </p:cNvSpPr>
          <p:nvPr>
            <p:ph type="sldNum" sz="quarter" idx="12"/>
          </p:nvPr>
        </p:nvSpPr>
        <p:spPr/>
        <p:txBody>
          <a:bodyPr/>
          <a:lstStyle/>
          <a:p>
            <a:fld id="{D4BE6FCC-E469-D245-8B7E-1F1150B5F70B}" type="slidenum">
              <a:rPr lang="en-US" smtClean="0"/>
              <a:pPr/>
              <a:t>47</a:t>
            </a:fld>
            <a:endParaRPr lang="en-US"/>
          </a:p>
        </p:txBody>
      </p:sp>
      <p:graphicFrame>
        <p:nvGraphicFramePr>
          <p:cNvPr id="6" name="Chart 5"/>
          <p:cNvGraphicFramePr/>
          <p:nvPr/>
        </p:nvGraphicFramePr>
        <p:xfrm>
          <a:off x="1003300" y="2095691"/>
          <a:ext cx="6400800" cy="39114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MITHRA	</a:t>
            </a:r>
            <a:endParaRPr lang="en-US" dirty="0"/>
          </a:p>
        </p:txBody>
      </p:sp>
      <p:graphicFrame>
        <p:nvGraphicFramePr>
          <p:cNvPr id="5" name="Content Placeholder 4"/>
          <p:cNvGraphicFramePr>
            <a:graphicFrameLocks noGrp="1"/>
          </p:cNvGraphicFramePr>
          <p:nvPr>
            <p:ph idx="1"/>
          </p:nvPr>
        </p:nvGraphicFramePr>
        <p:xfrm>
          <a:off x="457200" y="1265238"/>
          <a:ext cx="3708400" cy="2997200"/>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D4BE6FCC-E469-D245-8B7E-1F1150B5F70B}" type="slidenum">
              <a:rPr lang="en-US" smtClean="0"/>
              <a:pPr/>
              <a:t>48</a:t>
            </a:fld>
            <a:endParaRPr lang="en-US"/>
          </a:p>
        </p:txBody>
      </p:sp>
      <p:pic>
        <p:nvPicPr>
          <p:cNvPr id="4" name="Picture 3"/>
          <p:cNvPicPr>
            <a:picLocks noChangeAspect="1"/>
          </p:cNvPicPr>
          <p:nvPr/>
        </p:nvPicPr>
        <p:blipFill>
          <a:blip r:embed="rId3" cstate="print"/>
          <a:stretch>
            <a:fillRect/>
          </a:stretch>
        </p:blipFill>
        <p:spPr>
          <a:xfrm>
            <a:off x="4293946" y="1290638"/>
            <a:ext cx="4621454" cy="3060700"/>
          </a:xfrm>
          <a:prstGeom prst="rect">
            <a:avLst/>
          </a:prstGeom>
        </p:spPr>
      </p:pic>
      <p:sp>
        <p:nvSpPr>
          <p:cNvPr id="10" name="Content Placeholder 1"/>
          <p:cNvSpPr txBox="1">
            <a:spLocks/>
          </p:cNvSpPr>
          <p:nvPr/>
        </p:nvSpPr>
        <p:spPr>
          <a:xfrm>
            <a:off x="457200" y="4292599"/>
            <a:ext cx="8458200" cy="1612901"/>
          </a:xfrm>
          <a:prstGeom prst="rect">
            <a:avLst/>
          </a:prstGeom>
        </p:spPr>
        <p:txBody>
          <a:bodyPr vert="horz">
            <a:noAutofit/>
          </a:bodyPr>
          <a:lstStyle/>
          <a:p>
            <a:pPr marL="365760" lvl="0" indent="-256032" defTabSz="914400">
              <a:spcBef>
                <a:spcPts val="400"/>
              </a:spcBef>
              <a:spcAft>
                <a:spcPts val="600"/>
              </a:spcAft>
              <a:buClr>
                <a:schemeClr val="accent1"/>
              </a:buClr>
              <a:buSzPct val="68000"/>
              <a:buFont typeface="Wingdings 3"/>
              <a:buChar char=""/>
            </a:pPr>
            <a:r>
              <a:rPr lang="en-US" sz="2000" dirty="0" smtClean="0"/>
              <a:t>Overhead determined using Identity </a:t>
            </a:r>
            <a:r>
              <a:rPr lang="en-US" sz="2000" dirty="0" err="1" smtClean="0"/>
              <a:t>Mapper</a:t>
            </a:r>
            <a:r>
              <a:rPr lang="en-US" sz="2000" dirty="0" smtClean="0"/>
              <a:t> and Reducer</a:t>
            </a:r>
          </a:p>
          <a:p>
            <a:pPr marL="621792" lvl="1" indent="-228600" defTabSz="914400">
              <a:spcBef>
                <a:spcPts val="324"/>
              </a:spcBef>
              <a:spcAft>
                <a:spcPts val="600"/>
              </a:spcAft>
              <a:buClr>
                <a:schemeClr val="accent1"/>
              </a:buClr>
              <a:buFont typeface="Verdana"/>
              <a:buChar char="◦"/>
            </a:pPr>
            <a:r>
              <a:rPr lang="en-US" dirty="0" smtClean="0"/>
              <a:t>Mostly startup and finishing time, more or less constant</a:t>
            </a:r>
          </a:p>
          <a:p>
            <a:pPr marL="365760" lvl="0" indent="-256032" defTabSz="914400">
              <a:spcBef>
                <a:spcPts val="400"/>
              </a:spcBef>
              <a:spcAft>
                <a:spcPts val="600"/>
              </a:spcAft>
              <a:buClr>
                <a:schemeClr val="accent1"/>
              </a:buClr>
              <a:buSzPct val="68000"/>
              <a:buFont typeface="Wingdings 3"/>
              <a:buChar char=""/>
            </a:pPr>
            <a:r>
              <a:rPr lang="en-US" sz="2000" dirty="0" smtClean="0"/>
              <a:t>CUDA speedup seems to scale linearly</a:t>
            </a:r>
          </a:p>
          <a:p>
            <a:pPr marL="822960" lvl="1" indent="-256032" defTabSz="914400">
              <a:spcBef>
                <a:spcPts val="400"/>
              </a:spcBef>
              <a:spcAft>
                <a:spcPts val="600"/>
              </a:spcAft>
              <a:buClr>
                <a:schemeClr val="accent1"/>
              </a:buClr>
              <a:buSzPct val="68000"/>
              <a:buFont typeface="Courier New"/>
              <a:buChar char="o"/>
            </a:pPr>
            <a:r>
              <a:rPr lang="en-US" dirty="0" smtClean="0"/>
              <a:t>Speculation: The speedup will eventually flatten, probably on a large number</a:t>
            </a:r>
          </a:p>
          <a:p>
            <a:pPr marL="822960" lvl="1" indent="-256032" defTabSz="914400">
              <a:spcBef>
                <a:spcPts val="400"/>
              </a:spcBef>
              <a:spcAft>
                <a:spcPts val="600"/>
              </a:spcAft>
              <a:buClr>
                <a:schemeClr val="accent1"/>
              </a:buClr>
              <a:buSzPct val="68000"/>
              <a:buFont typeface="Courier New"/>
              <a:buChar char="o"/>
            </a:pPr>
            <a:endParaRPr lang="en-US" dirty="0" smtClean="0"/>
          </a:p>
          <a:p>
            <a:pPr marL="365760" lvl="0" indent="-256032" defTabSz="914400">
              <a:spcBef>
                <a:spcPts val="400"/>
              </a:spcBef>
              <a:spcAft>
                <a:spcPts val="600"/>
              </a:spcAft>
              <a:buClr>
                <a:schemeClr val="accent1"/>
              </a:buClr>
              <a:buSzPct val="68000"/>
              <a:buFont typeface="Wingdings 3"/>
              <a:buChar cha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850392" marR="0" lvl="1" indent="-457200" algn="l" defTabSz="914400" rtl="0" eaLnBrk="1" fontAlgn="auto" latinLnBrk="0" hangingPunct="1">
              <a:lnSpc>
                <a:spcPct val="100000"/>
              </a:lnSpc>
              <a:spcBef>
                <a:spcPts val="324"/>
              </a:spcBef>
              <a:spcAft>
                <a:spcPts val="600"/>
              </a:spcAft>
              <a:buClr>
                <a:schemeClr val="accent1"/>
              </a:buClr>
              <a:buSzTx/>
              <a:buFont typeface="Verdana"/>
              <a:buChar char="◦"/>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850392" marR="0" lvl="1" indent="-457200" algn="l" defTabSz="914400" rtl="0" eaLnBrk="1" fontAlgn="auto" latinLnBrk="0" hangingPunct="1">
              <a:lnSpc>
                <a:spcPct val="100000"/>
              </a:lnSpc>
              <a:spcBef>
                <a:spcPts val="324"/>
              </a:spcBef>
              <a:spcAft>
                <a:spcPts val="600"/>
              </a:spcAft>
              <a:buClr>
                <a:schemeClr val="accent1"/>
              </a:buClr>
              <a:buSzTx/>
              <a:buFont typeface="+mj-lt"/>
              <a:buAutoNum type="arabicPeriod"/>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850392" marR="0" lvl="1" indent="-457200" algn="l" defTabSz="914400" rtl="0" eaLnBrk="1" fontAlgn="auto" latinLnBrk="0" hangingPunct="1">
              <a:lnSpc>
                <a:spcPct val="100000"/>
              </a:lnSpc>
              <a:spcBef>
                <a:spcPts val="324"/>
              </a:spcBef>
              <a:spcAft>
                <a:spcPts val="600"/>
              </a:spcAft>
              <a:buClr>
                <a:schemeClr val="accent1"/>
              </a:buClr>
              <a:buSzTx/>
              <a:buFont typeface="+mj-lt"/>
              <a:buAutoNum type="arabicPeriod"/>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 Node Speedup</a:t>
            </a:r>
            <a:endParaRPr lang="en-US" dirty="0"/>
          </a:p>
        </p:txBody>
      </p:sp>
      <p:sp>
        <p:nvSpPr>
          <p:cNvPr id="2" name="Content Placeholder 1"/>
          <p:cNvSpPr>
            <a:spLocks noGrp="1"/>
          </p:cNvSpPr>
          <p:nvPr>
            <p:ph idx="1"/>
          </p:nvPr>
        </p:nvSpPr>
        <p:spPr/>
        <p:txBody>
          <a:bodyPr/>
          <a:lstStyle/>
          <a:p>
            <a:pPr>
              <a:spcAft>
                <a:spcPts val="600"/>
              </a:spcAft>
            </a:pPr>
            <a:r>
              <a:rPr lang="en-US" dirty="0" smtClean="0"/>
              <a:t>The 62 quad-core node </a:t>
            </a:r>
            <a:r>
              <a:rPr lang="en-US" dirty="0" err="1" smtClean="0"/>
              <a:t>Hadoop</a:t>
            </a:r>
            <a:r>
              <a:rPr lang="en-US" dirty="0" smtClean="0"/>
              <a:t> cluster (248 </a:t>
            </a:r>
            <a:r>
              <a:rPr lang="en-US" dirty="0" err="1" smtClean="0"/>
              <a:t>mappers</a:t>
            </a:r>
            <a:r>
              <a:rPr lang="en-US" dirty="0" smtClean="0"/>
              <a:t>) takes 59 seconds for 4 billion iterations</a:t>
            </a:r>
          </a:p>
          <a:p>
            <a:pPr>
              <a:spcAft>
                <a:spcPts val="600"/>
              </a:spcAft>
            </a:pPr>
            <a:r>
              <a:rPr lang="en-US" dirty="0" smtClean="0"/>
              <a:t>The 4 node (4 </a:t>
            </a:r>
            <a:r>
              <a:rPr lang="en-US" dirty="0" err="1" smtClean="0"/>
              <a:t>GPUs</a:t>
            </a:r>
            <a:r>
              <a:rPr lang="en-US" dirty="0" smtClean="0"/>
              <a:t>) MITHRA cluster takes 14.4 seconds</a:t>
            </a:r>
          </a:p>
          <a:p>
            <a:pPr>
              <a:spcAft>
                <a:spcPts val="600"/>
              </a:spcAft>
            </a:pPr>
            <a:endParaRPr lang="en-US"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49</a:t>
            </a:fld>
            <a:endParaRPr lang="en-US"/>
          </a:p>
        </p:txBody>
      </p:sp>
      <p:graphicFrame>
        <p:nvGraphicFramePr>
          <p:cNvPr id="5" name="Object 4"/>
          <p:cNvGraphicFramePr>
            <a:graphicFrameLocks noChangeAspect="1"/>
          </p:cNvGraphicFramePr>
          <p:nvPr/>
        </p:nvGraphicFramePr>
        <p:xfrm>
          <a:off x="723901" y="4025900"/>
          <a:ext cx="7594600" cy="732010"/>
        </p:xfrm>
        <a:graphic>
          <a:graphicData uri="http://schemas.openxmlformats.org/presentationml/2006/ole">
            <p:oleObj spid="_x0000_s1026" name="Equation" r:id="rId3" imgW="4216400" imgH="4064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lstStyle/>
          <a:p>
            <a:pPr algn="ctr">
              <a:buNone/>
            </a:pPr>
            <a:r>
              <a:rPr lang="en-US" dirty="0" smtClean="0"/>
              <a:t>Computing paradigm where the boundaries of computing will be determined by economic rationale rather than technical limits</a:t>
            </a:r>
          </a:p>
          <a:p>
            <a:pPr algn="ctr">
              <a:buNone/>
            </a:pPr>
            <a:r>
              <a:rPr lang="en-US" i="1" dirty="0" smtClean="0"/>
              <a:t>Professor </a:t>
            </a:r>
            <a:r>
              <a:rPr lang="en-US" i="1" dirty="0" err="1" smtClean="0"/>
              <a:t>Ramnath</a:t>
            </a:r>
            <a:r>
              <a:rPr lang="en-US" i="1" dirty="0" smtClean="0"/>
              <a:t> </a:t>
            </a:r>
            <a:r>
              <a:rPr lang="en-US" i="1" dirty="0" err="1" smtClean="0"/>
              <a:t>Chellappa</a:t>
            </a:r>
            <a:endParaRPr lang="en-US" i="1" dirty="0" smtClean="0"/>
          </a:p>
          <a:p>
            <a:pPr algn="ctr">
              <a:buNone/>
            </a:pPr>
            <a:r>
              <a:rPr lang="en-US" i="1" dirty="0" smtClean="0"/>
              <a:t>Emory University</a:t>
            </a:r>
          </a:p>
          <a:p>
            <a:pPr>
              <a:buNone/>
            </a:pPr>
            <a:r>
              <a:rPr lang="en-US" i="1" dirty="0" smtClean="0"/>
              <a:t>	</a:t>
            </a:r>
            <a:r>
              <a:rPr lang="en-US" dirty="0" smtClean="0"/>
              <a:t>It is not just Grid, Utility, or Autonomic computing</a:t>
            </a:r>
            <a:r>
              <a:rPr lang="en-US" i="1" dirty="0" smtClean="0"/>
              <a:t>.</a:t>
            </a:r>
            <a:endParaRPr lang="en-US" i="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idx="1"/>
          </p:nvPr>
        </p:nvSpPr>
        <p:spPr/>
        <p:txBody>
          <a:bodyPr>
            <a:normAutofit fontScale="70000" lnSpcReduction="20000"/>
          </a:bodyPr>
          <a:lstStyle/>
          <a:p>
            <a:pPr>
              <a:spcAft>
                <a:spcPts val="600"/>
              </a:spcAft>
            </a:pPr>
            <a:r>
              <a:rPr lang="en-US" dirty="0" smtClean="0"/>
              <a:t>Experiment on larger GPU clusters</a:t>
            </a:r>
          </a:p>
          <a:p>
            <a:pPr>
              <a:spcAft>
                <a:spcPts val="600"/>
              </a:spcAft>
            </a:pPr>
            <a:r>
              <a:rPr lang="en-US" dirty="0" smtClean="0"/>
              <a:t>Key Domain partitioning and allocation</a:t>
            </a:r>
          </a:p>
          <a:p>
            <a:pPr>
              <a:spcAft>
                <a:spcPts val="600"/>
              </a:spcAft>
            </a:pPr>
            <a:r>
              <a:rPr lang="en-US" dirty="0" smtClean="0"/>
              <a:t>Evaluate other Monte Carlo algorithms</a:t>
            </a:r>
          </a:p>
          <a:p>
            <a:pPr lvl="1">
              <a:spcAft>
                <a:spcPts val="600"/>
              </a:spcAft>
            </a:pPr>
            <a:r>
              <a:rPr lang="en-US" dirty="0" smtClean="0"/>
              <a:t>Financial risk analysis</a:t>
            </a:r>
          </a:p>
          <a:p>
            <a:pPr>
              <a:spcAft>
                <a:spcPts val="600"/>
              </a:spcAft>
            </a:pPr>
            <a:r>
              <a:rPr lang="en-US" dirty="0" smtClean="0"/>
              <a:t>Extend beyond Monte Carlo to other motifs</a:t>
            </a:r>
          </a:p>
          <a:p>
            <a:pPr lvl="1">
              <a:spcAft>
                <a:spcPts val="600"/>
              </a:spcAft>
            </a:pPr>
            <a:r>
              <a:rPr lang="en-US" dirty="0" smtClean="0"/>
              <a:t>Data mining (K-Means, </a:t>
            </a:r>
            <a:r>
              <a:rPr lang="en-US" dirty="0" err="1" smtClean="0"/>
              <a:t>Apriori</a:t>
            </a:r>
            <a:r>
              <a:rPr lang="en-US" dirty="0" smtClean="0"/>
              <a:t>)</a:t>
            </a:r>
          </a:p>
          <a:p>
            <a:pPr lvl="1">
              <a:spcAft>
                <a:spcPts val="600"/>
              </a:spcAft>
            </a:pPr>
            <a:r>
              <a:rPr lang="en-US" dirty="0" smtClean="0"/>
              <a:t>Image Processing / Data Mining</a:t>
            </a:r>
          </a:p>
          <a:p>
            <a:pPr>
              <a:spcAft>
                <a:spcPts val="600"/>
              </a:spcAft>
            </a:pPr>
            <a:r>
              <a:rPr lang="en-US" dirty="0" smtClean="0"/>
              <a:t>Other Middleware Paradigms</a:t>
            </a:r>
          </a:p>
          <a:p>
            <a:pPr lvl="1">
              <a:spcAft>
                <a:spcPts val="600"/>
              </a:spcAft>
            </a:pPr>
            <a:r>
              <a:rPr lang="en-US" dirty="0" err="1" smtClean="0"/>
              <a:t>Meandre</a:t>
            </a:r>
            <a:endParaRPr lang="en-US" dirty="0" smtClean="0"/>
          </a:p>
          <a:p>
            <a:pPr lvl="1">
              <a:spcAft>
                <a:spcPts val="600"/>
              </a:spcAft>
            </a:pPr>
            <a:r>
              <a:rPr lang="en-US" dirty="0" smtClean="0"/>
              <a:t>Dryad</a:t>
            </a:r>
          </a:p>
          <a:p>
            <a:pPr>
              <a:spcAft>
                <a:spcPts val="600"/>
              </a:spcAft>
            </a:pPr>
            <a:endParaRPr lang="en-US" dirty="0"/>
          </a:p>
        </p:txBody>
      </p:sp>
      <p:sp>
        <p:nvSpPr>
          <p:cNvPr id="4" name="Slide Number Placeholder 3"/>
          <p:cNvSpPr>
            <a:spLocks noGrp="1"/>
          </p:cNvSpPr>
          <p:nvPr>
            <p:ph type="sldNum" sz="quarter" idx="12"/>
          </p:nvPr>
        </p:nvSpPr>
        <p:spPr/>
        <p:txBody>
          <a:bodyPr/>
          <a:lstStyle/>
          <a:p>
            <a:fld id="{D4BE6FCC-E469-D245-8B7E-1F1150B5F70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entered a new phase of computer technology</a:t>
            </a:r>
          </a:p>
          <a:p>
            <a:r>
              <a:rPr lang="en-US" dirty="0" smtClean="0"/>
              <a:t>Utility computing and sharing of massive data sets are disruptive technologies</a:t>
            </a:r>
          </a:p>
          <a:p>
            <a:r>
              <a:rPr lang="en-US" dirty="0" smtClean="0"/>
              <a:t>Join us in exploring the new way of doing business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smtClean="0"/>
              <a:t>Cloud </a:t>
            </a:r>
            <a:r>
              <a:rPr lang="en-US" dirty="0"/>
              <a:t>Characteristics</a:t>
            </a:r>
          </a:p>
        </p:txBody>
      </p:sp>
      <p:sp>
        <p:nvSpPr>
          <p:cNvPr id="246787" name="Rectangle 3"/>
          <p:cNvSpPr>
            <a:spLocks noGrp="1" noChangeArrowheads="1"/>
          </p:cNvSpPr>
          <p:nvPr>
            <p:ph idx="1"/>
          </p:nvPr>
        </p:nvSpPr>
        <p:spPr>
          <a:xfrm>
            <a:off x="762000" y="1600200"/>
            <a:ext cx="6781800" cy="4876800"/>
          </a:xfrm>
        </p:spPr>
        <p:txBody>
          <a:bodyPr/>
          <a:lstStyle/>
          <a:p>
            <a:r>
              <a:rPr lang="en-US"/>
              <a:t>On-demand self-service </a:t>
            </a:r>
          </a:p>
          <a:p>
            <a:r>
              <a:rPr lang="en-US"/>
              <a:t>Ubiquitous network access</a:t>
            </a:r>
          </a:p>
          <a:p>
            <a:r>
              <a:rPr lang="en-US"/>
              <a:t>Location independent resource pooling</a:t>
            </a:r>
          </a:p>
          <a:p>
            <a:r>
              <a:rPr lang="en-US"/>
              <a:t>Rapid elasticity</a:t>
            </a:r>
          </a:p>
          <a:p>
            <a:r>
              <a:rPr lang="en-US"/>
              <a:t>Pay per use</a:t>
            </a:r>
          </a:p>
          <a:p>
            <a:endParaRPr lang="en-US"/>
          </a:p>
          <a:p>
            <a:endParaRPr lang="en-US"/>
          </a:p>
        </p:txBody>
      </p:sp>
      <p:sp>
        <p:nvSpPr>
          <p:cNvPr id="4" name="Slide Number Placeholder 5"/>
          <p:cNvSpPr>
            <a:spLocks noGrp="1"/>
          </p:cNvSpPr>
          <p:nvPr>
            <p:ph type="sldNum" sz="quarter" idx="12"/>
          </p:nvPr>
        </p:nvSpPr>
        <p:spPr/>
        <p:txBody>
          <a:bodyPr/>
          <a:lstStyle/>
          <a:p>
            <a:fld id="{8A0F27C4-14C2-466E-84BA-F8F8D58E5A1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dirty="0" smtClean="0"/>
              <a:t>Delivery </a:t>
            </a:r>
            <a:r>
              <a:rPr lang="en-US" dirty="0"/>
              <a:t>Models</a:t>
            </a:r>
          </a:p>
        </p:txBody>
      </p:sp>
      <p:sp>
        <p:nvSpPr>
          <p:cNvPr id="248835" name="Rectangle 3"/>
          <p:cNvSpPr>
            <a:spLocks noGrp="1" noChangeArrowheads="1"/>
          </p:cNvSpPr>
          <p:nvPr>
            <p:ph idx="1"/>
          </p:nvPr>
        </p:nvSpPr>
        <p:spPr>
          <a:xfrm>
            <a:off x="228600" y="1828800"/>
            <a:ext cx="8686800" cy="4343400"/>
          </a:xfrm>
        </p:spPr>
        <p:txBody>
          <a:bodyPr/>
          <a:lstStyle/>
          <a:p>
            <a:pPr>
              <a:lnSpc>
                <a:spcPct val="80000"/>
              </a:lnSpc>
            </a:pPr>
            <a:r>
              <a:rPr lang="en-US" altLang="ja-JP" sz="2800" dirty="0" smtClean="0">
                <a:ea typeface="ＭＳ Ｐゴシック" pitchFamily="34" charset="-128"/>
              </a:rPr>
              <a:t>Software </a:t>
            </a:r>
            <a:r>
              <a:rPr lang="en-US" altLang="ja-JP" sz="2800" dirty="0">
                <a:ea typeface="ＭＳ Ｐゴシック" pitchFamily="34" charset="-128"/>
              </a:rPr>
              <a:t>as a Service (</a:t>
            </a:r>
            <a:r>
              <a:rPr lang="en-US" altLang="ja-JP" sz="2800" dirty="0" err="1">
                <a:ea typeface="ＭＳ Ｐゴシック" pitchFamily="34" charset="-128"/>
              </a:rPr>
              <a:t>SaaS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Use provider’s applications over a network </a:t>
            </a:r>
            <a:endParaRPr lang="en-US" altLang="ja-JP" sz="2400" dirty="0" smtClean="0">
              <a:ea typeface="ＭＳ Ｐゴシック" pitchFamily="34" charset="-128"/>
            </a:endParaRPr>
          </a:p>
          <a:p>
            <a:pPr lvl="1">
              <a:lnSpc>
                <a:spcPct val="80000"/>
              </a:lnSpc>
            </a:pPr>
            <a:r>
              <a:rPr lang="en-US" altLang="ja-JP" sz="2400" dirty="0" smtClean="0">
                <a:ea typeface="ＭＳ Ｐゴシック" pitchFamily="34" charset="-128"/>
              </a:rPr>
              <a:t>SalesForce.com</a:t>
            </a:r>
            <a:endParaRPr lang="en-US" altLang="ja-JP" sz="2400" dirty="0">
              <a:ea typeface="ＭＳ Ｐゴシック" pitchFamily="34" charset="-128"/>
            </a:endParaRPr>
          </a:p>
          <a:p>
            <a:pPr>
              <a:lnSpc>
                <a:spcPct val="80000"/>
              </a:lnSpc>
            </a:pPr>
            <a:r>
              <a:rPr lang="en-US" altLang="ja-JP" sz="2800" dirty="0" smtClean="0">
                <a:ea typeface="ＭＳ Ｐゴシック" pitchFamily="34" charset="-128"/>
              </a:rPr>
              <a:t>Platform </a:t>
            </a:r>
            <a:r>
              <a:rPr lang="en-US" altLang="ja-JP" sz="2800" dirty="0">
                <a:ea typeface="ＭＳ Ｐゴシック" pitchFamily="34" charset="-128"/>
              </a:rPr>
              <a:t>as a Service (</a:t>
            </a:r>
            <a:r>
              <a:rPr lang="en-US" altLang="ja-JP" sz="2800" dirty="0" err="1">
                <a:ea typeface="ＭＳ Ｐゴシック" pitchFamily="34" charset="-128"/>
              </a:rPr>
              <a:t>PaaS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Deploy </a:t>
            </a:r>
            <a:r>
              <a:rPr lang="en-US" sz="2400" dirty="0"/>
              <a:t>customer-created applications to a cloud </a:t>
            </a:r>
            <a:endParaRPr lang="en-US" sz="2400" dirty="0" smtClean="0"/>
          </a:p>
          <a:p>
            <a:pPr lvl="1">
              <a:lnSpc>
                <a:spcPct val="80000"/>
              </a:lnSpc>
            </a:pPr>
            <a:r>
              <a:rPr lang="en-US" altLang="ja-JP" sz="2400" dirty="0" err="1" smtClean="0">
                <a:ea typeface="ＭＳ Ｐゴシック" pitchFamily="34" charset="-128"/>
              </a:rPr>
              <a:t>AppEng</a:t>
            </a:r>
            <a:endParaRPr lang="en-US" altLang="ja-JP" sz="2400" dirty="0">
              <a:ea typeface="ＭＳ Ｐゴシック" pitchFamily="34" charset="-128"/>
            </a:endParaRPr>
          </a:p>
          <a:p>
            <a:pPr>
              <a:lnSpc>
                <a:spcPct val="80000"/>
              </a:lnSpc>
            </a:pPr>
            <a:r>
              <a:rPr lang="en-US" altLang="ja-JP" sz="2800" dirty="0" smtClean="0">
                <a:ea typeface="ＭＳ Ｐゴシック" pitchFamily="34" charset="-128"/>
              </a:rPr>
              <a:t>Infrastructure </a:t>
            </a:r>
            <a:r>
              <a:rPr lang="en-US" altLang="ja-JP" sz="2800" dirty="0">
                <a:ea typeface="ＭＳ Ｐゴシック" pitchFamily="34" charset="-128"/>
              </a:rPr>
              <a:t>as a Service (</a:t>
            </a:r>
            <a:r>
              <a:rPr lang="en-US" altLang="ja-JP" sz="2800" dirty="0" err="1">
                <a:ea typeface="ＭＳ Ｐゴシック" pitchFamily="34" charset="-128"/>
              </a:rPr>
              <a:t>IaaS</a:t>
            </a:r>
            <a:r>
              <a:rPr lang="en-US" altLang="ja-JP" sz="2800" dirty="0">
                <a:ea typeface="ＭＳ Ｐゴシック" pitchFamily="34" charset="-128"/>
              </a:rPr>
              <a:t>)</a:t>
            </a:r>
          </a:p>
          <a:p>
            <a:pPr lvl="1">
              <a:lnSpc>
                <a:spcPct val="80000"/>
              </a:lnSpc>
            </a:pPr>
            <a:r>
              <a:rPr lang="en-US" sz="2400" dirty="0"/>
              <a:t>Rent processing, storage, network capacity, and other fundamental computing </a:t>
            </a:r>
            <a:r>
              <a:rPr lang="en-US" sz="2400" dirty="0" smtClean="0"/>
              <a:t>resources</a:t>
            </a:r>
          </a:p>
          <a:p>
            <a:pPr lvl="1">
              <a:lnSpc>
                <a:spcPct val="80000"/>
              </a:lnSpc>
            </a:pPr>
            <a:r>
              <a:rPr lang="en-US" sz="2400" dirty="0" smtClean="0"/>
              <a:t>EC2, S3</a:t>
            </a:r>
            <a:endParaRPr lang="en-US" sz="2400" dirty="0"/>
          </a:p>
        </p:txBody>
      </p:sp>
      <p:sp>
        <p:nvSpPr>
          <p:cNvPr id="4" name="Slide Number Placeholder 5"/>
          <p:cNvSpPr>
            <a:spLocks noGrp="1"/>
          </p:cNvSpPr>
          <p:nvPr>
            <p:ph type="sldNum" sz="quarter" idx="12"/>
          </p:nvPr>
        </p:nvSpPr>
        <p:spPr>
          <a:xfrm>
            <a:off x="6553200" y="6324600"/>
            <a:ext cx="2133600" cy="365125"/>
          </a:xfrm>
        </p:spPr>
        <p:txBody>
          <a:bodyPr/>
          <a:lstStyle/>
          <a:p>
            <a:fld id="{1E45D8D6-2F43-4098-AC18-3B8864AF567C}"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Stack</a:t>
            </a:r>
            <a:endParaRPr lang="en-US" dirty="0"/>
          </a:p>
        </p:txBody>
      </p:sp>
      <p:sp>
        <p:nvSpPr>
          <p:cNvPr id="3" name="Content Placeholder 2"/>
          <p:cNvSpPr>
            <a:spLocks noGrp="1"/>
          </p:cNvSpPr>
          <p:nvPr>
            <p:ph idx="1"/>
          </p:nvPr>
        </p:nvSpPr>
        <p:spPr>
          <a:xfrm>
            <a:off x="3124199" y="1600200"/>
            <a:ext cx="5467351" cy="4343401"/>
          </a:xfrm>
        </p:spPr>
        <p:txBody>
          <a:bodyPr>
            <a:normAutofit fontScale="85000" lnSpcReduction="20000"/>
          </a:bodyPr>
          <a:lstStyle/>
          <a:p>
            <a:pPr>
              <a:buNone/>
            </a:pPr>
            <a:r>
              <a:rPr lang="en-US" dirty="0" smtClean="0"/>
              <a:t>Mobile (Android), Thin client (</a:t>
            </a:r>
            <a:r>
              <a:rPr lang="en-US" dirty="0" err="1" smtClean="0"/>
              <a:t>Zonbu</a:t>
            </a:r>
            <a:r>
              <a:rPr lang="en-US" dirty="0" smtClean="0"/>
              <a:t>) Thick client (Google Chrome)</a:t>
            </a:r>
          </a:p>
          <a:p>
            <a:pPr>
              <a:buNone/>
            </a:pPr>
            <a:r>
              <a:rPr lang="en-US" dirty="0" smtClean="0"/>
              <a:t>Identity, Integration Payments, Mapping, Search, Video Games, Chat</a:t>
            </a:r>
          </a:p>
          <a:p>
            <a:pPr>
              <a:buNone/>
            </a:pPr>
            <a:r>
              <a:rPr lang="en-US" dirty="0" smtClean="0"/>
              <a:t>Peer-to-peer (</a:t>
            </a:r>
            <a:r>
              <a:rPr lang="en-US" dirty="0" err="1" smtClean="0"/>
              <a:t>Bittorrent</a:t>
            </a:r>
            <a:r>
              <a:rPr lang="en-US" dirty="0" smtClean="0"/>
              <a:t>), Web app (twitter), </a:t>
            </a:r>
            <a:r>
              <a:rPr lang="en-US" dirty="0" err="1" smtClean="0"/>
              <a:t>SaaS</a:t>
            </a:r>
            <a:r>
              <a:rPr lang="en-US" dirty="0" smtClean="0"/>
              <a:t> (Google Apps, SAP)</a:t>
            </a:r>
          </a:p>
          <a:p>
            <a:pPr>
              <a:buNone/>
            </a:pPr>
            <a:r>
              <a:rPr lang="en-US" dirty="0" smtClean="0"/>
              <a:t>Java Google Web Toolkit, </a:t>
            </a:r>
            <a:r>
              <a:rPr lang="en-US" dirty="0" err="1" smtClean="0"/>
              <a:t>Django</a:t>
            </a:r>
            <a:r>
              <a:rPr lang="en-US" dirty="0" smtClean="0"/>
              <a:t>, Ruby on Rails, .NET</a:t>
            </a:r>
          </a:p>
          <a:p>
            <a:pPr>
              <a:buNone/>
            </a:pPr>
            <a:r>
              <a:rPr lang="en-US" dirty="0" smtClean="0"/>
              <a:t>S3, </a:t>
            </a:r>
            <a:r>
              <a:rPr lang="en-US" dirty="0" err="1" smtClean="0"/>
              <a:t>Nirvanix</a:t>
            </a:r>
            <a:r>
              <a:rPr lang="en-US" dirty="0" smtClean="0"/>
              <a:t>, </a:t>
            </a:r>
            <a:r>
              <a:rPr lang="en-US" dirty="0" err="1" smtClean="0"/>
              <a:t>Rackspace</a:t>
            </a:r>
            <a:r>
              <a:rPr lang="en-US" dirty="0" smtClean="0"/>
              <a:t> Cloud Files, </a:t>
            </a:r>
            <a:r>
              <a:rPr lang="en-US" dirty="0" err="1" smtClean="0"/>
              <a:t>Savvis</a:t>
            </a:r>
            <a:r>
              <a:rPr lang="en-US" dirty="0" smtClean="0"/>
              <a:t>, </a:t>
            </a:r>
          </a:p>
          <a:p>
            <a:pPr>
              <a:buNone/>
            </a:pPr>
            <a:r>
              <a:rPr lang="en-US" dirty="0" smtClean="0"/>
              <a:t>Full virtualization (</a:t>
            </a:r>
            <a:r>
              <a:rPr lang="en-US" dirty="0" err="1" smtClean="0"/>
              <a:t>GoGrid</a:t>
            </a:r>
            <a:r>
              <a:rPr lang="en-US" dirty="0" smtClean="0"/>
              <a:t>), Management (</a:t>
            </a:r>
            <a:r>
              <a:rPr lang="en-US" dirty="0" err="1" smtClean="0"/>
              <a:t>RightScale</a:t>
            </a:r>
            <a:r>
              <a:rPr lang="en-US" dirty="0" smtClean="0"/>
              <a:t>), Compute (EC2), Platform (Force.com)</a:t>
            </a:r>
          </a:p>
          <a:p>
            <a:pPr>
              <a:buNone/>
            </a:pPr>
            <a:endParaRPr lang="en-US" dirty="0" smtClean="0"/>
          </a:p>
        </p:txBody>
      </p:sp>
      <p:sp>
        <p:nvSpPr>
          <p:cNvPr id="4" name="Rectangle 3"/>
          <p:cNvSpPr/>
          <p:nvPr/>
        </p:nvSpPr>
        <p:spPr>
          <a:xfrm>
            <a:off x="533400" y="21336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rgbClr val="F8F8F8"/>
                </a:solidFill>
                <a:effectLst>
                  <a:outerShdw blurRad="25400" algn="tl" rotWithShape="0">
                    <a:srgbClr val="000000">
                      <a:alpha val="43000"/>
                    </a:srgbClr>
                  </a:outerShdw>
                </a:effectLst>
              </a:rPr>
              <a:t>Clients</a:t>
            </a:r>
            <a:endParaRPr lang="en-US" b="1" spc="150" dirty="0">
              <a:ln w="11430"/>
              <a:solidFill>
                <a:srgbClr val="F8F8F8"/>
              </a:solidFill>
              <a:effectLst>
                <a:outerShdw blurRad="25400" algn="tl" rotWithShape="0">
                  <a:srgbClr val="000000">
                    <a:alpha val="43000"/>
                  </a:srgbClr>
                </a:outerShdw>
              </a:effectLst>
            </a:endParaRPr>
          </a:p>
        </p:txBody>
      </p:sp>
      <p:sp>
        <p:nvSpPr>
          <p:cNvPr id="9" name="Rectangle 8"/>
          <p:cNvSpPr/>
          <p:nvPr/>
        </p:nvSpPr>
        <p:spPr>
          <a:xfrm>
            <a:off x="533400" y="26670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spc="150" dirty="0" smtClean="0">
                <a:ln w="11430"/>
                <a:solidFill>
                  <a:srgbClr val="F8F8F8"/>
                </a:solidFill>
                <a:effectLst>
                  <a:outerShdw blurRad="25400" algn="tl" rotWithShape="0">
                    <a:srgbClr val="000000">
                      <a:alpha val="43000"/>
                    </a:srgbClr>
                  </a:outerShdw>
                </a:effectLst>
              </a:rPr>
              <a:t>Services</a:t>
            </a:r>
            <a:endParaRPr lang="en-US" b="1" spc="150" dirty="0">
              <a:ln w="11430"/>
              <a:solidFill>
                <a:srgbClr val="F8F8F8"/>
              </a:solidFill>
              <a:effectLst>
                <a:outerShdw blurRad="25400" algn="tl" rotWithShape="0">
                  <a:srgbClr val="000000">
                    <a:alpha val="43000"/>
                  </a:srgbClr>
                </a:outerShdw>
              </a:effectLst>
            </a:endParaRPr>
          </a:p>
        </p:txBody>
      </p:sp>
      <p:sp>
        <p:nvSpPr>
          <p:cNvPr id="10" name="Rectangle 9"/>
          <p:cNvSpPr/>
          <p:nvPr/>
        </p:nvSpPr>
        <p:spPr>
          <a:xfrm>
            <a:off x="533400" y="32004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spc="150" dirty="0" smtClean="0">
                <a:ln w="11430"/>
                <a:solidFill>
                  <a:srgbClr val="F8F8F8"/>
                </a:solidFill>
                <a:effectLst>
                  <a:outerShdw blurRad="25400" algn="tl" rotWithShape="0">
                    <a:srgbClr val="000000">
                      <a:alpha val="43000"/>
                    </a:srgbClr>
                  </a:outerShdw>
                </a:effectLst>
              </a:rPr>
              <a:t>Application</a:t>
            </a:r>
            <a:endParaRPr lang="en-US" b="1" spc="150" dirty="0">
              <a:ln w="11430"/>
              <a:solidFill>
                <a:srgbClr val="F8F8F8"/>
              </a:solidFill>
              <a:effectLst>
                <a:outerShdw blurRad="25400" algn="tl" rotWithShape="0">
                  <a:srgbClr val="000000">
                    <a:alpha val="43000"/>
                  </a:srgbClr>
                </a:outerShdw>
              </a:effectLst>
            </a:endParaRPr>
          </a:p>
        </p:txBody>
      </p:sp>
      <p:sp>
        <p:nvSpPr>
          <p:cNvPr id="11" name="Rectangle 10"/>
          <p:cNvSpPr/>
          <p:nvPr/>
        </p:nvSpPr>
        <p:spPr>
          <a:xfrm>
            <a:off x="533400" y="37338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spc="150" dirty="0" smtClean="0">
                <a:ln w="11430"/>
                <a:solidFill>
                  <a:srgbClr val="F8F8F8"/>
                </a:solidFill>
                <a:effectLst>
                  <a:outerShdw blurRad="25400" algn="tl" rotWithShape="0">
                    <a:srgbClr val="000000">
                      <a:alpha val="43000"/>
                    </a:srgbClr>
                  </a:outerShdw>
                </a:effectLst>
              </a:rPr>
              <a:t>Platform</a:t>
            </a:r>
            <a:endParaRPr lang="en-US" b="1" spc="150" dirty="0">
              <a:ln w="11430"/>
              <a:solidFill>
                <a:srgbClr val="F8F8F8"/>
              </a:solidFill>
              <a:effectLst>
                <a:outerShdw blurRad="25400" algn="tl" rotWithShape="0">
                  <a:srgbClr val="000000">
                    <a:alpha val="43000"/>
                  </a:srgbClr>
                </a:outerShdw>
              </a:effectLst>
            </a:endParaRPr>
          </a:p>
        </p:txBody>
      </p:sp>
      <p:sp>
        <p:nvSpPr>
          <p:cNvPr id="12" name="Rectangle 11"/>
          <p:cNvSpPr/>
          <p:nvPr/>
        </p:nvSpPr>
        <p:spPr>
          <a:xfrm>
            <a:off x="533400" y="42672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spc="150" dirty="0" smtClean="0">
                <a:ln w="11430"/>
                <a:solidFill>
                  <a:srgbClr val="F8F8F8"/>
                </a:solidFill>
                <a:effectLst>
                  <a:outerShdw blurRad="25400" algn="tl" rotWithShape="0">
                    <a:srgbClr val="000000">
                      <a:alpha val="43000"/>
                    </a:srgbClr>
                  </a:outerShdw>
                </a:effectLst>
              </a:rPr>
              <a:t>Storage</a:t>
            </a:r>
            <a:endParaRPr lang="en-US" b="1" spc="150" dirty="0">
              <a:ln w="11430"/>
              <a:solidFill>
                <a:srgbClr val="F8F8F8"/>
              </a:solidFill>
              <a:effectLst>
                <a:outerShdw blurRad="25400" algn="tl" rotWithShape="0">
                  <a:srgbClr val="000000">
                    <a:alpha val="43000"/>
                  </a:srgbClr>
                </a:outerShdw>
              </a:effectLst>
            </a:endParaRPr>
          </a:p>
        </p:txBody>
      </p:sp>
      <p:sp>
        <p:nvSpPr>
          <p:cNvPr id="13" name="Rectangle 12"/>
          <p:cNvSpPr/>
          <p:nvPr/>
        </p:nvSpPr>
        <p:spPr>
          <a:xfrm>
            <a:off x="533400" y="480060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spc="150" dirty="0" smtClean="0">
                <a:ln w="11430"/>
                <a:solidFill>
                  <a:srgbClr val="F8F8F8"/>
                </a:solidFill>
                <a:effectLst>
                  <a:outerShdw blurRad="25400" algn="tl" rotWithShape="0">
                    <a:srgbClr val="000000">
                      <a:alpha val="43000"/>
                    </a:srgbClr>
                  </a:outerShdw>
                </a:effectLst>
              </a:rPr>
              <a:t>Infrastructure</a:t>
            </a:r>
            <a:endParaRPr lang="en-US" b="1" spc="150" dirty="0">
              <a:ln w="11430"/>
              <a:solidFill>
                <a:srgbClr val="F8F8F8"/>
              </a:solidFill>
              <a:effectLst>
                <a:outerShdw blurRad="25400" algn="tl" rotWithShape="0">
                  <a:srgbClr val="000000">
                    <a:alpha val="43000"/>
                  </a:srgbClr>
                </a:outerShdw>
              </a:effectLst>
            </a:endParaRPr>
          </a:p>
        </p:txBody>
      </p:sp>
      <p:cxnSp>
        <p:nvCxnSpPr>
          <p:cNvPr id="16" name="Straight Arrow Connector 15"/>
          <p:cNvCxnSpPr>
            <a:stCxn id="4" idx="3"/>
          </p:cNvCxnSpPr>
          <p:nvPr/>
        </p:nvCxnSpPr>
        <p:spPr>
          <a:xfrm flipV="1">
            <a:off x="2819400" y="1905000"/>
            <a:ext cx="381000"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3"/>
          </p:cNvCxnSpPr>
          <p:nvPr/>
        </p:nvCxnSpPr>
        <p:spPr>
          <a:xfrm flipV="1">
            <a:off x="2819400" y="2590800"/>
            <a:ext cx="3810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3"/>
          </p:cNvCxnSpPr>
          <p:nvPr/>
        </p:nvCxnSpPr>
        <p:spPr>
          <a:xfrm flipV="1">
            <a:off x="2819400" y="3352800"/>
            <a:ext cx="381000" cy="11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3"/>
          </p:cNvCxnSpPr>
          <p:nvPr/>
        </p:nvCxnSpPr>
        <p:spPr>
          <a:xfrm>
            <a:off x="2819400" y="4000500"/>
            <a:ext cx="3810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3"/>
          </p:cNvCxnSpPr>
          <p:nvPr/>
        </p:nvCxnSpPr>
        <p:spPr>
          <a:xfrm>
            <a:off x="2819400" y="4533900"/>
            <a:ext cx="381000"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3"/>
          </p:cNvCxnSpPr>
          <p:nvPr/>
        </p:nvCxnSpPr>
        <p:spPr>
          <a:xfrm>
            <a:off x="2819400" y="5067300"/>
            <a:ext cx="304800" cy="11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a:t>
            </a:r>
            <a:endParaRPr lang="en-US" dirty="0"/>
          </a:p>
        </p:txBody>
      </p:sp>
      <p:sp>
        <p:nvSpPr>
          <p:cNvPr id="3" name="Content Placeholder 2"/>
          <p:cNvSpPr>
            <a:spLocks noGrp="1"/>
          </p:cNvSpPr>
          <p:nvPr>
            <p:ph idx="1"/>
          </p:nvPr>
        </p:nvSpPr>
        <p:spPr/>
        <p:txBody>
          <a:bodyPr/>
          <a:lstStyle/>
          <a:p>
            <a:r>
              <a:rPr lang="en-US" dirty="0" smtClean="0"/>
              <a:t>Salesforce.com </a:t>
            </a:r>
          </a:p>
          <a:p>
            <a:pPr lvl="1"/>
            <a:r>
              <a:rPr lang="en-US" dirty="0" smtClean="0"/>
              <a:t>Customer Relations Management</a:t>
            </a:r>
          </a:p>
          <a:p>
            <a:pPr lvl="1"/>
            <a:r>
              <a:rPr lang="en-US" dirty="0" smtClean="0"/>
              <a:t>1999 </a:t>
            </a:r>
            <a:r>
              <a:rPr lang="en-US" dirty="0" err="1" smtClean="0"/>
              <a:t>Benioff</a:t>
            </a:r>
            <a:r>
              <a:rPr lang="en-US" dirty="0" smtClean="0"/>
              <a:t> took over company</a:t>
            </a:r>
          </a:p>
          <a:p>
            <a:r>
              <a:rPr lang="en-US" dirty="0" smtClean="0"/>
              <a:t>Killed of Siebel Systems (Big Switch)</a:t>
            </a:r>
          </a:p>
          <a:p>
            <a:r>
              <a:rPr lang="en-US" dirty="0" smtClean="0"/>
              <a:t>Made profit through recession (AMR Research): </a:t>
            </a:r>
          </a:p>
          <a:p>
            <a:pPr lvl="1"/>
            <a:r>
              <a:rPr lang="en-US" dirty="0" smtClean="0"/>
              <a:t>FY2009 4Q growth of 44% over 2008, </a:t>
            </a:r>
          </a:p>
          <a:p>
            <a:pPr lvl="1"/>
            <a:r>
              <a:rPr lang="en-US" dirty="0" smtClean="0"/>
              <a:t>Yearly revenue &gt;$1B</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550</TotalTime>
  <Words>2458</Words>
  <Application>Microsoft Office PowerPoint</Application>
  <PresentationFormat>On-screen Show (4:3)</PresentationFormat>
  <Paragraphs>418</Paragraphs>
  <Slides>51</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Breeze</vt:lpstr>
      <vt:lpstr>Equation</vt:lpstr>
      <vt:lpstr>Cloud Computing:  Perspectives for Research  </vt:lpstr>
      <vt:lpstr>Takeaway</vt:lpstr>
      <vt:lpstr>Overview</vt:lpstr>
      <vt:lpstr>Gartner Hype Cycle*</vt:lpstr>
      <vt:lpstr>Cloud Computing</vt:lpstr>
      <vt:lpstr>Cloud Characteristics</vt:lpstr>
      <vt:lpstr>Delivery Models</vt:lpstr>
      <vt:lpstr>Software Stack</vt:lpstr>
      <vt:lpstr>Success?</vt:lpstr>
      <vt:lpstr>Recent Trends</vt:lpstr>
      <vt:lpstr>Perils of Corporate Computing</vt:lpstr>
      <vt:lpstr>CPU Utilization</vt:lpstr>
      <vt:lpstr>Energy Overhead</vt:lpstr>
      <vt:lpstr>Subsystem Power Usage</vt:lpstr>
      <vt:lpstr>Service Disruptions</vt:lpstr>
      <vt:lpstr>Machine Restarts</vt:lpstr>
      <vt:lpstr>Machine Downtime</vt:lpstr>
      <vt:lpstr>Utility Computing</vt:lpstr>
      <vt:lpstr>Why Utility Computing Now</vt:lpstr>
      <vt:lpstr>UIUC Cloud Research</vt:lpstr>
      <vt:lpstr>UIUC Cloud Investigators</vt:lpstr>
      <vt:lpstr>UIUC Cloud Infrastructure Testbed</vt:lpstr>
      <vt:lpstr>CCT Topology</vt:lpstr>
      <vt:lpstr>Open Cirrus Federation</vt:lpstr>
      <vt:lpstr>Open Cirrus Federation</vt:lpstr>
      <vt:lpstr>Goal</vt:lpstr>
      <vt:lpstr>Data Intensive Computing</vt:lpstr>
      <vt:lpstr>CCT Services</vt:lpstr>
      <vt:lpstr>CCT Services</vt:lpstr>
      <vt:lpstr>CCT Services</vt:lpstr>
      <vt:lpstr>Internal UIUC Projects</vt:lpstr>
      <vt:lpstr>NSF Funded External Projects</vt:lpstr>
      <vt:lpstr>Projects Timeline and Progress to Date</vt:lpstr>
      <vt:lpstr>Data Intensive Genetic Algorithms</vt:lpstr>
      <vt:lpstr>Map Reduce Optimizations</vt:lpstr>
      <vt:lpstr>Distributed File System</vt:lpstr>
      <vt:lpstr> MITHRA: Multiple data Independent Tasks on a Heterogeneous Resource Architecture (MapReduce for a cluster of GPUs)</vt:lpstr>
      <vt:lpstr>Motivation for MITHRA</vt:lpstr>
      <vt:lpstr>Presentation Outline</vt:lpstr>
      <vt:lpstr>Opportunity for Scaling GPU Parallelism</vt:lpstr>
      <vt:lpstr>Monte Carlo Simulation</vt:lpstr>
      <vt:lpstr>Black Scholes Option Pricing</vt:lpstr>
      <vt:lpstr>Parallelism Potential of MUD</vt:lpstr>
      <vt:lpstr>MITHRA Architecture</vt:lpstr>
      <vt:lpstr>MITHRA Architecture (ctd.)</vt:lpstr>
      <vt:lpstr>Evaluation</vt:lpstr>
      <vt:lpstr>Hadoop</vt:lpstr>
      <vt:lpstr>MITHRA </vt:lpstr>
      <vt:lpstr>Per Node Speedup</vt:lpstr>
      <vt:lpstr>Future Work</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Roy H Campbell</dc:creator>
  <cp:lastModifiedBy>Roy H Campbell</cp:lastModifiedBy>
  <cp:revision>26</cp:revision>
  <dcterms:created xsi:type="dcterms:W3CDTF">2009-09-10T22:22:29Z</dcterms:created>
  <dcterms:modified xsi:type="dcterms:W3CDTF">2009-09-18T12:45:04Z</dcterms:modified>
</cp:coreProperties>
</file>