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4"/>
  </p:sldMasterIdLst>
  <p:notesMasterIdLst>
    <p:notesMasterId r:id="rId36"/>
  </p:notesMasterIdLst>
  <p:sldIdLst>
    <p:sldId id="256" r:id="rId5"/>
    <p:sldId id="335" r:id="rId6"/>
    <p:sldId id="336" r:id="rId7"/>
    <p:sldId id="294" r:id="rId8"/>
    <p:sldId id="295" r:id="rId9"/>
    <p:sldId id="348" r:id="rId10"/>
    <p:sldId id="314" r:id="rId11"/>
    <p:sldId id="333" r:id="rId12"/>
    <p:sldId id="301" r:id="rId13"/>
    <p:sldId id="316" r:id="rId14"/>
    <p:sldId id="302" r:id="rId15"/>
    <p:sldId id="296" r:id="rId16"/>
    <p:sldId id="344" r:id="rId17"/>
    <p:sldId id="345" r:id="rId18"/>
    <p:sldId id="346" r:id="rId19"/>
    <p:sldId id="347" r:id="rId20"/>
    <p:sldId id="332" r:id="rId21"/>
    <p:sldId id="315" r:id="rId22"/>
    <p:sldId id="318" r:id="rId23"/>
    <p:sldId id="319" r:id="rId24"/>
    <p:sldId id="349" r:id="rId25"/>
    <p:sldId id="320" r:id="rId26"/>
    <p:sldId id="321" r:id="rId27"/>
    <p:sldId id="337" r:id="rId28"/>
    <p:sldId id="338" r:id="rId29"/>
    <p:sldId id="340" r:id="rId30"/>
    <p:sldId id="341" r:id="rId31"/>
    <p:sldId id="342" r:id="rId32"/>
    <p:sldId id="343" r:id="rId33"/>
    <p:sldId id="323" r:id="rId34"/>
    <p:sldId id="325" r:id="rId3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0000"/>
    <a:srgbClr val="FF7171"/>
    <a:srgbClr val="FFC1C1"/>
    <a:srgbClr val="FF9797"/>
    <a:srgbClr val="FF1111"/>
    <a:srgbClr val="FF2D2D"/>
    <a:srgbClr val="CC0000"/>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p:restoredTop sz="94563" autoAdjust="0"/>
  </p:normalViewPr>
  <p:slideViewPr>
    <p:cSldViewPr showGuides="1">
      <p:cViewPr varScale="1">
        <p:scale>
          <a:sx n="67" d="100"/>
          <a:sy n="67" d="100"/>
        </p:scale>
        <p:origin x="-918" y="-102"/>
      </p:cViewPr>
      <p:guideLst>
        <p:guide orient="horz" pos="144"/>
        <p:guide orient="horz" pos="4176"/>
        <p:guide pos="3120"/>
        <p:guide pos="5657"/>
      </p:guideLst>
    </p:cSldViewPr>
  </p:slideViewPr>
  <p:notesTextViewPr>
    <p:cViewPr>
      <p:scale>
        <a:sx n="100" d="100"/>
        <a:sy n="100" d="100"/>
      </p:scale>
      <p:origin x="0" y="0"/>
    </p:cViewPr>
  </p:notesTextViewPr>
  <p:sorterViewPr>
    <p:cViewPr>
      <p:scale>
        <a:sx n="66" d="100"/>
        <a:sy n="66" d="100"/>
      </p:scale>
      <p:origin x="0" y="15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E3B3787A-1625-4F2B-A5B9-CB148ED71ADE}" type="datetimeFigureOut">
              <a:rPr lang="en-US" smtClean="0"/>
              <a:t>8/17/2015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FF7DABAA-646F-45D6-8455-26D354FCA024}" type="slidenum">
              <a:rPr lang="en-US" smtClean="0"/>
              <a:t>‹#›</a:t>
            </a:fld>
            <a:endParaRPr lang="en-US"/>
          </a:p>
        </p:txBody>
      </p:sp>
    </p:spTree>
    <p:extLst>
      <p:ext uri="{BB962C8B-B14F-4D97-AF65-F5344CB8AC3E}">
        <p14:creationId xmlns:p14="http://schemas.microsoft.com/office/powerpoint/2010/main" val="388920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190625" y="703263"/>
            <a:ext cx="4629150" cy="3473450"/>
          </a:xfrm>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90625" y="703263"/>
            <a:ext cx="4629150" cy="3473450"/>
          </a:xfrm>
          <a:ln/>
        </p:spPr>
      </p:sp>
      <p:sp>
        <p:nvSpPr>
          <p:cNvPr id="450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4294967295"/>
          </p:nvPr>
        </p:nvSpPr>
        <p:spPr bwMode="auto">
          <a:xfrm>
            <a:off x="3970734" y="8829121"/>
            <a:ext cx="3038145" cy="46574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lvl1pPr>
              <a:defRPr>
                <a:solidFill>
                  <a:schemeClr val="tx1"/>
                </a:solidFill>
                <a:latin typeface="Arial" charset="0"/>
              </a:defRPr>
            </a:lvl1pPr>
            <a:lvl2pPr marL="716130" indent="-275434">
              <a:defRPr>
                <a:solidFill>
                  <a:schemeClr val="tx1"/>
                </a:solidFill>
                <a:latin typeface="Arial" charset="0"/>
              </a:defRPr>
            </a:lvl2pPr>
            <a:lvl3pPr marL="1101738" indent="-220348">
              <a:defRPr>
                <a:solidFill>
                  <a:schemeClr val="tx1"/>
                </a:solidFill>
                <a:latin typeface="Arial" charset="0"/>
              </a:defRPr>
            </a:lvl3pPr>
            <a:lvl4pPr marL="1542433" indent="-220348">
              <a:defRPr>
                <a:solidFill>
                  <a:schemeClr val="tx1"/>
                </a:solidFill>
                <a:latin typeface="Arial" charset="0"/>
              </a:defRPr>
            </a:lvl4pPr>
            <a:lvl5pPr marL="1983128" indent="-220348">
              <a:defRPr>
                <a:solidFill>
                  <a:schemeClr val="tx1"/>
                </a:solidFill>
                <a:latin typeface="Arial" charset="0"/>
              </a:defRPr>
            </a:lvl5pPr>
            <a:lvl6pPr marL="2423823" indent="-220348" eaLnBrk="0" fontAlgn="base" hangingPunct="0">
              <a:spcBef>
                <a:spcPct val="0"/>
              </a:spcBef>
              <a:spcAft>
                <a:spcPct val="0"/>
              </a:spcAft>
              <a:defRPr>
                <a:solidFill>
                  <a:schemeClr val="tx1"/>
                </a:solidFill>
                <a:latin typeface="Arial" charset="0"/>
              </a:defRPr>
            </a:lvl6pPr>
            <a:lvl7pPr marL="2864518" indent="-220348" eaLnBrk="0" fontAlgn="base" hangingPunct="0">
              <a:spcBef>
                <a:spcPct val="0"/>
              </a:spcBef>
              <a:spcAft>
                <a:spcPct val="0"/>
              </a:spcAft>
              <a:defRPr>
                <a:solidFill>
                  <a:schemeClr val="tx1"/>
                </a:solidFill>
                <a:latin typeface="Arial" charset="0"/>
              </a:defRPr>
            </a:lvl7pPr>
            <a:lvl8pPr marL="3305213" indent="-220348" eaLnBrk="0" fontAlgn="base" hangingPunct="0">
              <a:spcBef>
                <a:spcPct val="0"/>
              </a:spcBef>
              <a:spcAft>
                <a:spcPct val="0"/>
              </a:spcAft>
              <a:defRPr>
                <a:solidFill>
                  <a:schemeClr val="tx1"/>
                </a:solidFill>
                <a:latin typeface="Arial" charset="0"/>
              </a:defRPr>
            </a:lvl8pPr>
            <a:lvl9pPr marL="3745908" indent="-220348" eaLnBrk="0" fontAlgn="base" hangingPunct="0">
              <a:spcBef>
                <a:spcPct val="0"/>
              </a:spcBef>
              <a:spcAft>
                <a:spcPct val="0"/>
              </a:spcAft>
              <a:defRPr>
                <a:solidFill>
                  <a:schemeClr val="tx1"/>
                </a:solidFill>
                <a:latin typeface="Arial" charset="0"/>
              </a:defRPr>
            </a:lvl9pPr>
          </a:lstStyle>
          <a:p>
            <a:fld id="{7D9380FE-83AA-4EAC-A345-31468AC9355D}" type="slidenum">
              <a:rPr lang="en-US">
                <a:latin typeface="Times" pitchFamily="18" charset="0"/>
              </a:rPr>
              <a:pPr/>
              <a:t>27</a:t>
            </a:fld>
            <a:endParaRPr lang="en-US">
              <a:latin typeface="Times" pitchFamily="18" charset="0"/>
            </a:endParaRPr>
          </a:p>
        </p:txBody>
      </p:sp>
      <p:sp>
        <p:nvSpPr>
          <p:cNvPr id="43011" name="Rectangle 7"/>
          <p:cNvSpPr txBox="1">
            <a:spLocks noGrp="1" noChangeArrowheads="1"/>
          </p:cNvSpPr>
          <p:nvPr/>
        </p:nvSpPr>
        <p:spPr bwMode="auto">
          <a:xfrm>
            <a:off x="3976820" y="8862938"/>
            <a:ext cx="3059444" cy="45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09" tIns="45856" rIns="91709" bIns="45856" anchor="b"/>
          <a:lstStyle>
            <a:lvl1pPr defTabSz="950913">
              <a:defRPr>
                <a:solidFill>
                  <a:schemeClr val="tx1"/>
                </a:solidFill>
                <a:latin typeface="Arial" charset="0"/>
              </a:defRPr>
            </a:lvl1pPr>
            <a:lvl2pPr marL="742950" indent="-285750" defTabSz="950913">
              <a:defRPr>
                <a:solidFill>
                  <a:schemeClr val="tx1"/>
                </a:solidFill>
                <a:latin typeface="Arial" charset="0"/>
              </a:defRPr>
            </a:lvl2pPr>
            <a:lvl3pPr marL="1143000" indent="-228600" defTabSz="950913">
              <a:defRPr>
                <a:solidFill>
                  <a:schemeClr val="tx1"/>
                </a:solidFill>
                <a:latin typeface="Arial" charset="0"/>
              </a:defRPr>
            </a:lvl3pPr>
            <a:lvl4pPr marL="1600200" indent="-228600" defTabSz="950913">
              <a:defRPr>
                <a:solidFill>
                  <a:schemeClr val="tx1"/>
                </a:solidFill>
                <a:latin typeface="Arial" charset="0"/>
              </a:defRPr>
            </a:lvl4pPr>
            <a:lvl5pPr marL="2057400" indent="-228600" defTabSz="950913">
              <a:defRPr>
                <a:solidFill>
                  <a:schemeClr val="tx1"/>
                </a:solidFill>
                <a:latin typeface="Arial" charset="0"/>
              </a:defRPr>
            </a:lvl5pPr>
            <a:lvl6pPr marL="2514600" indent="-228600" defTabSz="950913" eaLnBrk="0" fontAlgn="base" hangingPunct="0">
              <a:spcBef>
                <a:spcPct val="0"/>
              </a:spcBef>
              <a:spcAft>
                <a:spcPct val="0"/>
              </a:spcAft>
              <a:defRPr>
                <a:solidFill>
                  <a:schemeClr val="tx1"/>
                </a:solidFill>
                <a:latin typeface="Arial" charset="0"/>
              </a:defRPr>
            </a:lvl6pPr>
            <a:lvl7pPr marL="2971800" indent="-228600" defTabSz="950913" eaLnBrk="0" fontAlgn="base" hangingPunct="0">
              <a:spcBef>
                <a:spcPct val="0"/>
              </a:spcBef>
              <a:spcAft>
                <a:spcPct val="0"/>
              </a:spcAft>
              <a:defRPr>
                <a:solidFill>
                  <a:schemeClr val="tx1"/>
                </a:solidFill>
                <a:latin typeface="Arial" charset="0"/>
              </a:defRPr>
            </a:lvl7pPr>
            <a:lvl8pPr marL="3429000" indent="-228600" defTabSz="950913" eaLnBrk="0" fontAlgn="base" hangingPunct="0">
              <a:spcBef>
                <a:spcPct val="0"/>
              </a:spcBef>
              <a:spcAft>
                <a:spcPct val="0"/>
              </a:spcAft>
              <a:defRPr>
                <a:solidFill>
                  <a:schemeClr val="tx1"/>
                </a:solidFill>
                <a:latin typeface="Arial" charset="0"/>
              </a:defRPr>
            </a:lvl8pPr>
            <a:lvl9pPr marL="3886200" indent="-228600" defTabSz="950913" eaLnBrk="0" fontAlgn="base" hangingPunct="0">
              <a:spcBef>
                <a:spcPct val="0"/>
              </a:spcBef>
              <a:spcAft>
                <a:spcPct val="0"/>
              </a:spcAft>
              <a:defRPr>
                <a:solidFill>
                  <a:schemeClr val="tx1"/>
                </a:solidFill>
                <a:latin typeface="Arial" charset="0"/>
              </a:defRPr>
            </a:lvl9pPr>
          </a:lstStyle>
          <a:p>
            <a:pPr algn="r" eaLnBrk="1" hangingPunct="1"/>
            <a:fld id="{174561F1-9CEA-4D03-BCB1-8A2632522D63}" type="slidenum">
              <a:rPr lang="en-US" sz="1200">
                <a:solidFill>
                  <a:srgbClr val="CCFF66"/>
                </a:solidFill>
                <a:latin typeface="Times New Roman" pitchFamily="18" charset="0"/>
              </a:rPr>
              <a:pPr algn="r" eaLnBrk="1" hangingPunct="1"/>
              <a:t>27</a:t>
            </a:fld>
            <a:endParaRPr lang="en-US" sz="1200">
              <a:solidFill>
                <a:srgbClr val="CCFF66"/>
              </a:solidFill>
              <a:latin typeface="Times New Roman" pitchFamily="18" charset="0"/>
            </a:endParaRPr>
          </a:p>
        </p:txBody>
      </p:sp>
      <p:sp>
        <p:nvSpPr>
          <p:cNvPr id="43012" name="Rectangle 2"/>
          <p:cNvSpPr>
            <a:spLocks noGrp="1" noRot="1" noChangeAspect="1" noChangeArrowheads="1" noTextEdit="1"/>
          </p:cNvSpPr>
          <p:nvPr>
            <p:ph type="sldImg"/>
          </p:nvPr>
        </p:nvSpPr>
        <p:spPr>
          <a:xfrm>
            <a:off x="1136650" y="687388"/>
            <a:ext cx="4684713" cy="3514725"/>
          </a:xfrm>
          <a:ln/>
        </p:spPr>
      </p:sp>
      <p:sp>
        <p:nvSpPr>
          <p:cNvPr id="43013" name="Rectangle 3"/>
          <p:cNvSpPr>
            <a:spLocks noGrp="1" noChangeArrowheads="1"/>
          </p:cNvSpPr>
          <p:nvPr>
            <p:ph type="body" idx="1"/>
          </p:nvPr>
        </p:nvSpPr>
        <p:spPr>
          <a:xfrm>
            <a:off x="917377" y="4433006"/>
            <a:ext cx="5123921" cy="420090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09" tIns="45856" rIns="91709" bIns="45856"/>
          <a:lstStyle/>
          <a:p>
            <a:pPr eaLnBrk="1" hangingPunct="1"/>
            <a:endParaRPr lang="en-US" smtClean="0">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701041" y="4415790"/>
            <a:ext cx="5608319" cy="4183380"/>
          </a:xfrm>
          <a:prstGeom prst="rect">
            <a:avLst/>
          </a:prstGeom>
        </p:spPr>
        <p:txBody>
          <a:bodyPr lIns="93162" tIns="93162" rIns="93162" bIns="93162"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89038" y="703263"/>
            <a:ext cx="4630737" cy="3473450"/>
          </a:xfrm>
          <a:ln/>
        </p:spPr>
      </p:sp>
      <p:sp>
        <p:nvSpPr>
          <p:cNvPr id="419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4294967295"/>
          </p:nvPr>
        </p:nvSpPr>
        <p:spPr bwMode="auto">
          <a:xfrm>
            <a:off x="3970734" y="8829121"/>
            <a:ext cx="3038145" cy="46574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lvl1pPr>
              <a:defRPr>
                <a:solidFill>
                  <a:schemeClr val="tx1"/>
                </a:solidFill>
                <a:latin typeface="Arial" charset="0"/>
              </a:defRPr>
            </a:lvl1pPr>
            <a:lvl2pPr marL="716130" indent="-275434">
              <a:defRPr>
                <a:solidFill>
                  <a:schemeClr val="tx1"/>
                </a:solidFill>
                <a:latin typeface="Arial" charset="0"/>
              </a:defRPr>
            </a:lvl2pPr>
            <a:lvl3pPr marL="1101738" indent="-220348">
              <a:defRPr>
                <a:solidFill>
                  <a:schemeClr val="tx1"/>
                </a:solidFill>
                <a:latin typeface="Arial" charset="0"/>
              </a:defRPr>
            </a:lvl3pPr>
            <a:lvl4pPr marL="1542433" indent="-220348">
              <a:defRPr>
                <a:solidFill>
                  <a:schemeClr val="tx1"/>
                </a:solidFill>
                <a:latin typeface="Arial" charset="0"/>
              </a:defRPr>
            </a:lvl4pPr>
            <a:lvl5pPr marL="1983128" indent="-220348">
              <a:defRPr>
                <a:solidFill>
                  <a:schemeClr val="tx1"/>
                </a:solidFill>
                <a:latin typeface="Arial" charset="0"/>
              </a:defRPr>
            </a:lvl5pPr>
            <a:lvl6pPr marL="2423823" indent="-220348" eaLnBrk="0" fontAlgn="base" hangingPunct="0">
              <a:spcBef>
                <a:spcPct val="0"/>
              </a:spcBef>
              <a:spcAft>
                <a:spcPct val="0"/>
              </a:spcAft>
              <a:defRPr>
                <a:solidFill>
                  <a:schemeClr val="tx1"/>
                </a:solidFill>
                <a:latin typeface="Arial" charset="0"/>
              </a:defRPr>
            </a:lvl6pPr>
            <a:lvl7pPr marL="2864518" indent="-220348" eaLnBrk="0" fontAlgn="base" hangingPunct="0">
              <a:spcBef>
                <a:spcPct val="0"/>
              </a:spcBef>
              <a:spcAft>
                <a:spcPct val="0"/>
              </a:spcAft>
              <a:defRPr>
                <a:solidFill>
                  <a:schemeClr val="tx1"/>
                </a:solidFill>
                <a:latin typeface="Arial" charset="0"/>
              </a:defRPr>
            </a:lvl7pPr>
            <a:lvl8pPr marL="3305213" indent="-220348" eaLnBrk="0" fontAlgn="base" hangingPunct="0">
              <a:spcBef>
                <a:spcPct val="0"/>
              </a:spcBef>
              <a:spcAft>
                <a:spcPct val="0"/>
              </a:spcAft>
              <a:defRPr>
                <a:solidFill>
                  <a:schemeClr val="tx1"/>
                </a:solidFill>
                <a:latin typeface="Arial" charset="0"/>
              </a:defRPr>
            </a:lvl8pPr>
            <a:lvl9pPr marL="3745908" indent="-220348" eaLnBrk="0" fontAlgn="base" hangingPunct="0">
              <a:spcBef>
                <a:spcPct val="0"/>
              </a:spcBef>
              <a:spcAft>
                <a:spcPct val="0"/>
              </a:spcAft>
              <a:defRPr>
                <a:solidFill>
                  <a:schemeClr val="tx1"/>
                </a:solidFill>
                <a:latin typeface="Arial" charset="0"/>
              </a:defRPr>
            </a:lvl9pPr>
          </a:lstStyle>
          <a:p>
            <a:fld id="{7D9380FE-83AA-4EAC-A345-31468AC9355D}" type="slidenum">
              <a:rPr lang="en-US">
                <a:latin typeface="Times" pitchFamily="18" charset="0"/>
              </a:rPr>
              <a:pPr/>
              <a:t>5</a:t>
            </a:fld>
            <a:endParaRPr lang="en-US">
              <a:latin typeface="Times" pitchFamily="18" charset="0"/>
            </a:endParaRPr>
          </a:p>
        </p:txBody>
      </p:sp>
      <p:sp>
        <p:nvSpPr>
          <p:cNvPr id="43011" name="Rectangle 7"/>
          <p:cNvSpPr txBox="1">
            <a:spLocks noGrp="1" noChangeArrowheads="1"/>
          </p:cNvSpPr>
          <p:nvPr/>
        </p:nvSpPr>
        <p:spPr bwMode="auto">
          <a:xfrm>
            <a:off x="3976820" y="8862938"/>
            <a:ext cx="3059444" cy="45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09" tIns="45856" rIns="91709" bIns="45856" anchor="b"/>
          <a:lstStyle>
            <a:lvl1pPr defTabSz="950913">
              <a:defRPr>
                <a:solidFill>
                  <a:schemeClr val="tx1"/>
                </a:solidFill>
                <a:latin typeface="Arial" charset="0"/>
              </a:defRPr>
            </a:lvl1pPr>
            <a:lvl2pPr marL="742950" indent="-285750" defTabSz="950913">
              <a:defRPr>
                <a:solidFill>
                  <a:schemeClr val="tx1"/>
                </a:solidFill>
                <a:latin typeface="Arial" charset="0"/>
              </a:defRPr>
            </a:lvl2pPr>
            <a:lvl3pPr marL="1143000" indent="-228600" defTabSz="950913">
              <a:defRPr>
                <a:solidFill>
                  <a:schemeClr val="tx1"/>
                </a:solidFill>
                <a:latin typeface="Arial" charset="0"/>
              </a:defRPr>
            </a:lvl3pPr>
            <a:lvl4pPr marL="1600200" indent="-228600" defTabSz="950913">
              <a:defRPr>
                <a:solidFill>
                  <a:schemeClr val="tx1"/>
                </a:solidFill>
                <a:latin typeface="Arial" charset="0"/>
              </a:defRPr>
            </a:lvl4pPr>
            <a:lvl5pPr marL="2057400" indent="-228600" defTabSz="950913">
              <a:defRPr>
                <a:solidFill>
                  <a:schemeClr val="tx1"/>
                </a:solidFill>
                <a:latin typeface="Arial" charset="0"/>
              </a:defRPr>
            </a:lvl5pPr>
            <a:lvl6pPr marL="2514600" indent="-228600" defTabSz="950913" eaLnBrk="0" fontAlgn="base" hangingPunct="0">
              <a:spcBef>
                <a:spcPct val="0"/>
              </a:spcBef>
              <a:spcAft>
                <a:spcPct val="0"/>
              </a:spcAft>
              <a:defRPr>
                <a:solidFill>
                  <a:schemeClr val="tx1"/>
                </a:solidFill>
                <a:latin typeface="Arial" charset="0"/>
              </a:defRPr>
            </a:lvl6pPr>
            <a:lvl7pPr marL="2971800" indent="-228600" defTabSz="950913" eaLnBrk="0" fontAlgn="base" hangingPunct="0">
              <a:spcBef>
                <a:spcPct val="0"/>
              </a:spcBef>
              <a:spcAft>
                <a:spcPct val="0"/>
              </a:spcAft>
              <a:defRPr>
                <a:solidFill>
                  <a:schemeClr val="tx1"/>
                </a:solidFill>
                <a:latin typeface="Arial" charset="0"/>
              </a:defRPr>
            </a:lvl7pPr>
            <a:lvl8pPr marL="3429000" indent="-228600" defTabSz="950913" eaLnBrk="0" fontAlgn="base" hangingPunct="0">
              <a:spcBef>
                <a:spcPct val="0"/>
              </a:spcBef>
              <a:spcAft>
                <a:spcPct val="0"/>
              </a:spcAft>
              <a:defRPr>
                <a:solidFill>
                  <a:schemeClr val="tx1"/>
                </a:solidFill>
                <a:latin typeface="Arial" charset="0"/>
              </a:defRPr>
            </a:lvl8pPr>
            <a:lvl9pPr marL="3886200" indent="-228600" defTabSz="950913" eaLnBrk="0" fontAlgn="base" hangingPunct="0">
              <a:spcBef>
                <a:spcPct val="0"/>
              </a:spcBef>
              <a:spcAft>
                <a:spcPct val="0"/>
              </a:spcAft>
              <a:defRPr>
                <a:solidFill>
                  <a:schemeClr val="tx1"/>
                </a:solidFill>
                <a:latin typeface="Arial" charset="0"/>
              </a:defRPr>
            </a:lvl9pPr>
          </a:lstStyle>
          <a:p>
            <a:pPr algn="r" eaLnBrk="1" hangingPunct="1"/>
            <a:fld id="{174561F1-9CEA-4D03-BCB1-8A2632522D63}" type="slidenum">
              <a:rPr lang="en-US" sz="1200">
                <a:solidFill>
                  <a:srgbClr val="CCFF66"/>
                </a:solidFill>
                <a:latin typeface="Times New Roman" pitchFamily="18" charset="0"/>
              </a:rPr>
              <a:pPr algn="r" eaLnBrk="1" hangingPunct="1"/>
              <a:t>5</a:t>
            </a:fld>
            <a:endParaRPr lang="en-US" sz="1200">
              <a:solidFill>
                <a:srgbClr val="CCFF66"/>
              </a:solidFill>
              <a:latin typeface="Times New Roman" pitchFamily="18" charset="0"/>
            </a:endParaRPr>
          </a:p>
        </p:txBody>
      </p:sp>
      <p:sp>
        <p:nvSpPr>
          <p:cNvPr id="43012" name="Rectangle 2"/>
          <p:cNvSpPr>
            <a:spLocks noGrp="1" noRot="1" noChangeAspect="1" noChangeArrowheads="1" noTextEdit="1"/>
          </p:cNvSpPr>
          <p:nvPr>
            <p:ph type="sldImg"/>
          </p:nvPr>
        </p:nvSpPr>
        <p:spPr>
          <a:xfrm>
            <a:off x="1136650" y="687388"/>
            <a:ext cx="4684713" cy="3514725"/>
          </a:xfrm>
          <a:ln/>
        </p:spPr>
      </p:sp>
      <p:sp>
        <p:nvSpPr>
          <p:cNvPr id="43013" name="Rectangle 3"/>
          <p:cNvSpPr>
            <a:spLocks noGrp="1" noChangeArrowheads="1"/>
          </p:cNvSpPr>
          <p:nvPr>
            <p:ph type="body" idx="1"/>
          </p:nvPr>
        </p:nvSpPr>
        <p:spPr>
          <a:xfrm>
            <a:off x="917377" y="4433006"/>
            <a:ext cx="5123921" cy="420090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09" tIns="45856" rIns="91709" bIns="45856"/>
          <a:lstStyle/>
          <a:p>
            <a:pPr eaLnBrk="1" hangingPunct="1"/>
            <a:endParaRPr lang="en-US" smtClean="0">
              <a:latin typeface="Times"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4294967295"/>
          </p:nvPr>
        </p:nvSpPr>
        <p:spPr bwMode="auto">
          <a:xfrm>
            <a:off x="3970734" y="8829121"/>
            <a:ext cx="3038145" cy="46574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lvl1pPr>
              <a:defRPr>
                <a:solidFill>
                  <a:schemeClr val="tx1"/>
                </a:solidFill>
                <a:latin typeface="Arial" charset="0"/>
              </a:defRPr>
            </a:lvl1pPr>
            <a:lvl2pPr marL="716130" indent="-275434">
              <a:defRPr>
                <a:solidFill>
                  <a:schemeClr val="tx1"/>
                </a:solidFill>
                <a:latin typeface="Arial" charset="0"/>
              </a:defRPr>
            </a:lvl2pPr>
            <a:lvl3pPr marL="1101738" indent="-220348">
              <a:defRPr>
                <a:solidFill>
                  <a:schemeClr val="tx1"/>
                </a:solidFill>
                <a:latin typeface="Arial" charset="0"/>
              </a:defRPr>
            </a:lvl3pPr>
            <a:lvl4pPr marL="1542433" indent="-220348">
              <a:defRPr>
                <a:solidFill>
                  <a:schemeClr val="tx1"/>
                </a:solidFill>
                <a:latin typeface="Arial" charset="0"/>
              </a:defRPr>
            </a:lvl4pPr>
            <a:lvl5pPr marL="1983128" indent="-220348">
              <a:defRPr>
                <a:solidFill>
                  <a:schemeClr val="tx1"/>
                </a:solidFill>
                <a:latin typeface="Arial" charset="0"/>
              </a:defRPr>
            </a:lvl5pPr>
            <a:lvl6pPr marL="2423823" indent="-220348" eaLnBrk="0" fontAlgn="base" hangingPunct="0">
              <a:spcBef>
                <a:spcPct val="0"/>
              </a:spcBef>
              <a:spcAft>
                <a:spcPct val="0"/>
              </a:spcAft>
              <a:defRPr>
                <a:solidFill>
                  <a:schemeClr val="tx1"/>
                </a:solidFill>
                <a:latin typeface="Arial" charset="0"/>
              </a:defRPr>
            </a:lvl6pPr>
            <a:lvl7pPr marL="2864518" indent="-220348" eaLnBrk="0" fontAlgn="base" hangingPunct="0">
              <a:spcBef>
                <a:spcPct val="0"/>
              </a:spcBef>
              <a:spcAft>
                <a:spcPct val="0"/>
              </a:spcAft>
              <a:defRPr>
                <a:solidFill>
                  <a:schemeClr val="tx1"/>
                </a:solidFill>
                <a:latin typeface="Arial" charset="0"/>
              </a:defRPr>
            </a:lvl7pPr>
            <a:lvl8pPr marL="3305213" indent="-220348" eaLnBrk="0" fontAlgn="base" hangingPunct="0">
              <a:spcBef>
                <a:spcPct val="0"/>
              </a:spcBef>
              <a:spcAft>
                <a:spcPct val="0"/>
              </a:spcAft>
              <a:defRPr>
                <a:solidFill>
                  <a:schemeClr val="tx1"/>
                </a:solidFill>
                <a:latin typeface="Arial" charset="0"/>
              </a:defRPr>
            </a:lvl8pPr>
            <a:lvl9pPr marL="3745908" indent="-220348" eaLnBrk="0" fontAlgn="base" hangingPunct="0">
              <a:spcBef>
                <a:spcPct val="0"/>
              </a:spcBef>
              <a:spcAft>
                <a:spcPct val="0"/>
              </a:spcAft>
              <a:defRPr>
                <a:solidFill>
                  <a:schemeClr val="tx1"/>
                </a:solidFill>
                <a:latin typeface="Arial" charset="0"/>
              </a:defRPr>
            </a:lvl9pPr>
          </a:lstStyle>
          <a:p>
            <a:fld id="{7D9380FE-83AA-4EAC-A345-31468AC9355D}" type="slidenum">
              <a:rPr lang="en-US">
                <a:latin typeface="Times" pitchFamily="18" charset="0"/>
              </a:rPr>
              <a:pPr/>
              <a:t>6</a:t>
            </a:fld>
            <a:endParaRPr lang="en-US">
              <a:latin typeface="Times" pitchFamily="18" charset="0"/>
            </a:endParaRPr>
          </a:p>
        </p:txBody>
      </p:sp>
      <p:sp>
        <p:nvSpPr>
          <p:cNvPr id="43011" name="Rectangle 7"/>
          <p:cNvSpPr txBox="1">
            <a:spLocks noGrp="1" noChangeArrowheads="1"/>
          </p:cNvSpPr>
          <p:nvPr/>
        </p:nvSpPr>
        <p:spPr bwMode="auto">
          <a:xfrm>
            <a:off x="3976820" y="8862938"/>
            <a:ext cx="3059444" cy="45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09" tIns="45856" rIns="91709" bIns="45856" anchor="b"/>
          <a:lstStyle>
            <a:lvl1pPr defTabSz="950913">
              <a:defRPr>
                <a:solidFill>
                  <a:schemeClr val="tx1"/>
                </a:solidFill>
                <a:latin typeface="Arial" charset="0"/>
              </a:defRPr>
            </a:lvl1pPr>
            <a:lvl2pPr marL="742950" indent="-285750" defTabSz="950913">
              <a:defRPr>
                <a:solidFill>
                  <a:schemeClr val="tx1"/>
                </a:solidFill>
                <a:latin typeface="Arial" charset="0"/>
              </a:defRPr>
            </a:lvl2pPr>
            <a:lvl3pPr marL="1143000" indent="-228600" defTabSz="950913">
              <a:defRPr>
                <a:solidFill>
                  <a:schemeClr val="tx1"/>
                </a:solidFill>
                <a:latin typeface="Arial" charset="0"/>
              </a:defRPr>
            </a:lvl3pPr>
            <a:lvl4pPr marL="1600200" indent="-228600" defTabSz="950913">
              <a:defRPr>
                <a:solidFill>
                  <a:schemeClr val="tx1"/>
                </a:solidFill>
                <a:latin typeface="Arial" charset="0"/>
              </a:defRPr>
            </a:lvl4pPr>
            <a:lvl5pPr marL="2057400" indent="-228600" defTabSz="950913">
              <a:defRPr>
                <a:solidFill>
                  <a:schemeClr val="tx1"/>
                </a:solidFill>
                <a:latin typeface="Arial" charset="0"/>
              </a:defRPr>
            </a:lvl5pPr>
            <a:lvl6pPr marL="2514600" indent="-228600" defTabSz="950913" eaLnBrk="0" fontAlgn="base" hangingPunct="0">
              <a:spcBef>
                <a:spcPct val="0"/>
              </a:spcBef>
              <a:spcAft>
                <a:spcPct val="0"/>
              </a:spcAft>
              <a:defRPr>
                <a:solidFill>
                  <a:schemeClr val="tx1"/>
                </a:solidFill>
                <a:latin typeface="Arial" charset="0"/>
              </a:defRPr>
            </a:lvl6pPr>
            <a:lvl7pPr marL="2971800" indent="-228600" defTabSz="950913" eaLnBrk="0" fontAlgn="base" hangingPunct="0">
              <a:spcBef>
                <a:spcPct val="0"/>
              </a:spcBef>
              <a:spcAft>
                <a:spcPct val="0"/>
              </a:spcAft>
              <a:defRPr>
                <a:solidFill>
                  <a:schemeClr val="tx1"/>
                </a:solidFill>
                <a:latin typeface="Arial" charset="0"/>
              </a:defRPr>
            </a:lvl7pPr>
            <a:lvl8pPr marL="3429000" indent="-228600" defTabSz="950913" eaLnBrk="0" fontAlgn="base" hangingPunct="0">
              <a:spcBef>
                <a:spcPct val="0"/>
              </a:spcBef>
              <a:spcAft>
                <a:spcPct val="0"/>
              </a:spcAft>
              <a:defRPr>
                <a:solidFill>
                  <a:schemeClr val="tx1"/>
                </a:solidFill>
                <a:latin typeface="Arial" charset="0"/>
              </a:defRPr>
            </a:lvl8pPr>
            <a:lvl9pPr marL="3886200" indent="-228600" defTabSz="950913" eaLnBrk="0" fontAlgn="base" hangingPunct="0">
              <a:spcBef>
                <a:spcPct val="0"/>
              </a:spcBef>
              <a:spcAft>
                <a:spcPct val="0"/>
              </a:spcAft>
              <a:defRPr>
                <a:solidFill>
                  <a:schemeClr val="tx1"/>
                </a:solidFill>
                <a:latin typeface="Arial" charset="0"/>
              </a:defRPr>
            </a:lvl9pPr>
          </a:lstStyle>
          <a:p>
            <a:pPr algn="r" eaLnBrk="1" hangingPunct="1"/>
            <a:fld id="{174561F1-9CEA-4D03-BCB1-8A2632522D63}" type="slidenum">
              <a:rPr lang="en-US" sz="1200">
                <a:solidFill>
                  <a:srgbClr val="CCFF66"/>
                </a:solidFill>
                <a:latin typeface="Times New Roman" pitchFamily="18" charset="0"/>
              </a:rPr>
              <a:pPr algn="r" eaLnBrk="1" hangingPunct="1"/>
              <a:t>6</a:t>
            </a:fld>
            <a:endParaRPr lang="en-US" sz="1200">
              <a:solidFill>
                <a:srgbClr val="CCFF66"/>
              </a:solidFill>
              <a:latin typeface="Times New Roman" pitchFamily="18" charset="0"/>
            </a:endParaRPr>
          </a:p>
        </p:txBody>
      </p:sp>
      <p:sp>
        <p:nvSpPr>
          <p:cNvPr id="43012" name="Rectangle 2"/>
          <p:cNvSpPr>
            <a:spLocks noGrp="1" noRot="1" noChangeAspect="1" noChangeArrowheads="1" noTextEdit="1"/>
          </p:cNvSpPr>
          <p:nvPr>
            <p:ph type="sldImg"/>
          </p:nvPr>
        </p:nvSpPr>
        <p:spPr>
          <a:xfrm>
            <a:off x="1136650" y="687388"/>
            <a:ext cx="4684713" cy="3514725"/>
          </a:xfrm>
          <a:ln/>
        </p:spPr>
      </p:sp>
      <p:sp>
        <p:nvSpPr>
          <p:cNvPr id="43013" name="Rectangle 3"/>
          <p:cNvSpPr>
            <a:spLocks noGrp="1" noChangeArrowheads="1"/>
          </p:cNvSpPr>
          <p:nvPr>
            <p:ph type="body" idx="1"/>
          </p:nvPr>
        </p:nvSpPr>
        <p:spPr>
          <a:xfrm>
            <a:off x="917377" y="4433006"/>
            <a:ext cx="5123921" cy="420090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09" tIns="45856" rIns="91709" bIns="45856"/>
          <a:lstStyle/>
          <a:p>
            <a:pPr eaLnBrk="1" hangingPunct="1"/>
            <a:endParaRPr lang="en-US" smtClean="0">
              <a:latin typeface="Times"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90625" y="703263"/>
            <a:ext cx="4629150" cy="3473450"/>
          </a:xfrm>
          <a:ln/>
        </p:spPr>
      </p:sp>
      <p:sp>
        <p:nvSpPr>
          <p:cNvPr id="450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190625" y="703263"/>
            <a:ext cx="4629150" cy="3473450"/>
          </a:xfrm>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90625" y="703263"/>
            <a:ext cx="4629150" cy="3473450"/>
          </a:xfrm>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190625" y="703263"/>
            <a:ext cx="4629150" cy="3473450"/>
          </a:xfrm>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bwMode="auto">
          <a:xfrm>
            <a:off x="5610225" y="0"/>
            <a:ext cx="26988" cy="6858000"/>
          </a:xfrm>
          <a:prstGeom prst="rect">
            <a:avLst/>
          </a:prstGeom>
          <a:solidFill>
            <a:schemeClr val="tx2"/>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34" charset="0"/>
              <a:cs typeface="Arial" pitchFamily="34" charset="0"/>
            </a:endParaRPr>
          </a:p>
        </p:txBody>
      </p:sp>
      <p:sp>
        <p:nvSpPr>
          <p:cNvPr id="2" name="Title 1"/>
          <p:cNvSpPr>
            <a:spLocks noGrp="1"/>
          </p:cNvSpPr>
          <p:nvPr>
            <p:ph type="ctrTitle"/>
          </p:nvPr>
        </p:nvSpPr>
        <p:spPr>
          <a:xfrm>
            <a:off x="117378" y="1085334"/>
            <a:ext cx="4454622" cy="877163"/>
          </a:xfrm>
        </p:spPr>
        <p:txBody>
          <a:bodyPr wrap="square">
            <a:spAutoFit/>
          </a:bodyPr>
          <a:lstStyle>
            <a:lvl1pPr algn="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7378" y="2667000"/>
            <a:ext cx="4170536" cy="424732"/>
          </a:xfrm>
        </p:spPr>
        <p:txBody>
          <a:bodyPr wrap="square">
            <a:sp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0" name="Picture 9" descr="New_DOE_Logo_Color_042808.png"/>
          <p:cNvPicPr>
            <a:picLocks noChangeAspect="1"/>
          </p:cNvPicPr>
          <p:nvPr userDrawn="1"/>
        </p:nvPicPr>
        <p:blipFill>
          <a:blip r:embed="rId2"/>
          <a:srcRect/>
          <a:stretch>
            <a:fillRect/>
          </a:stretch>
        </p:blipFill>
        <p:spPr bwMode="auto">
          <a:xfrm>
            <a:off x="228600" y="6238875"/>
            <a:ext cx="1743075" cy="438150"/>
          </a:xfrm>
          <a:prstGeom prst="rect">
            <a:avLst/>
          </a:prstGeom>
          <a:noFill/>
          <a:ln w="9525">
            <a:noFill/>
            <a:miter lim="800000"/>
            <a:headEnd/>
            <a:tailEnd/>
          </a:ln>
        </p:spPr>
      </p:pic>
      <p:pic>
        <p:nvPicPr>
          <p:cNvPr id="7" name="Picture 6" descr="ORNL_managed by.png"/>
          <p:cNvPicPr>
            <a:picLocks noChangeAspect="1"/>
          </p:cNvPicPr>
          <p:nvPr userDrawn="1"/>
        </p:nvPicPr>
        <p:blipFill>
          <a:blip r:embed="rId3"/>
          <a:stretch>
            <a:fillRect/>
          </a:stretch>
        </p:blipFill>
        <p:spPr>
          <a:xfrm>
            <a:off x="5647038" y="6201688"/>
            <a:ext cx="3505200" cy="452426"/>
          </a:xfrm>
          <a:prstGeom prst="rect">
            <a:avLst/>
          </a:prstGeom>
        </p:spPr>
      </p:pic>
      <p:pic>
        <p:nvPicPr>
          <p:cNvPr id="11" name="Picture 10" descr="template graphic_090l.png"/>
          <p:cNvPicPr>
            <a:picLocks noChangeAspect="1"/>
          </p:cNvPicPr>
          <p:nvPr userDrawn="1"/>
        </p:nvPicPr>
        <p:blipFill>
          <a:blip r:embed="rId4"/>
          <a:stretch>
            <a:fillRect/>
          </a:stretch>
        </p:blipFill>
        <p:spPr>
          <a:xfrm>
            <a:off x="4734314" y="1233948"/>
            <a:ext cx="4292392" cy="422452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xfrm>
            <a:off x="715963" y="6477000"/>
            <a:ext cx="1905000" cy="200025"/>
          </a:xfrm>
          <a:prstGeom prst="rect">
            <a:avLst/>
          </a:prstGeom>
          <a:ln/>
        </p:spPr>
        <p:txBody>
          <a:bodyPr/>
          <a:lstStyle>
            <a:lvl1pPr>
              <a:defRPr/>
            </a:lvl1pPr>
          </a:lstStyle>
          <a:p>
            <a:pPr>
              <a:defRPr/>
            </a:pPr>
            <a:endParaRPr lang="en-US"/>
          </a:p>
          <a:p>
            <a:pPr>
              <a:defRPr/>
            </a:pPr>
            <a:r>
              <a:rPr lang="en-US"/>
              <a:t>Page </a:t>
            </a:r>
            <a:fld id="{DFFB5854-1B0F-4718-8A91-0CBF73B11A68}" type="slidenum">
              <a:rPr lang="en-US"/>
              <a:pPr>
                <a:defRPr/>
              </a:pPr>
              <a:t>‹#›</a:t>
            </a:fld>
            <a:endParaRPr lang="en-US"/>
          </a:p>
        </p:txBody>
      </p:sp>
    </p:spTree>
    <p:extLst>
      <p:ext uri="{BB962C8B-B14F-4D97-AF65-F5344CB8AC3E}">
        <p14:creationId xmlns:p14="http://schemas.microsoft.com/office/powerpoint/2010/main" val="2544584325"/>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204" y="177114"/>
            <a:ext cx="8229600" cy="484748"/>
          </a:xfrm>
          <a:prstGeom prst="rect">
            <a:avLst/>
          </a:prstGeom>
        </p:spPr>
        <p:txBody>
          <a:bodyPr vert="horz" lIns="91440" tIns="45720" rIns="91440" bIns="45720" rtlCol="0" anchor="t" anchorCtr="0">
            <a:spAutoFit/>
          </a:bodyPr>
          <a:lstStyle/>
          <a:p>
            <a:r>
              <a:rPr lang="en-US" smtClean="0"/>
              <a:t>Click to edit Master title style</a:t>
            </a:r>
            <a:endParaRPr lang="en-US" dirty="0"/>
          </a:p>
        </p:txBody>
      </p:sp>
      <p:sp>
        <p:nvSpPr>
          <p:cNvPr id="3" name="Text Placeholder 2"/>
          <p:cNvSpPr>
            <a:spLocks noGrp="1"/>
          </p:cNvSpPr>
          <p:nvPr>
            <p:ph type="body" idx="1"/>
          </p:nvPr>
        </p:nvSpPr>
        <p:spPr>
          <a:xfrm>
            <a:off x="111204" y="1344823"/>
            <a:ext cx="8229600" cy="2024144"/>
          </a:xfrm>
          <a:prstGeom prst="rect">
            <a:avLst/>
          </a:prstGeom>
        </p:spPr>
        <p:txBody>
          <a:bodyPr vert="horz" lIns="91440" tIns="45720" rIns="9144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6"/>
          <p:cNvSpPr>
            <a:spLocks noChangeArrowheads="1"/>
          </p:cNvSpPr>
          <p:nvPr/>
        </p:nvSpPr>
        <p:spPr bwMode="auto">
          <a:xfrm flipH="1">
            <a:off x="228600" y="6402858"/>
            <a:ext cx="2819400" cy="304800"/>
          </a:xfrm>
          <a:prstGeom prst="rect">
            <a:avLst/>
          </a:prstGeom>
          <a:noFill/>
          <a:ln w="9525">
            <a:noFill/>
            <a:miter lim="800000"/>
            <a:headEnd/>
            <a:tailEnd/>
          </a:ln>
          <a:effectLst/>
        </p:spPr>
        <p:txBody>
          <a:bodyPr lIns="0" tIns="0" rIns="0" bIns="0"/>
          <a:lstStyle/>
          <a:p>
            <a:pPr algn="l" defTabSz="173038" eaLnBrk="1" hangingPunct="1">
              <a:lnSpc>
                <a:spcPct val="90000"/>
              </a:lnSpc>
              <a:tabLst>
                <a:tab pos="230188" algn="l"/>
              </a:tabLst>
              <a:defRPr/>
            </a:pPr>
            <a:fld id="{5090E27C-CA13-484A-97F4-0144A35C19E2}" type="slidenum">
              <a:rPr lang="en-US" sz="900" b="0" smtClean="0">
                <a:solidFill>
                  <a:schemeClr val="bg1">
                    <a:lumMod val="75000"/>
                  </a:schemeClr>
                </a:solidFill>
                <a:latin typeface="Times New Roman" pitchFamily="18" charset="0"/>
                <a:cs typeface="Times New Roman" pitchFamily="18" charset="0"/>
              </a:rPr>
              <a:pPr algn="l" defTabSz="173038" eaLnBrk="1" hangingPunct="1">
                <a:lnSpc>
                  <a:spcPct val="90000"/>
                </a:lnSpc>
                <a:tabLst>
                  <a:tab pos="230188" algn="l"/>
                </a:tabLst>
                <a:defRPr/>
              </a:pPr>
              <a:t>‹#›</a:t>
            </a:fld>
            <a:r>
              <a:rPr lang="en-US" sz="900" b="0" dirty="0" smtClean="0">
                <a:solidFill>
                  <a:schemeClr val="bg1">
                    <a:lumMod val="75000"/>
                  </a:schemeClr>
                </a:solidFill>
                <a:latin typeface="Times New Roman" pitchFamily="18" charset="0"/>
                <a:cs typeface="Times New Roman" pitchFamily="18" charset="0"/>
              </a:rPr>
              <a:t>	Managed by UT-Battelle</a:t>
            </a:r>
            <a:br>
              <a:rPr lang="en-US" sz="900" b="0" dirty="0" smtClean="0">
                <a:solidFill>
                  <a:schemeClr val="bg1">
                    <a:lumMod val="75000"/>
                  </a:schemeClr>
                </a:solidFill>
                <a:latin typeface="Times New Roman" pitchFamily="18" charset="0"/>
                <a:cs typeface="Times New Roman" pitchFamily="18" charset="0"/>
              </a:rPr>
            </a:br>
            <a:r>
              <a:rPr lang="en-US" sz="900" b="0" dirty="0" smtClean="0">
                <a:solidFill>
                  <a:schemeClr val="bg1">
                    <a:lumMod val="75000"/>
                  </a:schemeClr>
                </a:solidFill>
                <a:latin typeface="Times New Roman" pitchFamily="18" charset="0"/>
                <a:cs typeface="Times New Roman" pitchFamily="18" charset="0"/>
              </a:rPr>
              <a:t>	for the U.S. Department of Energy</a:t>
            </a:r>
            <a:endParaRPr lang="en-US" sz="900" b="0" dirty="0">
              <a:solidFill>
                <a:schemeClr val="bg1">
                  <a:lumMod val="75000"/>
                </a:schemeClr>
              </a:solidFill>
              <a:latin typeface="Times New Roman" pitchFamily="18" charset="0"/>
              <a:cs typeface="Times New Roman" pitchFamily="18" charset="0"/>
            </a:endParaRPr>
          </a:p>
        </p:txBody>
      </p:sp>
      <p:pic>
        <p:nvPicPr>
          <p:cNvPr id="6" name="Content Placeholder 10" descr="ORNL emboss_2.png"/>
          <p:cNvPicPr>
            <a:picLocks noChangeAspect="1"/>
          </p:cNvPicPr>
          <p:nvPr/>
        </p:nvPicPr>
        <p:blipFill>
          <a:blip r:embed="rId9"/>
          <a:srcRect/>
          <a:stretch>
            <a:fillRect/>
          </a:stretch>
        </p:blipFill>
        <p:spPr bwMode="auto">
          <a:xfrm>
            <a:off x="8077200" y="6216650"/>
            <a:ext cx="890588" cy="457200"/>
          </a:xfrm>
          <a:prstGeom prst="rect">
            <a:avLst/>
          </a:prstGeom>
          <a:noFill/>
          <a:ln w="9525">
            <a:noFill/>
            <a:miter lim="800000"/>
            <a:headEnd/>
            <a:tailEnd/>
          </a:ln>
        </p:spPr>
      </p:pic>
      <p:sp>
        <p:nvSpPr>
          <p:cNvPr id="7" name="Rectangle 256"/>
          <p:cNvSpPr txBox="1">
            <a:spLocks noChangeArrowheads="1"/>
          </p:cNvSpPr>
          <p:nvPr/>
        </p:nvSpPr>
        <p:spPr>
          <a:xfrm>
            <a:off x="3124200" y="6476464"/>
            <a:ext cx="2895600" cy="182562"/>
          </a:xfrm>
          <a:prstGeom prst="rect">
            <a:avLst/>
          </a:prstGeom>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smtClean="0">
                <a:ln>
                  <a:noFill/>
                </a:ln>
                <a:solidFill>
                  <a:schemeClr val="bg1">
                    <a:lumMod val="75000"/>
                  </a:schemeClr>
                </a:solidFill>
                <a:effectLst/>
                <a:uLnTx/>
                <a:uFillTx/>
                <a:latin typeface="Times New Roman" pitchFamily="18" charset="0"/>
                <a:ea typeface="+mn-ea"/>
                <a:cs typeface="Times New Roman" pitchFamily="18" charset="0"/>
              </a:rPr>
              <a:t>Presentation_name</a:t>
            </a:r>
            <a:endParaRPr kumimoji="0" lang="en-US" sz="900" b="0" i="0" u="none" strike="noStrike" kern="1200" cap="none" spc="0" normalizeH="0" baseline="0" noProof="0" dirty="0">
              <a:ln>
                <a:noFill/>
              </a:ln>
              <a:solidFill>
                <a:schemeClr val="bg1">
                  <a:lumMod val="75000"/>
                </a:schemeClr>
              </a:solidFill>
              <a:effectLst/>
              <a:uLnTx/>
              <a:uFillTx/>
              <a:latin typeface="Times New Roman" pitchFamily="18" charset="0"/>
              <a:ea typeface="+mn-ea"/>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916" r:id="rId1"/>
    <p:sldLayoutId id="2147483917" r:id="rId2"/>
    <p:sldLayoutId id="2147483919" r:id="rId3"/>
    <p:sldLayoutId id="2147483920" r:id="rId4"/>
    <p:sldLayoutId id="2147483921" r:id="rId5"/>
    <p:sldLayoutId id="2147483853" r:id="rId6"/>
    <p:sldLayoutId id="2147483922" r:id="rId7"/>
  </p:sldLayoutIdLst>
  <p:hf hdr="0" ftr="0" dt="0"/>
  <p:txStyles>
    <p:titleStyle>
      <a:lvl1pPr algn="l" defTabSz="914400" rtl="0" eaLnBrk="1" latinLnBrk="0" hangingPunct="1">
        <a:lnSpc>
          <a:spcPct val="85000"/>
        </a:lnSpc>
        <a:spcBef>
          <a:spcPct val="0"/>
        </a:spcBef>
        <a:buNone/>
        <a:defRPr sz="3000" kern="1200">
          <a:solidFill>
            <a:srgbClr val="006C3A"/>
          </a:solidFill>
          <a:latin typeface="Arial Black" pitchFamily="34" charset="0"/>
          <a:ea typeface="+mj-ea"/>
          <a:cs typeface="+mj-cs"/>
        </a:defRPr>
      </a:lvl1pPr>
    </p:titleStyle>
    <p:body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ornl.gov/~8v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deas-productivity.org/resources/howto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ideas-productivity.org/resources/howto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ideas-productivity.org/resources/howto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ornl.gov/8vt/readingList.html"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ideas-productivity.org/resources/howto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ideas-productivity.org/resources/" TargetMode="External"/><Relationship Id="rId5" Type="http://schemas.openxmlformats.org/officeDocument/2006/relationships/hyperlink" Target="https://ideas-productivity.org/" TargetMode="Externa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blogs.wsj.com/cio/2015/04/27/ibm-cio-designs-new-it-workflow-for-struggling-tech-giant/"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www.ornl.gov/8vt/readingList.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ornl.gov/8vt/readingList.html"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567431"/>
            <a:ext cx="4759422" cy="2054409"/>
          </a:xfrm>
        </p:spPr>
        <p:txBody>
          <a:bodyPr/>
          <a:lstStyle/>
          <a:p>
            <a:r>
              <a:rPr lang="en-US" dirty="0"/>
              <a:t>Some Agile Best Technical Practices for the </a:t>
            </a:r>
            <a:r>
              <a:rPr lang="en-US" dirty="0" smtClean="0"/>
              <a:t>Development </a:t>
            </a:r>
            <a:r>
              <a:rPr lang="en-US" dirty="0"/>
              <a:t>of Research-Based CSE </a:t>
            </a:r>
            <a:r>
              <a:rPr lang="en-US" dirty="0" smtClean="0"/>
              <a:t>Software</a:t>
            </a:r>
            <a:endParaRPr lang="en-US" dirty="0"/>
          </a:p>
        </p:txBody>
      </p:sp>
      <p:sp>
        <p:nvSpPr>
          <p:cNvPr id="3" name="Subtitle 2"/>
          <p:cNvSpPr>
            <a:spLocks noGrp="1"/>
          </p:cNvSpPr>
          <p:nvPr>
            <p:ph type="subTitle" idx="1"/>
          </p:nvPr>
        </p:nvSpPr>
        <p:spPr>
          <a:xfrm>
            <a:off x="117378" y="2930930"/>
            <a:ext cx="4988022" cy="2860270"/>
          </a:xfrm>
        </p:spPr>
        <p:txBody>
          <a:bodyPr/>
          <a:lstStyle/>
          <a:p>
            <a:r>
              <a:rPr lang="en-US" dirty="0" smtClean="0"/>
              <a:t>Roscoe A. </a:t>
            </a:r>
            <a:r>
              <a:rPr lang="en-US" dirty="0" smtClean="0"/>
              <a:t>Bartlett</a:t>
            </a:r>
          </a:p>
          <a:p>
            <a:r>
              <a:rPr lang="en-US" sz="2000" dirty="0" smtClean="0"/>
              <a:t>ORNL Computer </a:t>
            </a:r>
            <a:r>
              <a:rPr lang="en-US" sz="2000" dirty="0"/>
              <a:t>Science and Mathematics </a:t>
            </a:r>
            <a:r>
              <a:rPr lang="en-US" sz="2000" dirty="0" err="1" smtClean="0"/>
              <a:t>Div</a:t>
            </a:r>
            <a:r>
              <a:rPr lang="en-US" dirty="0" smtClean="0"/>
              <a:t> </a:t>
            </a:r>
            <a:endParaRPr lang="en-US" dirty="0"/>
          </a:p>
          <a:p>
            <a:r>
              <a:rPr lang="en-US" sz="2000" dirty="0" smtClean="0"/>
              <a:t>CASL Physics Integration Software Engineering Lead</a:t>
            </a:r>
            <a:endParaRPr lang="en-US" sz="2000" dirty="0"/>
          </a:p>
          <a:p>
            <a:r>
              <a:rPr lang="en-US" sz="2000" dirty="0" smtClean="0"/>
              <a:t>Trilinos </a:t>
            </a:r>
            <a:r>
              <a:rPr lang="en-US" sz="2000" dirty="0"/>
              <a:t>Software Engineering Technologies and Integration </a:t>
            </a:r>
            <a:r>
              <a:rPr lang="en-US" sz="2000" dirty="0" smtClean="0"/>
              <a:t>Lead</a:t>
            </a:r>
          </a:p>
          <a:p>
            <a:r>
              <a:rPr lang="en-US" sz="2000" dirty="0" smtClean="0"/>
              <a:t>Website: </a:t>
            </a:r>
            <a:r>
              <a:rPr lang="en-US" sz="2000" dirty="0" smtClean="0">
                <a:hlinkClick r:id="rId2"/>
              </a:rPr>
              <a:t>http</a:t>
            </a:r>
            <a:r>
              <a:rPr lang="en-US" sz="2000" dirty="0">
                <a:hlinkClick r:id="rId2"/>
              </a:rPr>
              <a:t>://www.ornl.gov/~8vt</a:t>
            </a:r>
            <a:r>
              <a:rPr lang="en-US" sz="2000" dirty="0" smtClean="0">
                <a:hlinkClick r:id="rId2"/>
              </a:rPr>
              <a:t>/</a:t>
            </a:r>
            <a:endParaRPr 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229600" cy="458587"/>
          </a:xfrm>
        </p:spPr>
        <p:txBody>
          <a:bodyPr/>
          <a:lstStyle/>
          <a:p>
            <a:r>
              <a:rPr lang="en-US" sz="2800" dirty="0" smtClean="0"/>
              <a:t>Key Agile Technical Practices</a:t>
            </a:r>
            <a:endParaRPr lang="en-US" sz="2800" dirty="0"/>
          </a:p>
        </p:txBody>
      </p:sp>
      <p:sp>
        <p:nvSpPr>
          <p:cNvPr id="3" name="Content Placeholder 2"/>
          <p:cNvSpPr>
            <a:spLocks noGrp="1"/>
          </p:cNvSpPr>
          <p:nvPr>
            <p:ph idx="1"/>
          </p:nvPr>
        </p:nvSpPr>
        <p:spPr>
          <a:xfrm>
            <a:off x="111204" y="533400"/>
            <a:ext cx="8880396" cy="5878532"/>
          </a:xfrm>
        </p:spPr>
        <p:txBody>
          <a:bodyPr/>
          <a:lstStyle/>
          <a:p>
            <a:pPr>
              <a:lnSpc>
                <a:spcPct val="100000"/>
              </a:lnSpc>
              <a:spcBef>
                <a:spcPts val="0"/>
              </a:spcBef>
            </a:pPr>
            <a:r>
              <a:rPr lang="en-US" sz="2000" dirty="0" smtClean="0"/>
              <a:t>Unit Testing</a:t>
            </a:r>
          </a:p>
          <a:p>
            <a:pPr lvl="1">
              <a:lnSpc>
                <a:spcPct val="100000"/>
              </a:lnSpc>
              <a:spcBef>
                <a:spcPts val="0"/>
              </a:spcBef>
            </a:pPr>
            <a:r>
              <a:rPr lang="en-US" sz="1600" b="0" dirty="0" smtClean="0"/>
              <a:t>Re-build fast and run fast</a:t>
            </a:r>
          </a:p>
          <a:p>
            <a:pPr lvl="1">
              <a:lnSpc>
                <a:spcPct val="100000"/>
              </a:lnSpc>
              <a:spcBef>
                <a:spcPts val="0"/>
              </a:spcBef>
            </a:pPr>
            <a:r>
              <a:rPr lang="en-US" sz="1600" b="0" dirty="0" smtClean="0"/>
              <a:t>Localize errors</a:t>
            </a:r>
          </a:p>
          <a:p>
            <a:pPr lvl="1">
              <a:lnSpc>
                <a:spcPct val="100000"/>
              </a:lnSpc>
              <a:spcBef>
                <a:spcPts val="0"/>
              </a:spcBef>
            </a:pPr>
            <a:r>
              <a:rPr lang="en-US" sz="1600" b="0" dirty="0" smtClean="0"/>
              <a:t>Well supports continuous integration, TDD, etc.</a:t>
            </a:r>
          </a:p>
          <a:p>
            <a:pPr>
              <a:lnSpc>
                <a:spcPct val="100000"/>
              </a:lnSpc>
              <a:spcBef>
                <a:spcPts val="0"/>
              </a:spcBef>
            </a:pPr>
            <a:r>
              <a:rPr lang="en-US" sz="2000" dirty="0" smtClean="0"/>
              <a:t>Integration and System-Level </a:t>
            </a:r>
            <a:r>
              <a:rPr lang="en-US" sz="2000" dirty="0"/>
              <a:t>Testing</a:t>
            </a:r>
          </a:p>
          <a:p>
            <a:pPr lvl="1">
              <a:lnSpc>
                <a:spcPct val="100000"/>
              </a:lnSpc>
              <a:spcBef>
                <a:spcPts val="0"/>
              </a:spcBef>
            </a:pPr>
            <a:r>
              <a:rPr lang="en-US" sz="1600" b="0" dirty="0"/>
              <a:t>Tests on full system or larger integrated pieces</a:t>
            </a:r>
          </a:p>
          <a:p>
            <a:pPr lvl="1">
              <a:lnSpc>
                <a:spcPct val="100000"/>
              </a:lnSpc>
              <a:spcBef>
                <a:spcPts val="0"/>
              </a:spcBef>
            </a:pPr>
            <a:r>
              <a:rPr lang="en-US" sz="1600" b="0" dirty="0"/>
              <a:t>Slower to build and </a:t>
            </a:r>
            <a:r>
              <a:rPr lang="en-US" sz="1600" b="0" dirty="0" smtClean="0"/>
              <a:t>run</a:t>
            </a:r>
          </a:p>
          <a:p>
            <a:pPr lvl="1">
              <a:lnSpc>
                <a:spcPct val="100000"/>
              </a:lnSpc>
              <a:spcBef>
                <a:spcPts val="0"/>
              </a:spcBef>
            </a:pPr>
            <a:r>
              <a:rPr lang="en-US" sz="1600" b="0" dirty="0" smtClean="0"/>
              <a:t>Generally does not well support CI or TDD.</a:t>
            </a:r>
            <a:endParaRPr lang="en-US" sz="1600" b="0" dirty="0"/>
          </a:p>
          <a:p>
            <a:pPr>
              <a:lnSpc>
                <a:spcPct val="100000"/>
              </a:lnSpc>
              <a:spcBef>
                <a:spcPts val="0"/>
              </a:spcBef>
            </a:pPr>
            <a:r>
              <a:rPr lang="en-US" sz="2000" dirty="0" smtClean="0"/>
              <a:t>Test </a:t>
            </a:r>
            <a:r>
              <a:rPr lang="en-US" sz="2000" dirty="0"/>
              <a:t>Driven Development </a:t>
            </a:r>
            <a:r>
              <a:rPr lang="en-US" sz="2000" dirty="0" smtClean="0"/>
              <a:t> (TDD)</a:t>
            </a:r>
            <a:endParaRPr lang="en-US" sz="2000" dirty="0"/>
          </a:p>
          <a:p>
            <a:pPr lvl="1">
              <a:lnSpc>
                <a:spcPct val="100000"/>
              </a:lnSpc>
              <a:spcBef>
                <a:spcPts val="0"/>
              </a:spcBef>
            </a:pPr>
            <a:r>
              <a:rPr lang="en-US" sz="1600" b="0" dirty="0" smtClean="0"/>
              <a:t>Write a compiling but failing test and verify that it fails</a:t>
            </a:r>
          </a:p>
          <a:p>
            <a:pPr lvl="1">
              <a:lnSpc>
                <a:spcPct val="100000"/>
              </a:lnSpc>
              <a:spcBef>
                <a:spcPts val="0"/>
              </a:spcBef>
            </a:pPr>
            <a:r>
              <a:rPr lang="en-US" sz="1600" b="0" dirty="0" smtClean="0"/>
              <a:t>Add/change minimal code until the test passes (keeping all other tests passing)</a:t>
            </a:r>
          </a:p>
          <a:p>
            <a:pPr lvl="1">
              <a:lnSpc>
                <a:spcPct val="100000"/>
              </a:lnSpc>
              <a:spcBef>
                <a:spcPts val="0"/>
              </a:spcBef>
            </a:pPr>
            <a:r>
              <a:rPr lang="en-US" sz="1600" b="0" dirty="0" smtClean="0"/>
              <a:t>Refactor code to make more clear and remove duplication</a:t>
            </a:r>
          </a:p>
          <a:p>
            <a:pPr lvl="1">
              <a:lnSpc>
                <a:spcPct val="100000"/>
              </a:lnSpc>
              <a:spcBef>
                <a:spcPts val="0"/>
              </a:spcBef>
            </a:pPr>
            <a:r>
              <a:rPr lang="en-US" sz="1600" b="0" dirty="0" smtClean="0"/>
              <a:t>Repeat (in many back-to-back cycles)</a:t>
            </a:r>
          </a:p>
          <a:p>
            <a:pPr>
              <a:lnSpc>
                <a:spcPct val="100000"/>
              </a:lnSpc>
              <a:spcBef>
                <a:spcPts val="0"/>
              </a:spcBef>
            </a:pPr>
            <a:r>
              <a:rPr lang="en-US" sz="2000" dirty="0" smtClean="0"/>
              <a:t>Continuous Integration</a:t>
            </a:r>
          </a:p>
          <a:p>
            <a:pPr lvl="1">
              <a:lnSpc>
                <a:spcPct val="100000"/>
              </a:lnSpc>
              <a:spcBef>
                <a:spcPts val="0"/>
              </a:spcBef>
            </a:pPr>
            <a:r>
              <a:rPr lang="en-US" sz="1600" b="0" dirty="0" smtClean="0"/>
              <a:t>Integrating software in small batches of changes frequently</a:t>
            </a:r>
          </a:p>
          <a:p>
            <a:pPr lvl="1">
              <a:lnSpc>
                <a:spcPct val="100000"/>
              </a:lnSpc>
              <a:spcBef>
                <a:spcPts val="0"/>
              </a:spcBef>
            </a:pPr>
            <a:r>
              <a:rPr lang="en-US" sz="1600" b="0" dirty="0" smtClean="0"/>
              <a:t>Most development on primary ‘master’ branch</a:t>
            </a:r>
          </a:p>
          <a:p>
            <a:pPr>
              <a:lnSpc>
                <a:spcPct val="100000"/>
              </a:lnSpc>
              <a:spcBef>
                <a:spcPts val="0"/>
              </a:spcBef>
            </a:pPr>
            <a:r>
              <a:rPr lang="en-US" sz="2000" b="0" dirty="0" smtClean="0"/>
              <a:t>I</a:t>
            </a:r>
            <a:r>
              <a:rPr lang="en-US" sz="2000" dirty="0" smtClean="0"/>
              <a:t>ncremental </a:t>
            </a:r>
            <a:r>
              <a:rPr lang="en-US" sz="2000" dirty="0"/>
              <a:t>Structured Refactoring</a:t>
            </a:r>
          </a:p>
          <a:p>
            <a:pPr lvl="1">
              <a:lnSpc>
                <a:spcPct val="100000"/>
              </a:lnSpc>
              <a:spcBef>
                <a:spcPts val="0"/>
              </a:spcBef>
            </a:pPr>
            <a:r>
              <a:rPr lang="en-US" sz="1600" b="0" dirty="0"/>
              <a:t>Make changes to restructure code without changing behavior (or </a:t>
            </a:r>
            <a:r>
              <a:rPr lang="en-US" sz="1600" b="0" dirty="0" smtClean="0"/>
              <a:t>performance, usually)</a:t>
            </a:r>
            <a:endParaRPr lang="en-US" sz="1600" b="0" dirty="0"/>
          </a:p>
          <a:p>
            <a:pPr lvl="1">
              <a:lnSpc>
                <a:spcPct val="100000"/>
              </a:lnSpc>
              <a:spcBef>
                <a:spcPts val="0"/>
              </a:spcBef>
            </a:pPr>
            <a:r>
              <a:rPr lang="en-US" sz="1600" b="0" dirty="0"/>
              <a:t>Separate refactoring changes from changes to change </a:t>
            </a:r>
            <a:r>
              <a:rPr lang="en-US" sz="1600" b="0" dirty="0" smtClean="0"/>
              <a:t>behavior</a:t>
            </a:r>
            <a:endParaRPr lang="en-US" sz="1600" b="0" dirty="0"/>
          </a:p>
          <a:p>
            <a:pPr>
              <a:lnSpc>
                <a:spcPct val="100000"/>
              </a:lnSpc>
              <a:spcBef>
                <a:spcPts val="0"/>
              </a:spcBef>
            </a:pPr>
            <a:r>
              <a:rPr lang="en-US" sz="2000" dirty="0" smtClean="0"/>
              <a:t>Agile-Emergent Design</a:t>
            </a:r>
          </a:p>
          <a:p>
            <a:pPr lvl="1">
              <a:lnSpc>
                <a:spcPct val="100000"/>
              </a:lnSpc>
              <a:spcBef>
                <a:spcPts val="0"/>
              </a:spcBef>
            </a:pPr>
            <a:r>
              <a:rPr lang="en-US" sz="1600" b="0" dirty="0" smtClean="0"/>
              <a:t>Keep the design simple and obvious for the current set of features (not some imagined set of future features)</a:t>
            </a:r>
          </a:p>
          <a:p>
            <a:pPr lvl="1">
              <a:lnSpc>
                <a:spcPct val="100000"/>
              </a:lnSpc>
              <a:spcBef>
                <a:spcPts val="0"/>
              </a:spcBef>
            </a:pPr>
            <a:r>
              <a:rPr lang="en-US" sz="1600" b="0" dirty="0" smtClean="0"/>
              <a:t>Continuously refactor code as design changes to match current feature set</a:t>
            </a:r>
            <a:endParaRPr lang="en-US" sz="2000" dirty="0"/>
          </a:p>
        </p:txBody>
      </p:sp>
      <p:sp>
        <p:nvSpPr>
          <p:cNvPr id="4" name="Content Placeholder 2"/>
          <p:cNvSpPr txBox="1">
            <a:spLocks/>
          </p:cNvSpPr>
          <p:nvPr/>
        </p:nvSpPr>
        <p:spPr>
          <a:xfrm>
            <a:off x="5105400" y="658426"/>
            <a:ext cx="3849404" cy="1779974"/>
          </a:xfrm>
          <a:prstGeom prst="rect">
            <a:avLst/>
          </a:prstGeom>
          <a:ln>
            <a:solidFill>
              <a:srgbClr val="000000"/>
            </a:solidFill>
          </a:ln>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200"/>
              </a:spcAft>
              <a:buNone/>
            </a:pPr>
            <a:r>
              <a:rPr lang="en-US" sz="1800" dirty="0" smtClean="0">
                <a:solidFill>
                  <a:srgbClr val="002060"/>
                </a:solidFill>
              </a:rPr>
              <a:t>Integration Tests</a:t>
            </a:r>
            <a:endParaRPr lang="en-US" sz="1800" dirty="0" smtClean="0">
              <a:solidFill>
                <a:srgbClr val="002060"/>
              </a:solidFill>
            </a:endParaRPr>
          </a:p>
          <a:p>
            <a:pPr marL="0" indent="0">
              <a:lnSpc>
                <a:spcPct val="100000"/>
              </a:lnSpc>
              <a:spcBef>
                <a:spcPts val="0"/>
              </a:spcBef>
              <a:spcAft>
                <a:spcPts val="200"/>
              </a:spcAft>
              <a:buNone/>
            </a:pPr>
            <a:r>
              <a:rPr lang="en-US" sz="1800" b="0" dirty="0" smtClean="0"/>
              <a:t>Courser-grained </a:t>
            </a:r>
            <a:r>
              <a:rPr lang="en-US" sz="1800" b="0" dirty="0" smtClean="0"/>
              <a:t>“Integration tests” </a:t>
            </a:r>
            <a:r>
              <a:rPr lang="en-US" sz="1800" b="0" dirty="0" smtClean="0"/>
              <a:t>can be </a:t>
            </a:r>
            <a:r>
              <a:rPr lang="en-US" sz="1800" b="0" dirty="0" smtClean="0"/>
              <a:t>relatively </a:t>
            </a:r>
            <a:r>
              <a:rPr lang="en-US" sz="1800" b="0" dirty="0" smtClean="0"/>
              <a:t>fast to write but take slightly longer to rebuild and run than pure “unit tests” but cover behavior fairly well but don’t localize errors as well as “unit tests”. </a:t>
            </a:r>
          </a:p>
        </p:txBody>
      </p:sp>
      <p:sp>
        <p:nvSpPr>
          <p:cNvPr id="5" name="Rectangle 4"/>
          <p:cNvSpPr/>
          <p:nvPr/>
        </p:nvSpPr>
        <p:spPr>
          <a:xfrm>
            <a:off x="5878178" y="3708737"/>
            <a:ext cx="2808622" cy="1015663"/>
          </a:xfrm>
          <a:prstGeom prst="rect">
            <a:avLst/>
          </a:prstGeom>
          <a:ln>
            <a:solidFill>
              <a:srgbClr val="C00000"/>
            </a:solidFill>
          </a:ln>
        </p:spPr>
        <p:txBody>
          <a:bodyPr wrap="square">
            <a:spAutoFit/>
          </a:bodyPr>
          <a:lstStyle/>
          <a:p>
            <a:pPr marL="0" indent="0" algn="ctr">
              <a:lnSpc>
                <a:spcPct val="100000"/>
              </a:lnSpc>
              <a:spcBef>
                <a:spcPts val="0"/>
              </a:spcBef>
              <a:buNone/>
            </a:pPr>
            <a:r>
              <a:rPr lang="en-US" sz="2000" dirty="0">
                <a:solidFill>
                  <a:srgbClr val="C00000"/>
                </a:solidFill>
              </a:rPr>
              <a:t>These are real skills that take time and practice to acquire!</a:t>
            </a:r>
          </a:p>
        </p:txBody>
      </p:sp>
    </p:spTree>
    <p:extLst>
      <p:ext uri="{BB962C8B-B14F-4D97-AF65-F5344CB8AC3E}">
        <p14:creationId xmlns:p14="http://schemas.microsoft.com/office/powerpoint/2010/main" val="465718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74" name="Rectangle 18"/>
          <p:cNvSpPr>
            <a:spLocks noChangeArrowheads="1"/>
          </p:cNvSpPr>
          <p:nvPr/>
        </p:nvSpPr>
        <p:spPr bwMode="auto">
          <a:xfrm>
            <a:off x="7880350" y="2622550"/>
            <a:ext cx="12636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spcAft>
                <a:spcPct val="15000"/>
              </a:spcAft>
              <a:buSzPct val="100000"/>
            </a:pPr>
            <a:r>
              <a:rPr lang="en-US" sz="1600">
                <a:solidFill>
                  <a:srgbClr val="FF0000"/>
                </a:solidFill>
              </a:rPr>
              <a:t>Regression!</a:t>
            </a:r>
          </a:p>
        </p:txBody>
      </p:sp>
      <p:sp>
        <p:nvSpPr>
          <p:cNvPr id="10244" name="Rectangle 2"/>
          <p:cNvSpPr>
            <a:spLocks noGrp="1" noChangeArrowheads="1"/>
          </p:cNvSpPr>
          <p:nvPr>
            <p:ph type="title"/>
          </p:nvPr>
        </p:nvSpPr>
        <p:spPr>
          <a:xfrm>
            <a:off x="111204" y="177114"/>
            <a:ext cx="8727996" cy="458587"/>
          </a:xfrm>
        </p:spPr>
        <p:txBody>
          <a:bodyPr>
            <a:spAutoFit/>
          </a:bodyPr>
          <a:lstStyle/>
          <a:p>
            <a:r>
              <a:rPr lang="en-US" sz="2800" dirty="0" smtClean="0"/>
              <a:t>Common Approach: Development Instability</a:t>
            </a:r>
          </a:p>
        </p:txBody>
      </p:sp>
      <p:sp>
        <p:nvSpPr>
          <p:cNvPr id="10245" name="Line 4"/>
          <p:cNvSpPr>
            <a:spLocks noChangeShapeType="1"/>
          </p:cNvSpPr>
          <p:nvPr/>
        </p:nvSpPr>
        <p:spPr bwMode="auto">
          <a:xfrm>
            <a:off x="2036763" y="1123950"/>
            <a:ext cx="0" cy="2189163"/>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0246" name="Line 5"/>
          <p:cNvSpPr>
            <a:spLocks noChangeShapeType="1"/>
          </p:cNvSpPr>
          <p:nvPr/>
        </p:nvSpPr>
        <p:spPr bwMode="auto">
          <a:xfrm>
            <a:off x="2036763" y="3313113"/>
            <a:ext cx="6299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7" name="Rectangle 6"/>
          <p:cNvSpPr>
            <a:spLocks noChangeArrowheads="1"/>
          </p:cNvSpPr>
          <p:nvPr/>
        </p:nvSpPr>
        <p:spPr bwMode="auto">
          <a:xfrm>
            <a:off x="326918" y="1892300"/>
            <a:ext cx="146706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dirty="0" smtClean="0"/>
              <a:t>#failing tests</a:t>
            </a:r>
            <a:endParaRPr lang="en-US" dirty="0"/>
          </a:p>
          <a:p>
            <a:pPr algn="ctr"/>
            <a:r>
              <a:rPr lang="en-US" dirty="0"/>
              <a:t>or</a:t>
            </a:r>
          </a:p>
          <a:p>
            <a:pPr algn="ctr"/>
            <a:r>
              <a:rPr lang="en-US" dirty="0"/>
              <a:t>#</a:t>
            </a:r>
            <a:r>
              <a:rPr lang="en-US" dirty="0" smtClean="0"/>
              <a:t>defects</a:t>
            </a:r>
            <a:endParaRPr lang="en-US" dirty="0"/>
          </a:p>
          <a:p>
            <a:pPr algn="ctr"/>
            <a:endParaRPr lang="en-US" dirty="0"/>
          </a:p>
        </p:txBody>
      </p:sp>
      <p:sp>
        <p:nvSpPr>
          <p:cNvPr id="10248" name="Line 7"/>
          <p:cNvSpPr>
            <a:spLocks noChangeShapeType="1"/>
          </p:cNvSpPr>
          <p:nvPr/>
        </p:nvSpPr>
        <p:spPr bwMode="auto">
          <a:xfrm>
            <a:off x="2613025" y="3082925"/>
            <a:ext cx="0" cy="500063"/>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49" name="Rectangle 8"/>
          <p:cNvSpPr>
            <a:spLocks noChangeArrowheads="1"/>
          </p:cNvSpPr>
          <p:nvPr/>
        </p:nvSpPr>
        <p:spPr bwMode="auto">
          <a:xfrm>
            <a:off x="8297863" y="2890838"/>
            <a:ext cx="692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ctr"/>
            <a:r>
              <a:rPr lang="en-US"/>
              <a:t>Time</a:t>
            </a:r>
          </a:p>
        </p:txBody>
      </p:sp>
      <p:sp>
        <p:nvSpPr>
          <p:cNvPr id="10250" name="Line 9"/>
          <p:cNvSpPr>
            <a:spLocks noChangeShapeType="1"/>
          </p:cNvSpPr>
          <p:nvPr/>
        </p:nvSpPr>
        <p:spPr bwMode="auto">
          <a:xfrm>
            <a:off x="6300788" y="3082925"/>
            <a:ext cx="0" cy="500063"/>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51" name="Line 10"/>
          <p:cNvSpPr>
            <a:spLocks noChangeShapeType="1"/>
          </p:cNvSpPr>
          <p:nvPr/>
        </p:nvSpPr>
        <p:spPr bwMode="auto">
          <a:xfrm>
            <a:off x="7759700" y="3082925"/>
            <a:ext cx="0" cy="500063"/>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Rectangle 11"/>
          <p:cNvSpPr>
            <a:spLocks noChangeArrowheads="1"/>
          </p:cNvSpPr>
          <p:nvPr/>
        </p:nvSpPr>
        <p:spPr bwMode="auto">
          <a:xfrm>
            <a:off x="2033588" y="3659188"/>
            <a:ext cx="1238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a:t>Release X</a:t>
            </a:r>
          </a:p>
        </p:txBody>
      </p:sp>
      <p:sp>
        <p:nvSpPr>
          <p:cNvPr id="10253" name="Rectangle 12"/>
          <p:cNvSpPr>
            <a:spLocks noChangeArrowheads="1"/>
          </p:cNvSpPr>
          <p:nvPr/>
        </p:nvSpPr>
        <p:spPr bwMode="auto">
          <a:xfrm>
            <a:off x="5440363" y="3621088"/>
            <a:ext cx="149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a:t>Branch for</a:t>
            </a:r>
          </a:p>
          <a:p>
            <a:pPr algn="ctr"/>
            <a:r>
              <a:rPr lang="en-US"/>
              <a:t>Release X+1</a:t>
            </a:r>
          </a:p>
        </p:txBody>
      </p:sp>
      <p:sp>
        <p:nvSpPr>
          <p:cNvPr id="10254" name="Rectangle 13"/>
          <p:cNvSpPr>
            <a:spLocks noChangeArrowheads="1"/>
          </p:cNvSpPr>
          <p:nvPr/>
        </p:nvSpPr>
        <p:spPr bwMode="auto">
          <a:xfrm>
            <a:off x="7105650" y="3697288"/>
            <a:ext cx="1498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a:t>Release X+1</a:t>
            </a:r>
          </a:p>
        </p:txBody>
      </p:sp>
      <p:sp>
        <p:nvSpPr>
          <p:cNvPr id="275470" name="Freeform 14"/>
          <p:cNvSpPr>
            <a:spLocks/>
          </p:cNvSpPr>
          <p:nvPr/>
        </p:nvSpPr>
        <p:spPr bwMode="auto">
          <a:xfrm>
            <a:off x="2114550" y="1892300"/>
            <a:ext cx="5653088" cy="1114425"/>
          </a:xfrm>
          <a:custGeom>
            <a:avLst/>
            <a:gdLst>
              <a:gd name="T0" fmla="*/ 0 w 3561"/>
              <a:gd name="T1" fmla="*/ 1769149866 h 702"/>
              <a:gd name="T2" fmla="*/ 791329114 w 3561"/>
              <a:gd name="T3" fmla="*/ 1769149866 h 702"/>
              <a:gd name="T4" fmla="*/ 1035785217 w 3561"/>
              <a:gd name="T5" fmla="*/ 1585178921 h 702"/>
              <a:gd name="T6" fmla="*/ 1219755795 w 3561"/>
              <a:gd name="T7" fmla="*/ 1645662650 h 702"/>
              <a:gd name="T8" fmla="*/ 1219755795 w 3561"/>
              <a:gd name="T9" fmla="*/ 1524695192 h 702"/>
              <a:gd name="T10" fmla="*/ 1401207012 w 3561"/>
              <a:gd name="T11" fmla="*/ 1403727734 h 702"/>
              <a:gd name="T12" fmla="*/ 1522174489 w 3561"/>
              <a:gd name="T13" fmla="*/ 1038304411 h 702"/>
              <a:gd name="T14" fmla="*/ 1706147052 w 3561"/>
              <a:gd name="T15" fmla="*/ 1219755598 h 702"/>
              <a:gd name="T16" fmla="*/ 1950601369 w 3561"/>
              <a:gd name="T17" fmla="*/ 854333862 h 702"/>
              <a:gd name="T18" fmla="*/ 1950601369 w 3561"/>
              <a:gd name="T19" fmla="*/ 609877799 h 702"/>
              <a:gd name="T20" fmla="*/ 2147483647 w 3561"/>
              <a:gd name="T21" fmla="*/ 304938106 h 702"/>
              <a:gd name="T22" fmla="*/ 2147483647 w 3561"/>
              <a:gd name="T23" fmla="*/ 670361528 h 702"/>
              <a:gd name="T24" fmla="*/ 2147483647 w 3561"/>
              <a:gd name="T25" fmla="*/ 123486869 h 702"/>
              <a:gd name="T26" fmla="*/ 2147483647 w 3561"/>
              <a:gd name="T27" fmla="*/ 549394070 h 702"/>
              <a:gd name="T28" fmla="*/ 2147483647 w 3561"/>
              <a:gd name="T29" fmla="*/ 1098788140 h 702"/>
              <a:gd name="T30" fmla="*/ 2147483647 w 3561"/>
              <a:gd name="T31" fmla="*/ 304938106 h 702"/>
              <a:gd name="T32" fmla="*/ 2147483647 w 3561"/>
              <a:gd name="T33" fmla="*/ 609877799 h 702"/>
              <a:gd name="T34" fmla="*/ 2147483647 w 3561"/>
              <a:gd name="T35" fmla="*/ 1053425343 h 702"/>
              <a:gd name="T36" fmla="*/ 2147483647 w 3561"/>
              <a:gd name="T37" fmla="*/ 1464211463 h 702"/>
              <a:gd name="T38" fmla="*/ 2147483647 w 3561"/>
              <a:gd name="T39" fmla="*/ 975299733 h 702"/>
              <a:gd name="T40" fmla="*/ 2147483647 w 3561"/>
              <a:gd name="T41" fmla="*/ 670361528 h 702"/>
              <a:gd name="T42" fmla="*/ 2147483647 w 3561"/>
              <a:gd name="T43" fmla="*/ 1098788140 h 702"/>
              <a:gd name="T44" fmla="*/ 2147483647 w 3561"/>
              <a:gd name="T45" fmla="*/ 1159271869 h 702"/>
              <a:gd name="T46" fmla="*/ 2147483647 w 3561"/>
              <a:gd name="T47" fmla="*/ 609877799 h 702"/>
              <a:gd name="T48" fmla="*/ 2147483647 w 3561"/>
              <a:gd name="T49" fmla="*/ 1038304411 h 702"/>
              <a:gd name="T50" fmla="*/ 2147483647 w 3561"/>
              <a:gd name="T51" fmla="*/ 1343244005 h 702"/>
              <a:gd name="T52" fmla="*/ 2147483647 w 3561"/>
              <a:gd name="T53" fmla="*/ 854333862 h 702"/>
              <a:gd name="T54" fmla="*/ 2147483647 w 3561"/>
              <a:gd name="T55" fmla="*/ 488910341 h 702"/>
              <a:gd name="T56" fmla="*/ 2147483647 w 3561"/>
              <a:gd name="T57" fmla="*/ 0 h 702"/>
              <a:gd name="T58" fmla="*/ 2147483647 w 3561"/>
              <a:gd name="T59" fmla="*/ 123486869 h 702"/>
              <a:gd name="T60" fmla="*/ 2147483647 w 3561"/>
              <a:gd name="T61" fmla="*/ 733366206 h 702"/>
              <a:gd name="T62" fmla="*/ 2147483647 w 3561"/>
              <a:gd name="T63" fmla="*/ 488910341 h 702"/>
              <a:gd name="T64" fmla="*/ 2147483647 w 3561"/>
              <a:gd name="T65" fmla="*/ 304938106 h 702"/>
              <a:gd name="T66" fmla="*/ 2147483647 w 3561"/>
              <a:gd name="T67" fmla="*/ 914816004 h 702"/>
              <a:gd name="T68" fmla="*/ 2147483647 w 3561"/>
              <a:gd name="T69" fmla="*/ 488910341 h 702"/>
              <a:gd name="T70" fmla="*/ 2147483647 w 3561"/>
              <a:gd name="T71" fmla="*/ 609877799 h 702"/>
              <a:gd name="T72" fmla="*/ 2147483647 w 3561"/>
              <a:gd name="T73" fmla="*/ 854333862 h 702"/>
              <a:gd name="T74" fmla="*/ 2147483647 w 3561"/>
              <a:gd name="T75" fmla="*/ 975299733 h 702"/>
              <a:gd name="T76" fmla="*/ 2147483647 w 3561"/>
              <a:gd name="T77" fmla="*/ 854333862 h 702"/>
              <a:gd name="T78" fmla="*/ 2147483647 w 3561"/>
              <a:gd name="T79" fmla="*/ 1159271869 h 702"/>
              <a:gd name="T80" fmla="*/ 2147483647 w 3561"/>
              <a:gd name="T81" fmla="*/ 1464211463 h 702"/>
              <a:gd name="T82" fmla="*/ 2147483647 w 3561"/>
              <a:gd name="T83" fmla="*/ 1123989693 h 702"/>
              <a:gd name="T84" fmla="*/ 2147483647 w 3561"/>
              <a:gd name="T85" fmla="*/ 929936936 h 702"/>
              <a:gd name="T86" fmla="*/ 2147483647 w 3561"/>
              <a:gd name="T87" fmla="*/ 1209674976 h 702"/>
              <a:gd name="T88" fmla="*/ 2147483647 w 3561"/>
              <a:gd name="T89" fmla="*/ 1227315270 h 702"/>
              <a:gd name="T90" fmla="*/ 2147483647 w 3561"/>
              <a:gd name="T91" fmla="*/ 1141629987 h 702"/>
              <a:gd name="T92" fmla="*/ 2147483647 w 3561"/>
              <a:gd name="T93" fmla="*/ 1333163383 h 7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561"/>
              <a:gd name="T142" fmla="*/ 0 h 702"/>
              <a:gd name="T143" fmla="*/ 3561 w 3561"/>
              <a:gd name="T144" fmla="*/ 702 h 7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561" h="702">
                <a:moveTo>
                  <a:pt x="0" y="702"/>
                </a:moveTo>
                <a:lnTo>
                  <a:pt x="314" y="702"/>
                </a:lnTo>
                <a:lnTo>
                  <a:pt x="411" y="629"/>
                </a:lnTo>
                <a:lnTo>
                  <a:pt x="484" y="653"/>
                </a:lnTo>
                <a:lnTo>
                  <a:pt x="484" y="605"/>
                </a:lnTo>
                <a:lnTo>
                  <a:pt x="556" y="557"/>
                </a:lnTo>
                <a:lnTo>
                  <a:pt x="604" y="412"/>
                </a:lnTo>
                <a:lnTo>
                  <a:pt x="677" y="484"/>
                </a:lnTo>
                <a:lnTo>
                  <a:pt x="774" y="339"/>
                </a:lnTo>
                <a:lnTo>
                  <a:pt x="774" y="242"/>
                </a:lnTo>
                <a:lnTo>
                  <a:pt x="871" y="121"/>
                </a:lnTo>
                <a:lnTo>
                  <a:pt x="895" y="266"/>
                </a:lnTo>
                <a:lnTo>
                  <a:pt x="1040" y="49"/>
                </a:lnTo>
                <a:lnTo>
                  <a:pt x="1113" y="218"/>
                </a:lnTo>
                <a:lnTo>
                  <a:pt x="1137" y="436"/>
                </a:lnTo>
                <a:lnTo>
                  <a:pt x="1282" y="121"/>
                </a:lnTo>
                <a:lnTo>
                  <a:pt x="1403" y="242"/>
                </a:lnTo>
                <a:lnTo>
                  <a:pt x="1409" y="418"/>
                </a:lnTo>
                <a:lnTo>
                  <a:pt x="1451" y="581"/>
                </a:lnTo>
                <a:lnTo>
                  <a:pt x="1500" y="387"/>
                </a:lnTo>
                <a:lnTo>
                  <a:pt x="1596" y="266"/>
                </a:lnTo>
                <a:lnTo>
                  <a:pt x="1742" y="436"/>
                </a:lnTo>
                <a:lnTo>
                  <a:pt x="1790" y="460"/>
                </a:lnTo>
                <a:lnTo>
                  <a:pt x="1814" y="242"/>
                </a:lnTo>
                <a:lnTo>
                  <a:pt x="1887" y="412"/>
                </a:lnTo>
                <a:lnTo>
                  <a:pt x="1959" y="533"/>
                </a:lnTo>
                <a:lnTo>
                  <a:pt x="2056" y="339"/>
                </a:lnTo>
                <a:lnTo>
                  <a:pt x="2153" y="194"/>
                </a:lnTo>
                <a:lnTo>
                  <a:pt x="2201" y="0"/>
                </a:lnTo>
                <a:lnTo>
                  <a:pt x="2298" y="49"/>
                </a:lnTo>
                <a:lnTo>
                  <a:pt x="2298" y="291"/>
                </a:lnTo>
                <a:lnTo>
                  <a:pt x="2395" y="194"/>
                </a:lnTo>
                <a:lnTo>
                  <a:pt x="2467" y="121"/>
                </a:lnTo>
                <a:lnTo>
                  <a:pt x="2516" y="363"/>
                </a:lnTo>
                <a:lnTo>
                  <a:pt x="2612" y="194"/>
                </a:lnTo>
                <a:lnTo>
                  <a:pt x="2709" y="242"/>
                </a:lnTo>
                <a:lnTo>
                  <a:pt x="2733" y="339"/>
                </a:lnTo>
                <a:lnTo>
                  <a:pt x="2903" y="387"/>
                </a:lnTo>
                <a:lnTo>
                  <a:pt x="2951" y="339"/>
                </a:lnTo>
                <a:lnTo>
                  <a:pt x="3024" y="460"/>
                </a:lnTo>
                <a:lnTo>
                  <a:pt x="3024" y="581"/>
                </a:lnTo>
                <a:lnTo>
                  <a:pt x="3151" y="446"/>
                </a:lnTo>
                <a:lnTo>
                  <a:pt x="3241" y="369"/>
                </a:lnTo>
                <a:lnTo>
                  <a:pt x="3332" y="480"/>
                </a:lnTo>
                <a:lnTo>
                  <a:pt x="3429" y="487"/>
                </a:lnTo>
                <a:lnTo>
                  <a:pt x="3533" y="453"/>
                </a:lnTo>
                <a:lnTo>
                  <a:pt x="3561" y="529"/>
                </a:lnTo>
              </a:path>
            </a:pathLst>
          </a:custGeom>
          <a:noFill/>
          <a:ln w="1270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sp>
        <p:nvSpPr>
          <p:cNvPr id="275471" name="Rectangle 15"/>
          <p:cNvSpPr>
            <a:spLocks noChangeArrowheads="1"/>
          </p:cNvSpPr>
          <p:nvPr/>
        </p:nvSpPr>
        <p:spPr bwMode="auto">
          <a:xfrm>
            <a:off x="3625432" y="817563"/>
            <a:ext cx="3028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sz="2400" b="1" dirty="0">
                <a:solidFill>
                  <a:srgbClr val="FF0000"/>
                </a:solidFill>
              </a:rPr>
              <a:t>Common Approach</a:t>
            </a:r>
          </a:p>
          <a:p>
            <a:pPr algn="ctr"/>
            <a:r>
              <a:rPr lang="en-US" sz="2400" b="1" dirty="0">
                <a:solidFill>
                  <a:srgbClr val="FF0000"/>
                </a:solidFill>
              </a:rPr>
              <a:t>NOT AGILE!</a:t>
            </a:r>
          </a:p>
        </p:txBody>
      </p:sp>
      <p:sp>
        <p:nvSpPr>
          <p:cNvPr id="275472" name="Rectangle 16"/>
          <p:cNvSpPr>
            <a:spLocks noChangeArrowheads="1"/>
          </p:cNvSpPr>
          <p:nvPr/>
        </p:nvSpPr>
        <p:spPr bwMode="auto">
          <a:xfrm>
            <a:off x="347663" y="3946525"/>
            <a:ext cx="79502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marL="342900" indent="-171450">
              <a:spcAft>
                <a:spcPct val="15000"/>
              </a:spcAft>
              <a:buSzPct val="100000"/>
            </a:pPr>
            <a:r>
              <a:rPr lang="en-US" sz="1600" b="1" u="sng" dirty="0">
                <a:solidFill>
                  <a:srgbClr val="FF0000"/>
                </a:solidFill>
              </a:rPr>
              <a:t>Problems</a:t>
            </a:r>
          </a:p>
          <a:p>
            <a:pPr marL="342900" indent="-171450">
              <a:spcAft>
                <a:spcPct val="15000"/>
              </a:spcAft>
              <a:buSzPct val="100000"/>
              <a:buFontTx/>
              <a:buChar char="•"/>
            </a:pPr>
            <a:r>
              <a:rPr lang="en-US" sz="1600" dirty="0">
                <a:solidFill>
                  <a:srgbClr val="FF0000"/>
                </a:solidFill>
              </a:rPr>
              <a:t>Cost of fixing defects increases the longer they exist in the code</a:t>
            </a:r>
          </a:p>
          <a:p>
            <a:pPr marL="342900" indent="-171450">
              <a:spcAft>
                <a:spcPct val="15000"/>
              </a:spcAft>
              <a:buSzPct val="100000"/>
              <a:buFontTx/>
              <a:buChar char="•"/>
            </a:pPr>
            <a:r>
              <a:rPr lang="en-US" sz="1600" dirty="0">
                <a:solidFill>
                  <a:srgbClr val="FF0000"/>
                </a:solidFill>
              </a:rPr>
              <a:t>Difficult to sustain development productivity</a:t>
            </a:r>
          </a:p>
          <a:p>
            <a:pPr marL="342900" indent="-171450">
              <a:spcAft>
                <a:spcPct val="15000"/>
              </a:spcAft>
              <a:buSzPct val="100000"/>
              <a:buFontTx/>
              <a:buChar char="•"/>
            </a:pPr>
            <a:r>
              <a:rPr lang="en-US" sz="1600" dirty="0">
                <a:solidFill>
                  <a:srgbClr val="FF0000"/>
                </a:solidFill>
              </a:rPr>
              <a:t>Broken code begets broken code (i.e. broken window phenomenon) </a:t>
            </a:r>
          </a:p>
          <a:p>
            <a:pPr marL="342900" indent="-171450">
              <a:spcAft>
                <a:spcPct val="15000"/>
              </a:spcAft>
              <a:buSzPct val="100000"/>
              <a:buFontTx/>
              <a:buChar char="•"/>
            </a:pPr>
            <a:r>
              <a:rPr lang="en-US" sz="1600" dirty="0">
                <a:solidFill>
                  <a:srgbClr val="FF0000"/>
                </a:solidFill>
              </a:rPr>
              <a:t>Long time between branch and release</a:t>
            </a:r>
          </a:p>
          <a:p>
            <a:pPr marL="685800" lvl="1" indent="-228600">
              <a:spcAft>
                <a:spcPct val="15000"/>
              </a:spcAft>
              <a:buSzPct val="100000"/>
              <a:buFontTx/>
              <a:buChar char="–"/>
            </a:pPr>
            <a:r>
              <a:rPr lang="en-US" sz="1400" dirty="0">
                <a:solidFill>
                  <a:srgbClr val="FF0000"/>
                </a:solidFill>
              </a:rPr>
              <a:t>Difficult to merge changes back into main development branch</a:t>
            </a:r>
          </a:p>
          <a:p>
            <a:pPr marL="685800" lvl="1" indent="-228600">
              <a:spcAft>
                <a:spcPct val="15000"/>
              </a:spcAft>
              <a:buSzPct val="100000"/>
              <a:buFontTx/>
              <a:buChar char="–"/>
            </a:pPr>
            <a:r>
              <a:rPr lang="en-US" sz="1400" dirty="0">
                <a:solidFill>
                  <a:srgbClr val="FF0000"/>
                </a:solidFill>
              </a:rPr>
              <a:t>Temptation to add “features” to the release branch before a release</a:t>
            </a:r>
          </a:p>
          <a:p>
            <a:pPr marL="342900" indent="-171450">
              <a:spcAft>
                <a:spcPct val="15000"/>
              </a:spcAft>
              <a:buSzPct val="100000"/>
              <a:buFontTx/>
              <a:buChar char="•"/>
            </a:pPr>
            <a:r>
              <a:rPr lang="en-US" sz="1600" dirty="0">
                <a:solidFill>
                  <a:srgbClr val="FF0000"/>
                </a:solidFill>
              </a:rPr>
              <a:t>Nearly impossible to consider more frequent development integration models</a:t>
            </a:r>
          </a:p>
          <a:p>
            <a:pPr marL="342900" indent="-171450">
              <a:spcAft>
                <a:spcPct val="15000"/>
              </a:spcAft>
              <a:buSzPct val="100000"/>
              <a:buFontTx/>
              <a:buChar char="•"/>
            </a:pPr>
            <a:r>
              <a:rPr lang="en-US" sz="1600" dirty="0">
                <a:solidFill>
                  <a:srgbClr val="FF0000"/>
                </a:solidFill>
              </a:rPr>
              <a:t>High risk of creating a regression</a:t>
            </a:r>
          </a:p>
        </p:txBody>
      </p:sp>
      <p:sp>
        <p:nvSpPr>
          <p:cNvPr id="275473" name="AutoShape 17"/>
          <p:cNvSpPr>
            <a:spLocks/>
          </p:cNvSpPr>
          <p:nvPr/>
        </p:nvSpPr>
        <p:spPr bwMode="auto">
          <a:xfrm>
            <a:off x="7797800" y="2738438"/>
            <a:ext cx="77788" cy="268287"/>
          </a:xfrm>
          <a:prstGeom prst="rightBrace">
            <a:avLst>
              <a:gd name="adj1" fmla="val 28741"/>
              <a:gd name="adj2" fmla="val 50000"/>
            </a:avLst>
          </a:prstGeom>
          <a:noFill/>
          <a:ln w="127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766451707"/>
      </p:ext>
    </p:extLst>
  </p:cSld>
  <p:clrMapOvr>
    <a:masterClrMapping/>
  </p:clrMapOvr>
  <mc:AlternateContent xmlns:mc="http://schemas.openxmlformats.org/markup-compatibility/2006">
    <mc:Choice xmlns:p14="http://schemas.microsoft.com/office/powerpoint/2010/main" Requires="p14">
      <p:transition spd="med" p14:dur="700" advTm="75766">
        <p:fade/>
      </p:transition>
    </mc:Choice>
    <mc:Fallback>
      <p:transition spd="med" advTm="75766">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5470"/>
                                        </p:tgtEl>
                                        <p:attrNameLst>
                                          <p:attrName>style.visibility</p:attrName>
                                        </p:attrNameLst>
                                      </p:cBhvr>
                                      <p:to>
                                        <p:strVal val="visible"/>
                                      </p:to>
                                    </p:set>
                                    <p:animEffect transition="in" filter="dissolve">
                                      <p:cBhvr>
                                        <p:cTn id="7" dur="500"/>
                                        <p:tgtEl>
                                          <p:spTgt spid="275470"/>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75471"/>
                                        </p:tgtEl>
                                        <p:attrNameLst>
                                          <p:attrName>style.visibility</p:attrName>
                                        </p:attrNameLst>
                                      </p:cBhvr>
                                      <p:to>
                                        <p:strVal val="visible"/>
                                      </p:to>
                                    </p:set>
                                    <p:animEffect transition="in" filter="dissolve">
                                      <p:cBhvr>
                                        <p:cTn id="11" dur="500"/>
                                        <p:tgtEl>
                                          <p:spTgt spid="27547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75473"/>
                                        </p:tgtEl>
                                        <p:attrNameLst>
                                          <p:attrName>style.visibility</p:attrName>
                                        </p:attrNameLst>
                                      </p:cBhvr>
                                      <p:to>
                                        <p:strVal val="visible"/>
                                      </p:to>
                                    </p:set>
                                    <p:animEffect transition="in" filter="dissolve">
                                      <p:cBhvr>
                                        <p:cTn id="16" dur="500"/>
                                        <p:tgtEl>
                                          <p:spTgt spid="27547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75474"/>
                                        </p:tgtEl>
                                        <p:attrNameLst>
                                          <p:attrName>style.visibility</p:attrName>
                                        </p:attrNameLst>
                                      </p:cBhvr>
                                      <p:to>
                                        <p:strVal val="visible"/>
                                      </p:to>
                                    </p:set>
                                    <p:animEffect transition="in" filter="dissolve">
                                      <p:cBhvr>
                                        <p:cTn id="19" dur="500"/>
                                        <p:tgtEl>
                                          <p:spTgt spid="27547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75472"/>
                                        </p:tgtEl>
                                        <p:attrNameLst>
                                          <p:attrName>style.visibility</p:attrName>
                                        </p:attrNameLst>
                                      </p:cBhvr>
                                      <p:to>
                                        <p:strVal val="visible"/>
                                      </p:to>
                                    </p:set>
                                    <p:animEffect transition="in" filter="dissolve">
                                      <p:cBhvr>
                                        <p:cTn id="24" dur="500"/>
                                        <p:tgtEl>
                                          <p:spTgt spid="275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74" grpId="0"/>
      <p:bldP spid="275470" grpId="0" animBg="1"/>
      <p:bldP spid="275471" grpId="0"/>
      <p:bldP spid="275472" grpId="0"/>
      <p:bldP spid="27547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6"/>
          <p:cNvSpPr>
            <a:spLocks noChangeArrowheads="1"/>
          </p:cNvSpPr>
          <p:nvPr/>
        </p:nvSpPr>
        <p:spPr bwMode="auto">
          <a:xfrm>
            <a:off x="326918" y="1892300"/>
            <a:ext cx="146706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dirty="0" smtClean="0"/>
              <a:t>#failing tests</a:t>
            </a:r>
            <a:endParaRPr lang="en-US" dirty="0"/>
          </a:p>
          <a:p>
            <a:pPr algn="ctr"/>
            <a:r>
              <a:rPr lang="en-US" dirty="0"/>
              <a:t>or</a:t>
            </a:r>
          </a:p>
          <a:p>
            <a:pPr algn="ctr"/>
            <a:r>
              <a:rPr lang="en-US" dirty="0"/>
              <a:t>#</a:t>
            </a:r>
            <a:r>
              <a:rPr lang="en-US" dirty="0" smtClean="0"/>
              <a:t>defects</a:t>
            </a:r>
            <a:endParaRPr lang="en-US" dirty="0"/>
          </a:p>
          <a:p>
            <a:pPr algn="ctr"/>
            <a:endParaRPr lang="en-US" dirty="0"/>
          </a:p>
        </p:txBody>
      </p:sp>
      <p:sp>
        <p:nvSpPr>
          <p:cNvPr id="11267" name="Rectangle 3"/>
          <p:cNvSpPr>
            <a:spLocks noGrp="1" noChangeArrowheads="1"/>
          </p:cNvSpPr>
          <p:nvPr>
            <p:ph type="title"/>
          </p:nvPr>
        </p:nvSpPr>
        <p:spPr>
          <a:xfrm>
            <a:off x="111203" y="177114"/>
            <a:ext cx="8878809" cy="458587"/>
          </a:xfrm>
        </p:spPr>
        <p:txBody>
          <a:bodyPr/>
          <a:lstStyle/>
          <a:p>
            <a:r>
              <a:rPr lang="en-US" sz="2800" dirty="0" smtClean="0"/>
              <a:t>Agile Approach: Development Stability</a:t>
            </a:r>
          </a:p>
        </p:txBody>
      </p:sp>
      <p:sp>
        <p:nvSpPr>
          <p:cNvPr id="11268" name="Line 4"/>
          <p:cNvSpPr>
            <a:spLocks noChangeShapeType="1"/>
          </p:cNvSpPr>
          <p:nvPr/>
        </p:nvSpPr>
        <p:spPr bwMode="auto">
          <a:xfrm>
            <a:off x="2036763" y="1123950"/>
            <a:ext cx="0" cy="2189163"/>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269" name="Line 5"/>
          <p:cNvSpPr>
            <a:spLocks noChangeShapeType="1"/>
          </p:cNvSpPr>
          <p:nvPr/>
        </p:nvSpPr>
        <p:spPr bwMode="auto">
          <a:xfrm>
            <a:off x="2036763" y="3313113"/>
            <a:ext cx="6299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1" name="Line 7"/>
          <p:cNvSpPr>
            <a:spLocks noChangeShapeType="1"/>
          </p:cNvSpPr>
          <p:nvPr/>
        </p:nvSpPr>
        <p:spPr bwMode="auto">
          <a:xfrm>
            <a:off x="2613025" y="3082925"/>
            <a:ext cx="0" cy="500063"/>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1272" name="Rectangle 8"/>
          <p:cNvSpPr>
            <a:spLocks noChangeArrowheads="1"/>
          </p:cNvSpPr>
          <p:nvPr/>
        </p:nvSpPr>
        <p:spPr bwMode="auto">
          <a:xfrm>
            <a:off x="8297863" y="2890838"/>
            <a:ext cx="692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ctr"/>
            <a:r>
              <a:rPr lang="en-US"/>
              <a:t>Time</a:t>
            </a:r>
          </a:p>
        </p:txBody>
      </p:sp>
      <p:sp>
        <p:nvSpPr>
          <p:cNvPr id="11273" name="Line 9"/>
          <p:cNvSpPr>
            <a:spLocks noChangeShapeType="1"/>
          </p:cNvSpPr>
          <p:nvPr/>
        </p:nvSpPr>
        <p:spPr bwMode="auto">
          <a:xfrm>
            <a:off x="7491413" y="3082925"/>
            <a:ext cx="0" cy="500063"/>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1274" name="Line 10"/>
          <p:cNvSpPr>
            <a:spLocks noChangeShapeType="1"/>
          </p:cNvSpPr>
          <p:nvPr/>
        </p:nvSpPr>
        <p:spPr bwMode="auto">
          <a:xfrm>
            <a:off x="7759700" y="3082925"/>
            <a:ext cx="0" cy="500063"/>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1275" name="Rectangle 11"/>
          <p:cNvSpPr>
            <a:spLocks noChangeArrowheads="1"/>
          </p:cNvSpPr>
          <p:nvPr/>
        </p:nvSpPr>
        <p:spPr bwMode="auto">
          <a:xfrm>
            <a:off x="2033588" y="3659188"/>
            <a:ext cx="1238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a:t>Release X</a:t>
            </a:r>
          </a:p>
        </p:txBody>
      </p:sp>
      <p:sp>
        <p:nvSpPr>
          <p:cNvPr id="11276" name="Rectangle 12"/>
          <p:cNvSpPr>
            <a:spLocks noChangeArrowheads="1"/>
          </p:cNvSpPr>
          <p:nvPr/>
        </p:nvSpPr>
        <p:spPr bwMode="auto">
          <a:xfrm>
            <a:off x="6107113" y="3621088"/>
            <a:ext cx="149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a:t>Branch for</a:t>
            </a:r>
          </a:p>
          <a:p>
            <a:pPr algn="ctr"/>
            <a:r>
              <a:rPr lang="en-US"/>
              <a:t>Release X+1</a:t>
            </a:r>
          </a:p>
        </p:txBody>
      </p:sp>
      <p:sp>
        <p:nvSpPr>
          <p:cNvPr id="11277" name="Rectangle 13"/>
          <p:cNvSpPr>
            <a:spLocks noChangeArrowheads="1"/>
          </p:cNvSpPr>
          <p:nvPr/>
        </p:nvSpPr>
        <p:spPr bwMode="auto">
          <a:xfrm>
            <a:off x="7605713" y="3659188"/>
            <a:ext cx="1498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a:t>Release X+1</a:t>
            </a:r>
          </a:p>
        </p:txBody>
      </p:sp>
      <p:sp>
        <p:nvSpPr>
          <p:cNvPr id="277519" name="Rectangle 15"/>
          <p:cNvSpPr>
            <a:spLocks noChangeArrowheads="1"/>
          </p:cNvSpPr>
          <p:nvPr/>
        </p:nvSpPr>
        <p:spPr bwMode="auto">
          <a:xfrm>
            <a:off x="3990975" y="817563"/>
            <a:ext cx="231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sz="2400" b="1">
                <a:solidFill>
                  <a:srgbClr val="0033CC"/>
                </a:solidFill>
              </a:rPr>
              <a:t>The Agile way!</a:t>
            </a:r>
          </a:p>
        </p:txBody>
      </p:sp>
      <p:sp>
        <p:nvSpPr>
          <p:cNvPr id="277520" name="Rectangle 16"/>
          <p:cNvSpPr>
            <a:spLocks noChangeArrowheads="1"/>
          </p:cNvSpPr>
          <p:nvPr/>
        </p:nvSpPr>
        <p:spPr bwMode="auto">
          <a:xfrm>
            <a:off x="385763" y="4038600"/>
            <a:ext cx="8026400"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marL="342900" indent="-171450">
              <a:spcAft>
                <a:spcPct val="15000"/>
              </a:spcAft>
              <a:buSzPct val="100000"/>
            </a:pPr>
            <a:r>
              <a:rPr lang="en-US" sz="1600" b="1" u="sng" dirty="0">
                <a:solidFill>
                  <a:srgbClr val="0033CC"/>
                </a:solidFill>
              </a:rPr>
              <a:t>Advantages</a:t>
            </a:r>
          </a:p>
          <a:p>
            <a:pPr marL="342900" indent="-171450">
              <a:spcAft>
                <a:spcPct val="15000"/>
              </a:spcAft>
              <a:buSzPct val="100000"/>
              <a:buFontTx/>
              <a:buChar char="•"/>
            </a:pPr>
            <a:r>
              <a:rPr lang="en-US" sz="1600" dirty="0">
                <a:solidFill>
                  <a:srgbClr val="0033CC"/>
                </a:solidFill>
              </a:rPr>
              <a:t>Defects are kept out of the code in the first place</a:t>
            </a:r>
          </a:p>
          <a:p>
            <a:pPr marL="342900" indent="-171450">
              <a:spcAft>
                <a:spcPct val="15000"/>
              </a:spcAft>
              <a:buSzPct val="100000"/>
              <a:buFontTx/>
              <a:buChar char="•"/>
            </a:pPr>
            <a:r>
              <a:rPr lang="en-US" sz="1600" dirty="0">
                <a:solidFill>
                  <a:srgbClr val="0033CC"/>
                </a:solidFill>
              </a:rPr>
              <a:t>Code is kept in a near releasable state at all times</a:t>
            </a:r>
          </a:p>
          <a:p>
            <a:pPr marL="342900" indent="-171450">
              <a:spcAft>
                <a:spcPct val="15000"/>
              </a:spcAft>
              <a:buSzPct val="100000"/>
              <a:buFontTx/>
              <a:buChar char="•"/>
            </a:pPr>
            <a:r>
              <a:rPr lang="en-US" sz="1600" dirty="0">
                <a:solidFill>
                  <a:srgbClr val="0033CC"/>
                </a:solidFill>
              </a:rPr>
              <a:t>Shorten time needed to put out a release</a:t>
            </a:r>
          </a:p>
          <a:p>
            <a:pPr marL="342900" indent="-171450">
              <a:spcAft>
                <a:spcPct val="15000"/>
              </a:spcAft>
              <a:buSzPct val="100000"/>
              <a:buFontTx/>
              <a:buChar char="•"/>
            </a:pPr>
            <a:r>
              <a:rPr lang="en-US" sz="1600" dirty="0">
                <a:solidFill>
                  <a:srgbClr val="0033CC"/>
                </a:solidFill>
              </a:rPr>
              <a:t>Allow for more frequent releases</a:t>
            </a:r>
          </a:p>
          <a:p>
            <a:pPr marL="342900" indent="-171450">
              <a:spcAft>
                <a:spcPct val="15000"/>
              </a:spcAft>
              <a:buSzPct val="100000"/>
              <a:buFontTx/>
              <a:buChar char="•"/>
            </a:pPr>
            <a:r>
              <a:rPr lang="en-US" sz="1600" dirty="0">
                <a:solidFill>
                  <a:srgbClr val="0033CC"/>
                </a:solidFill>
              </a:rPr>
              <a:t>Reduce risk of creating regressions</a:t>
            </a:r>
          </a:p>
          <a:p>
            <a:pPr marL="342900" indent="-171450">
              <a:spcAft>
                <a:spcPct val="15000"/>
              </a:spcAft>
              <a:buSzPct val="100000"/>
              <a:buFontTx/>
              <a:buChar char="•"/>
            </a:pPr>
            <a:r>
              <a:rPr lang="en-US" sz="1600" dirty="0">
                <a:solidFill>
                  <a:srgbClr val="0033CC"/>
                </a:solidFill>
              </a:rPr>
              <a:t>Decrease overall development cost (Fundamental Principle of Software Quality)</a:t>
            </a:r>
          </a:p>
          <a:p>
            <a:pPr marL="342900" indent="-171450">
              <a:spcAft>
                <a:spcPct val="15000"/>
              </a:spcAft>
              <a:buSzPct val="100000"/>
              <a:buFontTx/>
              <a:buChar char="•"/>
            </a:pPr>
            <a:r>
              <a:rPr lang="en-US" sz="1600" dirty="0">
                <a:solidFill>
                  <a:srgbClr val="0033CC"/>
                </a:solidFill>
              </a:rPr>
              <a:t>Allows many options in how to do development integration models</a:t>
            </a:r>
          </a:p>
        </p:txBody>
      </p:sp>
      <p:sp>
        <p:nvSpPr>
          <p:cNvPr id="277522" name="Freeform 18"/>
          <p:cNvSpPr>
            <a:spLocks/>
          </p:cNvSpPr>
          <p:nvPr/>
        </p:nvSpPr>
        <p:spPr bwMode="auto">
          <a:xfrm>
            <a:off x="2074863" y="2852738"/>
            <a:ext cx="6099175" cy="422275"/>
          </a:xfrm>
          <a:custGeom>
            <a:avLst/>
            <a:gdLst>
              <a:gd name="T0" fmla="*/ 0 w 3842"/>
              <a:gd name="T1" fmla="*/ 609877731 h 266"/>
              <a:gd name="T2" fmla="*/ 854333942 w 3842"/>
              <a:gd name="T3" fmla="*/ 609877731 h 266"/>
              <a:gd name="T4" fmla="*/ 1038304508 w 3842"/>
              <a:gd name="T5" fmla="*/ 488910287 h 266"/>
              <a:gd name="T6" fmla="*/ 1159271977 w 3842"/>
              <a:gd name="T7" fmla="*/ 549394009 h 266"/>
              <a:gd name="T8" fmla="*/ 1524695334 w 3842"/>
              <a:gd name="T9" fmla="*/ 304938072 h 266"/>
              <a:gd name="T10" fmla="*/ 1524695334 w 3842"/>
              <a:gd name="T11" fmla="*/ 549394009 h 266"/>
              <a:gd name="T12" fmla="*/ 2074089654 w 3842"/>
              <a:gd name="T13" fmla="*/ 425905615 h 266"/>
              <a:gd name="T14" fmla="*/ 2074089654 w 3842"/>
              <a:gd name="T15" fmla="*/ 549394009 h 266"/>
              <a:gd name="T16" fmla="*/ 2147483647 w 3842"/>
              <a:gd name="T17" fmla="*/ 549394009 h 266"/>
              <a:gd name="T18" fmla="*/ 2147483647 w 3842"/>
              <a:gd name="T19" fmla="*/ 425905615 h 266"/>
              <a:gd name="T20" fmla="*/ 2147483647 w 3842"/>
              <a:gd name="T21" fmla="*/ 304938072 h 266"/>
              <a:gd name="T22" fmla="*/ 2147483647 w 3842"/>
              <a:gd name="T23" fmla="*/ 488910287 h 266"/>
              <a:gd name="T24" fmla="*/ 2147483647 w 3842"/>
              <a:gd name="T25" fmla="*/ 304938072 h 266"/>
              <a:gd name="T26" fmla="*/ 2147483647 w 3842"/>
              <a:gd name="T27" fmla="*/ 425905615 h 266"/>
              <a:gd name="T28" fmla="*/ 2147483647 w 3842"/>
              <a:gd name="T29" fmla="*/ 549394009 h 266"/>
              <a:gd name="T30" fmla="*/ 2147483647 w 3842"/>
              <a:gd name="T31" fmla="*/ 244454350 h 266"/>
              <a:gd name="T32" fmla="*/ 2147483647 w 3842"/>
              <a:gd name="T33" fmla="*/ 0 h 266"/>
              <a:gd name="T34" fmla="*/ 2147483647 w 3842"/>
              <a:gd name="T35" fmla="*/ 549394009 h 266"/>
              <a:gd name="T36" fmla="*/ 2147483647 w 3842"/>
              <a:gd name="T37" fmla="*/ 425905615 h 266"/>
              <a:gd name="T38" fmla="*/ 2147483647 w 3842"/>
              <a:gd name="T39" fmla="*/ 244454350 h 266"/>
              <a:gd name="T40" fmla="*/ 2147483647 w 3842"/>
              <a:gd name="T41" fmla="*/ 425905615 h 266"/>
              <a:gd name="T42" fmla="*/ 2147483647 w 3842"/>
              <a:gd name="T43" fmla="*/ 365421794 h 266"/>
              <a:gd name="T44" fmla="*/ 2147483647 w 3842"/>
              <a:gd name="T45" fmla="*/ 425905615 h 266"/>
              <a:gd name="T46" fmla="*/ 2147483647 w 3842"/>
              <a:gd name="T47" fmla="*/ 549394009 h 266"/>
              <a:gd name="T48" fmla="*/ 2147483647 w 3842"/>
              <a:gd name="T49" fmla="*/ 425905615 h 266"/>
              <a:gd name="T50" fmla="*/ 2147483647 w 3842"/>
              <a:gd name="T51" fmla="*/ 425905615 h 266"/>
              <a:gd name="T52" fmla="*/ 2147483647 w 3842"/>
              <a:gd name="T53" fmla="*/ 549394009 h 266"/>
              <a:gd name="T54" fmla="*/ 2147483647 w 3842"/>
              <a:gd name="T55" fmla="*/ 425905615 h 266"/>
              <a:gd name="T56" fmla="*/ 2147483647 w 3842"/>
              <a:gd name="T57" fmla="*/ 425905615 h 266"/>
              <a:gd name="T58" fmla="*/ 2147483647 w 3842"/>
              <a:gd name="T59" fmla="*/ 670361453 h 266"/>
              <a:gd name="T60" fmla="*/ 2147483647 w 3842"/>
              <a:gd name="T61" fmla="*/ 549394009 h 266"/>
              <a:gd name="T62" fmla="*/ 2147483647 w 3842"/>
              <a:gd name="T63" fmla="*/ 365421794 h 266"/>
              <a:gd name="T64" fmla="*/ 2147483647 w 3842"/>
              <a:gd name="T65" fmla="*/ 425905615 h 266"/>
              <a:gd name="T66" fmla="*/ 2147483647 w 3842"/>
              <a:gd name="T67" fmla="*/ 549394009 h 266"/>
              <a:gd name="T68" fmla="*/ 2147483647 w 3842"/>
              <a:gd name="T69" fmla="*/ 549394009 h 266"/>
              <a:gd name="T70" fmla="*/ 2147483647 w 3842"/>
              <a:gd name="T71" fmla="*/ 425905615 h 266"/>
              <a:gd name="T72" fmla="*/ 2147483647 w 3842"/>
              <a:gd name="T73" fmla="*/ 549394009 h 266"/>
              <a:gd name="T74" fmla="*/ 2147483647 w 3842"/>
              <a:gd name="T75" fmla="*/ 549394009 h 266"/>
              <a:gd name="T76" fmla="*/ 2147483647 w 3842"/>
              <a:gd name="T77" fmla="*/ 425905615 h 266"/>
              <a:gd name="T78" fmla="*/ 2147483647 w 3842"/>
              <a:gd name="T79" fmla="*/ 549394009 h 266"/>
              <a:gd name="T80" fmla="*/ 2147483647 w 3842"/>
              <a:gd name="T81" fmla="*/ 549394009 h 266"/>
              <a:gd name="T82" fmla="*/ 2147483647 w 3842"/>
              <a:gd name="T83" fmla="*/ 425905615 h 266"/>
              <a:gd name="T84" fmla="*/ 2147483647 w 3842"/>
              <a:gd name="T85" fmla="*/ 609877731 h 266"/>
              <a:gd name="T86" fmla="*/ 2147483647 w 3842"/>
              <a:gd name="T87" fmla="*/ 549394009 h 266"/>
              <a:gd name="T88" fmla="*/ 2147483647 w 3842"/>
              <a:gd name="T89" fmla="*/ 425905615 h 266"/>
              <a:gd name="T90" fmla="*/ 2147483647 w 3842"/>
              <a:gd name="T91" fmla="*/ 425905615 h 266"/>
              <a:gd name="T92" fmla="*/ 2147483647 w 3842"/>
              <a:gd name="T93" fmla="*/ 549394009 h 266"/>
              <a:gd name="T94" fmla="*/ 2147483647 w 3842"/>
              <a:gd name="T95" fmla="*/ 609877731 h 266"/>
              <a:gd name="T96" fmla="*/ 2147483647 w 3842"/>
              <a:gd name="T97" fmla="*/ 630038972 h 266"/>
              <a:gd name="T98" fmla="*/ 2147483647 w 3842"/>
              <a:gd name="T99" fmla="*/ 630038972 h 26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842"/>
              <a:gd name="T151" fmla="*/ 0 h 266"/>
              <a:gd name="T152" fmla="*/ 3842 w 3842"/>
              <a:gd name="T153" fmla="*/ 266 h 26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842" h="266">
                <a:moveTo>
                  <a:pt x="0" y="242"/>
                </a:moveTo>
                <a:lnTo>
                  <a:pt x="339" y="242"/>
                </a:lnTo>
                <a:lnTo>
                  <a:pt x="412" y="194"/>
                </a:lnTo>
                <a:lnTo>
                  <a:pt x="460" y="218"/>
                </a:lnTo>
                <a:lnTo>
                  <a:pt x="605" y="121"/>
                </a:lnTo>
                <a:lnTo>
                  <a:pt x="605" y="218"/>
                </a:lnTo>
                <a:lnTo>
                  <a:pt x="823" y="169"/>
                </a:lnTo>
                <a:lnTo>
                  <a:pt x="823" y="218"/>
                </a:lnTo>
                <a:lnTo>
                  <a:pt x="896" y="218"/>
                </a:lnTo>
                <a:lnTo>
                  <a:pt x="992" y="169"/>
                </a:lnTo>
                <a:lnTo>
                  <a:pt x="992" y="121"/>
                </a:lnTo>
                <a:lnTo>
                  <a:pt x="1089" y="194"/>
                </a:lnTo>
                <a:lnTo>
                  <a:pt x="1210" y="121"/>
                </a:lnTo>
                <a:lnTo>
                  <a:pt x="1331" y="169"/>
                </a:lnTo>
                <a:lnTo>
                  <a:pt x="1331" y="218"/>
                </a:lnTo>
                <a:lnTo>
                  <a:pt x="1404" y="97"/>
                </a:lnTo>
                <a:lnTo>
                  <a:pt x="1452" y="0"/>
                </a:lnTo>
                <a:lnTo>
                  <a:pt x="1452" y="218"/>
                </a:lnTo>
                <a:lnTo>
                  <a:pt x="1500" y="169"/>
                </a:lnTo>
                <a:lnTo>
                  <a:pt x="1597" y="97"/>
                </a:lnTo>
                <a:lnTo>
                  <a:pt x="1621" y="169"/>
                </a:lnTo>
                <a:lnTo>
                  <a:pt x="1670" y="145"/>
                </a:lnTo>
                <a:lnTo>
                  <a:pt x="1742" y="169"/>
                </a:lnTo>
                <a:lnTo>
                  <a:pt x="1742" y="218"/>
                </a:lnTo>
                <a:lnTo>
                  <a:pt x="1888" y="169"/>
                </a:lnTo>
                <a:lnTo>
                  <a:pt x="1936" y="169"/>
                </a:lnTo>
                <a:lnTo>
                  <a:pt x="1936" y="218"/>
                </a:lnTo>
                <a:lnTo>
                  <a:pt x="2057" y="169"/>
                </a:lnTo>
                <a:lnTo>
                  <a:pt x="2129" y="169"/>
                </a:lnTo>
                <a:lnTo>
                  <a:pt x="2129" y="266"/>
                </a:lnTo>
                <a:lnTo>
                  <a:pt x="2299" y="218"/>
                </a:lnTo>
                <a:lnTo>
                  <a:pt x="2396" y="145"/>
                </a:lnTo>
                <a:lnTo>
                  <a:pt x="2492" y="169"/>
                </a:lnTo>
                <a:lnTo>
                  <a:pt x="2492" y="218"/>
                </a:lnTo>
                <a:lnTo>
                  <a:pt x="2637" y="218"/>
                </a:lnTo>
                <a:lnTo>
                  <a:pt x="2662" y="169"/>
                </a:lnTo>
                <a:lnTo>
                  <a:pt x="2758" y="218"/>
                </a:lnTo>
                <a:lnTo>
                  <a:pt x="2831" y="218"/>
                </a:lnTo>
                <a:lnTo>
                  <a:pt x="2904" y="169"/>
                </a:lnTo>
                <a:lnTo>
                  <a:pt x="3000" y="218"/>
                </a:lnTo>
                <a:lnTo>
                  <a:pt x="3170" y="218"/>
                </a:lnTo>
                <a:lnTo>
                  <a:pt x="3218" y="169"/>
                </a:lnTo>
                <a:lnTo>
                  <a:pt x="3266" y="242"/>
                </a:lnTo>
                <a:lnTo>
                  <a:pt x="3387" y="218"/>
                </a:lnTo>
                <a:lnTo>
                  <a:pt x="3387" y="169"/>
                </a:lnTo>
                <a:lnTo>
                  <a:pt x="3484" y="169"/>
                </a:lnTo>
                <a:lnTo>
                  <a:pt x="3484" y="218"/>
                </a:lnTo>
                <a:lnTo>
                  <a:pt x="3533" y="242"/>
                </a:lnTo>
                <a:lnTo>
                  <a:pt x="3579" y="250"/>
                </a:lnTo>
                <a:lnTo>
                  <a:pt x="3842" y="250"/>
                </a:lnTo>
              </a:path>
            </a:pathLst>
          </a:custGeom>
          <a:noFill/>
          <a:ln w="12700" cap="flat" cmpd="sng">
            <a:solidFill>
              <a:srgbClr val="00206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2837345707"/>
      </p:ext>
    </p:extLst>
  </p:cSld>
  <p:clrMapOvr>
    <a:masterClrMapping/>
  </p:clrMapOvr>
  <mc:AlternateContent xmlns:mc="http://schemas.openxmlformats.org/markup-compatibility/2006">
    <mc:Choice xmlns:p14="http://schemas.microsoft.com/office/powerpoint/2010/main" Requires="p14">
      <p:transition spd="med" p14:dur="700" advTm="75766">
        <p:fade/>
      </p:transition>
    </mc:Choice>
    <mc:Fallback>
      <p:transition spd="med" advTm="75766">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7522"/>
                                        </p:tgtEl>
                                        <p:attrNameLst>
                                          <p:attrName>style.visibility</p:attrName>
                                        </p:attrNameLst>
                                      </p:cBhvr>
                                      <p:to>
                                        <p:strVal val="visible"/>
                                      </p:to>
                                    </p:set>
                                    <p:animEffect transition="in" filter="dissolve">
                                      <p:cBhvr>
                                        <p:cTn id="7" dur="500"/>
                                        <p:tgtEl>
                                          <p:spTgt spid="27752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77519"/>
                                        </p:tgtEl>
                                        <p:attrNameLst>
                                          <p:attrName>style.visibility</p:attrName>
                                        </p:attrNameLst>
                                      </p:cBhvr>
                                      <p:to>
                                        <p:strVal val="visible"/>
                                      </p:to>
                                    </p:set>
                                    <p:animEffect transition="in" filter="dissolve">
                                      <p:cBhvr>
                                        <p:cTn id="11" dur="500"/>
                                        <p:tgtEl>
                                          <p:spTgt spid="277519"/>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77520"/>
                                        </p:tgtEl>
                                        <p:attrNameLst>
                                          <p:attrName>style.visibility</p:attrName>
                                        </p:attrNameLst>
                                      </p:cBhvr>
                                      <p:to>
                                        <p:strVal val="visible"/>
                                      </p:to>
                                    </p:set>
                                    <p:animEffect transition="in" filter="dissolve">
                                      <p:cBhvr>
                                        <p:cTn id="15" dur="500"/>
                                        <p:tgtEl>
                                          <p:spTgt spid="277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19" grpId="0"/>
      <p:bldP spid="277520" grpId="0"/>
      <p:bldP spid="2775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467"/>
            <a:ext cx="8651796" cy="615553"/>
          </a:xfrm>
        </p:spPr>
        <p:txBody>
          <a:bodyPr/>
          <a:lstStyle/>
          <a:p>
            <a:pPr algn="ctr"/>
            <a:r>
              <a:rPr lang="en-US" sz="4000" dirty="0" smtClean="0"/>
              <a:t>Software Testing</a:t>
            </a:r>
            <a:endParaRPr lang="en-US" sz="4000" dirty="0"/>
          </a:p>
        </p:txBody>
      </p:sp>
    </p:spTree>
    <p:extLst>
      <p:ext uri="{BB962C8B-B14F-4D97-AF65-F5344CB8AC3E}">
        <p14:creationId xmlns:p14="http://schemas.microsoft.com/office/powerpoint/2010/main" val="3912752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880396" cy="461665"/>
          </a:xfrm>
        </p:spPr>
        <p:txBody>
          <a:bodyPr/>
          <a:lstStyle/>
          <a:p>
            <a:r>
              <a:rPr lang="en-US" sz="2800" dirty="0"/>
              <a:t>Definition and Categorization </a:t>
            </a:r>
            <a:r>
              <a:rPr lang="en-US" sz="2800" dirty="0" smtClean="0"/>
              <a:t>of Tests</a:t>
            </a:r>
            <a:endParaRPr lang="en-US" sz="2800" dirty="0"/>
          </a:p>
        </p:txBody>
      </p:sp>
      <p:sp>
        <p:nvSpPr>
          <p:cNvPr id="3" name="Content Placeholder 2"/>
          <p:cNvSpPr>
            <a:spLocks noGrp="1"/>
          </p:cNvSpPr>
          <p:nvPr>
            <p:ph idx="1"/>
          </p:nvPr>
        </p:nvSpPr>
        <p:spPr>
          <a:xfrm>
            <a:off x="76200" y="685800"/>
            <a:ext cx="8915400" cy="5847755"/>
          </a:xfrm>
        </p:spPr>
        <p:txBody>
          <a:bodyPr/>
          <a:lstStyle/>
          <a:p>
            <a:pPr marL="0" indent="0">
              <a:lnSpc>
                <a:spcPct val="100000"/>
              </a:lnSpc>
              <a:spcBef>
                <a:spcPts val="0"/>
              </a:spcBef>
              <a:buNone/>
            </a:pPr>
            <a:r>
              <a:rPr lang="en-US" sz="1800" dirty="0" smtClean="0"/>
              <a:t>Granularity of Tests</a:t>
            </a:r>
          </a:p>
          <a:p>
            <a:pPr>
              <a:lnSpc>
                <a:spcPct val="100000"/>
              </a:lnSpc>
              <a:spcBef>
                <a:spcPts val="0"/>
              </a:spcBef>
            </a:pPr>
            <a:r>
              <a:rPr lang="en-US" sz="1600" dirty="0" smtClean="0"/>
              <a:t>Unit</a:t>
            </a:r>
            <a:r>
              <a:rPr lang="en-US" sz="1600" b="0" dirty="0" smtClean="0"/>
              <a:t>: Single function or small class/object.  Builds fast, runs fast, isolates errors</a:t>
            </a:r>
          </a:p>
          <a:p>
            <a:pPr marL="346075" lvl="1" indent="0">
              <a:lnSpc>
                <a:spcPct val="100000"/>
              </a:lnSpc>
              <a:spcBef>
                <a:spcPts val="0"/>
              </a:spcBef>
              <a:buNone/>
            </a:pPr>
            <a:r>
              <a:rPr lang="en-US" sz="1600" b="0" dirty="0" smtClean="0"/>
              <a:t>=&gt; </a:t>
            </a:r>
            <a:r>
              <a:rPr lang="en-US" sz="1600" b="0" dirty="0" smtClean="0">
                <a:solidFill>
                  <a:schemeClr val="accent3">
                    <a:lumMod val="75000"/>
                  </a:schemeClr>
                </a:solidFill>
              </a:rPr>
              <a:t>100% coverage easy, makes </a:t>
            </a:r>
            <a:r>
              <a:rPr lang="en-US" sz="1600" b="0" dirty="0" smtClean="0">
                <a:solidFill>
                  <a:schemeClr val="accent3">
                    <a:lumMod val="75000"/>
                  </a:schemeClr>
                </a:solidFill>
              </a:rPr>
              <a:t>refactoring and debugging easy</a:t>
            </a:r>
            <a:r>
              <a:rPr lang="en-US" sz="1600" b="0" dirty="0"/>
              <a:t> </a:t>
            </a:r>
            <a:r>
              <a:rPr lang="en-US" sz="1600" b="0" dirty="0" smtClean="0"/>
              <a:t>but </a:t>
            </a:r>
            <a:r>
              <a:rPr lang="en-US" sz="1600" b="0" dirty="0" smtClean="0">
                <a:solidFill>
                  <a:srgbClr val="C00000"/>
                </a:solidFill>
              </a:rPr>
              <a:t>can take more time to write and  maintain</a:t>
            </a:r>
          </a:p>
          <a:p>
            <a:pPr>
              <a:lnSpc>
                <a:spcPct val="100000"/>
              </a:lnSpc>
              <a:spcBef>
                <a:spcPts val="0"/>
              </a:spcBef>
            </a:pPr>
            <a:r>
              <a:rPr lang="en-US" sz="1600" dirty="0" smtClean="0"/>
              <a:t>Integration</a:t>
            </a:r>
            <a:r>
              <a:rPr lang="en-US" sz="1600" b="0" dirty="0" smtClean="0"/>
              <a:t>: </a:t>
            </a:r>
            <a:r>
              <a:rPr lang="en-US" sz="1600" b="0" dirty="0" smtClean="0"/>
              <a:t>Several functions</a:t>
            </a:r>
            <a:r>
              <a:rPr lang="en-US" sz="1600" b="0" dirty="0"/>
              <a:t> </a:t>
            </a:r>
            <a:r>
              <a:rPr lang="en-US" sz="1600" b="0" dirty="0" smtClean="0"/>
              <a:t>on several objects, etc..  Can build/run pretty fast but may not isolate errors well</a:t>
            </a:r>
          </a:p>
          <a:p>
            <a:pPr marL="346075" lvl="1" indent="0">
              <a:lnSpc>
                <a:spcPct val="100000"/>
              </a:lnSpc>
              <a:spcBef>
                <a:spcPts val="0"/>
              </a:spcBef>
              <a:buNone/>
            </a:pPr>
            <a:r>
              <a:rPr lang="en-US" sz="1600" b="0" dirty="0" smtClean="0">
                <a:solidFill>
                  <a:schemeClr val="accent1">
                    <a:lumMod val="75000"/>
                  </a:schemeClr>
                </a:solidFill>
              </a:rPr>
              <a:t>=&gt; Harder to debug than unit tests but easier than system tests</a:t>
            </a:r>
            <a:r>
              <a:rPr lang="en-US" sz="1600" b="0" dirty="0" smtClean="0"/>
              <a:t>.  But </a:t>
            </a:r>
            <a:r>
              <a:rPr lang="en-US" sz="1600" b="0" dirty="0" smtClean="0">
                <a:solidFill>
                  <a:schemeClr val="accent1">
                    <a:lumMod val="75000"/>
                  </a:schemeClr>
                </a:solidFill>
              </a:rPr>
              <a:t>easier to write and maintain than unit tests</a:t>
            </a:r>
          </a:p>
          <a:p>
            <a:pPr>
              <a:lnSpc>
                <a:spcPct val="100000"/>
              </a:lnSpc>
              <a:spcBef>
                <a:spcPts val="0"/>
              </a:spcBef>
            </a:pPr>
            <a:r>
              <a:rPr lang="en-US" sz="1600" dirty="0" smtClean="0"/>
              <a:t>System</a:t>
            </a:r>
            <a:r>
              <a:rPr lang="en-US" sz="1600" b="0" dirty="0" smtClean="0"/>
              <a:t>: Runs full system seen by user.  Can take long time to build and run, errors may be in 100K lines of code</a:t>
            </a:r>
          </a:p>
          <a:p>
            <a:pPr marL="346075" lvl="1" indent="0">
              <a:lnSpc>
                <a:spcPct val="100000"/>
              </a:lnSpc>
              <a:spcBef>
                <a:spcPts val="0"/>
              </a:spcBef>
              <a:buNone/>
            </a:pPr>
            <a:r>
              <a:rPr lang="en-US" sz="1600" b="0" dirty="0" smtClean="0"/>
              <a:t> =&gt; </a:t>
            </a:r>
            <a:r>
              <a:rPr lang="en-US" sz="1600" b="0" dirty="0" smtClean="0">
                <a:solidFill>
                  <a:srgbClr val="C00000"/>
                </a:solidFill>
              </a:rPr>
              <a:t>Lower coverage, makes </a:t>
            </a:r>
            <a:r>
              <a:rPr lang="en-US" sz="1600" b="0" dirty="0" smtClean="0">
                <a:solidFill>
                  <a:srgbClr val="C00000"/>
                </a:solidFill>
              </a:rPr>
              <a:t>refactoring and debugging very hard</a:t>
            </a:r>
            <a:r>
              <a:rPr lang="en-US" sz="1600" b="0" dirty="0" smtClean="0"/>
              <a:t> but</a:t>
            </a:r>
            <a:r>
              <a:rPr lang="en-US" sz="1600" b="0" dirty="0" smtClean="0">
                <a:solidFill>
                  <a:schemeClr val="accent3">
                    <a:lumMod val="75000"/>
                  </a:schemeClr>
                </a:solidFill>
              </a:rPr>
              <a:t> tests user-oriented use cases</a:t>
            </a:r>
          </a:p>
          <a:p>
            <a:pPr marL="0" indent="0">
              <a:lnSpc>
                <a:spcPct val="100000"/>
              </a:lnSpc>
              <a:spcBef>
                <a:spcPts val="0"/>
              </a:spcBef>
              <a:buNone/>
            </a:pPr>
            <a:r>
              <a:rPr lang="en-US" sz="1800" dirty="0" smtClean="0"/>
              <a:t>Types of Tests</a:t>
            </a:r>
            <a:r>
              <a:rPr lang="en-US" sz="1800" b="0" dirty="0" smtClean="0"/>
              <a:t> (i.e. what is being tested)</a:t>
            </a:r>
          </a:p>
          <a:p>
            <a:pPr>
              <a:lnSpc>
                <a:spcPct val="100000"/>
              </a:lnSpc>
              <a:spcBef>
                <a:spcPts val="0"/>
              </a:spcBef>
            </a:pPr>
            <a:r>
              <a:rPr lang="en-US" sz="1600" dirty="0" smtClean="0"/>
              <a:t>Verification:</a:t>
            </a:r>
            <a:r>
              <a:rPr lang="en-US" sz="1600" b="0" dirty="0" smtClean="0"/>
              <a:t> Tests against an internal requirement of the code.  Examples: Number of iterations of CG == number of unique </a:t>
            </a:r>
            <a:r>
              <a:rPr lang="en-US" sz="1600" b="0" dirty="0" err="1" smtClean="0"/>
              <a:t>eigen</a:t>
            </a:r>
            <a:r>
              <a:rPr lang="en-US" sz="1600" b="0" dirty="0" smtClean="0"/>
              <a:t> values.  Monotonic decrease in residual for GMRES. </a:t>
            </a:r>
          </a:p>
          <a:p>
            <a:pPr marL="346075" lvl="1" indent="0">
              <a:lnSpc>
                <a:spcPct val="100000"/>
              </a:lnSpc>
              <a:spcBef>
                <a:spcPts val="0"/>
              </a:spcBef>
              <a:buNone/>
            </a:pPr>
            <a:r>
              <a:rPr lang="en-US" sz="1600" b="0" dirty="0" smtClean="0"/>
              <a:t>=&gt; </a:t>
            </a:r>
            <a:r>
              <a:rPr lang="en-US" sz="1600" b="0" dirty="0" smtClean="0">
                <a:solidFill>
                  <a:schemeClr val="accent3">
                    <a:lumMod val="50000"/>
                  </a:schemeClr>
                </a:solidFill>
              </a:rPr>
              <a:t>Usually robust / does </a:t>
            </a:r>
            <a:r>
              <a:rPr lang="en-US" sz="1600" b="0" dirty="0">
                <a:solidFill>
                  <a:schemeClr val="accent3">
                    <a:lumMod val="50000"/>
                  </a:schemeClr>
                </a:solidFill>
              </a:rPr>
              <a:t>not break if code is </a:t>
            </a:r>
            <a:r>
              <a:rPr lang="en-US" sz="1600" b="0" dirty="0" smtClean="0">
                <a:solidFill>
                  <a:schemeClr val="accent3">
                    <a:lumMod val="50000"/>
                  </a:schemeClr>
                </a:solidFill>
              </a:rPr>
              <a:t>improved</a:t>
            </a:r>
            <a:r>
              <a:rPr lang="en-US" sz="1600" b="0" dirty="0" smtClean="0"/>
              <a:t> but </a:t>
            </a:r>
            <a:r>
              <a:rPr lang="en-US" sz="1600" b="0" dirty="0" smtClean="0">
                <a:solidFill>
                  <a:srgbClr val="C00000"/>
                </a:solidFill>
              </a:rPr>
              <a:t>can be harder to write</a:t>
            </a:r>
          </a:p>
          <a:p>
            <a:pPr>
              <a:lnSpc>
                <a:spcPct val="100000"/>
              </a:lnSpc>
              <a:spcBef>
                <a:spcPts val="0"/>
              </a:spcBef>
            </a:pPr>
            <a:r>
              <a:rPr lang="en-US" sz="1600" dirty="0" smtClean="0"/>
              <a:t>Acceptance:</a:t>
            </a:r>
            <a:r>
              <a:rPr lang="en-US" sz="1600" b="0" dirty="0" smtClean="0"/>
              <a:t> Tests against external user requirements.  Formal </a:t>
            </a:r>
            <a:r>
              <a:rPr lang="en-US" sz="1600" b="0" dirty="0" smtClean="0"/>
              <a:t>U</a:t>
            </a:r>
            <a:r>
              <a:rPr lang="en-US" sz="1600" b="0" dirty="0" smtClean="0"/>
              <a:t>Q-based </a:t>
            </a:r>
            <a:r>
              <a:rPr lang="en-US" sz="1600" b="0" dirty="0" smtClean="0"/>
              <a:t>validation an example.</a:t>
            </a:r>
            <a:endParaRPr lang="en-US" sz="1600" b="0" dirty="0" smtClean="0"/>
          </a:p>
          <a:p>
            <a:pPr>
              <a:lnSpc>
                <a:spcPct val="100000"/>
              </a:lnSpc>
              <a:spcBef>
                <a:spcPts val="0"/>
              </a:spcBef>
            </a:pPr>
            <a:r>
              <a:rPr lang="en-US" sz="1600" dirty="0" smtClean="0"/>
              <a:t>No-change</a:t>
            </a:r>
            <a:r>
              <a:rPr lang="en-US" sz="1600" b="0" dirty="0" smtClean="0"/>
              <a:t> (characterization): Just tests that the output of the code does not change.  Often (incorrectly) called “regression” tests. </a:t>
            </a:r>
          </a:p>
          <a:p>
            <a:pPr marL="395287" lvl="1" indent="0">
              <a:lnSpc>
                <a:spcPct val="100000"/>
              </a:lnSpc>
              <a:spcBef>
                <a:spcPts val="0"/>
              </a:spcBef>
              <a:buNone/>
            </a:pPr>
            <a:r>
              <a:rPr lang="en-US" sz="1600" b="0" dirty="0" smtClean="0"/>
              <a:t>=&gt; </a:t>
            </a:r>
            <a:r>
              <a:rPr lang="en-US" sz="1600" b="0" dirty="0" smtClean="0">
                <a:solidFill>
                  <a:srgbClr val="C00000"/>
                </a:solidFill>
              </a:rPr>
              <a:t>Tend to be fragile and break</a:t>
            </a:r>
            <a:r>
              <a:rPr lang="en-US" sz="1600" b="0" dirty="0" smtClean="0"/>
              <a:t> even when the code is improved but </a:t>
            </a:r>
            <a:r>
              <a:rPr lang="en-US" sz="1600" b="0" dirty="0" smtClean="0">
                <a:solidFill>
                  <a:schemeClr val="accent3">
                    <a:lumMod val="50000"/>
                  </a:schemeClr>
                </a:solidFill>
              </a:rPr>
              <a:t>easiest types of test to write</a:t>
            </a:r>
          </a:p>
          <a:p>
            <a:pPr>
              <a:lnSpc>
                <a:spcPct val="100000"/>
              </a:lnSpc>
              <a:spcBef>
                <a:spcPts val="0"/>
              </a:spcBef>
            </a:pPr>
            <a:r>
              <a:rPr lang="en-US" sz="1600" dirty="0" smtClean="0"/>
              <a:t>Performance</a:t>
            </a:r>
            <a:r>
              <a:rPr lang="en-US" sz="1600" b="0" dirty="0" smtClean="0"/>
              <a:t>: Tests usage of resources (memory, CPU time, etc.).  Example: Catch if new version is slower.</a:t>
            </a:r>
          </a:p>
          <a:p>
            <a:pPr marL="346075" lvl="1" indent="0">
              <a:lnSpc>
                <a:spcPct val="100000"/>
              </a:lnSpc>
              <a:spcBef>
                <a:spcPts val="0"/>
              </a:spcBef>
              <a:buNone/>
            </a:pPr>
            <a:r>
              <a:rPr lang="en-US" sz="1600" b="0" dirty="0" smtClean="0"/>
              <a:t>=&gt; </a:t>
            </a:r>
            <a:r>
              <a:rPr lang="en-US" sz="1600" b="0" dirty="0" smtClean="0">
                <a:solidFill>
                  <a:schemeClr val="accent3">
                    <a:lumMod val="50000"/>
                  </a:schemeClr>
                </a:solidFill>
              </a:rPr>
              <a:t>Catches problems missed by “correctness” tests</a:t>
            </a:r>
            <a:r>
              <a:rPr lang="en-US" sz="1600" b="0" dirty="0" smtClean="0"/>
              <a:t> but can be </a:t>
            </a:r>
            <a:r>
              <a:rPr lang="en-US" sz="1600" b="0" dirty="0" smtClean="0">
                <a:solidFill>
                  <a:srgbClr val="C00000"/>
                </a:solidFill>
              </a:rPr>
              <a:t>hard to write, maintain, and flag real regressions</a:t>
            </a:r>
            <a:r>
              <a:rPr lang="en-US" sz="1200" b="0" dirty="0" smtClean="0"/>
              <a:t> </a:t>
            </a:r>
          </a:p>
          <a:p>
            <a:pPr marL="0" indent="0">
              <a:lnSpc>
                <a:spcPct val="100000"/>
              </a:lnSpc>
              <a:spcBef>
                <a:spcPts val="0"/>
              </a:spcBef>
              <a:buNone/>
            </a:pPr>
            <a:r>
              <a:rPr lang="en-US" sz="1800" dirty="0"/>
              <a:t>Other Definitions</a:t>
            </a:r>
          </a:p>
          <a:p>
            <a:pPr>
              <a:lnSpc>
                <a:spcPct val="100000"/>
              </a:lnSpc>
              <a:spcBef>
                <a:spcPts val="0"/>
              </a:spcBef>
            </a:pPr>
            <a:r>
              <a:rPr lang="en-US" sz="1600" dirty="0"/>
              <a:t>Regression test suite</a:t>
            </a:r>
            <a:r>
              <a:rPr lang="en-US" sz="1600" b="0" dirty="0"/>
              <a:t>: </a:t>
            </a:r>
            <a:r>
              <a:rPr lang="en-US" sz="1600" b="0" dirty="0" smtClean="0"/>
              <a:t>Set of tests (verification, acceptance, no-change, performance, …) run to check if code is still performing as it did in prior versions.</a:t>
            </a:r>
          </a:p>
          <a:p>
            <a:pPr>
              <a:lnSpc>
                <a:spcPct val="100000"/>
              </a:lnSpc>
              <a:spcBef>
                <a:spcPts val="0"/>
              </a:spcBef>
            </a:pPr>
            <a:endParaRPr lang="en-US" sz="1600" b="0" dirty="0"/>
          </a:p>
          <a:p>
            <a:pPr marL="0" indent="0" algn="ctr">
              <a:lnSpc>
                <a:spcPct val="100000"/>
              </a:lnSpc>
              <a:spcBef>
                <a:spcPts val="0"/>
              </a:spcBef>
              <a:buNone/>
            </a:pPr>
            <a:r>
              <a:rPr lang="en-US" sz="1600" dirty="0" smtClean="0"/>
              <a:t>See </a:t>
            </a:r>
            <a:r>
              <a:rPr lang="en-US" sz="1600" dirty="0"/>
              <a:t>4</a:t>
            </a:r>
            <a:r>
              <a:rPr lang="en-US" sz="1600" dirty="0" smtClean="0"/>
              <a:t>-page document </a:t>
            </a:r>
            <a:r>
              <a:rPr lang="en-US" sz="1600" dirty="0"/>
              <a:t>“Definition and Categorization </a:t>
            </a:r>
            <a:r>
              <a:rPr lang="en-US" sz="1600" dirty="0" smtClean="0"/>
              <a:t>of Tests </a:t>
            </a:r>
            <a:r>
              <a:rPr lang="en-US" sz="1600" dirty="0"/>
              <a:t>for CSE </a:t>
            </a:r>
            <a:r>
              <a:rPr lang="en-US" sz="1600" dirty="0" smtClean="0"/>
              <a:t>Software”</a:t>
            </a:r>
          </a:p>
          <a:p>
            <a:pPr marL="0" indent="0" algn="ctr">
              <a:lnSpc>
                <a:spcPct val="100000"/>
              </a:lnSpc>
              <a:spcBef>
                <a:spcPts val="0"/>
              </a:spcBef>
              <a:buNone/>
            </a:pPr>
            <a:r>
              <a:rPr lang="en-US" sz="1600" dirty="0" smtClean="0">
                <a:hlinkClick r:id="rId2"/>
              </a:rPr>
              <a:t>https</a:t>
            </a:r>
            <a:r>
              <a:rPr lang="en-US" sz="1600" dirty="0">
                <a:hlinkClick r:id="rId2"/>
              </a:rPr>
              <a:t>://ideas-productivity.org/resources/howtos</a:t>
            </a:r>
            <a:r>
              <a:rPr lang="en-US" sz="1600" dirty="0" smtClean="0">
                <a:hlinkClick r:id="rId2"/>
              </a:rPr>
              <a:t>/</a:t>
            </a:r>
            <a:r>
              <a:rPr lang="en-US" sz="1600" dirty="0" smtClean="0"/>
              <a:t> </a:t>
            </a:r>
          </a:p>
        </p:txBody>
      </p:sp>
    </p:spTree>
    <p:extLst>
      <p:ext uri="{BB962C8B-B14F-4D97-AF65-F5344CB8AC3E}">
        <p14:creationId xmlns:p14="http://schemas.microsoft.com/office/powerpoint/2010/main" val="35810469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880396" cy="461665"/>
          </a:xfrm>
        </p:spPr>
        <p:txBody>
          <a:bodyPr/>
          <a:lstStyle/>
          <a:p>
            <a:r>
              <a:rPr lang="en-US" sz="2800" dirty="0" smtClean="0"/>
              <a:t>Testing Support Tools</a:t>
            </a:r>
            <a:endParaRPr lang="en-US" sz="2800" dirty="0"/>
          </a:p>
        </p:txBody>
      </p:sp>
      <p:sp>
        <p:nvSpPr>
          <p:cNvPr id="3" name="Content Placeholder 2"/>
          <p:cNvSpPr>
            <a:spLocks noGrp="1"/>
          </p:cNvSpPr>
          <p:nvPr>
            <p:ph idx="1"/>
          </p:nvPr>
        </p:nvSpPr>
        <p:spPr>
          <a:xfrm>
            <a:off x="152400" y="4495800"/>
            <a:ext cx="8839200" cy="2092881"/>
          </a:xfrm>
        </p:spPr>
        <p:txBody>
          <a:bodyPr/>
          <a:lstStyle/>
          <a:p>
            <a:pPr marL="0" indent="0">
              <a:lnSpc>
                <a:spcPct val="100000"/>
              </a:lnSpc>
              <a:spcBef>
                <a:spcPts val="0"/>
              </a:spcBef>
              <a:buNone/>
            </a:pPr>
            <a:r>
              <a:rPr lang="en-US" sz="1800" dirty="0" smtClean="0"/>
              <a:t>Testing Analysis Tools (</a:t>
            </a:r>
            <a:r>
              <a:rPr lang="en-US" sz="1800" b="0" dirty="0" smtClean="0"/>
              <a:t>Run on an existing test suite)</a:t>
            </a:r>
            <a:r>
              <a:rPr lang="en-US" sz="1800" dirty="0" smtClean="0"/>
              <a:t> </a:t>
            </a:r>
          </a:p>
          <a:p>
            <a:pPr>
              <a:lnSpc>
                <a:spcPct val="100000"/>
              </a:lnSpc>
              <a:spcBef>
                <a:spcPts val="0"/>
              </a:spcBef>
            </a:pPr>
            <a:r>
              <a:rPr lang="en-US" sz="1600" dirty="0" smtClean="0"/>
              <a:t>Code Coverage:</a:t>
            </a:r>
            <a:r>
              <a:rPr lang="en-US" sz="1600" b="0" dirty="0" smtClean="0"/>
              <a:t> Produce reports of code covered/uncovered (by line, branch, function, file, directory, package, etc.).  Examples: </a:t>
            </a:r>
            <a:r>
              <a:rPr lang="en-US" sz="1600" b="0" dirty="0" err="1" smtClean="0"/>
              <a:t>lcov</a:t>
            </a:r>
            <a:r>
              <a:rPr lang="en-US" sz="1600" b="0" dirty="0" smtClean="0"/>
              <a:t>/</a:t>
            </a:r>
            <a:r>
              <a:rPr lang="en-US" sz="1600" b="0" dirty="0" err="1" smtClean="0"/>
              <a:t>gcov</a:t>
            </a:r>
            <a:r>
              <a:rPr lang="en-US" sz="1600" b="0" dirty="0" smtClean="0"/>
              <a:t>, </a:t>
            </a:r>
            <a:r>
              <a:rPr lang="en-US" sz="1600" b="0" dirty="0" err="1" smtClean="0"/>
              <a:t>bulleye</a:t>
            </a:r>
            <a:endParaRPr lang="en-US" sz="1600" b="0" dirty="0" smtClean="0"/>
          </a:p>
          <a:p>
            <a:pPr>
              <a:lnSpc>
                <a:spcPct val="100000"/>
              </a:lnSpc>
              <a:spcBef>
                <a:spcPts val="0"/>
              </a:spcBef>
            </a:pPr>
            <a:r>
              <a:rPr lang="en-US" sz="1600" dirty="0" smtClean="0"/>
              <a:t>Memory </a:t>
            </a:r>
            <a:r>
              <a:rPr lang="en-US" sz="1600" dirty="0"/>
              <a:t>usage error detection</a:t>
            </a:r>
            <a:r>
              <a:rPr lang="en-US" sz="1600" dirty="0" smtClean="0"/>
              <a:t>: </a:t>
            </a:r>
            <a:r>
              <a:rPr lang="en-US" sz="1600" b="0" dirty="0" smtClean="0"/>
              <a:t>Detects array bounds errors, pointer errors, memory leaks, etc.  Examples: </a:t>
            </a:r>
            <a:r>
              <a:rPr lang="en-US" sz="1600" b="0" dirty="0" err="1" smtClean="0"/>
              <a:t>valgrind</a:t>
            </a:r>
            <a:r>
              <a:rPr lang="en-US" sz="1600" b="0" dirty="0" smtClean="0"/>
              <a:t>, purify, Clang tools.</a:t>
            </a:r>
            <a:endParaRPr lang="en-US" sz="1200" b="0" dirty="0" smtClean="0"/>
          </a:p>
          <a:p>
            <a:pPr>
              <a:lnSpc>
                <a:spcPct val="100000"/>
              </a:lnSpc>
              <a:spcBef>
                <a:spcPts val="0"/>
              </a:spcBef>
            </a:pPr>
            <a:endParaRPr lang="en-US" sz="1600" b="0" dirty="0"/>
          </a:p>
          <a:p>
            <a:pPr marL="0" indent="0" algn="ctr">
              <a:lnSpc>
                <a:spcPct val="100000"/>
              </a:lnSpc>
              <a:spcBef>
                <a:spcPts val="0"/>
              </a:spcBef>
              <a:buNone/>
            </a:pPr>
            <a:r>
              <a:rPr lang="en-US" sz="1600" dirty="0"/>
              <a:t>See </a:t>
            </a:r>
            <a:r>
              <a:rPr lang="en-US" sz="1600" dirty="0" smtClean="0"/>
              <a:t>2-page document “What </a:t>
            </a:r>
            <a:r>
              <a:rPr lang="en-US" sz="1600" dirty="0"/>
              <a:t>Are Software Testing Practices?”</a:t>
            </a:r>
            <a:endParaRPr lang="en-US" sz="1600" dirty="0" smtClean="0"/>
          </a:p>
          <a:p>
            <a:pPr marL="0" indent="0" algn="ctr">
              <a:lnSpc>
                <a:spcPct val="100000"/>
              </a:lnSpc>
              <a:spcBef>
                <a:spcPts val="0"/>
              </a:spcBef>
              <a:buNone/>
            </a:pPr>
            <a:r>
              <a:rPr lang="en-US" sz="1600" dirty="0" smtClean="0">
                <a:hlinkClick r:id="rId2"/>
              </a:rPr>
              <a:t>https</a:t>
            </a:r>
            <a:r>
              <a:rPr lang="en-US" sz="1600" dirty="0">
                <a:hlinkClick r:id="rId2"/>
              </a:rPr>
              <a:t>://ideas-productivity.org/resources/howtos</a:t>
            </a:r>
            <a:r>
              <a:rPr lang="en-US" sz="1600" dirty="0" smtClean="0">
                <a:hlinkClick r:id="rId2"/>
              </a:rPr>
              <a:t>/</a:t>
            </a:r>
            <a:r>
              <a:rPr lang="en-US" sz="1600" dirty="0" smtClean="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0613" y="823580"/>
            <a:ext cx="5458587" cy="2376820"/>
          </a:xfrm>
          <a:prstGeom prst="rect">
            <a:avLst/>
          </a:prstGeom>
        </p:spPr>
      </p:pic>
      <p:sp>
        <p:nvSpPr>
          <p:cNvPr id="5" name="Content Placeholder 2"/>
          <p:cNvSpPr txBox="1">
            <a:spLocks/>
          </p:cNvSpPr>
          <p:nvPr/>
        </p:nvSpPr>
        <p:spPr>
          <a:xfrm>
            <a:off x="152400" y="808434"/>
            <a:ext cx="2971800" cy="3570208"/>
          </a:xfrm>
          <a:prstGeom prst="rect">
            <a:avLst/>
          </a:prstGeom>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100000"/>
              </a:lnSpc>
              <a:spcBef>
                <a:spcPts val="0"/>
              </a:spcBef>
              <a:spcAft>
                <a:spcPts val="0"/>
              </a:spcAft>
              <a:buFont typeface="Arial" pitchFamily="34" charset="0"/>
              <a:buNone/>
            </a:pPr>
            <a:r>
              <a:rPr lang="en-US" sz="1800" dirty="0" smtClean="0"/>
              <a:t>Test Harness Frameworks</a:t>
            </a:r>
          </a:p>
          <a:p>
            <a:pPr fontAlgn="auto">
              <a:lnSpc>
                <a:spcPct val="100000"/>
              </a:lnSpc>
              <a:spcBef>
                <a:spcPts val="0"/>
              </a:spcBef>
              <a:spcAft>
                <a:spcPts val="0"/>
              </a:spcAft>
            </a:pPr>
            <a:r>
              <a:rPr lang="en-US" sz="1600" dirty="0" smtClean="0"/>
              <a:t>System-level test harness</a:t>
            </a:r>
            <a:r>
              <a:rPr lang="en-US" sz="1600" b="0" dirty="0" smtClean="0"/>
              <a:t>: Run system executable test that report results appropriately</a:t>
            </a:r>
          </a:p>
          <a:p>
            <a:pPr lvl="1" fontAlgn="auto">
              <a:lnSpc>
                <a:spcPct val="100000"/>
              </a:lnSpc>
              <a:spcBef>
                <a:spcPts val="0"/>
              </a:spcBef>
              <a:spcAft>
                <a:spcPts val="0"/>
              </a:spcAft>
            </a:pPr>
            <a:r>
              <a:rPr lang="en-US" sz="1600" b="0" dirty="0" smtClean="0"/>
              <a:t>Display results dashboards</a:t>
            </a:r>
          </a:p>
          <a:p>
            <a:pPr lvl="1" fontAlgn="auto">
              <a:lnSpc>
                <a:spcPct val="100000"/>
              </a:lnSpc>
              <a:spcBef>
                <a:spcPts val="0"/>
              </a:spcBef>
              <a:spcAft>
                <a:spcPts val="0"/>
              </a:spcAft>
            </a:pPr>
            <a:r>
              <a:rPr lang="en-US" sz="1600" b="0" dirty="0" smtClean="0"/>
              <a:t>Send out emails for failures</a:t>
            </a:r>
          </a:p>
          <a:p>
            <a:pPr lvl="1" fontAlgn="auto">
              <a:lnSpc>
                <a:spcPct val="100000"/>
              </a:lnSpc>
              <a:spcBef>
                <a:spcPts val="0"/>
              </a:spcBef>
              <a:spcAft>
                <a:spcPts val="0"/>
              </a:spcAft>
            </a:pPr>
            <a:r>
              <a:rPr lang="en-US" sz="1600" b="0" dirty="0" smtClean="0"/>
              <a:t>Examples: </a:t>
            </a:r>
            <a:r>
              <a:rPr lang="en-US" sz="1600" b="0" dirty="0" err="1" smtClean="0"/>
              <a:t>CTest</a:t>
            </a:r>
            <a:r>
              <a:rPr lang="en-US" sz="1600" b="0" dirty="0" smtClean="0"/>
              <a:t>/CDash, Jenkins</a:t>
            </a:r>
          </a:p>
          <a:p>
            <a:pPr fontAlgn="auto">
              <a:lnSpc>
                <a:spcPct val="100000"/>
              </a:lnSpc>
              <a:spcBef>
                <a:spcPts val="0"/>
              </a:spcBef>
              <a:spcAft>
                <a:spcPts val="0"/>
              </a:spcAft>
            </a:pPr>
            <a:r>
              <a:rPr lang="en-US" sz="1600" dirty="0" smtClean="0"/>
              <a:t>Unit test harness: </a:t>
            </a:r>
            <a:r>
              <a:rPr lang="en-US" sz="1600" b="0" dirty="0" smtClean="0"/>
              <a:t>Effectively define and run finer-grained integration and unit tests as single programs.  Examples: Google Test, </a:t>
            </a:r>
            <a:r>
              <a:rPr lang="en-US" sz="1600" b="0" dirty="0" err="1" smtClean="0"/>
              <a:t>pFUnit</a:t>
            </a:r>
            <a:r>
              <a:rPr lang="en-US" sz="1600" b="0" dirty="0" smtClean="0"/>
              <a:t>, Trilinos/Teuchos Unit Test Harness</a:t>
            </a:r>
            <a:endParaRPr lang="en-US" sz="1600" b="0" dirty="0" smtClean="0">
              <a:solidFill>
                <a:schemeClr val="accent3">
                  <a:lumMod val="75000"/>
                </a:schemeClr>
              </a:solidFill>
            </a:endParaRPr>
          </a:p>
        </p:txBody>
      </p:sp>
      <p:sp>
        <p:nvSpPr>
          <p:cNvPr id="6" name="Rectangle 5"/>
          <p:cNvSpPr/>
          <p:nvPr/>
        </p:nvSpPr>
        <p:spPr>
          <a:xfrm>
            <a:off x="3380613" y="3352800"/>
            <a:ext cx="5610987" cy="1015663"/>
          </a:xfrm>
          <a:prstGeom prst="rect">
            <a:avLst/>
          </a:prstGeom>
          <a:ln>
            <a:solidFill>
              <a:srgbClr val="C00000"/>
            </a:solidFill>
          </a:ln>
        </p:spPr>
        <p:txBody>
          <a:bodyPr wrap="square">
            <a:spAutoFit/>
          </a:bodyPr>
          <a:lstStyle/>
          <a:p>
            <a:pPr marL="0" indent="0" algn="ctr">
              <a:lnSpc>
                <a:spcPct val="100000"/>
              </a:lnSpc>
              <a:spcBef>
                <a:spcPts val="0"/>
              </a:spcBef>
              <a:buNone/>
            </a:pPr>
            <a:r>
              <a:rPr lang="en-US" sz="2000" dirty="0" smtClean="0">
                <a:solidFill>
                  <a:srgbClr val="C00000"/>
                </a:solidFill>
              </a:rPr>
              <a:t>Selecting good tools and </a:t>
            </a:r>
            <a:r>
              <a:rPr lang="en-US" sz="2000" dirty="0" smtClean="0">
                <a:solidFill>
                  <a:srgbClr val="C00000"/>
                </a:solidFill>
              </a:rPr>
              <a:t>adapting them </a:t>
            </a:r>
            <a:r>
              <a:rPr lang="en-US" sz="2000" dirty="0" smtClean="0">
                <a:solidFill>
                  <a:srgbClr val="C00000"/>
                </a:solidFill>
              </a:rPr>
              <a:t>to your project/environment can massively improve productivity!</a:t>
            </a:r>
            <a:endParaRPr lang="en-US" sz="2000" dirty="0">
              <a:solidFill>
                <a:srgbClr val="C00000"/>
              </a:solidFill>
            </a:endParaRPr>
          </a:p>
        </p:txBody>
      </p:sp>
    </p:spTree>
    <p:extLst>
      <p:ext uri="{BB962C8B-B14F-4D97-AF65-F5344CB8AC3E}">
        <p14:creationId xmlns:p14="http://schemas.microsoft.com/office/powerpoint/2010/main" val="10392679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880396" cy="461665"/>
          </a:xfrm>
        </p:spPr>
        <p:txBody>
          <a:bodyPr/>
          <a:lstStyle/>
          <a:p>
            <a:r>
              <a:rPr lang="en-US" sz="2800" dirty="0" smtClean="0"/>
              <a:t>How To Add Tests/Features to Existing Code</a:t>
            </a:r>
            <a:endParaRPr lang="en-US" sz="2800" dirty="0"/>
          </a:p>
        </p:txBody>
      </p:sp>
      <p:sp>
        <p:nvSpPr>
          <p:cNvPr id="3" name="Content Placeholder 2"/>
          <p:cNvSpPr>
            <a:spLocks noGrp="1"/>
          </p:cNvSpPr>
          <p:nvPr>
            <p:ph idx="1"/>
          </p:nvPr>
        </p:nvSpPr>
        <p:spPr>
          <a:xfrm>
            <a:off x="76200" y="685800"/>
            <a:ext cx="8915400" cy="5755422"/>
          </a:xfrm>
        </p:spPr>
        <p:txBody>
          <a:bodyPr/>
          <a:lstStyle/>
          <a:p>
            <a:pPr marL="342900" indent="-342900">
              <a:lnSpc>
                <a:spcPct val="100000"/>
              </a:lnSpc>
              <a:spcBef>
                <a:spcPts val="0"/>
              </a:spcBef>
              <a:buClrTx/>
              <a:buFont typeface="+mj-lt"/>
              <a:buAutoNum type="arabicPeriod"/>
            </a:pPr>
            <a:r>
              <a:rPr lang="en-US" sz="1600" dirty="0"/>
              <a:t>Set up automated builds</a:t>
            </a:r>
            <a:r>
              <a:rPr lang="en-US" sz="1600" b="0" dirty="0"/>
              <a:t> of the code with </a:t>
            </a:r>
            <a:r>
              <a:rPr lang="en-US" sz="1600" dirty="0"/>
              <a:t>high warning levels</a:t>
            </a:r>
            <a:r>
              <a:rPr lang="en-US" sz="1600" b="0" dirty="0"/>
              <a:t> and </a:t>
            </a:r>
            <a:r>
              <a:rPr lang="en-US" sz="1600" dirty="0"/>
              <a:t>eliminate </a:t>
            </a:r>
            <a:r>
              <a:rPr lang="en-US" sz="1600" dirty="0" smtClean="0"/>
              <a:t>all warnings</a:t>
            </a:r>
            <a:endParaRPr lang="en-US" sz="1600" b="0" dirty="0" smtClean="0"/>
          </a:p>
          <a:p>
            <a:pPr marL="342900" indent="-342900">
              <a:lnSpc>
                <a:spcPct val="100000"/>
              </a:lnSpc>
              <a:spcBef>
                <a:spcPts val="0"/>
              </a:spcBef>
              <a:buClrTx/>
              <a:buFont typeface="+mj-lt"/>
              <a:buAutoNum type="arabicPeriod"/>
            </a:pPr>
            <a:r>
              <a:rPr lang="en-US" sz="1600" dirty="0" smtClean="0"/>
              <a:t>Select system-level test harness</a:t>
            </a:r>
            <a:r>
              <a:rPr lang="en-US" sz="1600" b="0" dirty="0" smtClean="0"/>
              <a:t> (e.g. </a:t>
            </a:r>
            <a:r>
              <a:rPr lang="en-US" sz="1600" b="0" dirty="0" err="1" smtClean="0"/>
              <a:t>CTest</a:t>
            </a:r>
            <a:r>
              <a:rPr lang="en-US" sz="1600" b="0" dirty="0" smtClean="0"/>
              <a:t>/CDash, Jenkins) and </a:t>
            </a:r>
            <a:r>
              <a:rPr lang="en-US" sz="1600" dirty="0" smtClean="0"/>
              <a:t>unit test harnesses</a:t>
            </a:r>
            <a:r>
              <a:rPr lang="en-US" sz="1600" b="0" dirty="0" smtClean="0"/>
              <a:t> (e.g. Google Test, </a:t>
            </a:r>
            <a:r>
              <a:rPr lang="en-US" sz="1600" b="0" dirty="0" err="1" smtClean="0"/>
              <a:t>pfUnit</a:t>
            </a:r>
            <a:r>
              <a:rPr lang="en-US" sz="1600" b="0" dirty="0" smtClean="0"/>
              <a:t>) and </a:t>
            </a:r>
            <a:r>
              <a:rPr lang="en-US" sz="1600" dirty="0" smtClean="0"/>
              <a:t>adapt to your environment</a:t>
            </a:r>
          </a:p>
          <a:p>
            <a:pPr marL="342900" indent="-342900">
              <a:lnSpc>
                <a:spcPct val="100000"/>
              </a:lnSpc>
              <a:spcBef>
                <a:spcPts val="0"/>
              </a:spcBef>
              <a:buClrTx/>
              <a:buFont typeface="+mj-lt"/>
              <a:buAutoNum type="arabicPeriod"/>
            </a:pPr>
            <a:r>
              <a:rPr lang="en-US" sz="1600" dirty="0" smtClean="0"/>
              <a:t>Add system-level tests </a:t>
            </a:r>
            <a:r>
              <a:rPr lang="en-US" sz="1600" dirty="0"/>
              <a:t>to protect major user </a:t>
            </a:r>
            <a:r>
              <a:rPr lang="en-US" sz="1600" dirty="0" smtClean="0"/>
              <a:t>functionality</a:t>
            </a:r>
            <a:r>
              <a:rPr lang="en-US" sz="1600" b="0" dirty="0" smtClean="0"/>
              <a:t> (no-change and verification tests if possible)</a:t>
            </a:r>
            <a:endParaRPr lang="en-US" sz="1600" b="0" dirty="0"/>
          </a:p>
          <a:p>
            <a:pPr marL="342900" indent="-342900">
              <a:lnSpc>
                <a:spcPct val="100000"/>
              </a:lnSpc>
              <a:spcBef>
                <a:spcPts val="0"/>
              </a:spcBef>
              <a:buClrTx/>
              <a:buFont typeface="+mj-lt"/>
              <a:buAutoNum type="arabicPeriod"/>
            </a:pPr>
            <a:r>
              <a:rPr lang="en-US" sz="1600" dirty="0" smtClean="0"/>
              <a:t>Add integration and </a:t>
            </a:r>
            <a:r>
              <a:rPr lang="en-US" sz="1600" dirty="0"/>
              <a:t>unit tests</a:t>
            </a:r>
            <a:r>
              <a:rPr lang="en-US" sz="1600" b="0" dirty="0"/>
              <a:t> (as needed for adding/changing code)</a:t>
            </a:r>
          </a:p>
          <a:p>
            <a:pPr marL="738187" lvl="1" indent="-342900">
              <a:lnSpc>
                <a:spcPct val="100000"/>
              </a:lnSpc>
              <a:spcBef>
                <a:spcPts val="0"/>
              </a:spcBef>
              <a:buClrTx/>
              <a:buFont typeface="+mj-lt"/>
              <a:buAutoNum type="arabicPeriod"/>
            </a:pPr>
            <a:r>
              <a:rPr lang="en-US" sz="1600" dirty="0" smtClean="0"/>
              <a:t>Incorporate tests to protect code </a:t>
            </a:r>
            <a:r>
              <a:rPr lang="en-US" sz="1600" dirty="0"/>
              <a:t>to be </a:t>
            </a:r>
            <a:r>
              <a:rPr lang="en-US" sz="1600" dirty="0" smtClean="0"/>
              <a:t>changed</a:t>
            </a:r>
            <a:r>
              <a:rPr lang="en-US" sz="1600" b="0" dirty="0" smtClean="0"/>
              <a:t> (see Legacy Software Change Algorithm)</a:t>
            </a:r>
            <a:endParaRPr lang="en-US" sz="1600" b="0" dirty="0"/>
          </a:p>
          <a:p>
            <a:pPr marL="738187" lvl="1" indent="-342900">
              <a:lnSpc>
                <a:spcPct val="100000"/>
              </a:lnSpc>
              <a:spcBef>
                <a:spcPts val="0"/>
              </a:spcBef>
              <a:buClrTx/>
              <a:buFont typeface="+mj-lt"/>
              <a:buAutoNum type="arabicPeriod"/>
            </a:pPr>
            <a:r>
              <a:rPr lang="en-US" sz="1600" dirty="0" smtClean="0"/>
              <a:t>Add </a:t>
            </a:r>
            <a:r>
              <a:rPr lang="en-US" sz="1600" dirty="0"/>
              <a:t>new </a:t>
            </a:r>
            <a:r>
              <a:rPr lang="en-US" sz="1600" dirty="0" smtClean="0"/>
              <a:t>features or </a:t>
            </a:r>
            <a:r>
              <a:rPr lang="en-US" sz="1600" dirty="0"/>
              <a:t>fix bugs with </a:t>
            </a:r>
            <a:r>
              <a:rPr lang="en-US" sz="1600" dirty="0" smtClean="0"/>
              <a:t>tests</a:t>
            </a:r>
            <a:r>
              <a:rPr lang="en-US" sz="1600" b="0" dirty="0" smtClean="0"/>
              <a:t> (test-driven development (</a:t>
            </a:r>
            <a:r>
              <a:rPr lang="en-US" sz="1600" dirty="0" smtClean="0"/>
              <a:t>TDD</a:t>
            </a:r>
            <a:r>
              <a:rPr lang="en-US" sz="1600" b="0" dirty="0" smtClean="0"/>
              <a:t>))</a:t>
            </a:r>
            <a:endParaRPr lang="en-US" sz="1600" b="0" dirty="0"/>
          </a:p>
          <a:p>
            <a:pPr marL="1027112" lvl="2" indent="-342900">
              <a:lnSpc>
                <a:spcPct val="100000"/>
              </a:lnSpc>
              <a:spcBef>
                <a:spcPts val="0"/>
              </a:spcBef>
              <a:buClrTx/>
              <a:buFont typeface="+mj-lt"/>
              <a:buAutoNum type="arabicPeriod"/>
            </a:pPr>
            <a:r>
              <a:rPr lang="en-US" sz="1600" b="0" dirty="0" smtClean="0"/>
              <a:t>Add </a:t>
            </a:r>
            <a:r>
              <a:rPr lang="en-US" sz="1600" b="0" dirty="0"/>
              <a:t>new tests that define desired behavior (feature or bug).</a:t>
            </a:r>
          </a:p>
          <a:p>
            <a:pPr marL="1027112" lvl="2" indent="-342900">
              <a:lnSpc>
                <a:spcPct val="100000"/>
              </a:lnSpc>
              <a:spcBef>
                <a:spcPts val="0"/>
              </a:spcBef>
              <a:buClrTx/>
              <a:buFont typeface="+mj-lt"/>
              <a:buAutoNum type="arabicPeriod"/>
            </a:pPr>
            <a:r>
              <a:rPr lang="en-US" sz="1600" b="0" dirty="0" smtClean="0"/>
              <a:t>Run </a:t>
            </a:r>
            <a:r>
              <a:rPr lang="en-US" sz="1600" b="0" dirty="0"/>
              <a:t>new tests and verify they </a:t>
            </a:r>
            <a:r>
              <a:rPr lang="en-US" sz="1600" b="0" dirty="0" smtClean="0"/>
              <a:t>fail (</a:t>
            </a:r>
            <a:r>
              <a:rPr lang="en-US" sz="1600" dirty="0" smtClean="0">
                <a:solidFill>
                  <a:srgbClr val="C00000"/>
                </a:solidFill>
              </a:rPr>
              <a:t>RED</a:t>
            </a:r>
            <a:r>
              <a:rPr lang="en-US" sz="1600" b="0" dirty="0" smtClean="0"/>
              <a:t>).</a:t>
            </a:r>
            <a:endParaRPr lang="en-US" sz="1600" b="0" dirty="0"/>
          </a:p>
          <a:p>
            <a:pPr marL="1027112" lvl="2" indent="-342900">
              <a:lnSpc>
                <a:spcPct val="100000"/>
              </a:lnSpc>
              <a:spcBef>
                <a:spcPts val="0"/>
              </a:spcBef>
              <a:buClrTx/>
              <a:buFont typeface="+mj-lt"/>
              <a:buAutoNum type="arabicPeriod"/>
            </a:pPr>
            <a:r>
              <a:rPr lang="en-US" sz="1600" b="0" dirty="0" smtClean="0"/>
              <a:t>Add </a:t>
            </a:r>
            <a:r>
              <a:rPr lang="en-US" sz="1600" b="0" dirty="0"/>
              <a:t>the minimal code to get new tests to </a:t>
            </a:r>
            <a:r>
              <a:rPr lang="en-US" sz="1600" b="0" dirty="0" smtClean="0"/>
              <a:t>pass (</a:t>
            </a:r>
            <a:r>
              <a:rPr lang="en-US" sz="1600" dirty="0" smtClean="0">
                <a:solidFill>
                  <a:schemeClr val="accent3">
                    <a:lumMod val="50000"/>
                  </a:schemeClr>
                </a:solidFill>
              </a:rPr>
              <a:t>GREED</a:t>
            </a:r>
            <a:r>
              <a:rPr lang="en-US" sz="1600" b="0" dirty="0" smtClean="0"/>
              <a:t>).</a:t>
            </a:r>
            <a:endParaRPr lang="en-US" sz="1600" b="0" dirty="0"/>
          </a:p>
          <a:p>
            <a:pPr marL="1027112" lvl="2" indent="-342900">
              <a:lnSpc>
                <a:spcPct val="100000"/>
              </a:lnSpc>
              <a:spcBef>
                <a:spcPts val="0"/>
              </a:spcBef>
              <a:buClrTx/>
              <a:buFont typeface="+mj-lt"/>
              <a:buAutoNum type="arabicPeriod"/>
            </a:pPr>
            <a:r>
              <a:rPr lang="en-US" sz="1600" b="0" dirty="0" smtClean="0"/>
              <a:t>Refactor </a:t>
            </a:r>
            <a:r>
              <a:rPr lang="en-US" sz="1600" b="0" dirty="0"/>
              <a:t>the covered code to clean up and remove </a:t>
            </a:r>
            <a:r>
              <a:rPr lang="en-US" sz="1600" b="0" dirty="0" smtClean="0"/>
              <a:t>duplication (</a:t>
            </a:r>
            <a:r>
              <a:rPr lang="en-US" sz="1600" dirty="0" smtClean="0">
                <a:solidFill>
                  <a:srgbClr val="002060"/>
                </a:solidFill>
              </a:rPr>
              <a:t>REFACTOR</a:t>
            </a:r>
            <a:r>
              <a:rPr lang="en-US" sz="1600" b="0" dirty="0" smtClean="0"/>
              <a:t>).</a:t>
            </a:r>
            <a:endParaRPr lang="en-US" sz="1600" b="0" dirty="0"/>
          </a:p>
          <a:p>
            <a:pPr marL="1027112" lvl="2" indent="-342900">
              <a:lnSpc>
                <a:spcPct val="100000"/>
              </a:lnSpc>
              <a:spcBef>
                <a:spcPts val="0"/>
              </a:spcBef>
              <a:buClrTx/>
              <a:buFont typeface="+mj-lt"/>
              <a:buAutoNum type="arabicPeriod"/>
            </a:pPr>
            <a:r>
              <a:rPr lang="en-US" sz="1600" b="0" dirty="0" smtClean="0"/>
              <a:t>Review </a:t>
            </a:r>
            <a:r>
              <a:rPr lang="en-US" sz="1600" b="0" dirty="0"/>
              <a:t>all changes to existing code, new code and new tests.</a:t>
            </a:r>
          </a:p>
          <a:p>
            <a:pPr marL="342900" indent="-342900">
              <a:lnSpc>
                <a:spcPct val="100000"/>
              </a:lnSpc>
              <a:spcBef>
                <a:spcPts val="0"/>
              </a:spcBef>
              <a:buClrTx/>
              <a:buFont typeface="+mj-lt"/>
              <a:buAutoNum type="arabicPeriod"/>
            </a:pPr>
            <a:r>
              <a:rPr lang="en-US" sz="1600" dirty="0"/>
              <a:t>Select code coverage</a:t>
            </a:r>
            <a:r>
              <a:rPr lang="en-US" sz="1600" b="0" dirty="0"/>
              <a:t> (e.g., </a:t>
            </a:r>
            <a:r>
              <a:rPr lang="en-US" sz="1600" b="0" dirty="0" err="1"/>
              <a:t>gcov</a:t>
            </a:r>
            <a:r>
              <a:rPr lang="en-US" sz="1600" b="0" dirty="0"/>
              <a:t>/</a:t>
            </a:r>
            <a:r>
              <a:rPr lang="en-US" sz="1600" b="0" dirty="0" err="1"/>
              <a:t>lcov</a:t>
            </a:r>
            <a:r>
              <a:rPr lang="en-US" sz="1600" b="0" dirty="0"/>
              <a:t>) and </a:t>
            </a:r>
            <a:r>
              <a:rPr lang="en-US" sz="1600" dirty="0"/>
              <a:t>memory usage error detection</a:t>
            </a:r>
            <a:r>
              <a:rPr lang="en-US" sz="1600" b="0" dirty="0"/>
              <a:t> (e.g., </a:t>
            </a:r>
            <a:r>
              <a:rPr lang="en-US" sz="1600" b="0" dirty="0" err="1"/>
              <a:t>valgrind</a:t>
            </a:r>
            <a:r>
              <a:rPr lang="en-US" sz="1600" b="0" dirty="0"/>
              <a:t>) analysis tools.</a:t>
            </a:r>
          </a:p>
          <a:p>
            <a:pPr marL="342900" indent="-342900">
              <a:lnSpc>
                <a:spcPct val="100000"/>
              </a:lnSpc>
              <a:spcBef>
                <a:spcPts val="0"/>
              </a:spcBef>
              <a:buClrTx/>
              <a:buFont typeface="+mj-lt"/>
              <a:buAutoNum type="arabicPeriod"/>
            </a:pPr>
            <a:r>
              <a:rPr lang="en-US" sz="1600" dirty="0" smtClean="0"/>
              <a:t>Define </a:t>
            </a:r>
            <a:r>
              <a:rPr lang="en-US" sz="1600" dirty="0" smtClean="0"/>
              <a:t>regression </a:t>
            </a:r>
            <a:r>
              <a:rPr lang="en-US" sz="1600" dirty="0"/>
              <a:t>test suites</a:t>
            </a:r>
          </a:p>
          <a:p>
            <a:pPr marL="738187" lvl="1" indent="-342900">
              <a:lnSpc>
                <a:spcPct val="100000"/>
              </a:lnSpc>
              <a:spcBef>
                <a:spcPts val="0"/>
              </a:spcBef>
              <a:buClrTx/>
              <a:buFont typeface="+mj-lt"/>
              <a:buAutoNum type="arabicPeriod"/>
            </a:pPr>
            <a:r>
              <a:rPr lang="en-US" sz="1600" b="0" dirty="0" smtClean="0"/>
              <a:t>Define </a:t>
            </a:r>
            <a:r>
              <a:rPr lang="en-US" sz="1600" b="0" dirty="0"/>
              <a:t>a </a:t>
            </a:r>
            <a:r>
              <a:rPr lang="en-US" sz="1600" b="0" dirty="0" smtClean="0"/>
              <a:t>faster-running </a:t>
            </a:r>
            <a:r>
              <a:rPr lang="en-US" sz="1600" dirty="0" smtClean="0"/>
              <a:t>pre-push regression </a:t>
            </a:r>
            <a:r>
              <a:rPr lang="en-US" sz="1600" dirty="0"/>
              <a:t>test suite</a:t>
            </a:r>
            <a:r>
              <a:rPr lang="en-US" sz="1600" b="0" dirty="0"/>
              <a:t> (e.g., single build </a:t>
            </a:r>
            <a:r>
              <a:rPr lang="en-US" sz="1600" b="0" dirty="0" smtClean="0"/>
              <a:t>with faster </a:t>
            </a:r>
            <a:r>
              <a:rPr lang="en-US" sz="1600" b="0" dirty="0"/>
              <a:t>running tests) and run it before every </a:t>
            </a:r>
            <a:r>
              <a:rPr lang="en-US" sz="1600" b="0" dirty="0" smtClean="0"/>
              <a:t>push.</a:t>
            </a:r>
            <a:endParaRPr lang="en-US" sz="1600" b="0" dirty="0"/>
          </a:p>
          <a:p>
            <a:pPr marL="738187" lvl="1" indent="-342900">
              <a:lnSpc>
                <a:spcPct val="100000"/>
              </a:lnSpc>
              <a:spcBef>
                <a:spcPts val="0"/>
              </a:spcBef>
              <a:buClrTx/>
              <a:buFont typeface="+mj-lt"/>
              <a:buAutoNum type="arabicPeriod"/>
            </a:pPr>
            <a:r>
              <a:rPr lang="en-US" sz="1600" b="0" dirty="0" smtClean="0"/>
              <a:t>Define </a:t>
            </a:r>
            <a:r>
              <a:rPr lang="en-US" sz="1600" b="0" dirty="0"/>
              <a:t>a more comprehensive </a:t>
            </a:r>
            <a:r>
              <a:rPr lang="en-US" sz="1600" dirty="0"/>
              <a:t>nightly regression test suite</a:t>
            </a:r>
            <a:r>
              <a:rPr lang="en-US" sz="1600" b="0" dirty="0"/>
              <a:t> (e.g., builds </a:t>
            </a:r>
            <a:r>
              <a:rPr lang="en-US" sz="1600" b="0" dirty="0" smtClean="0"/>
              <a:t>and all </a:t>
            </a:r>
            <a:r>
              <a:rPr lang="en-US" sz="1600" b="0" dirty="0"/>
              <a:t>tests on several platforms and compilers, code coverage, and </a:t>
            </a:r>
            <a:r>
              <a:rPr lang="en-US" sz="1600" b="0" dirty="0" smtClean="0"/>
              <a:t>memory usage </a:t>
            </a:r>
            <a:r>
              <a:rPr lang="en-US" sz="1600" b="0" dirty="0"/>
              <a:t>error detection) and run every </a:t>
            </a:r>
            <a:r>
              <a:rPr lang="en-US" sz="1600" b="0" dirty="0" smtClean="0"/>
              <a:t>night.</a:t>
            </a:r>
            <a:endParaRPr lang="en-US" sz="1600" b="0" dirty="0"/>
          </a:p>
          <a:p>
            <a:pPr marL="342900" indent="-342900">
              <a:lnSpc>
                <a:spcPct val="100000"/>
              </a:lnSpc>
              <a:spcBef>
                <a:spcPts val="0"/>
              </a:spcBef>
              <a:buClrTx/>
              <a:buFont typeface="+mj-lt"/>
              <a:buAutoNum type="arabicPeriod"/>
            </a:pPr>
            <a:r>
              <a:rPr lang="en-US" sz="1600" b="0" dirty="0" smtClean="0"/>
              <a:t>Have </a:t>
            </a:r>
            <a:r>
              <a:rPr lang="en-US" sz="1600" b="0" dirty="0"/>
              <a:t>a </a:t>
            </a:r>
            <a:r>
              <a:rPr lang="en-US" sz="1600" dirty="0"/>
              <a:t>policy of 100% passing </a:t>
            </a:r>
            <a:r>
              <a:rPr lang="en-US" sz="1600" dirty="0" smtClean="0"/>
              <a:t>pre-push regression </a:t>
            </a:r>
            <a:r>
              <a:rPr lang="en-US" sz="1600" dirty="0"/>
              <a:t>tests</a:t>
            </a:r>
            <a:r>
              <a:rPr lang="en-US" sz="1600" b="0" dirty="0"/>
              <a:t> and work hard to </a:t>
            </a:r>
            <a:r>
              <a:rPr lang="en-US" sz="1600" b="0" dirty="0" smtClean="0"/>
              <a:t>maintain that</a:t>
            </a:r>
            <a:r>
              <a:rPr lang="en-US" sz="1600" b="0" dirty="0"/>
              <a:t>.</a:t>
            </a:r>
          </a:p>
          <a:p>
            <a:pPr marL="342900" indent="-342900">
              <a:lnSpc>
                <a:spcPct val="100000"/>
              </a:lnSpc>
              <a:spcBef>
                <a:spcPts val="0"/>
              </a:spcBef>
              <a:buClrTx/>
              <a:buFont typeface="+mj-lt"/>
              <a:buAutoNum type="arabicPeriod"/>
            </a:pPr>
            <a:r>
              <a:rPr lang="en-US" sz="1600" b="0" dirty="0" smtClean="0"/>
              <a:t>Work </a:t>
            </a:r>
            <a:r>
              <a:rPr lang="en-US" sz="1600" b="0" dirty="0"/>
              <a:t>to </a:t>
            </a:r>
            <a:r>
              <a:rPr lang="en-US" sz="1600" dirty="0"/>
              <a:t>fix all failing nighty regression tests on a reasonable schedule</a:t>
            </a:r>
          </a:p>
          <a:p>
            <a:pPr marL="0" indent="0" algn="ctr">
              <a:lnSpc>
                <a:spcPct val="100000"/>
              </a:lnSpc>
              <a:spcBef>
                <a:spcPts val="0"/>
              </a:spcBef>
              <a:buNone/>
            </a:pPr>
            <a:endParaRPr lang="en-US" sz="1600" dirty="0" smtClean="0"/>
          </a:p>
          <a:p>
            <a:pPr marL="0" indent="0" algn="ctr">
              <a:lnSpc>
                <a:spcPct val="100000"/>
              </a:lnSpc>
              <a:spcBef>
                <a:spcPts val="0"/>
              </a:spcBef>
              <a:buNone/>
            </a:pPr>
            <a:r>
              <a:rPr lang="en-US" sz="1600" dirty="0" smtClean="0"/>
              <a:t>See 2-page </a:t>
            </a:r>
            <a:r>
              <a:rPr lang="en-US" sz="1600" dirty="0"/>
              <a:t>document “How to Add and Improve </a:t>
            </a:r>
            <a:r>
              <a:rPr lang="en-US" sz="1600" dirty="0" smtClean="0"/>
              <a:t>Testing in </a:t>
            </a:r>
            <a:r>
              <a:rPr lang="en-US" sz="1600" dirty="0"/>
              <a:t>Your CSE Software Project”</a:t>
            </a:r>
            <a:endParaRPr lang="en-US" sz="1600" dirty="0" smtClean="0"/>
          </a:p>
          <a:p>
            <a:pPr marL="0" indent="0" algn="ctr">
              <a:lnSpc>
                <a:spcPct val="100000"/>
              </a:lnSpc>
              <a:spcBef>
                <a:spcPts val="0"/>
              </a:spcBef>
              <a:buNone/>
            </a:pPr>
            <a:r>
              <a:rPr lang="en-US" sz="1600" dirty="0" smtClean="0">
                <a:hlinkClick r:id="rId2"/>
              </a:rPr>
              <a:t>https</a:t>
            </a:r>
            <a:r>
              <a:rPr lang="en-US" sz="1600" dirty="0">
                <a:hlinkClick r:id="rId2"/>
              </a:rPr>
              <a:t>://ideas-productivity.org/resources/howtos</a:t>
            </a:r>
            <a:r>
              <a:rPr lang="en-US" sz="1600" dirty="0" smtClean="0">
                <a:hlinkClick r:id="rId2"/>
              </a:rPr>
              <a:t>/</a:t>
            </a:r>
            <a:r>
              <a:rPr lang="en-US" sz="1600" dirty="0" smtClean="0"/>
              <a:t> </a:t>
            </a:r>
          </a:p>
        </p:txBody>
      </p:sp>
    </p:spTree>
    <p:extLst>
      <p:ext uri="{BB962C8B-B14F-4D97-AF65-F5344CB8AC3E}">
        <p14:creationId xmlns:p14="http://schemas.microsoft.com/office/powerpoint/2010/main" val="20254152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467"/>
            <a:ext cx="8651796" cy="1138773"/>
          </a:xfrm>
        </p:spPr>
        <p:txBody>
          <a:bodyPr/>
          <a:lstStyle/>
          <a:p>
            <a:pPr algn="ctr"/>
            <a:r>
              <a:rPr lang="en-US" sz="4000" dirty="0" smtClean="0"/>
              <a:t>The Legacy Software Change Algorithm</a:t>
            </a:r>
            <a:endParaRPr lang="en-US" sz="4000" dirty="0"/>
          </a:p>
        </p:txBody>
      </p:sp>
    </p:spTree>
    <p:extLst>
      <p:ext uri="{BB962C8B-B14F-4D97-AF65-F5344CB8AC3E}">
        <p14:creationId xmlns:p14="http://schemas.microsoft.com/office/powerpoint/2010/main" val="21136945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229600" cy="458587"/>
          </a:xfrm>
        </p:spPr>
        <p:txBody>
          <a:bodyPr/>
          <a:lstStyle/>
          <a:p>
            <a:r>
              <a:rPr lang="en-US" sz="2800" dirty="0" smtClean="0"/>
              <a:t>Definition of Legacy Code and Changes</a:t>
            </a:r>
            <a:endParaRPr lang="en-US" sz="2800" dirty="0"/>
          </a:p>
        </p:txBody>
      </p:sp>
      <p:sp>
        <p:nvSpPr>
          <p:cNvPr id="3" name="Content Placeholder 2"/>
          <p:cNvSpPr>
            <a:spLocks noGrp="1"/>
          </p:cNvSpPr>
          <p:nvPr>
            <p:ph idx="1"/>
          </p:nvPr>
        </p:nvSpPr>
        <p:spPr>
          <a:xfrm>
            <a:off x="111204" y="762000"/>
            <a:ext cx="6670596" cy="4673074"/>
          </a:xfrm>
        </p:spPr>
        <p:txBody>
          <a:bodyPr/>
          <a:lstStyle/>
          <a:p>
            <a:pPr marL="0" indent="0">
              <a:buNone/>
            </a:pPr>
            <a:r>
              <a:rPr lang="en-US" sz="3200" dirty="0" smtClean="0">
                <a:solidFill>
                  <a:srgbClr val="FF0000"/>
                </a:solidFill>
              </a:rPr>
              <a:t>Legacy Code = Code Without Tests</a:t>
            </a:r>
          </a:p>
          <a:p>
            <a:pPr marL="0" indent="0">
              <a:buNone/>
            </a:pPr>
            <a:r>
              <a:rPr lang="en-US" sz="2000" dirty="0" smtClean="0">
                <a:solidFill>
                  <a:srgbClr val="002060"/>
                </a:solidFill>
              </a:rPr>
              <a:t>“Code without tests is bad code.  It does not matter how well written it is; it doesn’t matter how pretty or object-oriented or well-encapsulated it is.  With tests, we can change the behavior of our code quickly and verifiably.  Without them, we really don’t know if our code is getting better or worse.”</a:t>
            </a:r>
          </a:p>
          <a:p>
            <a:pPr marL="0" indent="0">
              <a:buNone/>
            </a:pPr>
            <a:r>
              <a:rPr lang="en-US" sz="1800" b="0" dirty="0" smtClean="0"/>
              <a:t>Source: M. Feathers. Preface of “Working Effectively with Legacy Code”</a:t>
            </a:r>
          </a:p>
          <a:p>
            <a:pPr marL="0" indent="0">
              <a:buNone/>
            </a:pPr>
            <a:r>
              <a:rPr lang="en-US" sz="1800" dirty="0" smtClean="0"/>
              <a:t>Reasons to change code:</a:t>
            </a:r>
          </a:p>
          <a:p>
            <a:r>
              <a:rPr lang="en-US" sz="1800" b="0" dirty="0" smtClean="0"/>
              <a:t>Adding a Feature</a:t>
            </a:r>
          </a:p>
          <a:p>
            <a:r>
              <a:rPr lang="en-US" sz="1800" b="0" dirty="0" smtClean="0"/>
              <a:t>Fixing a Bug</a:t>
            </a:r>
          </a:p>
          <a:p>
            <a:r>
              <a:rPr lang="en-US" sz="1800" b="0" dirty="0" smtClean="0"/>
              <a:t>Improving the Design (i.e. Refactoring)</a:t>
            </a:r>
          </a:p>
          <a:p>
            <a:r>
              <a:rPr lang="en-US" sz="1800" b="0" dirty="0" smtClean="0"/>
              <a:t>Optimizing Resource Usage</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838200"/>
            <a:ext cx="1832384" cy="2433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ontent Placeholder 2"/>
          <p:cNvSpPr txBox="1">
            <a:spLocks/>
          </p:cNvSpPr>
          <p:nvPr/>
        </p:nvSpPr>
        <p:spPr>
          <a:xfrm>
            <a:off x="4328422" y="3429000"/>
            <a:ext cx="4459004" cy="2695097"/>
          </a:xfrm>
          <a:prstGeom prst="rect">
            <a:avLst/>
          </a:prstGeom>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Preserving </a:t>
            </a:r>
            <a:r>
              <a:rPr lang="en-US" sz="1800" dirty="0"/>
              <a:t>behavior under change</a:t>
            </a:r>
            <a:r>
              <a:rPr lang="en-US" sz="1800" dirty="0" smtClean="0"/>
              <a:t>:</a:t>
            </a:r>
          </a:p>
          <a:p>
            <a:pPr marL="0" indent="0">
              <a:buNone/>
            </a:pPr>
            <a:r>
              <a:rPr lang="en-US" sz="1800" dirty="0" smtClean="0">
                <a:solidFill>
                  <a:srgbClr val="002060"/>
                </a:solidFill>
              </a:rPr>
              <a:t>“Behavior is the most important thing about software.  It is what users depend on.  Users like it when we add behavior (provided it is what they really wanted), but if we change or remove behavior they depend on (introduce bugs), they stop trusting us.”</a:t>
            </a:r>
          </a:p>
          <a:p>
            <a:pPr marL="0" indent="0">
              <a:buNone/>
            </a:pPr>
            <a:r>
              <a:rPr lang="en-US" sz="1800" b="0" dirty="0"/>
              <a:t>Source: M. Feathers. </a:t>
            </a:r>
            <a:r>
              <a:rPr lang="en-US" sz="1800" b="0" dirty="0" smtClean="0"/>
              <a:t>Chapter 1 </a:t>
            </a:r>
            <a:r>
              <a:rPr lang="en-US" sz="1800" b="0" dirty="0"/>
              <a:t>of “Working Effectively with Legacy </a:t>
            </a:r>
            <a:r>
              <a:rPr lang="en-US" sz="1800" b="0" dirty="0" smtClean="0"/>
              <a:t>Code</a:t>
            </a:r>
            <a:r>
              <a:rPr lang="en-US" sz="1800" dirty="0" smtClean="0"/>
              <a:t>”</a:t>
            </a:r>
          </a:p>
        </p:txBody>
      </p:sp>
      <p:sp>
        <p:nvSpPr>
          <p:cNvPr id="7" name="Rectangle 6"/>
          <p:cNvSpPr/>
          <p:nvPr/>
        </p:nvSpPr>
        <p:spPr>
          <a:xfrm>
            <a:off x="228600" y="5486400"/>
            <a:ext cx="2209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438400" y="5486400"/>
            <a:ext cx="1524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81000" y="5955268"/>
            <a:ext cx="1744388" cy="338554"/>
          </a:xfrm>
          <a:prstGeom prst="rect">
            <a:avLst/>
          </a:prstGeom>
          <a:noFill/>
        </p:spPr>
        <p:txBody>
          <a:bodyPr wrap="none" rtlCol="0">
            <a:spAutoFit/>
          </a:bodyPr>
          <a:lstStyle/>
          <a:p>
            <a:r>
              <a:rPr lang="en-US" sz="1600" dirty="0" smtClean="0"/>
              <a:t>Existing behavior</a:t>
            </a:r>
            <a:endParaRPr lang="en-US" sz="1600" dirty="0"/>
          </a:p>
        </p:txBody>
      </p:sp>
      <p:sp>
        <p:nvSpPr>
          <p:cNvPr id="23" name="TextBox 22"/>
          <p:cNvSpPr txBox="1"/>
          <p:nvPr/>
        </p:nvSpPr>
        <p:spPr>
          <a:xfrm>
            <a:off x="2407052" y="5976461"/>
            <a:ext cx="1402948" cy="338554"/>
          </a:xfrm>
          <a:prstGeom prst="rect">
            <a:avLst/>
          </a:prstGeom>
          <a:noFill/>
        </p:spPr>
        <p:txBody>
          <a:bodyPr wrap="none" rtlCol="0">
            <a:spAutoFit/>
          </a:bodyPr>
          <a:lstStyle/>
          <a:p>
            <a:r>
              <a:rPr lang="en-US" sz="1600" dirty="0" smtClean="0"/>
              <a:t>new behavior</a:t>
            </a:r>
            <a:endParaRPr lang="en-US" sz="1600" dirty="0"/>
          </a:p>
        </p:txBody>
      </p:sp>
      <p:cxnSp>
        <p:nvCxnSpPr>
          <p:cNvPr id="12" name="Straight Arrow Connector 11"/>
          <p:cNvCxnSpPr/>
          <p:nvPr/>
        </p:nvCxnSpPr>
        <p:spPr>
          <a:xfrm flipH="1" flipV="1">
            <a:off x="2667000" y="5753100"/>
            <a:ext cx="3810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9858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dissolve">
                                      <p:cBhvr>
                                        <p:cTn id="16" dur="500"/>
                                        <p:tgtEl>
                                          <p:spTgt spid="23"/>
                                        </p:tgtEl>
                                      </p:cBhvr>
                                    </p:animEffect>
                                  </p:childTnLst>
                                </p:cTn>
                              </p:par>
                              <p:par>
                                <p:cTn id="17" presetID="9"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dissolve">
                                      <p:cBhvr>
                                        <p:cTn id="19" dur="500"/>
                                        <p:tgtEl>
                                          <p:spTgt spid="1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7" grpId="0" animBg="1"/>
      <p:bldP spid="17" grpId="0" animBg="1"/>
      <p:bldP spid="8"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880396" cy="824841"/>
          </a:xfrm>
        </p:spPr>
        <p:txBody>
          <a:bodyPr/>
          <a:lstStyle/>
          <a:p>
            <a:r>
              <a:rPr lang="en-US" sz="2800" dirty="0" smtClean="0"/>
              <a:t>Legacy Software Change Algorithm: Details</a:t>
            </a:r>
            <a:endParaRPr lang="en-US" sz="2800" dirty="0"/>
          </a:p>
        </p:txBody>
      </p:sp>
      <p:sp>
        <p:nvSpPr>
          <p:cNvPr id="3" name="Content Placeholder 2"/>
          <p:cNvSpPr>
            <a:spLocks noGrp="1"/>
          </p:cNvSpPr>
          <p:nvPr>
            <p:ph idx="1"/>
          </p:nvPr>
        </p:nvSpPr>
        <p:spPr>
          <a:xfrm>
            <a:off x="111204" y="762000"/>
            <a:ext cx="8880396" cy="6124754"/>
          </a:xfrm>
        </p:spPr>
        <p:txBody>
          <a:bodyPr/>
          <a:lstStyle/>
          <a:p>
            <a:pPr>
              <a:lnSpc>
                <a:spcPct val="100000"/>
              </a:lnSpc>
              <a:spcBef>
                <a:spcPts val="0"/>
              </a:spcBef>
              <a:spcAft>
                <a:spcPts val="300"/>
              </a:spcAft>
            </a:pPr>
            <a:r>
              <a:rPr lang="en-US" sz="2000" dirty="0"/>
              <a:t>Abbreviated Legacy Software Change Algorithm:</a:t>
            </a:r>
          </a:p>
          <a:p>
            <a:pPr lvl="1">
              <a:lnSpc>
                <a:spcPct val="100000"/>
              </a:lnSpc>
              <a:spcBef>
                <a:spcPts val="0"/>
              </a:spcBef>
              <a:spcAft>
                <a:spcPts val="300"/>
              </a:spcAft>
            </a:pPr>
            <a:r>
              <a:rPr lang="en-US" sz="1600" b="0" dirty="0"/>
              <a:t>1. Cover code to be changed with tests to protect existing behavior</a:t>
            </a:r>
          </a:p>
          <a:p>
            <a:pPr lvl="1">
              <a:lnSpc>
                <a:spcPct val="100000"/>
              </a:lnSpc>
              <a:spcBef>
                <a:spcPts val="0"/>
              </a:spcBef>
              <a:spcAft>
                <a:spcPts val="300"/>
              </a:spcAft>
            </a:pPr>
            <a:r>
              <a:rPr lang="en-US" sz="1600" b="0" dirty="0"/>
              <a:t>2. Change code and add new tests to define and protect new behavior</a:t>
            </a:r>
          </a:p>
          <a:p>
            <a:pPr lvl="1">
              <a:lnSpc>
                <a:spcPct val="100000"/>
              </a:lnSpc>
              <a:spcBef>
                <a:spcPts val="0"/>
              </a:spcBef>
              <a:spcAft>
                <a:spcPts val="300"/>
              </a:spcAft>
            </a:pPr>
            <a:r>
              <a:rPr lang="en-US" sz="1600" b="0" dirty="0"/>
              <a:t>3. Refactor and clean up code to well match current functionality</a:t>
            </a:r>
          </a:p>
          <a:p>
            <a:pPr>
              <a:lnSpc>
                <a:spcPct val="100000"/>
              </a:lnSpc>
              <a:spcBef>
                <a:spcPts val="0"/>
              </a:spcBef>
              <a:spcAft>
                <a:spcPts val="300"/>
              </a:spcAft>
            </a:pPr>
            <a:endParaRPr lang="en-US" sz="800" dirty="0" smtClean="0"/>
          </a:p>
          <a:p>
            <a:pPr>
              <a:lnSpc>
                <a:spcPct val="100000"/>
              </a:lnSpc>
              <a:spcBef>
                <a:spcPts val="0"/>
              </a:spcBef>
              <a:spcAft>
                <a:spcPts val="300"/>
              </a:spcAft>
            </a:pPr>
            <a:r>
              <a:rPr lang="en-US" sz="2000" dirty="0" smtClean="0"/>
              <a:t>Legacy Code Change Algorithm (Chapter 2 “Working Effectively with Legacy Code”)</a:t>
            </a:r>
          </a:p>
          <a:p>
            <a:pPr lvl="1">
              <a:lnSpc>
                <a:spcPct val="100000"/>
              </a:lnSpc>
              <a:spcBef>
                <a:spcPts val="0"/>
              </a:spcBef>
              <a:spcAft>
                <a:spcPts val="300"/>
              </a:spcAft>
            </a:pPr>
            <a:r>
              <a:rPr lang="en-US" sz="1600" b="0" dirty="0"/>
              <a:t>1. Identify Change Points</a:t>
            </a:r>
          </a:p>
          <a:p>
            <a:pPr lvl="1">
              <a:lnSpc>
                <a:spcPct val="100000"/>
              </a:lnSpc>
              <a:spcBef>
                <a:spcPts val="0"/>
              </a:spcBef>
              <a:spcAft>
                <a:spcPts val="300"/>
              </a:spcAft>
            </a:pPr>
            <a:r>
              <a:rPr lang="en-US" sz="1600" b="0" dirty="0"/>
              <a:t>2. Find Test Points</a:t>
            </a:r>
          </a:p>
          <a:p>
            <a:pPr lvl="1">
              <a:lnSpc>
                <a:spcPct val="100000"/>
              </a:lnSpc>
              <a:spcBef>
                <a:spcPts val="0"/>
              </a:spcBef>
              <a:spcAft>
                <a:spcPts val="300"/>
              </a:spcAft>
            </a:pPr>
            <a:r>
              <a:rPr lang="en-US" sz="1600" b="0" dirty="0"/>
              <a:t>3. Break Dependencies (without unit tests)</a:t>
            </a:r>
          </a:p>
          <a:p>
            <a:pPr lvl="1">
              <a:lnSpc>
                <a:spcPct val="100000"/>
              </a:lnSpc>
              <a:spcBef>
                <a:spcPts val="0"/>
              </a:spcBef>
              <a:spcAft>
                <a:spcPts val="300"/>
              </a:spcAft>
            </a:pPr>
            <a:r>
              <a:rPr lang="en-US" sz="1600" b="0" dirty="0"/>
              <a:t>4. Cover </a:t>
            </a:r>
            <a:r>
              <a:rPr lang="en-US" sz="1600" b="0" dirty="0" smtClean="0"/>
              <a:t>Code </a:t>
            </a:r>
            <a:r>
              <a:rPr lang="en-US" sz="1600" b="0" dirty="0"/>
              <a:t>with </a:t>
            </a:r>
            <a:r>
              <a:rPr lang="en-US" sz="1600" b="0" dirty="0" smtClean="0"/>
              <a:t>Verification or </a:t>
            </a:r>
            <a:r>
              <a:rPr lang="en-US" sz="1600" b="0" dirty="0" smtClean="0"/>
              <a:t>N</a:t>
            </a:r>
            <a:r>
              <a:rPr lang="en-US" sz="1600" b="0" dirty="0" smtClean="0"/>
              <a:t>o-change/Characterization Unit or Integration Tests</a:t>
            </a:r>
            <a:endParaRPr lang="en-US" sz="1600" b="0" dirty="0"/>
          </a:p>
          <a:p>
            <a:pPr lvl="1">
              <a:lnSpc>
                <a:spcPct val="100000"/>
              </a:lnSpc>
              <a:spcBef>
                <a:spcPts val="0"/>
              </a:spcBef>
              <a:spcAft>
                <a:spcPts val="300"/>
              </a:spcAft>
            </a:pPr>
            <a:r>
              <a:rPr lang="en-US" sz="1600" b="0" dirty="0" smtClean="0"/>
              <a:t>5. </a:t>
            </a:r>
            <a:r>
              <a:rPr lang="en-US" sz="1600" b="0" dirty="0"/>
              <a:t>Add New Functionality with Test Driven Development (TDD)</a:t>
            </a:r>
          </a:p>
          <a:p>
            <a:pPr lvl="1">
              <a:lnSpc>
                <a:spcPct val="100000"/>
              </a:lnSpc>
              <a:spcBef>
                <a:spcPts val="0"/>
              </a:spcBef>
              <a:spcAft>
                <a:spcPts val="300"/>
              </a:spcAft>
            </a:pPr>
            <a:r>
              <a:rPr lang="en-US" sz="1600" b="0" dirty="0" smtClean="0"/>
              <a:t>6. </a:t>
            </a:r>
            <a:r>
              <a:rPr lang="en-US" sz="1600" b="0" dirty="0"/>
              <a:t>Refactor to </a:t>
            </a:r>
            <a:r>
              <a:rPr lang="en-US" sz="1600" b="0" dirty="0" smtClean="0"/>
              <a:t>remove </a:t>
            </a:r>
            <a:r>
              <a:rPr lang="en-US" sz="1600" b="0" dirty="0"/>
              <a:t>duplication, clean up, etc</a:t>
            </a:r>
            <a:r>
              <a:rPr lang="en-US" sz="1600" b="0" dirty="0" smtClean="0"/>
              <a:t>.</a:t>
            </a:r>
          </a:p>
          <a:p>
            <a:pPr>
              <a:lnSpc>
                <a:spcPct val="100000"/>
              </a:lnSpc>
              <a:spcBef>
                <a:spcPts val="0"/>
              </a:spcBef>
              <a:spcAft>
                <a:spcPts val="300"/>
              </a:spcAft>
            </a:pPr>
            <a:r>
              <a:rPr lang="en-US" sz="2000" dirty="0" smtClean="0"/>
              <a:t>Covering Existing Code with Tests: Details</a:t>
            </a:r>
          </a:p>
          <a:p>
            <a:pPr lvl="1">
              <a:lnSpc>
                <a:spcPct val="100000"/>
              </a:lnSpc>
              <a:spcBef>
                <a:spcPts val="0"/>
              </a:spcBef>
              <a:spcAft>
                <a:spcPts val="300"/>
              </a:spcAft>
            </a:pPr>
            <a:r>
              <a:rPr lang="en-US" sz="1600" dirty="0" smtClean="0"/>
              <a:t>Identify Change Points</a:t>
            </a:r>
            <a:r>
              <a:rPr lang="en-US" sz="1600" b="0" dirty="0" smtClean="0"/>
              <a:t>:  Find out the code you want to change, or add to</a:t>
            </a:r>
          </a:p>
          <a:p>
            <a:pPr lvl="1">
              <a:lnSpc>
                <a:spcPct val="100000"/>
              </a:lnSpc>
              <a:spcBef>
                <a:spcPts val="0"/>
              </a:spcBef>
              <a:spcAft>
                <a:spcPts val="300"/>
              </a:spcAft>
            </a:pPr>
            <a:r>
              <a:rPr lang="en-US" sz="1600" dirty="0" smtClean="0"/>
              <a:t>Find Test Points</a:t>
            </a:r>
            <a:r>
              <a:rPr lang="en-US" sz="1600" b="0" dirty="0" smtClean="0"/>
              <a:t>: Find out where in the code you can sense variables, or call functions, etc. such that you can detect the behavior of the code you want to change.</a:t>
            </a:r>
          </a:p>
          <a:p>
            <a:pPr lvl="1">
              <a:lnSpc>
                <a:spcPct val="100000"/>
              </a:lnSpc>
              <a:spcBef>
                <a:spcPts val="0"/>
              </a:spcBef>
              <a:spcAft>
                <a:spcPts val="300"/>
              </a:spcAft>
            </a:pPr>
            <a:r>
              <a:rPr lang="en-US" sz="1600" dirty="0" smtClean="0"/>
              <a:t>Break Dependencies</a:t>
            </a:r>
            <a:r>
              <a:rPr lang="en-US" sz="1600" b="0" dirty="0" smtClean="0"/>
              <a:t>: Do minimal </a:t>
            </a:r>
            <a:r>
              <a:rPr lang="en-US" sz="1600" b="0" dirty="0" err="1" smtClean="0"/>
              <a:t>refactorings</a:t>
            </a:r>
            <a:r>
              <a:rPr lang="en-US" sz="1600" b="0" dirty="0" smtClean="0"/>
              <a:t> with safer hipper-sensitive editing to allow code to be instantiated and run in a test </a:t>
            </a:r>
            <a:r>
              <a:rPr lang="en-US" sz="1600" b="0" dirty="0" smtClean="0"/>
              <a:t>harness.  Can be at unit or integration test levels (consider tradeoffs).</a:t>
            </a:r>
            <a:endParaRPr lang="en-US" sz="1600" b="0" dirty="0" smtClean="0"/>
          </a:p>
          <a:p>
            <a:pPr lvl="1">
              <a:lnSpc>
                <a:spcPct val="100000"/>
              </a:lnSpc>
              <a:spcBef>
                <a:spcPts val="0"/>
              </a:spcBef>
              <a:spcAft>
                <a:spcPts val="300"/>
              </a:spcAft>
            </a:pPr>
            <a:r>
              <a:rPr lang="en-US" sz="1600" dirty="0" smtClean="0"/>
              <a:t>Cover Legacy Code with Unit Tests</a:t>
            </a:r>
            <a:r>
              <a:rPr lang="en-US" sz="1600" b="0" dirty="0" smtClean="0"/>
              <a:t>:  If you have the specification for how to code is supposed to work, write tests to that </a:t>
            </a:r>
            <a:r>
              <a:rPr lang="en-US" sz="1600" b="0" dirty="0" smtClean="0"/>
              <a:t>specification (i.e. verification tests).  </a:t>
            </a:r>
            <a:r>
              <a:rPr lang="en-US" sz="1600" b="0" dirty="0" smtClean="0"/>
              <a:t>Otherwise, </a:t>
            </a:r>
            <a:r>
              <a:rPr lang="en-US" sz="1600" b="0" dirty="0" smtClean="0"/>
              <a:t>write no-</a:t>
            </a:r>
            <a:r>
              <a:rPr lang="en-US" sz="1600" b="0" dirty="0" smtClean="0"/>
              <a:t>change or </a:t>
            </a:r>
            <a:r>
              <a:rPr lang="en-US" sz="1600" b="0" dirty="0" smtClean="0"/>
              <a:t>“Characterization </a:t>
            </a:r>
            <a:r>
              <a:rPr lang="en-US" sz="1600" b="0" dirty="0" smtClean="0"/>
              <a:t>Tests” to see what the code actually does under different input scenarios</a:t>
            </a:r>
            <a:r>
              <a:rPr lang="en-US" sz="1600" b="0" dirty="0" smtClean="0"/>
              <a:t>.</a:t>
            </a:r>
            <a:endParaRPr lang="en-US" sz="1600" b="0"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2671765"/>
            <a:ext cx="1451384" cy="1927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eft Brace 4"/>
          <p:cNvSpPr/>
          <p:nvPr/>
        </p:nvSpPr>
        <p:spPr>
          <a:xfrm>
            <a:off x="76200" y="2438400"/>
            <a:ext cx="323850" cy="119717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Freeform 5"/>
          <p:cNvSpPr/>
          <p:nvPr/>
        </p:nvSpPr>
        <p:spPr>
          <a:xfrm>
            <a:off x="62971" y="1314450"/>
            <a:ext cx="337079" cy="1581150"/>
          </a:xfrm>
          <a:custGeom>
            <a:avLst/>
            <a:gdLst>
              <a:gd name="connsiteX0" fmla="*/ 209005 w 209005"/>
              <a:gd name="connsiteY0" fmla="*/ 0 h 1828800"/>
              <a:gd name="connsiteX1" fmla="*/ 23268 w 209005"/>
              <a:gd name="connsiteY1" fmla="*/ 371475 h 1828800"/>
              <a:gd name="connsiteX2" fmla="*/ 8980 w 209005"/>
              <a:gd name="connsiteY2" fmla="*/ 1828800 h 1828800"/>
              <a:gd name="connsiteX0" fmla="*/ 319505 w 319505"/>
              <a:gd name="connsiteY0" fmla="*/ 0 h 1828800"/>
              <a:gd name="connsiteX1" fmla="*/ 5180 w 319505"/>
              <a:gd name="connsiteY1" fmla="*/ 642937 h 1828800"/>
              <a:gd name="connsiteX2" fmla="*/ 119480 w 319505"/>
              <a:gd name="connsiteY2" fmla="*/ 1828800 h 1828800"/>
              <a:gd name="connsiteX0" fmla="*/ 332823 w 332823"/>
              <a:gd name="connsiteY0" fmla="*/ 0 h 1828800"/>
              <a:gd name="connsiteX1" fmla="*/ 18498 w 332823"/>
              <a:gd name="connsiteY1" fmla="*/ 642937 h 1828800"/>
              <a:gd name="connsiteX2" fmla="*/ 47073 w 332823"/>
              <a:gd name="connsiteY2" fmla="*/ 1085850 h 1828800"/>
              <a:gd name="connsiteX3" fmla="*/ 132798 w 332823"/>
              <a:gd name="connsiteY3" fmla="*/ 1828800 h 1828800"/>
              <a:gd name="connsiteX0" fmla="*/ 337079 w 337079"/>
              <a:gd name="connsiteY0" fmla="*/ 0 h 1828800"/>
              <a:gd name="connsiteX1" fmla="*/ 22754 w 337079"/>
              <a:gd name="connsiteY1" fmla="*/ 642937 h 1828800"/>
              <a:gd name="connsiteX2" fmla="*/ 37041 w 337079"/>
              <a:gd name="connsiteY2" fmla="*/ 1314450 h 1828800"/>
              <a:gd name="connsiteX3" fmla="*/ 137054 w 337079"/>
              <a:gd name="connsiteY3" fmla="*/ 1828800 h 1828800"/>
              <a:gd name="connsiteX0" fmla="*/ 337079 w 337079"/>
              <a:gd name="connsiteY0" fmla="*/ 0 h 1828800"/>
              <a:gd name="connsiteX1" fmla="*/ 22754 w 337079"/>
              <a:gd name="connsiteY1" fmla="*/ 642937 h 1828800"/>
              <a:gd name="connsiteX2" fmla="*/ 37041 w 337079"/>
              <a:gd name="connsiteY2" fmla="*/ 1314450 h 1828800"/>
              <a:gd name="connsiteX3" fmla="*/ 65617 w 337079"/>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337079" h="1828800">
                <a:moveTo>
                  <a:pt x="337079" y="0"/>
                </a:moveTo>
                <a:cubicBezTo>
                  <a:pt x="260879" y="33337"/>
                  <a:pt x="72760" y="423862"/>
                  <a:pt x="22754" y="642937"/>
                </a:cubicBezTo>
                <a:cubicBezTo>
                  <a:pt x="-27252" y="862012"/>
                  <a:pt x="17991" y="1116806"/>
                  <a:pt x="37041" y="1314450"/>
                </a:cubicBezTo>
                <a:cubicBezTo>
                  <a:pt x="56091" y="1512094"/>
                  <a:pt x="51330" y="1704975"/>
                  <a:pt x="65617" y="182880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09745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fade">
                                      <p:cBhvr>
                                        <p:cTn id="25" dur="500"/>
                                        <p:tgtEl>
                                          <p:spTgt spid="3">
                                            <p:txEl>
                                              <p:pRg st="11" end="11"/>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dissolve">
                                      <p:cBhvr>
                                        <p:cTn id="37" dur="500"/>
                                        <p:tgtEl>
                                          <p:spTgt spid="3">
                                            <p:txEl>
                                              <p:pRg st="12" end="12"/>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dissolve">
                                      <p:cBhvr>
                                        <p:cTn id="40" dur="500"/>
                                        <p:tgtEl>
                                          <p:spTgt spid="3">
                                            <p:txEl>
                                              <p:pRg st="13" end="13"/>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animEffect transition="in" filter="dissolve">
                                      <p:cBhvr>
                                        <p:cTn id="43" dur="500"/>
                                        <p:tgtEl>
                                          <p:spTgt spid="3">
                                            <p:txEl>
                                              <p:pRg st="14" end="14"/>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3">
                                            <p:txEl>
                                              <p:pRg st="15" end="15"/>
                                            </p:txEl>
                                          </p:spTgt>
                                        </p:tgtEl>
                                        <p:attrNameLst>
                                          <p:attrName>style.visibility</p:attrName>
                                        </p:attrNameLst>
                                      </p:cBhvr>
                                      <p:to>
                                        <p:strVal val="visible"/>
                                      </p:to>
                                    </p:set>
                                    <p:animEffect transition="in" filter="dissolve">
                                      <p:cBhvr>
                                        <p:cTn id="46" dur="500"/>
                                        <p:tgtEl>
                                          <p:spTgt spid="3">
                                            <p:txEl>
                                              <p:pRg st="15" end="15"/>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3">
                                            <p:txEl>
                                              <p:pRg st="16" end="16"/>
                                            </p:txEl>
                                          </p:spTgt>
                                        </p:tgtEl>
                                        <p:attrNameLst>
                                          <p:attrName>style.visibility</p:attrName>
                                        </p:attrNameLst>
                                      </p:cBhvr>
                                      <p:to>
                                        <p:strVal val="visible"/>
                                      </p:to>
                                    </p:set>
                                    <p:animEffect transition="in" filter="dissolve">
                                      <p:cBhvr>
                                        <p:cTn id="49"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85800" y="90488"/>
            <a:ext cx="7772400" cy="381000"/>
          </a:xfrm>
        </p:spPr>
        <p:txBody>
          <a:bodyPr/>
          <a:lstStyle/>
          <a:p>
            <a:pPr>
              <a:defRPr/>
            </a:pPr>
            <a:r>
              <a:rPr lang="en-US" altLang="en-US" smtClean="0"/>
              <a:t>Overview of CASL</a:t>
            </a:r>
          </a:p>
        </p:txBody>
      </p:sp>
      <p:sp>
        <p:nvSpPr>
          <p:cNvPr id="5124" name="Rectangle 3"/>
          <p:cNvSpPr>
            <a:spLocks noChangeArrowheads="1"/>
          </p:cNvSpPr>
          <p:nvPr/>
        </p:nvSpPr>
        <p:spPr bwMode="auto">
          <a:xfrm>
            <a:off x="149225" y="2073275"/>
            <a:ext cx="875665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marL="457200" indent="-285750">
              <a:defRPr>
                <a:solidFill>
                  <a:schemeClr val="tx1"/>
                </a:solidFill>
                <a:latin typeface="Arial" pitchFamily="34" charset="0"/>
              </a:defRPr>
            </a:lvl1pPr>
            <a:lvl2pPr marL="91440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buSzPct val="100000"/>
              <a:buFont typeface="Arial" pitchFamily="34" charset="0"/>
              <a:buChar char="•"/>
            </a:pPr>
            <a:r>
              <a:rPr lang="en-US" altLang="en-US" b="1" dirty="0">
                <a:solidFill>
                  <a:srgbClr val="000099"/>
                </a:solidFill>
              </a:rPr>
              <a:t>CASL: C</a:t>
            </a:r>
            <a:r>
              <a:rPr lang="en-US" altLang="en-US" dirty="0"/>
              <a:t>onsortium for the </a:t>
            </a:r>
            <a:r>
              <a:rPr lang="en-US" altLang="en-US" b="1" dirty="0">
                <a:solidFill>
                  <a:srgbClr val="000099"/>
                </a:solidFill>
              </a:rPr>
              <a:t>A</a:t>
            </a:r>
            <a:r>
              <a:rPr lang="en-US" altLang="en-US" dirty="0"/>
              <a:t>dvanced </a:t>
            </a:r>
            <a:r>
              <a:rPr lang="en-US" altLang="en-US" b="1" dirty="0">
                <a:solidFill>
                  <a:srgbClr val="000099"/>
                </a:solidFill>
              </a:rPr>
              <a:t>S</a:t>
            </a:r>
            <a:r>
              <a:rPr lang="en-US" altLang="en-US" dirty="0"/>
              <a:t>imulation of </a:t>
            </a:r>
            <a:r>
              <a:rPr lang="en-US" altLang="en-US" b="1" dirty="0" err="1">
                <a:solidFill>
                  <a:srgbClr val="000099"/>
                </a:solidFill>
              </a:rPr>
              <a:t>L</a:t>
            </a:r>
            <a:r>
              <a:rPr lang="en-US" altLang="en-US" dirty="0" err="1"/>
              <a:t>ightwater</a:t>
            </a:r>
            <a:r>
              <a:rPr lang="en-US" altLang="en-US" dirty="0"/>
              <a:t> reactors</a:t>
            </a:r>
          </a:p>
          <a:p>
            <a:pPr>
              <a:buSzPct val="100000"/>
              <a:buFont typeface="Arial" pitchFamily="34" charset="0"/>
              <a:buChar char="•"/>
            </a:pPr>
            <a:r>
              <a:rPr lang="en-US" altLang="en-US" dirty="0"/>
              <a:t>DOE Innovation Hub including DOE labs, universities, and industry partners</a:t>
            </a:r>
          </a:p>
          <a:p>
            <a:pPr>
              <a:buSzPct val="100000"/>
              <a:buFont typeface="Arial" pitchFamily="34" charset="0"/>
              <a:buChar char="•"/>
            </a:pPr>
            <a:r>
              <a:rPr lang="en-US" altLang="en-US" dirty="0"/>
              <a:t>Goals:</a:t>
            </a:r>
          </a:p>
          <a:p>
            <a:pPr lvl="1">
              <a:buSzPct val="100000"/>
              <a:buFont typeface="Arial" pitchFamily="34" charset="0"/>
              <a:buChar char="•"/>
            </a:pPr>
            <a:r>
              <a:rPr lang="en-US" altLang="en-US" dirty="0"/>
              <a:t>Advance modeling and simulation of </a:t>
            </a:r>
            <a:r>
              <a:rPr lang="en-US" altLang="en-US" dirty="0" err="1"/>
              <a:t>lightwater</a:t>
            </a:r>
            <a:r>
              <a:rPr lang="en-US" altLang="en-US" dirty="0"/>
              <a:t> nuclear reactors</a:t>
            </a:r>
          </a:p>
          <a:p>
            <a:pPr lvl="1">
              <a:buSzPct val="100000"/>
              <a:buFont typeface="Arial" pitchFamily="34" charset="0"/>
              <a:buChar char="•"/>
            </a:pPr>
            <a:r>
              <a:rPr lang="en-US" altLang="en-US" dirty="0"/>
              <a:t>Produce a set of simulation tools to model </a:t>
            </a:r>
            <a:r>
              <a:rPr lang="en-US" altLang="en-US" dirty="0" err="1"/>
              <a:t>lightwater</a:t>
            </a:r>
            <a:r>
              <a:rPr lang="en-US" altLang="en-US" dirty="0"/>
              <a:t> nuclear reactor cores to provide to the nuclear industry: </a:t>
            </a:r>
            <a:r>
              <a:rPr lang="en-US" altLang="en-US" b="1" dirty="0">
                <a:solidFill>
                  <a:srgbClr val="000099"/>
                </a:solidFill>
              </a:rPr>
              <a:t>VERA: Virtual Environment for Reactor Applications</a:t>
            </a:r>
            <a:r>
              <a:rPr lang="en-US" altLang="en-US" dirty="0"/>
              <a:t>.</a:t>
            </a:r>
          </a:p>
          <a:p>
            <a:pPr>
              <a:buSzPct val="100000"/>
              <a:buFont typeface="Arial" pitchFamily="34" charset="0"/>
              <a:buChar char="•"/>
            </a:pPr>
            <a:r>
              <a:rPr lang="en-US" altLang="en-US" dirty="0"/>
              <a:t>Phase 1: </a:t>
            </a:r>
            <a:r>
              <a:rPr lang="en-US" altLang="en-US" dirty="0" smtClean="0"/>
              <a:t>July 2010 </a:t>
            </a:r>
            <a:r>
              <a:rPr lang="en-US" altLang="en-US" dirty="0"/>
              <a:t>– </a:t>
            </a:r>
            <a:r>
              <a:rPr lang="en-US" altLang="en-US" dirty="0" smtClean="0"/>
              <a:t>June 2015</a:t>
            </a:r>
            <a:endParaRPr lang="en-US" altLang="en-US" dirty="0"/>
          </a:p>
          <a:p>
            <a:pPr>
              <a:buSzPct val="100000"/>
              <a:buFont typeface="Arial" pitchFamily="34" charset="0"/>
              <a:buChar char="•"/>
            </a:pPr>
            <a:r>
              <a:rPr lang="en-US" altLang="en-US" dirty="0"/>
              <a:t>Phase 2</a:t>
            </a:r>
            <a:r>
              <a:rPr lang="en-US" altLang="en-US" dirty="0" smtClean="0"/>
              <a:t>: July 2015 </a:t>
            </a:r>
            <a:r>
              <a:rPr lang="en-US" altLang="en-US" dirty="0"/>
              <a:t>– June </a:t>
            </a:r>
            <a:r>
              <a:rPr lang="en-US" altLang="en-US" dirty="0" smtClean="0"/>
              <a:t>2020</a:t>
            </a:r>
            <a:endParaRPr lang="en-US" altLang="en-US" b="1" dirty="0">
              <a:solidFill>
                <a:srgbClr val="FF0000"/>
              </a:solidFill>
            </a:endParaRPr>
          </a:p>
          <a:p>
            <a:pPr>
              <a:buSzPct val="100000"/>
              <a:buFont typeface="Arial" pitchFamily="34" charset="0"/>
              <a:buChar char="•"/>
            </a:pPr>
            <a:r>
              <a:rPr lang="en-US" altLang="en-US" dirty="0"/>
              <a:t>Organization and management:</a:t>
            </a:r>
          </a:p>
          <a:p>
            <a:pPr lvl="1">
              <a:buSzPct val="100000"/>
              <a:buFont typeface="Arial" pitchFamily="34" charset="0"/>
              <a:buChar char="•"/>
            </a:pPr>
            <a:r>
              <a:rPr lang="en-US" altLang="en-US" dirty="0"/>
              <a:t>ORNL is the hub of the Hub</a:t>
            </a:r>
          </a:p>
          <a:p>
            <a:pPr lvl="1">
              <a:buSzPct val="100000"/>
              <a:buFont typeface="Arial" pitchFamily="34" charset="0"/>
              <a:buChar char="•"/>
            </a:pPr>
            <a:r>
              <a:rPr lang="en-US" altLang="en-US" dirty="0"/>
              <a:t>Milestone driven (6 month plan-of-records (</a:t>
            </a:r>
            <a:r>
              <a:rPr lang="en-US" altLang="en-US" dirty="0" err="1"/>
              <a:t>PoRs</a:t>
            </a:r>
            <a:r>
              <a:rPr lang="en-US" altLang="en-US" dirty="0"/>
              <a:t>))</a:t>
            </a:r>
          </a:p>
          <a:p>
            <a:pPr lvl="1">
              <a:buSzPct val="100000"/>
              <a:buFont typeface="Arial" pitchFamily="34" charset="0"/>
              <a:buChar char="•"/>
            </a:pPr>
            <a:r>
              <a:rPr lang="en-US" altLang="en-US" dirty="0"/>
              <a:t>Focus areas:  </a:t>
            </a:r>
            <a:r>
              <a:rPr lang="en-US" altLang="en-US" b="1" dirty="0">
                <a:solidFill>
                  <a:srgbClr val="000099"/>
                </a:solidFill>
              </a:rPr>
              <a:t>Physics Integration (PHI)</a:t>
            </a:r>
            <a:r>
              <a:rPr lang="en-US" altLang="en-US" dirty="0"/>
              <a:t>, Thermal Hydraulic Methods (THM), Radiation Transport Methods (RTM), Advanced Modeling Applications (AMA), Materials Performance and Optimization (MPO), Validation and Uncertainty Quantification (VUQ)</a:t>
            </a:r>
          </a:p>
        </p:txBody>
      </p:sp>
      <p:pic>
        <p:nvPicPr>
          <p:cNvPr id="51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38" y="573088"/>
            <a:ext cx="7065962"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825421161"/>
      </p:ext>
    </p:extLst>
  </p:cSld>
  <p:clrMapOvr>
    <a:masterClrMapping/>
  </p:clrMapOvr>
  <mc:AlternateContent xmlns:mc="http://schemas.openxmlformats.org/markup-compatibility/2006">
    <mc:Choice xmlns:p14="http://schemas.microsoft.com/office/powerpoint/2010/main" Requires="p14">
      <p:transition spd="med" p14:dur="700" advTm="75766">
        <p:fade/>
      </p:transition>
    </mc:Choice>
    <mc:Fallback>
      <p:transition spd="med" advTm="75766">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423196" cy="458587"/>
          </a:xfrm>
        </p:spPr>
        <p:txBody>
          <a:bodyPr/>
          <a:lstStyle/>
          <a:p>
            <a:r>
              <a:rPr lang="en-US" sz="2800" dirty="0"/>
              <a:t>Legacy Software </a:t>
            </a:r>
            <a:r>
              <a:rPr lang="en-US" sz="2800" dirty="0" smtClean="0"/>
              <a:t>Tools, Tricks, Strategies</a:t>
            </a:r>
            <a:endParaRPr lang="en-US" sz="2800" dirty="0"/>
          </a:p>
        </p:txBody>
      </p:sp>
      <p:sp>
        <p:nvSpPr>
          <p:cNvPr id="3" name="Content Placeholder 2"/>
          <p:cNvSpPr>
            <a:spLocks noGrp="1"/>
          </p:cNvSpPr>
          <p:nvPr>
            <p:ph idx="1"/>
          </p:nvPr>
        </p:nvSpPr>
        <p:spPr>
          <a:xfrm>
            <a:off x="111204" y="685800"/>
            <a:ext cx="8880396" cy="5201424"/>
          </a:xfrm>
        </p:spPr>
        <p:txBody>
          <a:bodyPr/>
          <a:lstStyle/>
          <a:p>
            <a:pPr>
              <a:lnSpc>
                <a:spcPct val="100000"/>
              </a:lnSpc>
              <a:spcBef>
                <a:spcPts val="0"/>
              </a:spcBef>
              <a:spcAft>
                <a:spcPts val="300"/>
              </a:spcAft>
            </a:pPr>
            <a:r>
              <a:rPr lang="en-US" sz="2000" dirty="0" smtClean="0"/>
              <a:t>Reasons to Break Dependencies:</a:t>
            </a:r>
          </a:p>
          <a:p>
            <a:pPr lvl="1">
              <a:lnSpc>
                <a:spcPct val="100000"/>
              </a:lnSpc>
              <a:spcBef>
                <a:spcPts val="0"/>
              </a:spcBef>
              <a:spcAft>
                <a:spcPts val="300"/>
              </a:spcAft>
            </a:pPr>
            <a:r>
              <a:rPr lang="en-US" sz="1600" dirty="0" smtClean="0"/>
              <a:t>Sensing: </a:t>
            </a:r>
            <a:r>
              <a:rPr lang="en-US" sz="1600" b="0" dirty="0" smtClean="0"/>
              <a:t>Sense the behavior of the code that we can’t otherwise see</a:t>
            </a:r>
          </a:p>
          <a:p>
            <a:pPr lvl="1">
              <a:lnSpc>
                <a:spcPct val="100000"/>
              </a:lnSpc>
              <a:spcBef>
                <a:spcPts val="0"/>
              </a:spcBef>
              <a:spcAft>
                <a:spcPts val="300"/>
              </a:spcAft>
            </a:pPr>
            <a:r>
              <a:rPr lang="en-US" sz="1600" dirty="0" smtClean="0"/>
              <a:t>Separation:</a:t>
            </a:r>
            <a:r>
              <a:rPr lang="en-US" sz="1600" b="0" dirty="0" smtClean="0"/>
              <a:t> Allow the code to be run in a test harness outside of production setting</a:t>
            </a:r>
          </a:p>
          <a:p>
            <a:pPr>
              <a:lnSpc>
                <a:spcPct val="100000"/>
              </a:lnSpc>
              <a:spcBef>
                <a:spcPts val="0"/>
              </a:spcBef>
              <a:spcAft>
                <a:spcPts val="300"/>
              </a:spcAft>
            </a:pPr>
            <a:r>
              <a:rPr lang="en-US" sz="2000" dirty="0" smtClean="0"/>
              <a:t>Faking Collaborators:</a:t>
            </a:r>
          </a:p>
          <a:p>
            <a:pPr lvl="1">
              <a:lnSpc>
                <a:spcPct val="100000"/>
              </a:lnSpc>
              <a:spcBef>
                <a:spcPts val="0"/>
              </a:spcBef>
              <a:spcAft>
                <a:spcPts val="300"/>
              </a:spcAft>
            </a:pPr>
            <a:r>
              <a:rPr lang="en-US" sz="1600" dirty="0" smtClean="0"/>
              <a:t>Fake Objects:</a:t>
            </a:r>
            <a:r>
              <a:rPr lang="en-US" sz="1600" b="0" dirty="0" smtClean="0"/>
              <a:t> Impersonates a collaborator to allow sensing and control</a:t>
            </a:r>
          </a:p>
          <a:p>
            <a:pPr lvl="1">
              <a:lnSpc>
                <a:spcPct val="100000"/>
              </a:lnSpc>
              <a:spcBef>
                <a:spcPts val="0"/>
              </a:spcBef>
              <a:spcAft>
                <a:spcPts val="300"/>
              </a:spcAft>
            </a:pPr>
            <a:r>
              <a:rPr lang="en-US" sz="1600" dirty="0" smtClean="0"/>
              <a:t>Mock Objects:</a:t>
            </a:r>
            <a:r>
              <a:rPr lang="en-US" sz="1600" b="0" dirty="0" smtClean="0"/>
              <a:t> Extended Fake object that asserts expected behavior</a:t>
            </a:r>
          </a:p>
          <a:p>
            <a:pPr>
              <a:lnSpc>
                <a:spcPct val="100000"/>
              </a:lnSpc>
              <a:spcBef>
                <a:spcPts val="0"/>
              </a:spcBef>
              <a:spcAft>
                <a:spcPts val="300"/>
              </a:spcAft>
            </a:pPr>
            <a:r>
              <a:rPr lang="en-US" sz="2000" dirty="0" smtClean="0"/>
              <a:t>Seams: </a:t>
            </a:r>
            <a:r>
              <a:rPr lang="en-US" sz="2000" b="0" dirty="0" smtClean="0"/>
              <a:t>Ways to inserting test-related code or putting code into a test harness.</a:t>
            </a:r>
          </a:p>
          <a:p>
            <a:pPr lvl="1">
              <a:lnSpc>
                <a:spcPct val="100000"/>
              </a:lnSpc>
              <a:spcBef>
                <a:spcPts val="0"/>
              </a:spcBef>
              <a:spcAft>
                <a:spcPts val="300"/>
              </a:spcAft>
            </a:pPr>
            <a:r>
              <a:rPr lang="en-US" sz="1600" dirty="0" smtClean="0"/>
              <a:t>Preprocessing Seams:</a:t>
            </a:r>
            <a:r>
              <a:rPr lang="en-US" sz="1600" b="0" dirty="0" smtClean="0"/>
              <a:t> Preprocessor macros to replace functions, replace header files, etc. </a:t>
            </a:r>
          </a:p>
          <a:p>
            <a:pPr lvl="1">
              <a:lnSpc>
                <a:spcPct val="100000"/>
              </a:lnSpc>
              <a:spcBef>
                <a:spcPts val="0"/>
              </a:spcBef>
              <a:spcAft>
                <a:spcPts val="300"/>
              </a:spcAft>
            </a:pPr>
            <a:r>
              <a:rPr lang="en-US" sz="1600" dirty="0" smtClean="0"/>
              <a:t>Link Seams: </a:t>
            </a:r>
            <a:r>
              <a:rPr lang="en-US" sz="1600" b="0" dirty="0" smtClean="0"/>
              <a:t>Replace implementation functions (program or system) to define behavior or sense changes.</a:t>
            </a:r>
          </a:p>
          <a:p>
            <a:pPr lvl="1">
              <a:lnSpc>
                <a:spcPct val="100000"/>
              </a:lnSpc>
              <a:spcBef>
                <a:spcPts val="0"/>
              </a:spcBef>
              <a:spcAft>
                <a:spcPts val="300"/>
              </a:spcAft>
            </a:pPr>
            <a:r>
              <a:rPr lang="en-US" sz="1600" dirty="0" smtClean="0"/>
              <a:t>Object Seams: </a:t>
            </a:r>
            <a:r>
              <a:rPr lang="en-US" sz="1600" b="0" dirty="0" smtClean="0"/>
              <a:t>Define interfaces and replace production objects with mock or fake objects in test harness.</a:t>
            </a:r>
          </a:p>
          <a:p>
            <a:pPr lvl="1">
              <a:lnSpc>
                <a:spcPct val="100000"/>
              </a:lnSpc>
              <a:spcBef>
                <a:spcPts val="0"/>
              </a:spcBef>
              <a:spcAft>
                <a:spcPts val="300"/>
              </a:spcAft>
            </a:pPr>
            <a:r>
              <a:rPr lang="en-US" sz="1600" dirty="0" smtClean="0">
                <a:solidFill>
                  <a:srgbClr val="002060"/>
                </a:solidFill>
              </a:rPr>
              <a:t>NOTE: Prefer Object Seams to Link or Preprocessing Seams!</a:t>
            </a:r>
          </a:p>
          <a:p>
            <a:pPr>
              <a:lnSpc>
                <a:spcPct val="100000"/>
              </a:lnSpc>
              <a:spcBef>
                <a:spcPts val="0"/>
              </a:spcBef>
              <a:spcAft>
                <a:spcPts val="300"/>
              </a:spcAft>
            </a:pPr>
            <a:r>
              <a:rPr lang="en-US" sz="2000" dirty="0" smtClean="0"/>
              <a:t>Unit Test Harness Support:</a:t>
            </a:r>
          </a:p>
          <a:p>
            <a:pPr lvl="1">
              <a:lnSpc>
                <a:spcPct val="100000"/>
              </a:lnSpc>
              <a:spcBef>
                <a:spcPts val="0"/>
              </a:spcBef>
              <a:spcAft>
                <a:spcPts val="300"/>
              </a:spcAft>
            </a:pPr>
            <a:r>
              <a:rPr lang="en-US" sz="1600" dirty="0" smtClean="0"/>
              <a:t>C++: </a:t>
            </a:r>
            <a:r>
              <a:rPr lang="en-US" sz="1200" dirty="0" smtClean="0"/>
              <a:t>Teuchos Unit Testing Tools, </a:t>
            </a:r>
            <a:r>
              <a:rPr lang="en-US" sz="1200" dirty="0" err="1" smtClean="0"/>
              <a:t>Gunit</a:t>
            </a:r>
            <a:r>
              <a:rPr lang="en-US" sz="1200" dirty="0" smtClean="0"/>
              <a:t>, Boost?</a:t>
            </a:r>
          </a:p>
          <a:p>
            <a:pPr lvl="1">
              <a:lnSpc>
                <a:spcPct val="100000"/>
              </a:lnSpc>
              <a:spcBef>
                <a:spcPts val="0"/>
              </a:spcBef>
              <a:spcAft>
                <a:spcPts val="300"/>
              </a:spcAft>
            </a:pPr>
            <a:r>
              <a:rPr lang="en-US" sz="1600" dirty="0" smtClean="0"/>
              <a:t>Python:  </a:t>
            </a:r>
            <a:r>
              <a:rPr lang="en-US" sz="1200" dirty="0" err="1" smtClean="0"/>
              <a:t>pyunit</a:t>
            </a:r>
            <a:r>
              <a:rPr lang="en-US" sz="1200" dirty="0" smtClean="0"/>
              <a:t> ???</a:t>
            </a:r>
          </a:p>
          <a:p>
            <a:pPr lvl="1">
              <a:lnSpc>
                <a:spcPct val="100000"/>
              </a:lnSpc>
              <a:spcBef>
                <a:spcPts val="0"/>
              </a:spcBef>
              <a:spcAft>
                <a:spcPts val="300"/>
              </a:spcAft>
            </a:pPr>
            <a:r>
              <a:rPr lang="en-US" sz="1600" dirty="0" smtClean="0"/>
              <a:t>CMake: </a:t>
            </a:r>
            <a:r>
              <a:rPr lang="en-US" sz="1200" dirty="0" smtClean="0"/>
              <a:t>???</a:t>
            </a:r>
          </a:p>
          <a:p>
            <a:pPr lvl="1">
              <a:lnSpc>
                <a:spcPct val="100000"/>
              </a:lnSpc>
              <a:spcBef>
                <a:spcPts val="0"/>
              </a:spcBef>
              <a:spcAft>
                <a:spcPts val="300"/>
              </a:spcAft>
            </a:pPr>
            <a:r>
              <a:rPr lang="en-US" sz="1600" dirty="0" smtClean="0"/>
              <a:t>Other:  </a:t>
            </a:r>
            <a:r>
              <a:rPr lang="en-US" sz="1200" dirty="0" smtClean="0"/>
              <a:t>Make up your own quick and dirty unit test harness or support tools as needed!</a:t>
            </a:r>
          </a:p>
          <a:p>
            <a:pPr>
              <a:lnSpc>
                <a:spcPct val="100000"/>
              </a:lnSpc>
              <a:spcBef>
                <a:spcPts val="0"/>
              </a:spcBef>
              <a:spcAft>
                <a:spcPts val="300"/>
              </a:spcAft>
            </a:pPr>
            <a:r>
              <a:rPr lang="en-US" sz="2000" dirty="0" smtClean="0"/>
              <a:t>Refactoring and testing strategies … See the book …</a:t>
            </a:r>
            <a:endParaRPr lang="en-US" sz="1200"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3169" y="685801"/>
            <a:ext cx="1262231"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6079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467"/>
            <a:ext cx="8651796" cy="1143133"/>
          </a:xfrm>
        </p:spPr>
        <p:txBody>
          <a:bodyPr/>
          <a:lstStyle/>
          <a:p>
            <a:pPr algn="ctr"/>
            <a:r>
              <a:rPr lang="en-US" sz="4000" dirty="0" smtClean="0"/>
              <a:t>Incremental Structured Refactoring</a:t>
            </a:r>
            <a:endParaRPr lang="en-US" sz="4000" dirty="0"/>
          </a:p>
        </p:txBody>
      </p:sp>
    </p:spTree>
    <p:extLst>
      <p:ext uri="{BB962C8B-B14F-4D97-AF65-F5344CB8AC3E}">
        <p14:creationId xmlns:p14="http://schemas.microsoft.com/office/powerpoint/2010/main" val="2381861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880396" cy="458587"/>
          </a:xfrm>
        </p:spPr>
        <p:txBody>
          <a:bodyPr/>
          <a:lstStyle/>
          <a:p>
            <a:r>
              <a:rPr lang="en-US" sz="2800" dirty="0" smtClean="0"/>
              <a:t>Two Ways to Change Software</a:t>
            </a:r>
            <a:endParaRPr lang="en-US" sz="2800" dirty="0"/>
          </a:p>
        </p:txBody>
      </p:sp>
      <p:sp>
        <p:nvSpPr>
          <p:cNvPr id="3" name="Content Placeholder 2"/>
          <p:cNvSpPr>
            <a:spLocks noGrp="1"/>
          </p:cNvSpPr>
          <p:nvPr>
            <p:ph idx="1"/>
          </p:nvPr>
        </p:nvSpPr>
        <p:spPr>
          <a:xfrm>
            <a:off x="76200" y="685800"/>
            <a:ext cx="8880396" cy="5298886"/>
          </a:xfrm>
        </p:spPr>
        <p:txBody>
          <a:bodyPr/>
          <a:lstStyle/>
          <a:p>
            <a:pPr marL="0" indent="0">
              <a:lnSpc>
                <a:spcPct val="100000"/>
              </a:lnSpc>
              <a:spcBef>
                <a:spcPts val="0"/>
              </a:spcBef>
              <a:spcAft>
                <a:spcPts val="200"/>
              </a:spcAft>
              <a:buNone/>
            </a:pPr>
            <a:r>
              <a:rPr lang="en-US" sz="2000" dirty="0" smtClean="0">
                <a:solidFill>
                  <a:srgbClr val="002060"/>
                </a:solidFill>
              </a:rPr>
              <a:t>The Goal:  </a:t>
            </a:r>
            <a:r>
              <a:rPr lang="en-US" sz="2000" b="0" dirty="0" smtClean="0"/>
              <a:t>Refactor five functions on a few interface classes and update all subclass implementations and client calling code.  Total change will involve changing about 30 functions on a dozen classes and about 300 lines of client code.</a:t>
            </a:r>
            <a:endParaRPr lang="en-US" sz="2000" dirty="0">
              <a:solidFill>
                <a:srgbClr val="002060"/>
              </a:solidFill>
            </a:endParaRPr>
          </a:p>
          <a:p>
            <a:pPr marL="0" indent="0">
              <a:lnSpc>
                <a:spcPct val="100000"/>
              </a:lnSpc>
              <a:spcBef>
                <a:spcPts val="0"/>
              </a:spcBef>
              <a:spcAft>
                <a:spcPts val="200"/>
              </a:spcAft>
              <a:buNone/>
            </a:pPr>
            <a:r>
              <a:rPr lang="en-US" sz="2000" dirty="0" smtClean="0">
                <a:solidFill>
                  <a:srgbClr val="002060"/>
                </a:solidFill>
              </a:rPr>
              <a:t>Option A:  Change all the code at one time testing only at the end</a:t>
            </a:r>
            <a:endParaRPr lang="en-US" sz="2000" dirty="0">
              <a:solidFill>
                <a:srgbClr val="002060"/>
              </a:solidFill>
            </a:endParaRPr>
          </a:p>
          <a:p>
            <a:pPr>
              <a:lnSpc>
                <a:spcPct val="100000"/>
              </a:lnSpc>
              <a:spcBef>
                <a:spcPts val="0"/>
              </a:spcBef>
              <a:spcAft>
                <a:spcPts val="200"/>
              </a:spcAft>
            </a:pPr>
            <a:r>
              <a:rPr lang="en-US" sz="2000" b="0" dirty="0" smtClean="0"/>
              <a:t>Change all the code rebuilding several times and documentation in one sitting </a:t>
            </a:r>
            <a:r>
              <a:rPr lang="en-US" sz="2000" dirty="0" smtClean="0"/>
              <a:t>[6 hours]</a:t>
            </a:r>
          </a:p>
          <a:p>
            <a:pPr>
              <a:lnSpc>
                <a:spcPct val="100000"/>
              </a:lnSpc>
              <a:spcBef>
                <a:spcPts val="0"/>
              </a:spcBef>
              <a:spcAft>
                <a:spcPts val="200"/>
              </a:spcAft>
            </a:pPr>
            <a:r>
              <a:rPr lang="en-US" sz="2000" b="0" dirty="0" smtClean="0"/>
              <a:t>Build and run the tests (which fail) </a:t>
            </a:r>
            <a:r>
              <a:rPr lang="en-US" sz="2000" dirty="0" smtClean="0"/>
              <a:t>[10 minutes]</a:t>
            </a:r>
          </a:p>
          <a:p>
            <a:pPr>
              <a:lnSpc>
                <a:spcPct val="100000"/>
              </a:lnSpc>
              <a:spcBef>
                <a:spcPts val="0"/>
              </a:spcBef>
              <a:spcAft>
                <a:spcPts val="200"/>
              </a:spcAft>
            </a:pPr>
            <a:r>
              <a:rPr lang="en-US" sz="2000" b="0" dirty="0" smtClean="0"/>
              <a:t>Try to debug the code to find and fix the defects </a:t>
            </a:r>
            <a:r>
              <a:rPr lang="en-US" sz="2000" dirty="0" smtClean="0"/>
              <a:t>[1.5 days]</a:t>
            </a:r>
          </a:p>
          <a:p>
            <a:pPr>
              <a:lnSpc>
                <a:spcPct val="100000"/>
              </a:lnSpc>
              <a:spcBef>
                <a:spcPts val="0"/>
              </a:spcBef>
              <a:spcAft>
                <a:spcPts val="200"/>
              </a:spcAft>
            </a:pPr>
            <a:r>
              <a:rPr lang="en-US" sz="2000" b="0" dirty="0" smtClean="0"/>
              <a:t>[Optional] Abandon all of the changes because you can’t fix the defects</a:t>
            </a:r>
          </a:p>
          <a:p>
            <a:pPr marL="0" indent="0">
              <a:lnSpc>
                <a:spcPct val="100000"/>
              </a:lnSpc>
              <a:spcBef>
                <a:spcPts val="0"/>
              </a:spcBef>
              <a:spcAft>
                <a:spcPts val="200"/>
              </a:spcAft>
              <a:buNone/>
            </a:pPr>
            <a:r>
              <a:rPr lang="en-US" sz="2000" dirty="0" smtClean="0">
                <a:solidFill>
                  <a:srgbClr val="002060"/>
                </a:solidFill>
              </a:rPr>
              <a:t>Option B: Design and execute an incremental and safe refactoring plan</a:t>
            </a:r>
          </a:p>
          <a:p>
            <a:pPr>
              <a:lnSpc>
                <a:spcPct val="100000"/>
              </a:lnSpc>
              <a:spcBef>
                <a:spcPts val="0"/>
              </a:spcBef>
              <a:spcAft>
                <a:spcPts val="200"/>
              </a:spcAft>
            </a:pPr>
            <a:r>
              <a:rPr lang="en-US" sz="2000" b="0" dirty="0" smtClean="0"/>
              <a:t>Design a refactoring plan involving several intermediate steps where functions can be changed one at a time </a:t>
            </a:r>
            <a:r>
              <a:rPr lang="en-US" sz="2000" dirty="0" smtClean="0"/>
              <a:t>[1 hour]</a:t>
            </a:r>
          </a:p>
          <a:p>
            <a:pPr>
              <a:lnSpc>
                <a:spcPct val="100000"/>
              </a:lnSpc>
              <a:spcBef>
                <a:spcPts val="0"/>
              </a:spcBef>
              <a:spcAft>
                <a:spcPts val="200"/>
              </a:spcAft>
            </a:pPr>
            <a:r>
              <a:rPr lang="en-US" sz="2000" b="0" dirty="0" smtClean="0"/>
              <a:t>Execute the refactoring in 30 or so smaller steps, rebuilding and rerunning the tests each refactoring iteration </a:t>
            </a:r>
            <a:r>
              <a:rPr lang="en-US" sz="2000" dirty="0" smtClean="0"/>
              <a:t>[15 minutes per average iteration, 7.5 hours total]</a:t>
            </a:r>
          </a:p>
          <a:p>
            <a:pPr>
              <a:lnSpc>
                <a:spcPct val="100000"/>
              </a:lnSpc>
              <a:spcBef>
                <a:spcPts val="0"/>
              </a:spcBef>
              <a:spcAft>
                <a:spcPts val="200"/>
              </a:spcAft>
            </a:pPr>
            <a:r>
              <a:rPr lang="en-US" sz="2000" b="0" dirty="0" smtClean="0"/>
              <a:t>Perform final simple cleanup, documentation updates, etc. </a:t>
            </a:r>
            <a:r>
              <a:rPr lang="en-US" sz="2000" dirty="0" smtClean="0"/>
              <a:t>[2 hour]</a:t>
            </a:r>
            <a:endParaRPr lang="en-US" sz="2000" dirty="0" smtClean="0">
              <a:solidFill>
                <a:srgbClr val="C00000"/>
              </a:solidFill>
            </a:endParaRPr>
          </a:p>
          <a:p>
            <a:pPr marL="0" indent="0">
              <a:lnSpc>
                <a:spcPct val="100000"/>
              </a:lnSpc>
              <a:spcBef>
                <a:spcPts val="0"/>
              </a:spcBef>
              <a:spcAft>
                <a:spcPts val="200"/>
              </a:spcAft>
              <a:buNone/>
            </a:pPr>
            <a:r>
              <a:rPr lang="en-US" sz="2000" dirty="0" smtClean="0">
                <a:solidFill>
                  <a:srgbClr val="C00000"/>
                </a:solidFill>
              </a:rPr>
              <a:t>Are these scenarios realistic?</a:t>
            </a:r>
          </a:p>
          <a:p>
            <a:pPr marL="0" indent="0">
              <a:lnSpc>
                <a:spcPct val="100000"/>
              </a:lnSpc>
              <a:spcBef>
                <a:spcPts val="0"/>
              </a:spcBef>
              <a:spcAft>
                <a:spcPts val="200"/>
              </a:spcAft>
              <a:buNone/>
            </a:pPr>
            <a:r>
              <a:rPr lang="en-US" sz="2000" dirty="0" smtClean="0">
                <a:solidFill>
                  <a:srgbClr val="C00000"/>
                </a:solidFill>
              </a:rPr>
              <a:t> =&gt; This is exactly what happened to me in a Thyra refactoring a few years ago!</a:t>
            </a:r>
          </a:p>
        </p:txBody>
      </p:sp>
    </p:spTree>
    <p:extLst>
      <p:ext uri="{BB962C8B-B14F-4D97-AF65-F5344CB8AC3E}">
        <p14:creationId xmlns:p14="http://schemas.microsoft.com/office/powerpoint/2010/main" val="3815758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dissolve">
                                      <p:cBhvr>
                                        <p:cTn id="16" dur="500"/>
                                        <p:tgtEl>
                                          <p:spTgt spid="3">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dissolv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dissolve">
                                      <p:cBhvr>
                                        <p:cTn id="24" dur="500"/>
                                        <p:tgtEl>
                                          <p:spTgt spid="3">
                                            <p:txEl>
                                              <p:pRg st="6" end="6"/>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dissolve">
                                      <p:cBhvr>
                                        <p:cTn id="27" dur="500"/>
                                        <p:tgtEl>
                                          <p:spTgt spid="3">
                                            <p:txEl>
                                              <p:pRg st="7" end="7"/>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dissolve">
                                      <p:cBhvr>
                                        <p:cTn id="30" dur="500"/>
                                        <p:tgtEl>
                                          <p:spTgt spid="3">
                                            <p:txEl>
                                              <p:pRg st="8" end="8"/>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dissolv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dissolve">
                                      <p:cBhvr>
                                        <p:cTn id="38" dur="500"/>
                                        <p:tgtEl>
                                          <p:spTgt spid="3">
                                            <p:txEl>
                                              <p:pRg st="10" end="10"/>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dissolve">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9032796" cy="827919"/>
          </a:xfrm>
        </p:spPr>
        <p:txBody>
          <a:bodyPr/>
          <a:lstStyle/>
          <a:p>
            <a:r>
              <a:rPr lang="en-US" sz="2800" dirty="0" smtClean="0"/>
              <a:t>Example of Planned Incremental Refactoring</a:t>
            </a:r>
            <a:endParaRPr lang="en-US" sz="2800" dirty="0"/>
          </a:p>
        </p:txBody>
      </p:sp>
      <p:sp>
        <p:nvSpPr>
          <p:cNvPr id="3" name="Content Placeholder 2"/>
          <p:cNvSpPr>
            <a:spLocks noGrp="1"/>
          </p:cNvSpPr>
          <p:nvPr>
            <p:ph idx="1"/>
          </p:nvPr>
        </p:nvSpPr>
        <p:spPr>
          <a:xfrm>
            <a:off x="111204" y="674578"/>
            <a:ext cx="4384596" cy="5424562"/>
          </a:xfrm>
        </p:spPr>
        <p:txBody>
          <a:bodyPr/>
          <a:lstStyle/>
          <a:p>
            <a:pPr marL="0" indent="0">
              <a:spcBef>
                <a:spcPts val="0"/>
              </a:spcBef>
              <a:buNone/>
            </a:pPr>
            <a:r>
              <a:rPr lang="en-US" sz="1100" dirty="0"/>
              <a:t> // 2010/08/22: </a:t>
            </a:r>
            <a:r>
              <a:rPr lang="en-US" sz="1100" dirty="0" err="1"/>
              <a:t>rabartl</a:t>
            </a:r>
            <a:r>
              <a:rPr lang="en-US" sz="1100" dirty="0"/>
              <a:t>: To properly handle the new </a:t>
            </a:r>
            <a:r>
              <a:rPr lang="en-US" sz="1100" dirty="0" err="1"/>
              <a:t>SolveCriteria</a:t>
            </a:r>
            <a:r>
              <a:rPr lang="en-US" sz="1100" dirty="0"/>
              <a:t> </a:t>
            </a:r>
            <a:r>
              <a:rPr lang="en-US" sz="1100" dirty="0" err="1"/>
              <a:t>struct</a:t>
            </a:r>
            <a:r>
              <a:rPr lang="en-US" sz="1100" dirty="0"/>
              <a:t> with</a:t>
            </a:r>
          </a:p>
          <a:p>
            <a:pPr marL="0" indent="0">
              <a:spcBef>
                <a:spcPts val="0"/>
              </a:spcBef>
              <a:buNone/>
            </a:pPr>
            <a:r>
              <a:rPr lang="en-US" sz="1100" dirty="0"/>
              <a:t>  // </a:t>
            </a:r>
            <a:r>
              <a:rPr lang="en-US" sz="1100" dirty="0" err="1"/>
              <a:t>redution</a:t>
            </a:r>
            <a:r>
              <a:rPr lang="en-US" sz="1100" dirty="0"/>
              <a:t> </a:t>
            </a:r>
            <a:r>
              <a:rPr lang="en-US" sz="1100" dirty="0" err="1"/>
              <a:t>functionals</a:t>
            </a:r>
            <a:r>
              <a:rPr lang="en-US" sz="1100" dirty="0"/>
              <a:t> (bug 4915) the function </a:t>
            </a:r>
            <a:r>
              <a:rPr lang="en-US" sz="1100" dirty="0" err="1"/>
              <a:t>solveSupports</a:t>
            </a:r>
            <a:r>
              <a:rPr lang="en-US" sz="1100" dirty="0"/>
              <a:t>() must be</a:t>
            </a:r>
          </a:p>
          <a:p>
            <a:pPr marL="0" indent="0">
              <a:spcBef>
                <a:spcPts val="0"/>
              </a:spcBef>
              <a:buNone/>
            </a:pPr>
            <a:r>
              <a:rPr lang="en-US" sz="1100" dirty="0"/>
              <a:t>  // refactored.  Here is how this refactoring can be done incrementally and</a:t>
            </a:r>
          </a:p>
          <a:p>
            <a:pPr marL="0" indent="0">
              <a:spcBef>
                <a:spcPts val="0"/>
              </a:spcBef>
              <a:buNone/>
            </a:pPr>
            <a:r>
              <a:rPr lang="en-US" sz="1100" dirty="0"/>
              <a:t>  // safely:</a:t>
            </a:r>
          </a:p>
          <a:p>
            <a:pPr marL="0" indent="0">
              <a:spcBef>
                <a:spcPts val="0"/>
              </a:spcBef>
              <a:buNone/>
            </a:pPr>
            <a:r>
              <a:rPr lang="en-US" sz="1100" dirty="0"/>
              <a:t>  //</a:t>
            </a:r>
          </a:p>
          <a:p>
            <a:pPr marL="0" indent="0">
              <a:spcBef>
                <a:spcPts val="0"/>
              </a:spcBef>
              <a:buNone/>
            </a:pPr>
            <a:r>
              <a:rPr lang="en-US" sz="1100" dirty="0"/>
              <a:t>  // (*) Create new override </a:t>
            </a:r>
            <a:r>
              <a:rPr lang="en-US" sz="1100" dirty="0" err="1"/>
              <a:t>solveSupports</a:t>
            </a:r>
            <a:r>
              <a:rPr lang="en-US" sz="1100" dirty="0"/>
              <a:t>(</a:t>
            </a:r>
            <a:r>
              <a:rPr lang="en-US" sz="1100" dirty="0" err="1"/>
              <a:t>transp</a:t>
            </a:r>
            <a:r>
              <a:rPr lang="en-US" sz="1100" dirty="0"/>
              <a:t>, </a:t>
            </a:r>
            <a:r>
              <a:rPr lang="en-US" sz="1100" dirty="0" err="1"/>
              <a:t>solveCriteria</a:t>
            </a:r>
            <a:r>
              <a:rPr lang="en-US" sz="1100" dirty="0"/>
              <a:t>) that calls</a:t>
            </a:r>
          </a:p>
          <a:p>
            <a:pPr marL="0" indent="0">
              <a:spcBef>
                <a:spcPts val="0"/>
              </a:spcBef>
              <a:buNone/>
            </a:pPr>
            <a:r>
              <a:rPr lang="en-US" sz="1100" dirty="0"/>
              <a:t>  // virtual </a:t>
            </a:r>
            <a:r>
              <a:rPr lang="en-US" sz="1100" dirty="0" err="1"/>
              <a:t>solveSupportsNewImpl</a:t>
            </a:r>
            <a:r>
              <a:rPr lang="en-US" sz="1100" dirty="0"/>
              <a:t>(</a:t>
            </a:r>
            <a:r>
              <a:rPr lang="en-US" sz="1100" dirty="0" err="1"/>
              <a:t>transp</a:t>
            </a:r>
            <a:r>
              <a:rPr lang="en-US" sz="1100" dirty="0"/>
              <a:t>, </a:t>
            </a:r>
            <a:r>
              <a:rPr lang="en-US" sz="1100" dirty="0" err="1"/>
              <a:t>solveCriteria</a:t>
            </a:r>
            <a:r>
              <a:rPr lang="en-US" sz="1100" dirty="0"/>
              <a:t>).</a:t>
            </a:r>
          </a:p>
          <a:p>
            <a:pPr marL="0" indent="0">
              <a:spcBef>
                <a:spcPts val="0"/>
              </a:spcBef>
              <a:buNone/>
            </a:pPr>
            <a:r>
              <a:rPr lang="en-US" sz="1100" dirty="0"/>
              <a:t>  //</a:t>
            </a:r>
          </a:p>
          <a:p>
            <a:pPr marL="0" indent="0">
              <a:spcBef>
                <a:spcPts val="0"/>
              </a:spcBef>
              <a:buNone/>
            </a:pPr>
            <a:r>
              <a:rPr lang="en-US" sz="1100" dirty="0"/>
              <a:t> // (*) One by one, refactor existing LOWSB subclasses to implement</a:t>
            </a:r>
          </a:p>
          <a:p>
            <a:pPr marL="0" indent="0">
              <a:spcBef>
                <a:spcPts val="0"/>
              </a:spcBef>
              <a:buNone/>
            </a:pPr>
            <a:r>
              <a:rPr lang="en-US" sz="1100" dirty="0"/>
              <a:t>  // </a:t>
            </a:r>
            <a:r>
              <a:rPr lang="en-US" sz="1100" dirty="0" err="1"/>
              <a:t>solveSupportsNewImpl</a:t>
            </a:r>
            <a:r>
              <a:rPr lang="en-US" sz="1100" dirty="0"/>
              <a:t>(</a:t>
            </a:r>
            <a:r>
              <a:rPr lang="en-US" sz="1100" dirty="0" err="1"/>
              <a:t>transp</a:t>
            </a:r>
            <a:r>
              <a:rPr lang="en-US" sz="1100" dirty="0"/>
              <a:t>, </a:t>
            </a:r>
            <a:r>
              <a:rPr lang="en-US" sz="1100" dirty="0" err="1"/>
              <a:t>solveCriteria</a:t>
            </a:r>
            <a:r>
              <a:rPr lang="en-US" sz="1100" dirty="0"/>
              <a:t>).  This can be done by</a:t>
            </a:r>
          </a:p>
          <a:p>
            <a:pPr marL="0" indent="0">
              <a:spcBef>
                <a:spcPts val="0"/>
              </a:spcBef>
              <a:buNone/>
            </a:pPr>
            <a:r>
              <a:rPr lang="en-US" sz="1100" dirty="0"/>
              <a:t>  // basically copying the existing </a:t>
            </a:r>
            <a:r>
              <a:rPr lang="en-US" sz="1100" dirty="0" err="1"/>
              <a:t>solveSupportsSolveMeasureTypeImpl</a:t>
            </a:r>
            <a:r>
              <a:rPr lang="en-US" sz="1100" dirty="0"/>
              <a:t>()</a:t>
            </a:r>
          </a:p>
          <a:p>
            <a:pPr marL="0" indent="0">
              <a:spcBef>
                <a:spcPts val="0"/>
              </a:spcBef>
              <a:buNone/>
            </a:pPr>
            <a:r>
              <a:rPr lang="en-US" sz="1100" dirty="0"/>
              <a:t>  // override.  Then have each of the existing</a:t>
            </a:r>
          </a:p>
          <a:p>
            <a:pPr marL="0" indent="0">
              <a:spcBef>
                <a:spcPts val="0"/>
              </a:spcBef>
              <a:buNone/>
            </a:pPr>
            <a:r>
              <a:rPr lang="en-US" sz="1100" dirty="0"/>
              <a:t>  // </a:t>
            </a:r>
            <a:r>
              <a:rPr lang="en-US" sz="1100" dirty="0" err="1"/>
              <a:t>solveSupportsSolveMeasureTypeImpl</a:t>
            </a:r>
            <a:r>
              <a:rPr lang="en-US" sz="1100" dirty="0"/>
              <a:t>() overrides call</a:t>
            </a:r>
          </a:p>
          <a:p>
            <a:pPr marL="0" indent="0">
              <a:spcBef>
                <a:spcPts val="0"/>
              </a:spcBef>
              <a:buNone/>
            </a:pPr>
            <a:r>
              <a:rPr lang="en-US" sz="1100" dirty="0"/>
              <a:t>  // </a:t>
            </a:r>
            <a:r>
              <a:rPr lang="en-US" sz="1100" dirty="0" err="1"/>
              <a:t>solveSupportsNewImpl</a:t>
            </a:r>
            <a:r>
              <a:rPr lang="en-US" sz="1100" dirty="0"/>
              <a:t>(</a:t>
            </a:r>
            <a:r>
              <a:rPr lang="en-US" sz="1100" dirty="0" err="1"/>
              <a:t>transp</a:t>
            </a:r>
            <a:r>
              <a:rPr lang="en-US" sz="1100" dirty="0"/>
              <a:t>, </a:t>
            </a:r>
            <a:r>
              <a:rPr lang="en-US" sz="1100" dirty="0" err="1"/>
              <a:t>solveCriteria</a:t>
            </a:r>
            <a:r>
              <a:rPr lang="en-US" sz="1100" dirty="0"/>
              <a:t>) to make sure that</a:t>
            </a:r>
          </a:p>
          <a:p>
            <a:pPr marL="0" indent="0">
              <a:spcBef>
                <a:spcPts val="0"/>
              </a:spcBef>
              <a:buNone/>
            </a:pPr>
            <a:r>
              <a:rPr lang="en-US" sz="1100" dirty="0"/>
              <a:t>  // </a:t>
            </a:r>
            <a:r>
              <a:rPr lang="en-US" sz="1100" dirty="0" err="1"/>
              <a:t>solveSupportsNewImpl</a:t>
            </a:r>
            <a:r>
              <a:rPr lang="en-US" sz="1100" dirty="0"/>
              <a:t>() is getting tested right away.  Also, have the</a:t>
            </a:r>
          </a:p>
          <a:p>
            <a:pPr marL="0" indent="0">
              <a:spcBef>
                <a:spcPts val="0"/>
              </a:spcBef>
              <a:buNone/>
            </a:pPr>
            <a:r>
              <a:rPr lang="en-US" sz="1100" dirty="0"/>
              <a:t>  // existing </a:t>
            </a:r>
            <a:r>
              <a:rPr lang="en-US" sz="1100" dirty="0" err="1"/>
              <a:t>solveSupportsImpl</a:t>
            </a:r>
            <a:r>
              <a:rPr lang="en-US" sz="1100" dirty="0"/>
              <a:t>(...) overrides call</a:t>
            </a:r>
          </a:p>
          <a:p>
            <a:pPr marL="0" indent="0">
              <a:spcBef>
                <a:spcPts val="0"/>
              </a:spcBef>
              <a:buNone/>
            </a:pPr>
            <a:r>
              <a:rPr lang="en-US" sz="1100" dirty="0"/>
              <a:t>  // </a:t>
            </a:r>
            <a:r>
              <a:rPr lang="en-US" sz="1100" dirty="0" err="1"/>
              <a:t>solveSupportsNewImpl</a:t>
            </a:r>
            <a:r>
              <a:rPr lang="en-US" sz="1100" dirty="0"/>
              <a:t>(</a:t>
            </a:r>
            <a:r>
              <a:rPr lang="en-US" sz="1100" dirty="0" err="1"/>
              <a:t>transp</a:t>
            </a:r>
            <a:r>
              <a:rPr lang="en-US" sz="1100" dirty="0"/>
              <a:t>, null).  This will make sure that all</a:t>
            </a:r>
          </a:p>
          <a:p>
            <a:pPr marL="0" indent="0">
              <a:spcBef>
                <a:spcPts val="0"/>
              </a:spcBef>
              <a:buNone/>
            </a:pPr>
            <a:r>
              <a:rPr lang="en-US" sz="1100" dirty="0"/>
              <a:t>  // functionality is now going through </a:t>
            </a:r>
            <a:r>
              <a:rPr lang="en-US" sz="1100" dirty="0" err="1"/>
              <a:t>solveSupportsNewImpl</a:t>
            </a:r>
            <a:r>
              <a:rPr lang="en-US" sz="1100" dirty="0"/>
              <a:t>(...) and is</a:t>
            </a:r>
          </a:p>
          <a:p>
            <a:pPr marL="0" indent="0">
              <a:spcBef>
                <a:spcPts val="0"/>
              </a:spcBef>
              <a:buNone/>
            </a:pPr>
            <a:r>
              <a:rPr lang="en-US" sz="1100" dirty="0"/>
              <a:t>  // getting tested</a:t>
            </a:r>
            <a:r>
              <a:rPr lang="en-US" sz="1100" dirty="0" smtClean="0"/>
              <a:t>.</a:t>
            </a:r>
          </a:p>
          <a:p>
            <a:pPr marL="0" indent="0">
              <a:spcBef>
                <a:spcPts val="0"/>
              </a:spcBef>
              <a:buNone/>
            </a:pPr>
            <a:r>
              <a:rPr lang="en-US" sz="1100" dirty="0" smtClean="0"/>
              <a:t>  </a:t>
            </a:r>
            <a:r>
              <a:rPr lang="en-US" sz="1100" dirty="0"/>
              <a:t>//</a:t>
            </a:r>
          </a:p>
          <a:p>
            <a:pPr marL="0" indent="0">
              <a:spcBef>
                <a:spcPts val="0"/>
              </a:spcBef>
              <a:buNone/>
            </a:pPr>
            <a:r>
              <a:rPr lang="en-US" sz="1100" dirty="0"/>
              <a:t>  // (*) Refactor </a:t>
            </a:r>
            <a:r>
              <a:rPr lang="en-US" sz="1100" dirty="0" err="1"/>
              <a:t>Teko</a:t>
            </a:r>
            <a:r>
              <a:rPr lang="en-US" sz="1100" dirty="0"/>
              <a:t> software.</a:t>
            </a:r>
          </a:p>
          <a:p>
            <a:pPr marL="0" indent="0">
              <a:spcBef>
                <a:spcPts val="0"/>
              </a:spcBef>
              <a:buNone/>
            </a:pPr>
            <a:r>
              <a:rPr lang="en-US" sz="1100" dirty="0"/>
              <a:t>  //</a:t>
            </a:r>
          </a:p>
          <a:p>
            <a:pPr marL="0" indent="0">
              <a:spcBef>
                <a:spcPts val="0"/>
              </a:spcBef>
              <a:buNone/>
            </a:pPr>
            <a:r>
              <a:rPr lang="en-US" sz="1100" dirty="0"/>
              <a:t>  // (*) Once all LOWSB subclasses implement </a:t>
            </a:r>
            <a:r>
              <a:rPr lang="en-US" sz="1100" dirty="0" err="1"/>
              <a:t>solveSupportsNewImpl</a:t>
            </a:r>
            <a:r>
              <a:rPr lang="en-US" sz="1100" dirty="0"/>
              <a:t>(</a:t>
            </a:r>
            <a:r>
              <a:rPr lang="en-US" sz="1100" dirty="0" err="1"/>
              <a:t>transp</a:t>
            </a:r>
            <a:r>
              <a:rPr lang="en-US" sz="1100" dirty="0"/>
              <a:t>,</a:t>
            </a:r>
          </a:p>
          <a:p>
            <a:pPr marL="0" indent="0">
              <a:spcBef>
                <a:spcPts val="0"/>
              </a:spcBef>
              <a:buNone/>
            </a:pPr>
            <a:r>
              <a:rPr lang="en-US" sz="1100" dirty="0"/>
              <a:t>  // </a:t>
            </a:r>
            <a:r>
              <a:rPr lang="en-US" sz="1100" dirty="0" err="1"/>
              <a:t>solveCriteria</a:t>
            </a:r>
            <a:r>
              <a:rPr lang="en-US" sz="1100" dirty="0"/>
              <a:t>), finish off the refactoring in one shot:</a:t>
            </a:r>
          </a:p>
          <a:p>
            <a:pPr marL="0" indent="0">
              <a:spcBef>
                <a:spcPts val="0"/>
              </a:spcBef>
              <a:buNone/>
            </a:pPr>
            <a:r>
              <a:rPr lang="en-US" sz="1100" dirty="0"/>
              <a:t>  //</a:t>
            </a:r>
          </a:p>
          <a:p>
            <a:pPr marL="0" indent="0">
              <a:spcBef>
                <a:spcPts val="0"/>
              </a:spcBef>
              <a:buNone/>
            </a:pPr>
            <a:r>
              <a:rPr lang="en-US" sz="1100" dirty="0"/>
              <a:t>  //   (-) Remove the function </a:t>
            </a:r>
            <a:r>
              <a:rPr lang="en-US" sz="1100" dirty="0" err="1"/>
              <a:t>solveSupports</a:t>
            </a:r>
            <a:r>
              <a:rPr lang="en-US" sz="1100" dirty="0"/>
              <a:t>(</a:t>
            </a:r>
            <a:r>
              <a:rPr lang="en-US" sz="1100" dirty="0" err="1"/>
              <a:t>transp</a:t>
            </a:r>
            <a:r>
              <a:rPr lang="en-US" sz="1100" dirty="0"/>
              <a:t>), give </a:t>
            </a:r>
            <a:r>
              <a:rPr lang="en-US" sz="1100" dirty="0" err="1"/>
              <a:t>solveCriteria</a:t>
            </a:r>
            <a:r>
              <a:rPr lang="en-US" sz="1100" dirty="0"/>
              <a:t> a</a:t>
            </a:r>
          </a:p>
          <a:p>
            <a:pPr marL="0" indent="0">
              <a:spcBef>
                <a:spcPts val="0"/>
              </a:spcBef>
              <a:buNone/>
            </a:pPr>
            <a:r>
              <a:rPr lang="en-US" sz="1100" dirty="0"/>
              <a:t>  //   default null in </a:t>
            </a:r>
            <a:r>
              <a:rPr lang="en-US" sz="1100" dirty="0" err="1"/>
              <a:t>solveSupports</a:t>
            </a:r>
            <a:r>
              <a:rPr lang="en-US" sz="1100" dirty="0"/>
              <a:t>(</a:t>
            </a:r>
            <a:r>
              <a:rPr lang="en-US" sz="1100" dirty="0" err="1"/>
              <a:t>transp</a:t>
            </a:r>
            <a:r>
              <a:rPr lang="en-US" sz="1100" dirty="0"/>
              <a:t>, </a:t>
            </a:r>
            <a:r>
              <a:rPr lang="en-US" sz="1100" dirty="0" err="1"/>
              <a:t>solveCriteria</a:t>
            </a:r>
            <a:r>
              <a:rPr lang="en-US" sz="1100" dirty="0"/>
              <a:t>).</a:t>
            </a:r>
          </a:p>
          <a:p>
            <a:pPr marL="0" indent="0">
              <a:spcBef>
                <a:spcPts val="0"/>
              </a:spcBef>
              <a:buNone/>
            </a:pPr>
            <a:r>
              <a:rPr lang="en-US" sz="1100" dirty="0"/>
              <a:t>  //</a:t>
            </a:r>
          </a:p>
          <a:p>
            <a:pPr marL="0" indent="0">
              <a:spcBef>
                <a:spcPts val="0"/>
              </a:spcBef>
              <a:buNone/>
            </a:pPr>
            <a:r>
              <a:rPr lang="en-US" sz="1100" dirty="0"/>
              <a:t>  //   (-) Run all tests.</a:t>
            </a:r>
          </a:p>
          <a:p>
            <a:pPr marL="0" indent="0">
              <a:spcBef>
                <a:spcPts val="0"/>
              </a:spcBef>
              <a:buNone/>
            </a:pPr>
            <a:r>
              <a:rPr lang="en-US" sz="1100" dirty="0"/>
              <a:t>  //</a:t>
            </a:r>
          </a:p>
          <a:p>
            <a:pPr marL="0" indent="0">
              <a:spcBef>
                <a:spcPts val="0"/>
              </a:spcBef>
              <a:buNone/>
            </a:pPr>
            <a:r>
              <a:rPr lang="en-US" sz="1100" dirty="0"/>
              <a:t>  //   (-) Remove all of the </a:t>
            </a:r>
            <a:r>
              <a:rPr lang="en-US" sz="1100" dirty="0" err="1"/>
              <a:t>solveSupportsImpl</a:t>
            </a:r>
            <a:r>
              <a:rPr lang="en-US" sz="1100" dirty="0"/>
              <a:t>(</a:t>
            </a:r>
            <a:r>
              <a:rPr lang="en-US" sz="1100" dirty="0" err="1"/>
              <a:t>transp</a:t>
            </a:r>
            <a:r>
              <a:rPr lang="en-US" sz="1100" dirty="0"/>
              <a:t>) overrides, rename solve</a:t>
            </a:r>
          </a:p>
          <a:p>
            <a:pPr marL="0" indent="0">
              <a:spcBef>
                <a:spcPts val="0"/>
              </a:spcBef>
              <a:buNone/>
            </a:pPr>
            <a:r>
              <a:rPr lang="en-US" sz="1100" dirty="0"/>
              <a:t>  //   </a:t>
            </a:r>
            <a:r>
              <a:rPr lang="en-US" sz="1100" dirty="0" err="1"/>
              <a:t>solveSupportsNewImpl</a:t>
            </a:r>
            <a:r>
              <a:rPr lang="en-US" sz="1100" dirty="0"/>
              <a:t>() to </a:t>
            </a:r>
            <a:r>
              <a:rPr lang="en-US" sz="1100" dirty="0" err="1"/>
              <a:t>solveSupportsImpl</a:t>
            </a:r>
            <a:r>
              <a:rPr lang="en-US" sz="1100" dirty="0"/>
              <a:t>(), and make</a:t>
            </a:r>
          </a:p>
          <a:p>
            <a:pPr marL="0" indent="0">
              <a:spcBef>
                <a:spcPts val="0"/>
              </a:spcBef>
              <a:buNone/>
            </a:pPr>
            <a:r>
              <a:rPr lang="en-US" sz="1100" dirty="0"/>
              <a:t>  //   </a:t>
            </a:r>
            <a:r>
              <a:rPr lang="en-US" sz="1100" dirty="0" err="1"/>
              <a:t>solveSupportsImpl</a:t>
            </a:r>
            <a:r>
              <a:rPr lang="en-US" sz="1100" dirty="0"/>
              <a:t>(...) pure virtual</a:t>
            </a:r>
            <a:r>
              <a:rPr lang="en-US" sz="1100" dirty="0" smtClean="0"/>
              <a:t>.</a:t>
            </a:r>
            <a:endParaRPr lang="en-US" sz="1100" dirty="0"/>
          </a:p>
          <a:p>
            <a:pPr marL="0" indent="0">
              <a:spcBef>
                <a:spcPts val="0"/>
              </a:spcBef>
              <a:buNone/>
            </a:pPr>
            <a:r>
              <a:rPr lang="en-US" sz="1100" dirty="0" smtClean="0"/>
              <a:t>…</a:t>
            </a:r>
            <a:endParaRPr lang="en-US" sz="1100" dirty="0"/>
          </a:p>
        </p:txBody>
      </p:sp>
      <p:sp>
        <p:nvSpPr>
          <p:cNvPr id="4" name="Content Placeholder 2"/>
          <p:cNvSpPr txBox="1">
            <a:spLocks/>
          </p:cNvSpPr>
          <p:nvPr/>
        </p:nvSpPr>
        <p:spPr>
          <a:xfrm>
            <a:off x="4607004" y="676275"/>
            <a:ext cx="4384596" cy="3308598"/>
          </a:xfrm>
          <a:prstGeom prst="rect">
            <a:avLst/>
          </a:prstGeom>
        </p:spPr>
        <p:txBody>
          <a:bodyPr vert="horz"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sz="1100" dirty="0" smtClean="0"/>
              <a:t> …</a:t>
            </a:r>
          </a:p>
          <a:p>
            <a:pPr marL="0" indent="0">
              <a:spcBef>
                <a:spcPts val="0"/>
              </a:spcBef>
              <a:buFont typeface="Arial" pitchFamily="34" charset="0"/>
              <a:buNone/>
            </a:pPr>
            <a:r>
              <a:rPr lang="en-US" sz="1100" dirty="0" smtClean="0"/>
              <a:t>  //</a:t>
            </a:r>
          </a:p>
          <a:p>
            <a:pPr marL="0" indent="0">
              <a:spcBef>
                <a:spcPts val="0"/>
              </a:spcBef>
              <a:buFont typeface="Arial" pitchFamily="34" charset="0"/>
              <a:buNone/>
            </a:pPr>
            <a:r>
              <a:rPr lang="en-US" sz="1100" dirty="0" smtClean="0"/>
              <a:t>  //   (-) Change </a:t>
            </a:r>
            <a:r>
              <a:rPr lang="en-US" sz="1100" dirty="0" err="1" smtClean="0"/>
              <a:t>solveSupportsSolveMeasureType</a:t>
            </a:r>
            <a:r>
              <a:rPr lang="en-US" sz="1100" dirty="0" smtClean="0"/>
              <a:t>(</a:t>
            </a:r>
            <a:r>
              <a:rPr lang="en-US" sz="1100" dirty="0" err="1" smtClean="0"/>
              <a:t>transp</a:t>
            </a:r>
            <a:r>
              <a:rPr lang="en-US" sz="1100" dirty="0" smtClean="0"/>
              <a:t>, </a:t>
            </a:r>
            <a:r>
              <a:rPr lang="en-US" sz="1100" dirty="0" err="1" smtClean="0"/>
              <a:t>solveMeasureType</a:t>
            </a:r>
            <a:r>
              <a:rPr lang="en-US" sz="1100" dirty="0" smtClean="0"/>
              <a:t>) to</a:t>
            </a:r>
          </a:p>
          <a:p>
            <a:pPr marL="0" indent="0">
              <a:spcBef>
                <a:spcPts val="0"/>
              </a:spcBef>
              <a:buFont typeface="Arial" pitchFamily="34" charset="0"/>
              <a:buNone/>
            </a:pPr>
            <a:r>
              <a:rPr lang="en-US" sz="1100" dirty="0" smtClean="0"/>
              <a:t>  //   call </a:t>
            </a:r>
            <a:r>
              <a:rPr lang="en-US" sz="1100" dirty="0" err="1" smtClean="0"/>
              <a:t>solveSupportsImpl</a:t>
            </a:r>
            <a:r>
              <a:rPr lang="en-US" sz="1100" dirty="0" smtClean="0"/>
              <a:t>(</a:t>
            </a:r>
            <a:r>
              <a:rPr lang="en-US" sz="1100" dirty="0" err="1" smtClean="0"/>
              <a:t>transp</a:t>
            </a:r>
            <a:r>
              <a:rPr lang="en-US" sz="1100" dirty="0" smtClean="0"/>
              <a:t>, </a:t>
            </a:r>
            <a:r>
              <a:rPr lang="en-US" sz="1100" dirty="0" err="1" smtClean="0"/>
              <a:t>solveCriteria</a:t>
            </a:r>
            <a:r>
              <a:rPr lang="en-US" sz="1100" dirty="0" smtClean="0"/>
              <a:t>) by setting</a:t>
            </a:r>
          </a:p>
          <a:p>
            <a:pPr marL="0" indent="0">
              <a:spcBef>
                <a:spcPts val="0"/>
              </a:spcBef>
              <a:buFont typeface="Arial" pitchFamily="34" charset="0"/>
              <a:buNone/>
            </a:pPr>
            <a:r>
              <a:rPr lang="en-US" sz="1100" dirty="0" smtClean="0"/>
              <a:t>  //   </a:t>
            </a:r>
            <a:r>
              <a:rPr lang="en-US" sz="1100" dirty="0" err="1" smtClean="0"/>
              <a:t>solveMeasureType</a:t>
            </a:r>
            <a:r>
              <a:rPr lang="en-US" sz="1100" dirty="0" smtClean="0"/>
              <a:t> on a temp </a:t>
            </a:r>
            <a:r>
              <a:rPr lang="en-US" sz="1100" dirty="0" err="1" smtClean="0"/>
              <a:t>SolveCriteria</a:t>
            </a:r>
            <a:r>
              <a:rPr lang="en-US" sz="1100" dirty="0" smtClean="0"/>
              <a:t> object.  Also, deprecate the</a:t>
            </a:r>
          </a:p>
          <a:p>
            <a:pPr marL="0" indent="0">
              <a:spcBef>
                <a:spcPts val="0"/>
              </a:spcBef>
              <a:buFont typeface="Arial" pitchFamily="34" charset="0"/>
              <a:buNone/>
            </a:pPr>
            <a:r>
              <a:rPr lang="en-US" sz="1100" dirty="0" smtClean="0"/>
              <a:t>  //   function </a:t>
            </a:r>
            <a:r>
              <a:rPr lang="en-US" sz="1100" dirty="0" err="1" smtClean="0"/>
              <a:t>solveSupportsSolveMeasureType</a:t>
            </a:r>
            <a:r>
              <a:rPr lang="en-US" sz="1100" dirty="0" smtClean="0"/>
              <a:t>(...).</a:t>
            </a:r>
          </a:p>
          <a:p>
            <a:pPr marL="0" indent="0">
              <a:spcBef>
                <a:spcPts val="0"/>
              </a:spcBef>
              <a:buFont typeface="Arial" pitchFamily="34" charset="0"/>
              <a:buNone/>
            </a:pPr>
            <a:r>
              <a:rPr lang="en-US" sz="1100" dirty="0" smtClean="0"/>
              <a:t>  //</a:t>
            </a:r>
          </a:p>
          <a:p>
            <a:pPr marL="0" indent="0">
              <a:spcBef>
                <a:spcPts val="0"/>
              </a:spcBef>
              <a:buFont typeface="Arial" pitchFamily="34" charset="0"/>
              <a:buNone/>
            </a:pPr>
            <a:r>
              <a:rPr lang="en-US" sz="1100" dirty="0" smtClean="0"/>
              <a:t>  //   (-) Run all tests.</a:t>
            </a:r>
          </a:p>
          <a:p>
            <a:pPr marL="0" indent="0">
              <a:spcBef>
                <a:spcPts val="0"/>
              </a:spcBef>
              <a:buFont typeface="Arial" pitchFamily="34" charset="0"/>
              <a:buNone/>
            </a:pPr>
            <a:r>
              <a:rPr lang="en-US" sz="1100" dirty="0" smtClean="0"/>
              <a:t>  //</a:t>
            </a:r>
          </a:p>
          <a:p>
            <a:pPr marL="0" indent="0">
              <a:spcBef>
                <a:spcPts val="0"/>
              </a:spcBef>
              <a:buFont typeface="Arial" pitchFamily="34" charset="0"/>
              <a:buNone/>
            </a:pPr>
            <a:r>
              <a:rPr lang="en-US" sz="1100" dirty="0" smtClean="0"/>
              <a:t>  //   (-) Remove all of the </a:t>
            </a:r>
            <a:r>
              <a:rPr lang="en-US" sz="1100" dirty="0" err="1" smtClean="0"/>
              <a:t>eixsting</a:t>
            </a:r>
            <a:r>
              <a:rPr lang="en-US" sz="1100" dirty="0" smtClean="0"/>
              <a:t> </a:t>
            </a:r>
            <a:r>
              <a:rPr lang="en-US" sz="1100" dirty="0" err="1" smtClean="0"/>
              <a:t>solveSupportsSolveMeasureTypeImpl</a:t>
            </a:r>
            <a:r>
              <a:rPr lang="en-US" sz="1100" dirty="0" smtClean="0"/>
              <a:t>()</a:t>
            </a:r>
          </a:p>
          <a:p>
            <a:pPr marL="0" indent="0">
              <a:spcBef>
                <a:spcPts val="0"/>
              </a:spcBef>
              <a:buFont typeface="Arial" pitchFamily="34" charset="0"/>
              <a:buNone/>
            </a:pPr>
            <a:r>
              <a:rPr lang="en-US" sz="1100" dirty="0" smtClean="0"/>
              <a:t>  //   overrides.</a:t>
            </a:r>
          </a:p>
          <a:p>
            <a:pPr marL="0" indent="0">
              <a:spcBef>
                <a:spcPts val="0"/>
              </a:spcBef>
              <a:buFont typeface="Arial" pitchFamily="34" charset="0"/>
              <a:buNone/>
            </a:pPr>
            <a:r>
              <a:rPr lang="en-US" sz="1100" dirty="0" smtClean="0"/>
              <a:t>  //</a:t>
            </a:r>
          </a:p>
          <a:p>
            <a:pPr marL="0" indent="0">
              <a:spcBef>
                <a:spcPts val="0"/>
              </a:spcBef>
              <a:buFont typeface="Arial" pitchFamily="34" charset="0"/>
              <a:buNone/>
            </a:pPr>
            <a:r>
              <a:rPr lang="en-US" sz="1100" dirty="0" smtClean="0"/>
              <a:t>  //   (-) Run all tests.</a:t>
            </a:r>
          </a:p>
          <a:p>
            <a:pPr marL="0" indent="0">
              <a:spcBef>
                <a:spcPts val="0"/>
              </a:spcBef>
              <a:buFont typeface="Arial" pitchFamily="34" charset="0"/>
              <a:buNone/>
            </a:pPr>
            <a:r>
              <a:rPr lang="en-US" sz="1100" dirty="0" smtClean="0"/>
              <a:t>  //</a:t>
            </a:r>
          </a:p>
          <a:p>
            <a:pPr marL="0" indent="0">
              <a:spcBef>
                <a:spcPts val="0"/>
              </a:spcBef>
              <a:buFont typeface="Arial" pitchFamily="34" charset="0"/>
              <a:buNone/>
            </a:pPr>
            <a:r>
              <a:rPr lang="en-US" sz="1100" dirty="0" smtClean="0"/>
              <a:t>  //   (-) Clean up all deprecated working about calling</a:t>
            </a:r>
          </a:p>
          <a:p>
            <a:pPr marL="0" indent="0">
              <a:spcBef>
                <a:spcPts val="0"/>
              </a:spcBef>
              <a:buFont typeface="Arial" pitchFamily="34" charset="0"/>
              <a:buNone/>
            </a:pPr>
            <a:r>
              <a:rPr lang="en-US" sz="1100" dirty="0" smtClean="0"/>
              <a:t>  //   </a:t>
            </a:r>
            <a:r>
              <a:rPr lang="en-US" sz="1100" dirty="0" err="1" smtClean="0"/>
              <a:t>solveSupportsSolveMeasureType</a:t>
            </a:r>
            <a:r>
              <a:rPr lang="en-US" sz="1100" dirty="0" smtClean="0"/>
              <a:t>() and instead have them call</a:t>
            </a:r>
          </a:p>
          <a:p>
            <a:pPr marL="0" indent="0">
              <a:spcBef>
                <a:spcPts val="0"/>
              </a:spcBef>
              <a:buFont typeface="Arial" pitchFamily="34" charset="0"/>
              <a:buNone/>
            </a:pPr>
            <a:r>
              <a:rPr lang="en-US" sz="1100" dirty="0" smtClean="0"/>
              <a:t>  //   </a:t>
            </a:r>
            <a:r>
              <a:rPr lang="en-US" sz="1100" dirty="0" err="1" smtClean="0"/>
              <a:t>solveSupports</a:t>
            </a:r>
            <a:r>
              <a:rPr lang="en-US" sz="1100" dirty="0" smtClean="0"/>
              <a:t>(...) with a </a:t>
            </a:r>
            <a:r>
              <a:rPr lang="en-US" sz="1100" dirty="0" err="1" smtClean="0"/>
              <a:t>SolveCritera</a:t>
            </a:r>
            <a:r>
              <a:rPr lang="en-US" sz="1100" dirty="0" smtClean="0"/>
              <a:t> object.</a:t>
            </a:r>
          </a:p>
          <a:p>
            <a:pPr marL="0" indent="0">
              <a:spcBef>
                <a:spcPts val="0"/>
              </a:spcBef>
              <a:buFont typeface="Arial" pitchFamily="34" charset="0"/>
              <a:buNone/>
            </a:pPr>
            <a:r>
              <a:rPr lang="en-US" sz="1100" dirty="0" smtClean="0"/>
              <a:t>  //</a:t>
            </a:r>
          </a:p>
          <a:p>
            <a:pPr marL="0" indent="0">
              <a:spcBef>
                <a:spcPts val="0"/>
              </a:spcBef>
              <a:buFont typeface="Arial" pitchFamily="34" charset="0"/>
              <a:buNone/>
            </a:pPr>
            <a:r>
              <a:rPr lang="en-US" sz="1100" dirty="0" smtClean="0"/>
              <a:t>  // (*) Enter an item about this breaking backward </a:t>
            </a:r>
            <a:r>
              <a:rPr lang="en-US" sz="1100" dirty="0" err="1" smtClean="0"/>
              <a:t>compatiblilty</a:t>
            </a:r>
            <a:r>
              <a:rPr lang="en-US" sz="1100" dirty="0" smtClean="0"/>
              <a:t> for existing</a:t>
            </a:r>
          </a:p>
          <a:p>
            <a:pPr marL="0" indent="0">
              <a:lnSpc>
                <a:spcPct val="100000"/>
              </a:lnSpc>
              <a:spcBef>
                <a:spcPts val="0"/>
              </a:spcBef>
              <a:buFont typeface="Arial" pitchFamily="34" charset="0"/>
              <a:buNone/>
            </a:pPr>
            <a:r>
              <a:rPr lang="en-US" sz="1100" dirty="0" smtClean="0"/>
              <a:t>  // subclasses of LOWSB.</a:t>
            </a:r>
          </a:p>
        </p:txBody>
      </p:sp>
      <p:sp>
        <p:nvSpPr>
          <p:cNvPr id="5" name="Freeform 4"/>
          <p:cNvSpPr/>
          <p:nvPr/>
        </p:nvSpPr>
        <p:spPr>
          <a:xfrm>
            <a:off x="128588" y="609600"/>
            <a:ext cx="8986837" cy="5414963"/>
          </a:xfrm>
          <a:custGeom>
            <a:avLst/>
            <a:gdLst>
              <a:gd name="connsiteX0" fmla="*/ 0 w 8986837"/>
              <a:gd name="connsiteY0" fmla="*/ 85725 h 5414963"/>
              <a:gd name="connsiteX1" fmla="*/ 0 w 8986837"/>
              <a:gd name="connsiteY1" fmla="*/ 5414963 h 5414963"/>
              <a:gd name="connsiteX2" fmla="*/ 4543425 w 8986837"/>
              <a:gd name="connsiteY2" fmla="*/ 5414963 h 5414963"/>
              <a:gd name="connsiteX3" fmla="*/ 4543425 w 8986837"/>
              <a:gd name="connsiteY3" fmla="*/ 3500438 h 5414963"/>
              <a:gd name="connsiteX4" fmla="*/ 8986837 w 8986837"/>
              <a:gd name="connsiteY4" fmla="*/ 3500438 h 5414963"/>
              <a:gd name="connsiteX5" fmla="*/ 8986837 w 8986837"/>
              <a:gd name="connsiteY5" fmla="*/ 42863 h 5414963"/>
              <a:gd name="connsiteX6" fmla="*/ 0 w 8986837"/>
              <a:gd name="connsiteY6" fmla="*/ 0 h 541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86837" h="5414963">
                <a:moveTo>
                  <a:pt x="0" y="85725"/>
                </a:moveTo>
                <a:lnTo>
                  <a:pt x="0" y="5414963"/>
                </a:lnTo>
                <a:lnTo>
                  <a:pt x="4543425" y="5414963"/>
                </a:lnTo>
                <a:lnTo>
                  <a:pt x="4543425" y="3500438"/>
                </a:lnTo>
                <a:lnTo>
                  <a:pt x="8986837" y="3500438"/>
                </a:lnTo>
                <a:lnTo>
                  <a:pt x="8986837" y="42863"/>
                </a:lnTo>
                <a:lnTo>
                  <a:pt x="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4800600" y="4181475"/>
            <a:ext cx="4038600" cy="2446824"/>
          </a:xfrm>
          <a:prstGeom prst="rect">
            <a:avLst/>
          </a:prstGeom>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0"/>
              </a:spcAft>
              <a:buNone/>
            </a:pPr>
            <a:r>
              <a:rPr lang="en-US" sz="1800" dirty="0" smtClean="0">
                <a:solidFill>
                  <a:srgbClr val="002060"/>
                </a:solidFill>
              </a:rPr>
              <a:t>An in-progress Thyra refactoring started back in August 2010</a:t>
            </a:r>
          </a:p>
          <a:p>
            <a:pPr>
              <a:lnSpc>
                <a:spcPct val="100000"/>
              </a:lnSpc>
              <a:spcBef>
                <a:spcPts val="0"/>
              </a:spcBef>
              <a:spcAft>
                <a:spcPts val="0"/>
              </a:spcAft>
            </a:pPr>
            <a:r>
              <a:rPr lang="en-US" sz="1600" dirty="0" smtClean="0"/>
              <a:t>Adding functionality for more flexible linear solve convergence criteria needed by Aristos-type Trust-Region optimization methods.</a:t>
            </a:r>
          </a:p>
          <a:p>
            <a:pPr>
              <a:lnSpc>
                <a:spcPct val="100000"/>
              </a:lnSpc>
              <a:spcBef>
                <a:spcPts val="0"/>
              </a:spcBef>
              <a:spcAft>
                <a:spcPts val="0"/>
              </a:spcAft>
            </a:pPr>
            <a:r>
              <a:rPr lang="en-US" sz="1600" dirty="0" smtClean="0"/>
              <a:t>Refactoring of </a:t>
            </a:r>
            <a:r>
              <a:rPr lang="en-US" sz="1600" dirty="0" err="1" smtClean="0"/>
              <a:t>Belos</a:t>
            </a:r>
            <a:r>
              <a:rPr lang="en-US" sz="1600" dirty="0" smtClean="0"/>
              <a:t>-related software finished to enabled</a:t>
            </a:r>
          </a:p>
          <a:p>
            <a:pPr>
              <a:lnSpc>
                <a:spcPct val="100000"/>
              </a:lnSpc>
              <a:spcBef>
                <a:spcPts val="0"/>
              </a:spcBef>
              <a:spcAft>
                <a:spcPts val="0"/>
              </a:spcAft>
            </a:pPr>
            <a:r>
              <a:rPr lang="en-US" sz="1600" dirty="0" smtClean="0"/>
              <a:t>Full refactoring will be finished in time.</a:t>
            </a:r>
          </a:p>
        </p:txBody>
      </p:sp>
    </p:spTree>
    <p:extLst>
      <p:ext uri="{BB962C8B-B14F-4D97-AF65-F5344CB8AC3E}">
        <p14:creationId xmlns:p14="http://schemas.microsoft.com/office/powerpoint/2010/main" val="19945223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467"/>
            <a:ext cx="8651796" cy="1138773"/>
          </a:xfrm>
        </p:spPr>
        <p:txBody>
          <a:bodyPr/>
          <a:lstStyle/>
          <a:p>
            <a:pPr algn="ctr"/>
            <a:r>
              <a:rPr lang="en-US" sz="4000" dirty="0" smtClean="0"/>
              <a:t>Lean/Agile, Lifecycle Models, TriBITS</a:t>
            </a:r>
            <a:endParaRPr lang="en-US" sz="4000" dirty="0"/>
          </a:p>
        </p:txBody>
      </p:sp>
    </p:spTree>
    <p:extLst>
      <p:ext uri="{BB962C8B-B14F-4D97-AF65-F5344CB8AC3E}">
        <p14:creationId xmlns:p14="http://schemas.microsoft.com/office/powerpoint/2010/main" val="2463629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11204" y="177114"/>
            <a:ext cx="8229600" cy="458587"/>
          </a:xfrm>
        </p:spPr>
        <p:txBody>
          <a:bodyPr/>
          <a:lstStyle/>
          <a:p>
            <a:r>
              <a:rPr lang="en-US" sz="2800" dirty="0" smtClean="0"/>
              <a:t>Defined: Life-Cycle, Agile and Lean</a:t>
            </a:r>
          </a:p>
        </p:txBody>
      </p:sp>
      <p:sp>
        <p:nvSpPr>
          <p:cNvPr id="5124" name="Rectangle 8"/>
          <p:cNvSpPr>
            <a:spLocks noChangeArrowheads="1"/>
          </p:cNvSpPr>
          <p:nvPr/>
        </p:nvSpPr>
        <p:spPr bwMode="auto">
          <a:xfrm>
            <a:off x="461963" y="765175"/>
            <a:ext cx="8213725" cy="536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marL="342900" indent="-171450">
              <a:spcAft>
                <a:spcPts val="600"/>
              </a:spcAft>
              <a:buSzPct val="100000"/>
              <a:buFontTx/>
              <a:buChar char="•"/>
            </a:pPr>
            <a:r>
              <a:rPr lang="en-US" b="1" dirty="0"/>
              <a:t>Software Life-Cycle: </a:t>
            </a:r>
            <a:r>
              <a:rPr lang="en-US" dirty="0"/>
              <a:t> </a:t>
            </a:r>
            <a:r>
              <a:rPr lang="en-US" sz="1600" dirty="0"/>
              <a:t>The processes and practices used to design, develop, deliver and ultimately discontinue a software product or suite of software products.</a:t>
            </a:r>
          </a:p>
          <a:p>
            <a:pPr marL="800100" lvl="1" indent="-171450">
              <a:spcAft>
                <a:spcPts val="600"/>
              </a:spcAft>
              <a:buSzPct val="100000"/>
              <a:buFontTx/>
              <a:buChar char="•"/>
            </a:pPr>
            <a:r>
              <a:rPr lang="en-US" sz="1600" dirty="0"/>
              <a:t>Example life-cycle models: Waterfall, Spiral, Evolutionally Prototype, Agile, …</a:t>
            </a:r>
          </a:p>
          <a:p>
            <a:pPr marL="342900" indent="-171450">
              <a:spcAft>
                <a:spcPts val="600"/>
              </a:spcAft>
              <a:buSzPct val="100000"/>
              <a:buFontTx/>
              <a:buChar char="•"/>
            </a:pPr>
            <a:r>
              <a:rPr lang="en-US" b="1" dirty="0"/>
              <a:t>Agile Software Engineering Methods:</a:t>
            </a:r>
            <a:endParaRPr lang="en-US" dirty="0"/>
          </a:p>
          <a:p>
            <a:pPr marL="800100" lvl="1" indent="-171450">
              <a:spcAft>
                <a:spcPts val="600"/>
              </a:spcAft>
              <a:buSzPct val="100000"/>
              <a:buFontTx/>
              <a:buChar char="•"/>
            </a:pPr>
            <a:r>
              <a:rPr lang="en-US" sz="1600" dirty="0"/>
              <a:t>Agile Manifesto (2001)  (Capital ‘A’ in Agile)</a:t>
            </a:r>
          </a:p>
          <a:p>
            <a:pPr marL="800100" lvl="1" indent="-171450">
              <a:spcAft>
                <a:spcPts val="600"/>
              </a:spcAft>
              <a:buSzPct val="100000"/>
              <a:buFontTx/>
              <a:buChar char="•"/>
            </a:pPr>
            <a:r>
              <a:rPr lang="en-US" sz="1600" dirty="0"/>
              <a:t>Founded on long standing wisdom in SE community (40+ years)</a:t>
            </a:r>
          </a:p>
          <a:p>
            <a:pPr marL="800100" lvl="1" indent="-171450">
              <a:spcAft>
                <a:spcPts val="600"/>
              </a:spcAft>
              <a:buSzPct val="100000"/>
              <a:buFontTx/>
              <a:buChar char="•"/>
            </a:pPr>
            <a:r>
              <a:rPr lang="en-US" sz="1600" dirty="0"/>
              <a:t>Push back against heavy plan-driven methods (CMM(I))</a:t>
            </a:r>
          </a:p>
          <a:p>
            <a:pPr marL="800100" lvl="1" indent="-171450">
              <a:spcAft>
                <a:spcPts val="600"/>
              </a:spcAft>
              <a:buSzPct val="100000"/>
              <a:buFontTx/>
              <a:buChar char="•"/>
            </a:pPr>
            <a:r>
              <a:rPr lang="en-US" sz="1600" dirty="0"/>
              <a:t>Focus on incremental design, development, and delivery (i.e. software life-cycle)</a:t>
            </a:r>
          </a:p>
          <a:p>
            <a:pPr marL="800100" lvl="1" indent="-171450">
              <a:spcAft>
                <a:spcPts val="600"/>
              </a:spcAft>
              <a:buSzPct val="100000"/>
              <a:buFontTx/>
              <a:buChar char="•"/>
            </a:pPr>
            <a:r>
              <a:rPr lang="en-US" sz="1600" dirty="0"/>
              <a:t>Close customer focus and interaction and constant feedback</a:t>
            </a:r>
          </a:p>
          <a:p>
            <a:pPr marL="800100" lvl="1" indent="-171450">
              <a:spcAft>
                <a:spcPts val="600"/>
              </a:spcAft>
              <a:buSzPct val="100000"/>
              <a:buFontTx/>
              <a:buChar char="•"/>
            </a:pPr>
            <a:r>
              <a:rPr lang="en-US" sz="1600" dirty="0"/>
              <a:t>Example methods: SCRUM, XP (extreme programming)</a:t>
            </a:r>
          </a:p>
          <a:p>
            <a:pPr marL="800100" lvl="1" indent="-171450">
              <a:spcAft>
                <a:spcPts val="600"/>
              </a:spcAft>
              <a:buSzPct val="100000"/>
              <a:buFontTx/>
              <a:buChar char="•"/>
            </a:pPr>
            <a:r>
              <a:rPr lang="en-US" sz="1600" dirty="0">
                <a:solidFill>
                  <a:srgbClr val="D30AA5"/>
                </a:solidFill>
              </a:rPr>
              <a:t>Becoming a dominate software engineering approach</a:t>
            </a:r>
          </a:p>
          <a:p>
            <a:pPr marL="342900" indent="-171450">
              <a:spcAft>
                <a:spcPts val="600"/>
              </a:spcAft>
              <a:buSzPct val="100000"/>
              <a:buFontTx/>
              <a:buChar char="•"/>
            </a:pPr>
            <a:r>
              <a:rPr lang="en-US" b="1" dirty="0"/>
              <a:t>Lean Software Engineering Methods</a:t>
            </a:r>
            <a:r>
              <a:rPr lang="en-US" dirty="0"/>
              <a:t>:</a:t>
            </a:r>
          </a:p>
          <a:p>
            <a:pPr marL="800100" lvl="1" indent="-171450">
              <a:spcAft>
                <a:spcPts val="600"/>
              </a:spcAft>
              <a:buSzPct val="100000"/>
              <a:buFontTx/>
              <a:buChar char="•"/>
            </a:pPr>
            <a:r>
              <a:rPr lang="en-US" sz="1600" dirty="0"/>
              <a:t>Adapted from Lean manufacturing approaches (e.g. the Toyota Production System).</a:t>
            </a:r>
          </a:p>
          <a:p>
            <a:pPr marL="800100" lvl="1" indent="-171450">
              <a:spcAft>
                <a:spcPts val="600"/>
              </a:spcAft>
              <a:buSzPct val="100000"/>
              <a:buFontTx/>
              <a:buChar char="•"/>
            </a:pPr>
            <a:r>
              <a:rPr lang="en-US" sz="1600" dirty="0"/>
              <a:t>Focus on optimizing the value chain, small batch sizes, minimize cycle time, automate repetitive tasks, …</a:t>
            </a:r>
          </a:p>
          <a:p>
            <a:pPr marL="800100" lvl="1" indent="-171450">
              <a:spcAft>
                <a:spcPts val="600"/>
              </a:spcAft>
              <a:buSzPct val="100000"/>
              <a:buFontTx/>
              <a:buChar char="•"/>
            </a:pPr>
            <a:r>
              <a:rPr lang="en-US" sz="1600" dirty="0" smtClean="0"/>
              <a:t>Agile methods are seen as a subset of Lean.</a:t>
            </a:r>
            <a:endParaRPr lang="en-US" sz="1600" dirty="0"/>
          </a:p>
        </p:txBody>
      </p:sp>
      <p:sp>
        <p:nvSpPr>
          <p:cNvPr id="8197" name="Rectangle 9"/>
          <p:cNvSpPr>
            <a:spLocks noChangeArrowheads="1"/>
          </p:cNvSpPr>
          <p:nvPr/>
        </p:nvSpPr>
        <p:spPr bwMode="auto">
          <a:xfrm>
            <a:off x="2286000" y="6096000"/>
            <a:ext cx="5506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lang="en-US" dirty="0">
                <a:solidFill>
                  <a:schemeClr val="accent2"/>
                </a:solidFill>
              </a:rPr>
              <a:t>References:</a:t>
            </a:r>
            <a:r>
              <a:rPr lang="en-US" dirty="0"/>
              <a:t>  </a:t>
            </a:r>
            <a:r>
              <a:rPr lang="en-US" dirty="0">
                <a:solidFill>
                  <a:srgbClr val="D30AA5"/>
                </a:solidFill>
                <a:hlinkClick r:id="rId3"/>
              </a:rPr>
              <a:t>http</a:t>
            </a:r>
            <a:r>
              <a:rPr lang="en-US" dirty="0" smtClean="0">
                <a:solidFill>
                  <a:srgbClr val="D30AA5"/>
                </a:solidFill>
                <a:hlinkClick r:id="rId3"/>
              </a:rPr>
              <a:t>:/www.ornl.gov/8vt/readingList.html</a:t>
            </a:r>
            <a:endParaRPr lang="en-US" dirty="0">
              <a:solidFill>
                <a:srgbClr val="D30AA5"/>
              </a:solidFill>
            </a:endParaRPr>
          </a:p>
        </p:txBody>
      </p:sp>
    </p:spTree>
    <p:extLst>
      <p:ext uri="{BB962C8B-B14F-4D97-AF65-F5344CB8AC3E}">
        <p14:creationId xmlns:p14="http://schemas.microsoft.com/office/powerpoint/2010/main" val="3263279652"/>
      </p:ext>
    </p:extLst>
  </p:cSld>
  <p:clrMapOvr>
    <a:masterClrMapping/>
  </p:clrMapOvr>
  <mc:AlternateContent xmlns:mc="http://schemas.openxmlformats.org/markup-compatibility/2006">
    <mc:Choice xmlns:p14="http://schemas.microsoft.com/office/powerpoint/2010/main" Requires="p14">
      <p:transition spd="med" p14:dur="700" advTm="75766">
        <p:fade/>
      </p:transition>
    </mc:Choice>
    <mc:Fallback>
      <p:transition spd="med" advTm="75766">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9032796" cy="461665"/>
          </a:xfrm>
        </p:spPr>
        <p:txBody>
          <a:bodyPr/>
          <a:lstStyle/>
          <a:p>
            <a:r>
              <a:rPr lang="en-US" sz="2800" dirty="0" smtClean="0"/>
              <a:t>Overview of TriBITS Lifecycle Model</a:t>
            </a:r>
            <a:endParaRPr lang="en-US" sz="2800" dirty="0"/>
          </a:p>
        </p:txBody>
      </p:sp>
      <p:sp>
        <p:nvSpPr>
          <p:cNvPr id="3" name="Content Placeholder 2"/>
          <p:cNvSpPr>
            <a:spLocks noGrp="1"/>
          </p:cNvSpPr>
          <p:nvPr>
            <p:ph idx="1"/>
          </p:nvPr>
        </p:nvSpPr>
        <p:spPr>
          <a:xfrm>
            <a:off x="111204" y="583823"/>
            <a:ext cx="8727996" cy="6001643"/>
          </a:xfrm>
        </p:spPr>
        <p:txBody>
          <a:bodyPr/>
          <a:lstStyle/>
          <a:p>
            <a:pPr>
              <a:lnSpc>
                <a:spcPct val="100000"/>
              </a:lnSpc>
              <a:spcBef>
                <a:spcPts val="0"/>
              </a:spcBef>
            </a:pPr>
            <a:r>
              <a:rPr lang="en-US" sz="2000" dirty="0" smtClean="0"/>
              <a:t>Motivation:</a:t>
            </a:r>
          </a:p>
          <a:p>
            <a:pPr lvl="1">
              <a:lnSpc>
                <a:spcPct val="100000"/>
              </a:lnSpc>
              <a:spcBef>
                <a:spcPts val="0"/>
              </a:spcBef>
            </a:pPr>
            <a:r>
              <a:rPr lang="en-US" sz="1600" b="0" dirty="0"/>
              <a:t>Allow Exploratory Research to Remain </a:t>
            </a:r>
            <a:r>
              <a:rPr lang="en-US" sz="1600" b="0" dirty="0" smtClean="0"/>
              <a:t>Productive</a:t>
            </a:r>
            <a:endParaRPr lang="en-US" sz="1600" b="0" dirty="0"/>
          </a:p>
          <a:p>
            <a:pPr lvl="1">
              <a:lnSpc>
                <a:spcPct val="100000"/>
              </a:lnSpc>
              <a:spcBef>
                <a:spcPts val="0"/>
              </a:spcBef>
            </a:pPr>
            <a:r>
              <a:rPr lang="en-US" sz="1600" b="0" dirty="0"/>
              <a:t>Enable Reproducible </a:t>
            </a:r>
            <a:r>
              <a:rPr lang="en-US" sz="1600" b="0" dirty="0" smtClean="0"/>
              <a:t>Research</a:t>
            </a:r>
            <a:endParaRPr lang="en-US" sz="1600" b="0" dirty="0"/>
          </a:p>
          <a:p>
            <a:pPr lvl="1">
              <a:lnSpc>
                <a:spcPct val="100000"/>
              </a:lnSpc>
              <a:spcBef>
                <a:spcPts val="0"/>
              </a:spcBef>
            </a:pPr>
            <a:r>
              <a:rPr lang="en-US" sz="1600" b="0" dirty="0"/>
              <a:t>Improve Overall Development </a:t>
            </a:r>
            <a:r>
              <a:rPr lang="en-US" sz="1600" b="0" dirty="0" smtClean="0"/>
              <a:t>Productivity</a:t>
            </a:r>
            <a:endParaRPr lang="en-US" sz="1600" b="0" dirty="0"/>
          </a:p>
          <a:p>
            <a:pPr lvl="1">
              <a:lnSpc>
                <a:spcPct val="100000"/>
              </a:lnSpc>
              <a:spcBef>
                <a:spcPts val="0"/>
              </a:spcBef>
            </a:pPr>
            <a:r>
              <a:rPr lang="en-US" sz="1600" b="0" dirty="0"/>
              <a:t>Improve Production Software </a:t>
            </a:r>
            <a:r>
              <a:rPr lang="en-US" sz="1600" b="0" dirty="0" smtClean="0"/>
              <a:t>Quality</a:t>
            </a:r>
            <a:endParaRPr lang="en-US" sz="1600" b="0" dirty="0"/>
          </a:p>
          <a:p>
            <a:pPr lvl="1">
              <a:lnSpc>
                <a:spcPct val="100000"/>
              </a:lnSpc>
              <a:spcBef>
                <a:spcPts val="0"/>
              </a:spcBef>
            </a:pPr>
            <a:r>
              <a:rPr lang="en-US" sz="1600" b="0" dirty="0"/>
              <a:t>Better Communicate Maturity Levels with </a:t>
            </a:r>
            <a:r>
              <a:rPr lang="en-US" sz="1600" b="0" dirty="0" smtClean="0"/>
              <a:t>Customers</a:t>
            </a:r>
          </a:p>
          <a:p>
            <a:pPr>
              <a:lnSpc>
                <a:spcPct val="100000"/>
              </a:lnSpc>
              <a:spcBef>
                <a:spcPts val="0"/>
              </a:spcBef>
            </a:pPr>
            <a:r>
              <a:rPr lang="en-US" sz="2000" dirty="0" smtClean="0"/>
              <a:t>Self Sustaining Software (The Goal)</a:t>
            </a:r>
          </a:p>
          <a:p>
            <a:pPr lvl="1">
              <a:lnSpc>
                <a:spcPct val="100000"/>
              </a:lnSpc>
              <a:spcBef>
                <a:spcPts val="0"/>
              </a:spcBef>
            </a:pPr>
            <a:r>
              <a:rPr lang="en-US" sz="1600" b="0" dirty="0" smtClean="0"/>
              <a:t>Open-source</a:t>
            </a:r>
          </a:p>
          <a:p>
            <a:pPr lvl="1">
              <a:lnSpc>
                <a:spcPct val="100000"/>
              </a:lnSpc>
              <a:spcBef>
                <a:spcPts val="0"/>
              </a:spcBef>
            </a:pPr>
            <a:r>
              <a:rPr lang="en-US" sz="1600" b="0" dirty="0" smtClean="0"/>
              <a:t>Core </a:t>
            </a:r>
            <a:r>
              <a:rPr lang="en-US" sz="1600" b="0" dirty="0"/>
              <a:t>domain distillation </a:t>
            </a:r>
            <a:r>
              <a:rPr lang="en-US" sz="1600" b="0" dirty="0" smtClean="0"/>
              <a:t>document</a:t>
            </a:r>
            <a:endParaRPr lang="en-US" sz="1600" b="0" dirty="0"/>
          </a:p>
          <a:p>
            <a:pPr lvl="1">
              <a:lnSpc>
                <a:spcPct val="100000"/>
              </a:lnSpc>
              <a:spcBef>
                <a:spcPts val="0"/>
              </a:spcBef>
            </a:pPr>
            <a:r>
              <a:rPr lang="en-US" sz="1600" b="0" dirty="0"/>
              <a:t>Exceptionally well </a:t>
            </a:r>
            <a:r>
              <a:rPr lang="en-US" sz="1600" b="0" dirty="0" smtClean="0"/>
              <a:t>testing</a:t>
            </a:r>
            <a:endParaRPr lang="en-US" sz="1600" b="0" dirty="0"/>
          </a:p>
          <a:p>
            <a:pPr lvl="1">
              <a:lnSpc>
                <a:spcPct val="100000"/>
              </a:lnSpc>
              <a:spcBef>
                <a:spcPts val="0"/>
              </a:spcBef>
            </a:pPr>
            <a:r>
              <a:rPr lang="en-US" sz="1600" b="0" dirty="0"/>
              <a:t>Clean structure and </a:t>
            </a:r>
            <a:r>
              <a:rPr lang="en-US" sz="1600" b="0" dirty="0" smtClean="0"/>
              <a:t>code</a:t>
            </a:r>
            <a:endParaRPr lang="en-US" sz="1600" b="0" dirty="0"/>
          </a:p>
          <a:p>
            <a:pPr lvl="1">
              <a:lnSpc>
                <a:spcPct val="100000"/>
              </a:lnSpc>
              <a:spcBef>
                <a:spcPts val="0"/>
              </a:spcBef>
            </a:pPr>
            <a:r>
              <a:rPr lang="en-US" sz="1600" b="0" dirty="0"/>
              <a:t>Minimal controlled internal and external </a:t>
            </a:r>
            <a:r>
              <a:rPr lang="en-US" sz="1600" b="0" dirty="0" smtClean="0"/>
              <a:t>dependencies</a:t>
            </a:r>
            <a:endParaRPr lang="en-US" sz="1600" b="0" dirty="0"/>
          </a:p>
          <a:p>
            <a:pPr lvl="1">
              <a:lnSpc>
                <a:spcPct val="100000"/>
              </a:lnSpc>
              <a:spcBef>
                <a:spcPts val="0"/>
              </a:spcBef>
            </a:pPr>
            <a:r>
              <a:rPr lang="en-US" sz="1600" b="0" dirty="0"/>
              <a:t>Properties apply recursively to upstream </a:t>
            </a:r>
            <a:r>
              <a:rPr lang="en-US" sz="1600" b="0" dirty="0" smtClean="0"/>
              <a:t>software</a:t>
            </a:r>
            <a:endParaRPr lang="en-US" sz="1600" b="0" dirty="0"/>
          </a:p>
          <a:p>
            <a:pPr lvl="1">
              <a:lnSpc>
                <a:spcPct val="100000"/>
              </a:lnSpc>
              <a:spcBef>
                <a:spcPts val="0"/>
              </a:spcBef>
            </a:pPr>
            <a:r>
              <a:rPr lang="en-US" sz="1600" b="0" dirty="0"/>
              <a:t>All properties are preserved under </a:t>
            </a:r>
            <a:r>
              <a:rPr lang="en-US" sz="1600" b="0" dirty="0" smtClean="0"/>
              <a:t>maintenance</a:t>
            </a:r>
          </a:p>
          <a:p>
            <a:pPr>
              <a:lnSpc>
                <a:spcPct val="100000"/>
              </a:lnSpc>
              <a:spcBef>
                <a:spcPts val="0"/>
              </a:spcBef>
            </a:pPr>
            <a:r>
              <a:rPr lang="en-US" sz="2000" dirty="0" smtClean="0"/>
              <a:t>Lifecycle Phases:</a:t>
            </a:r>
          </a:p>
          <a:p>
            <a:pPr lvl="1">
              <a:lnSpc>
                <a:spcPct val="100000"/>
              </a:lnSpc>
              <a:spcBef>
                <a:spcPts val="0"/>
              </a:spcBef>
            </a:pPr>
            <a:r>
              <a:rPr lang="en-US" sz="1600" b="0" dirty="0"/>
              <a:t>0:  Exploratory (EP) Code</a:t>
            </a:r>
          </a:p>
          <a:p>
            <a:pPr lvl="1">
              <a:lnSpc>
                <a:spcPct val="100000"/>
              </a:lnSpc>
              <a:spcBef>
                <a:spcPts val="0"/>
              </a:spcBef>
            </a:pPr>
            <a:r>
              <a:rPr lang="en-US" sz="1600" b="0" dirty="0"/>
              <a:t>1:  Research Stable (RS) Code</a:t>
            </a:r>
          </a:p>
          <a:p>
            <a:pPr lvl="1">
              <a:lnSpc>
                <a:spcPct val="100000"/>
              </a:lnSpc>
              <a:spcBef>
                <a:spcPts val="0"/>
              </a:spcBef>
            </a:pPr>
            <a:r>
              <a:rPr lang="en-US" sz="1600" b="0" dirty="0"/>
              <a:t>2:  Production Growth (PG) Code</a:t>
            </a:r>
          </a:p>
          <a:p>
            <a:pPr lvl="1">
              <a:lnSpc>
                <a:spcPct val="100000"/>
              </a:lnSpc>
              <a:spcBef>
                <a:spcPts val="0"/>
              </a:spcBef>
            </a:pPr>
            <a:r>
              <a:rPr lang="en-US" sz="1600" b="0" dirty="0"/>
              <a:t>3:  Production Maintenance (PM) </a:t>
            </a:r>
            <a:r>
              <a:rPr lang="en-US" sz="1600" b="0" dirty="0" smtClean="0"/>
              <a:t>Code</a:t>
            </a:r>
          </a:p>
          <a:p>
            <a:pPr>
              <a:lnSpc>
                <a:spcPct val="100000"/>
              </a:lnSpc>
              <a:spcBef>
                <a:spcPts val="0"/>
              </a:spcBef>
            </a:pPr>
            <a:r>
              <a:rPr lang="en-US" sz="2000" dirty="0" smtClean="0"/>
              <a:t>Grandfathering existing Legacy packages into the lifecycle model:</a:t>
            </a:r>
          </a:p>
          <a:p>
            <a:pPr lvl="1">
              <a:lnSpc>
                <a:spcPct val="100000"/>
              </a:lnSpc>
              <a:spcBef>
                <a:spcPts val="0"/>
              </a:spcBef>
            </a:pPr>
            <a:r>
              <a:rPr lang="en-US" sz="1600" b="0" dirty="0" smtClean="0"/>
              <a:t>Apply Legacy Software Change Algorithm =&gt; Slowly becomes Self-Sustaining Software over time.</a:t>
            </a:r>
          </a:p>
          <a:p>
            <a:pPr lvl="1">
              <a:lnSpc>
                <a:spcPct val="100000"/>
              </a:lnSpc>
              <a:spcBef>
                <a:spcPts val="0"/>
              </a:spcBef>
            </a:pPr>
            <a:r>
              <a:rPr lang="en-US" sz="1600" b="0" dirty="0" smtClean="0"/>
              <a:t>Add “Grandfathered” prefix to RS, PG, and PM phases.</a:t>
            </a:r>
            <a:endParaRPr lang="en-US" sz="1600" b="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685799"/>
            <a:ext cx="3421057" cy="45172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38145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028"/>
          <p:cNvSpPr>
            <a:spLocks noGrp="1" noChangeArrowheads="1"/>
          </p:cNvSpPr>
          <p:nvPr>
            <p:ph type="title" idx="4294967295"/>
          </p:nvPr>
        </p:nvSpPr>
        <p:spPr>
          <a:xfrm>
            <a:off x="76200" y="76200"/>
            <a:ext cx="8839200" cy="827919"/>
          </a:xfrm>
        </p:spPr>
        <p:txBody>
          <a:bodyPr/>
          <a:lstStyle/>
          <a:p>
            <a:pPr eaLnBrk="1" hangingPunct="1"/>
            <a:r>
              <a:rPr lang="en-US" sz="2800" dirty="0" smtClean="0"/>
              <a:t>Validation-Centric Approach (VCA):</a:t>
            </a:r>
            <a:br>
              <a:rPr lang="en-US" sz="2800" dirty="0" smtClean="0"/>
            </a:br>
            <a:r>
              <a:rPr lang="en-US" sz="2800" dirty="0" smtClean="0"/>
              <a:t>Common Lifecycle Model for CSE Software</a:t>
            </a:r>
          </a:p>
        </p:txBody>
      </p:sp>
      <p:sp>
        <p:nvSpPr>
          <p:cNvPr id="44036" name="Rectangle 1030"/>
          <p:cNvSpPr>
            <a:spLocks noGrp="1" noChangeArrowheads="1"/>
          </p:cNvSpPr>
          <p:nvPr>
            <p:ph type="body" idx="4294967295"/>
          </p:nvPr>
        </p:nvSpPr>
        <p:spPr>
          <a:xfrm>
            <a:off x="228600" y="842456"/>
            <a:ext cx="8721725" cy="5863144"/>
          </a:xfrm>
          <a:solidFill>
            <a:schemeClr val="bg1"/>
          </a:solidFill>
        </p:spPr>
        <p:txBody>
          <a:bodyPr wrap="square">
            <a:spAutoFit/>
          </a:bodyPr>
          <a:lstStyle/>
          <a:p>
            <a:pPr marL="0" indent="0" eaLnBrk="1" hangingPunct="1">
              <a:lnSpc>
                <a:spcPct val="100000"/>
              </a:lnSpc>
              <a:spcBef>
                <a:spcPts val="600"/>
              </a:spcBef>
              <a:buFontTx/>
              <a:buNone/>
              <a:defRPr/>
            </a:pPr>
            <a:r>
              <a:rPr lang="en-US" sz="2000" b="0" dirty="0" smtClean="0">
                <a:solidFill>
                  <a:srgbClr val="009900"/>
                </a:solidFill>
              </a:rPr>
              <a:t>Central elements of validation-centric approach (VCA) lifecycle model</a:t>
            </a:r>
          </a:p>
          <a:p>
            <a:pPr>
              <a:lnSpc>
                <a:spcPct val="100000"/>
              </a:lnSpc>
              <a:spcBef>
                <a:spcPts val="600"/>
              </a:spcBef>
              <a:defRPr/>
            </a:pPr>
            <a:r>
              <a:rPr lang="en-US" sz="2000" b="0" dirty="0" smtClean="0"/>
              <a:t>Develop the software by testing against real early-adopter customer applications</a:t>
            </a:r>
          </a:p>
          <a:p>
            <a:pPr>
              <a:lnSpc>
                <a:spcPct val="100000"/>
              </a:lnSpc>
              <a:spcBef>
                <a:spcPts val="600"/>
              </a:spcBef>
              <a:defRPr/>
            </a:pPr>
            <a:r>
              <a:rPr lang="en-US" sz="2000" b="0" dirty="0" smtClean="0"/>
              <a:t>Manually verify the behavior against applications or other test cases</a:t>
            </a:r>
          </a:p>
          <a:p>
            <a:pPr marL="0" indent="0" eaLnBrk="1" hangingPunct="1">
              <a:lnSpc>
                <a:spcPct val="100000"/>
              </a:lnSpc>
              <a:spcBef>
                <a:spcPts val="600"/>
              </a:spcBef>
              <a:buFontTx/>
              <a:buNone/>
              <a:defRPr/>
            </a:pPr>
            <a:r>
              <a:rPr lang="en-US" sz="2000" b="0" dirty="0" smtClean="0">
                <a:solidFill>
                  <a:srgbClr val="002060"/>
                </a:solidFill>
              </a:rPr>
              <a:t>Advantages of the VCA lifecycle model:</a:t>
            </a:r>
          </a:p>
          <a:p>
            <a:pPr>
              <a:lnSpc>
                <a:spcPct val="100000"/>
              </a:lnSpc>
              <a:spcBef>
                <a:spcPts val="600"/>
              </a:spcBef>
              <a:defRPr/>
            </a:pPr>
            <a:r>
              <a:rPr lang="en-US" sz="2000" b="0" dirty="0" smtClean="0"/>
              <a:t>Assuming customer validation of code is easy (i.e. linear or nonlinear algebraic equation solvers =&gt; compute the residual) …</a:t>
            </a:r>
          </a:p>
          <a:p>
            <a:pPr>
              <a:lnSpc>
                <a:spcPct val="100000"/>
              </a:lnSpc>
              <a:spcBef>
                <a:spcPts val="600"/>
              </a:spcBef>
              <a:defRPr/>
            </a:pPr>
            <a:r>
              <a:rPr lang="en-US" sz="2000" b="0" dirty="0" smtClean="0"/>
              <a:t>Can be very fast to initially create new code</a:t>
            </a:r>
          </a:p>
          <a:p>
            <a:pPr>
              <a:lnSpc>
                <a:spcPct val="100000"/>
              </a:lnSpc>
              <a:spcBef>
                <a:spcPts val="600"/>
              </a:spcBef>
              <a:defRPr/>
            </a:pPr>
            <a:r>
              <a:rPr lang="en-US" sz="2000" b="0" dirty="0" smtClean="0"/>
              <a:t>Works for the customers code right away</a:t>
            </a:r>
            <a:endParaRPr lang="en-US" sz="2000" b="0" dirty="0"/>
          </a:p>
          <a:p>
            <a:pPr marL="0" indent="0" eaLnBrk="1" hangingPunct="1">
              <a:lnSpc>
                <a:spcPct val="100000"/>
              </a:lnSpc>
              <a:spcBef>
                <a:spcPts val="600"/>
              </a:spcBef>
              <a:buFontTx/>
              <a:buNone/>
              <a:defRPr/>
            </a:pPr>
            <a:r>
              <a:rPr lang="en-US" sz="2000" b="0" dirty="0" smtClean="0">
                <a:solidFill>
                  <a:srgbClr val="C00000"/>
                </a:solidFill>
              </a:rPr>
              <a:t>Problems with the VCA lifecycle model:</a:t>
            </a:r>
          </a:p>
          <a:p>
            <a:pPr>
              <a:lnSpc>
                <a:spcPct val="100000"/>
              </a:lnSpc>
              <a:spcBef>
                <a:spcPts val="600"/>
              </a:spcBef>
              <a:defRPr/>
            </a:pPr>
            <a:r>
              <a:rPr lang="en-US" sz="2000" b="0" dirty="0" smtClean="0"/>
              <a:t>Does now work well when validation is hard (i.e. ODE/DAE solvers where no easy to compute global measure of error exists)</a:t>
            </a:r>
          </a:p>
          <a:p>
            <a:pPr>
              <a:lnSpc>
                <a:spcPct val="100000"/>
              </a:lnSpc>
              <a:spcBef>
                <a:spcPts val="600"/>
              </a:spcBef>
              <a:defRPr/>
            </a:pPr>
            <a:r>
              <a:rPr lang="en-US" sz="2000" b="0" dirty="0" smtClean="0"/>
              <a:t>Re-validating against existing customer codes is expensive or is often lost (i.e. the customer code becomes unavailable).</a:t>
            </a:r>
          </a:p>
          <a:p>
            <a:pPr>
              <a:lnSpc>
                <a:spcPct val="100000"/>
              </a:lnSpc>
              <a:spcBef>
                <a:spcPts val="600"/>
              </a:spcBef>
              <a:defRPr/>
            </a:pPr>
            <a:r>
              <a:rPr lang="en-US" sz="2000" b="0" dirty="0" smtClean="0"/>
              <a:t>Difficult and expensive to refactor:  Re-running customer validation tests is too expensive or such tests are too fragile or inflexible (e.g. binary compatibility tests)</a:t>
            </a:r>
            <a:endParaRPr lang="en-US" sz="2000" b="0" dirty="0" smtClean="0">
              <a:solidFill>
                <a:srgbClr val="C00000"/>
              </a:solidFill>
            </a:endParaRPr>
          </a:p>
          <a:p>
            <a:pPr marL="0" indent="0">
              <a:lnSpc>
                <a:spcPct val="100000"/>
              </a:lnSpc>
              <a:spcBef>
                <a:spcPts val="600"/>
              </a:spcBef>
              <a:buNone/>
              <a:defRPr/>
            </a:pPr>
            <a:r>
              <a:rPr lang="en-US" sz="2000" b="0" dirty="0" smtClean="0">
                <a:solidFill>
                  <a:srgbClr val="C00000"/>
                </a:solidFill>
              </a:rPr>
              <a:t>VCA lifecycle model often leads to unmaintainable codes that are later abandoned!</a:t>
            </a:r>
          </a:p>
        </p:txBody>
      </p:sp>
    </p:spTree>
    <p:custDataLst>
      <p:tags r:id="rId1"/>
    </p:custDataLst>
    <p:extLst>
      <p:ext uri="{BB962C8B-B14F-4D97-AF65-F5344CB8AC3E}">
        <p14:creationId xmlns:p14="http://schemas.microsoft.com/office/powerpoint/2010/main" val="152185084"/>
      </p:ext>
    </p:extLst>
  </p:cSld>
  <p:clrMapOvr>
    <a:masterClrMapping/>
  </p:clrMapOvr>
  <mc:AlternateContent xmlns:mc="http://schemas.openxmlformats.org/markup-compatibility/2006">
    <mc:Choice xmlns:p14="http://schemas.microsoft.com/office/powerpoint/2010/main" Requires="p14">
      <p:transition spd="med" p14:dur="700" advTm="126064">
        <p:fade/>
      </p:transition>
    </mc:Choice>
    <mc:Fallback>
      <p:transition spd="med" advTm="12606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36">
                                            <p:txEl>
                                              <p:pRg st="7" end="7"/>
                                            </p:txEl>
                                          </p:spTgt>
                                        </p:tgtEl>
                                        <p:attrNameLst>
                                          <p:attrName>style.visibility</p:attrName>
                                        </p:attrNameLst>
                                      </p:cBhvr>
                                      <p:to>
                                        <p:strVal val="visible"/>
                                      </p:to>
                                    </p:set>
                                    <p:animEffect transition="in" filter="fade">
                                      <p:cBhvr>
                                        <p:cTn id="7" dur="500"/>
                                        <p:tgtEl>
                                          <p:spTgt spid="44036">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4036">
                                            <p:txEl>
                                              <p:pRg st="8" end="8"/>
                                            </p:txEl>
                                          </p:spTgt>
                                        </p:tgtEl>
                                        <p:attrNameLst>
                                          <p:attrName>style.visibility</p:attrName>
                                        </p:attrNameLst>
                                      </p:cBhvr>
                                      <p:to>
                                        <p:strVal val="visible"/>
                                      </p:to>
                                    </p:set>
                                    <p:animEffect transition="in" filter="fade">
                                      <p:cBhvr>
                                        <p:cTn id="10" dur="500"/>
                                        <p:tgtEl>
                                          <p:spTgt spid="44036">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4036">
                                            <p:txEl>
                                              <p:pRg st="9" end="9"/>
                                            </p:txEl>
                                          </p:spTgt>
                                        </p:tgtEl>
                                        <p:attrNameLst>
                                          <p:attrName>style.visibility</p:attrName>
                                        </p:attrNameLst>
                                      </p:cBhvr>
                                      <p:to>
                                        <p:strVal val="visible"/>
                                      </p:to>
                                    </p:set>
                                    <p:animEffect transition="in" filter="fade">
                                      <p:cBhvr>
                                        <p:cTn id="13" dur="500"/>
                                        <p:tgtEl>
                                          <p:spTgt spid="44036">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4036">
                                            <p:txEl>
                                              <p:pRg st="10" end="10"/>
                                            </p:txEl>
                                          </p:spTgt>
                                        </p:tgtEl>
                                        <p:attrNameLst>
                                          <p:attrName>style.visibility</p:attrName>
                                        </p:attrNameLst>
                                      </p:cBhvr>
                                      <p:to>
                                        <p:strVal val="visible"/>
                                      </p:to>
                                    </p:set>
                                    <p:animEffect transition="in" filter="fade">
                                      <p:cBhvr>
                                        <p:cTn id="16" dur="500"/>
                                        <p:tgtEl>
                                          <p:spTgt spid="44036">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4036">
                                            <p:txEl>
                                              <p:pRg st="11" end="11"/>
                                            </p:txEl>
                                          </p:spTgt>
                                        </p:tgtEl>
                                        <p:attrNameLst>
                                          <p:attrName>style.visibility</p:attrName>
                                        </p:attrNameLst>
                                      </p:cBhvr>
                                      <p:to>
                                        <p:strVal val="visible"/>
                                      </p:to>
                                    </p:set>
                                    <p:animEffect transition="in" filter="fade">
                                      <p:cBhvr>
                                        <p:cTn id="19" dur="500"/>
                                        <p:tgtEl>
                                          <p:spTgt spid="4403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Freeform 217"/>
          <p:cNvSpPr/>
          <p:nvPr/>
        </p:nvSpPr>
        <p:spPr>
          <a:xfrm>
            <a:off x="5655687" y="2975375"/>
            <a:ext cx="2209800" cy="606025"/>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Lst>
            <a:ahLst/>
            <a:cxnLst>
              <a:cxn ang="0">
                <a:pos x="connsiteX0" y="connsiteY0"/>
              </a:cxn>
              <a:cxn ang="0">
                <a:pos x="connsiteX1" y="connsiteY1"/>
              </a:cxn>
              <a:cxn ang="0">
                <a:pos x="connsiteX2" y="connsiteY2"/>
              </a:cxn>
              <a:cxn ang="0">
                <a:pos x="connsiteX3" y="connsiteY3"/>
              </a:cxn>
            </a:cxnLst>
            <a:rect l="l" t="t" r="r" b="b"/>
            <a:pathLst>
              <a:path w="2209800" h="606025">
                <a:moveTo>
                  <a:pt x="0" y="606025"/>
                </a:moveTo>
                <a:cubicBezTo>
                  <a:pt x="342900" y="463150"/>
                  <a:pt x="390525" y="561575"/>
                  <a:pt x="619125" y="472675"/>
                </a:cubicBezTo>
                <a:cubicBezTo>
                  <a:pt x="847725" y="383775"/>
                  <a:pt x="1106488" y="150413"/>
                  <a:pt x="1371600" y="72625"/>
                </a:cubicBezTo>
                <a:cubicBezTo>
                  <a:pt x="1636713" y="-5163"/>
                  <a:pt x="1915319" y="-6750"/>
                  <a:pt x="2209800" y="5950"/>
                </a:cubicBez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214"/>
          <p:cNvSpPr/>
          <p:nvPr/>
        </p:nvSpPr>
        <p:spPr>
          <a:xfrm>
            <a:off x="3060025" y="2932732"/>
            <a:ext cx="2190750" cy="801068"/>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Lst>
            <a:ahLst/>
            <a:cxnLst>
              <a:cxn ang="0">
                <a:pos x="connsiteX0" y="connsiteY0"/>
              </a:cxn>
              <a:cxn ang="0">
                <a:pos x="connsiteX1" y="connsiteY1"/>
              </a:cxn>
              <a:cxn ang="0">
                <a:pos x="connsiteX2" y="connsiteY2"/>
              </a:cxn>
              <a:cxn ang="0">
                <a:pos x="connsiteX3" y="connsiteY3"/>
              </a:cxn>
            </a:cxnLst>
            <a:rect l="l" t="t" r="r" b="b"/>
            <a:pathLst>
              <a:path w="2190750" h="801068">
                <a:moveTo>
                  <a:pt x="0" y="801068"/>
                </a:moveTo>
                <a:cubicBezTo>
                  <a:pt x="361950" y="753443"/>
                  <a:pt x="419100" y="802655"/>
                  <a:pt x="638175" y="705818"/>
                </a:cubicBezTo>
                <a:cubicBezTo>
                  <a:pt x="857250" y="608981"/>
                  <a:pt x="1055688" y="337518"/>
                  <a:pt x="1314450" y="220043"/>
                </a:cubicBezTo>
                <a:cubicBezTo>
                  <a:pt x="1573212" y="102568"/>
                  <a:pt x="1896269" y="-11732"/>
                  <a:pt x="2190750" y="968"/>
                </a:cubicBez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216"/>
          <p:cNvSpPr/>
          <p:nvPr/>
        </p:nvSpPr>
        <p:spPr>
          <a:xfrm>
            <a:off x="5627505" y="1181100"/>
            <a:ext cx="2190750" cy="800100"/>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6034 h 806034"/>
              <a:gd name="connsiteX1" fmla="*/ 638175 w 2190750"/>
              <a:gd name="connsiteY1" fmla="*/ 710784 h 806034"/>
              <a:gd name="connsiteX2" fmla="*/ 1356980 w 2190750"/>
              <a:gd name="connsiteY2" fmla="*/ 108051 h 806034"/>
              <a:gd name="connsiteX3" fmla="*/ 2190750 w 2190750"/>
              <a:gd name="connsiteY3" fmla="*/ 5934 h 806034"/>
              <a:gd name="connsiteX0" fmla="*/ 0 w 2190750"/>
              <a:gd name="connsiteY0" fmla="*/ 802841 h 802841"/>
              <a:gd name="connsiteX1" fmla="*/ 638175 w 2190750"/>
              <a:gd name="connsiteY1" fmla="*/ 707591 h 802841"/>
              <a:gd name="connsiteX2" fmla="*/ 1356980 w 2190750"/>
              <a:gd name="connsiteY2" fmla="*/ 136755 h 802841"/>
              <a:gd name="connsiteX3" fmla="*/ 2190750 w 2190750"/>
              <a:gd name="connsiteY3" fmla="*/ 2741 h 802841"/>
              <a:gd name="connsiteX0" fmla="*/ 0 w 2190750"/>
              <a:gd name="connsiteY0" fmla="*/ 800100 h 800100"/>
              <a:gd name="connsiteX1" fmla="*/ 638175 w 2190750"/>
              <a:gd name="connsiteY1" fmla="*/ 704850 h 800100"/>
              <a:gd name="connsiteX2" fmla="*/ 1356980 w 2190750"/>
              <a:gd name="connsiteY2" fmla="*/ 134014 h 800100"/>
              <a:gd name="connsiteX3" fmla="*/ 2190750 w 2190750"/>
              <a:gd name="connsiteY3" fmla="*/ 0 h 800100"/>
            </a:gdLst>
            <a:ahLst/>
            <a:cxnLst>
              <a:cxn ang="0">
                <a:pos x="connsiteX0" y="connsiteY0"/>
              </a:cxn>
              <a:cxn ang="0">
                <a:pos x="connsiteX1" y="connsiteY1"/>
              </a:cxn>
              <a:cxn ang="0">
                <a:pos x="connsiteX2" y="connsiteY2"/>
              </a:cxn>
              <a:cxn ang="0">
                <a:pos x="connsiteX3" y="connsiteY3"/>
              </a:cxn>
            </a:cxnLst>
            <a:rect l="l" t="t" r="r" b="b"/>
            <a:pathLst>
              <a:path w="2190750" h="800100">
                <a:moveTo>
                  <a:pt x="0" y="800100"/>
                </a:moveTo>
                <a:cubicBezTo>
                  <a:pt x="361950" y="752475"/>
                  <a:pt x="412012" y="815864"/>
                  <a:pt x="638175" y="704850"/>
                </a:cubicBezTo>
                <a:cubicBezTo>
                  <a:pt x="864338" y="593836"/>
                  <a:pt x="1098218" y="251489"/>
                  <a:pt x="1356980" y="134014"/>
                </a:cubicBezTo>
                <a:cubicBezTo>
                  <a:pt x="1615742" y="16539"/>
                  <a:pt x="1896269" y="19198"/>
                  <a:pt x="2190750" y="0"/>
                </a:cubicBez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Freeform 215"/>
          <p:cNvSpPr/>
          <p:nvPr/>
        </p:nvSpPr>
        <p:spPr>
          <a:xfrm>
            <a:off x="3098430" y="1219200"/>
            <a:ext cx="2190750" cy="801068"/>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Lst>
            <a:ahLst/>
            <a:cxnLst>
              <a:cxn ang="0">
                <a:pos x="connsiteX0" y="connsiteY0"/>
              </a:cxn>
              <a:cxn ang="0">
                <a:pos x="connsiteX1" y="connsiteY1"/>
              </a:cxn>
              <a:cxn ang="0">
                <a:pos x="connsiteX2" y="connsiteY2"/>
              </a:cxn>
              <a:cxn ang="0">
                <a:pos x="connsiteX3" y="connsiteY3"/>
              </a:cxn>
            </a:cxnLst>
            <a:rect l="l" t="t" r="r" b="b"/>
            <a:pathLst>
              <a:path w="2190750" h="801068">
                <a:moveTo>
                  <a:pt x="0" y="801068"/>
                </a:moveTo>
                <a:cubicBezTo>
                  <a:pt x="361950" y="753443"/>
                  <a:pt x="419100" y="802655"/>
                  <a:pt x="638175" y="705818"/>
                </a:cubicBezTo>
                <a:cubicBezTo>
                  <a:pt x="857250" y="608981"/>
                  <a:pt x="1055688" y="337518"/>
                  <a:pt x="1314450" y="220043"/>
                </a:cubicBezTo>
                <a:cubicBezTo>
                  <a:pt x="1573212" y="102568"/>
                  <a:pt x="1896269" y="-11732"/>
                  <a:pt x="2190750" y="968"/>
                </a:cubicBez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5609829" y="1143000"/>
            <a:ext cx="2190750" cy="800100"/>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6034 h 806034"/>
              <a:gd name="connsiteX1" fmla="*/ 638175 w 2190750"/>
              <a:gd name="connsiteY1" fmla="*/ 710784 h 806034"/>
              <a:gd name="connsiteX2" fmla="*/ 1356980 w 2190750"/>
              <a:gd name="connsiteY2" fmla="*/ 108051 h 806034"/>
              <a:gd name="connsiteX3" fmla="*/ 2190750 w 2190750"/>
              <a:gd name="connsiteY3" fmla="*/ 5934 h 806034"/>
              <a:gd name="connsiteX0" fmla="*/ 0 w 2190750"/>
              <a:gd name="connsiteY0" fmla="*/ 802841 h 802841"/>
              <a:gd name="connsiteX1" fmla="*/ 638175 w 2190750"/>
              <a:gd name="connsiteY1" fmla="*/ 707591 h 802841"/>
              <a:gd name="connsiteX2" fmla="*/ 1356980 w 2190750"/>
              <a:gd name="connsiteY2" fmla="*/ 136755 h 802841"/>
              <a:gd name="connsiteX3" fmla="*/ 2190750 w 2190750"/>
              <a:gd name="connsiteY3" fmla="*/ 2741 h 802841"/>
              <a:gd name="connsiteX0" fmla="*/ 0 w 2190750"/>
              <a:gd name="connsiteY0" fmla="*/ 800100 h 800100"/>
              <a:gd name="connsiteX1" fmla="*/ 638175 w 2190750"/>
              <a:gd name="connsiteY1" fmla="*/ 704850 h 800100"/>
              <a:gd name="connsiteX2" fmla="*/ 1356980 w 2190750"/>
              <a:gd name="connsiteY2" fmla="*/ 134014 h 800100"/>
              <a:gd name="connsiteX3" fmla="*/ 2190750 w 2190750"/>
              <a:gd name="connsiteY3" fmla="*/ 0 h 800100"/>
            </a:gdLst>
            <a:ahLst/>
            <a:cxnLst>
              <a:cxn ang="0">
                <a:pos x="connsiteX0" y="connsiteY0"/>
              </a:cxn>
              <a:cxn ang="0">
                <a:pos x="connsiteX1" y="connsiteY1"/>
              </a:cxn>
              <a:cxn ang="0">
                <a:pos x="connsiteX2" y="connsiteY2"/>
              </a:cxn>
              <a:cxn ang="0">
                <a:pos x="connsiteX3" y="connsiteY3"/>
              </a:cxn>
            </a:cxnLst>
            <a:rect l="l" t="t" r="r" b="b"/>
            <a:pathLst>
              <a:path w="2190750" h="800100">
                <a:moveTo>
                  <a:pt x="0" y="800100"/>
                </a:moveTo>
                <a:cubicBezTo>
                  <a:pt x="361950" y="752475"/>
                  <a:pt x="412012" y="815864"/>
                  <a:pt x="638175" y="704850"/>
                </a:cubicBezTo>
                <a:cubicBezTo>
                  <a:pt x="864338" y="593836"/>
                  <a:pt x="1098218" y="251489"/>
                  <a:pt x="1356980" y="134014"/>
                </a:cubicBezTo>
                <a:cubicBezTo>
                  <a:pt x="1615742" y="16539"/>
                  <a:pt x="1896269" y="19198"/>
                  <a:pt x="2190750" y="0"/>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3098436" y="1181100"/>
            <a:ext cx="2190750" cy="801068"/>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Lst>
            <a:ahLst/>
            <a:cxnLst>
              <a:cxn ang="0">
                <a:pos x="connsiteX0" y="connsiteY0"/>
              </a:cxn>
              <a:cxn ang="0">
                <a:pos x="connsiteX1" y="connsiteY1"/>
              </a:cxn>
              <a:cxn ang="0">
                <a:pos x="connsiteX2" y="connsiteY2"/>
              </a:cxn>
              <a:cxn ang="0">
                <a:pos x="connsiteX3" y="connsiteY3"/>
              </a:cxn>
            </a:cxnLst>
            <a:rect l="l" t="t" r="r" b="b"/>
            <a:pathLst>
              <a:path w="2190750" h="801068">
                <a:moveTo>
                  <a:pt x="0" y="801068"/>
                </a:moveTo>
                <a:cubicBezTo>
                  <a:pt x="361950" y="753443"/>
                  <a:pt x="419100" y="802655"/>
                  <a:pt x="638175" y="705818"/>
                </a:cubicBezTo>
                <a:cubicBezTo>
                  <a:pt x="857250" y="608981"/>
                  <a:pt x="1055688" y="337518"/>
                  <a:pt x="1314450" y="220043"/>
                </a:cubicBezTo>
                <a:cubicBezTo>
                  <a:pt x="1573212" y="102568"/>
                  <a:pt x="1896269" y="-11732"/>
                  <a:pt x="2190750" y="968"/>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1204" y="177114"/>
            <a:ext cx="8229600" cy="458587"/>
          </a:xfrm>
        </p:spPr>
        <p:txBody>
          <a:bodyPr/>
          <a:lstStyle/>
          <a:p>
            <a:r>
              <a:rPr lang="en-US" sz="2800" dirty="0" smtClean="0"/>
              <a:t>TriBITS Lifecycle Model (−) vs. VCA (</a:t>
            </a:r>
            <a:r>
              <a:rPr lang="en-US" sz="2800" dirty="0" smtClean="0">
                <a:solidFill>
                  <a:srgbClr val="FF0000"/>
                </a:solidFill>
              </a:rPr>
              <a:t>--</a:t>
            </a:r>
            <a:r>
              <a:rPr lang="en-US" sz="2800" dirty="0" smtClean="0"/>
              <a:t>)</a:t>
            </a:r>
            <a:endParaRPr lang="en-US" sz="2800" dirty="0"/>
          </a:p>
        </p:txBody>
      </p:sp>
      <p:cxnSp>
        <p:nvCxnSpPr>
          <p:cNvPr id="5" name="Straight Connector 4"/>
          <p:cNvCxnSpPr/>
          <p:nvPr/>
        </p:nvCxnSpPr>
        <p:spPr>
          <a:xfrm flipV="1">
            <a:off x="405066" y="110909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05066" y="202349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014666" y="194729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700466" y="194729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5511" y="2023492"/>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10" name="TextBox 9"/>
          <p:cNvSpPr txBox="1"/>
          <p:nvPr/>
        </p:nvSpPr>
        <p:spPr>
          <a:xfrm>
            <a:off x="947341" y="2023492"/>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11" name="TextBox 10"/>
          <p:cNvSpPr txBox="1"/>
          <p:nvPr/>
        </p:nvSpPr>
        <p:spPr>
          <a:xfrm>
            <a:off x="1622720" y="2023492"/>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12" name="Freeform 11"/>
          <p:cNvSpPr/>
          <p:nvPr/>
        </p:nvSpPr>
        <p:spPr>
          <a:xfrm>
            <a:off x="414591" y="1219569"/>
            <a:ext cx="2171700" cy="89876"/>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71700"/>
              <a:gd name="connsiteY0" fmla="*/ 195116 h 195116"/>
              <a:gd name="connsiteX1" fmla="*/ 600075 w 2171700"/>
              <a:gd name="connsiteY1" fmla="*/ 99866 h 195116"/>
              <a:gd name="connsiteX2" fmla="*/ 1333500 w 2171700"/>
              <a:gd name="connsiteY2" fmla="*/ 23666 h 195116"/>
              <a:gd name="connsiteX3" fmla="*/ 2171700 w 2171700"/>
              <a:gd name="connsiteY3" fmla="*/ 4616 h 195116"/>
              <a:gd name="connsiteX0" fmla="*/ 0 w 2171700"/>
              <a:gd name="connsiteY0" fmla="*/ 90341 h 103522"/>
              <a:gd name="connsiteX1" fmla="*/ 600075 w 2171700"/>
              <a:gd name="connsiteY1" fmla="*/ 99866 h 103522"/>
              <a:gd name="connsiteX2" fmla="*/ 1333500 w 2171700"/>
              <a:gd name="connsiteY2" fmla="*/ 23666 h 103522"/>
              <a:gd name="connsiteX3" fmla="*/ 2171700 w 2171700"/>
              <a:gd name="connsiteY3" fmla="*/ 4616 h 103522"/>
              <a:gd name="connsiteX0" fmla="*/ 0 w 2171700"/>
              <a:gd name="connsiteY0" fmla="*/ 89548 h 89876"/>
              <a:gd name="connsiteX1" fmla="*/ 609600 w 2171700"/>
              <a:gd name="connsiteY1" fmla="*/ 60973 h 89876"/>
              <a:gd name="connsiteX2" fmla="*/ 1333500 w 2171700"/>
              <a:gd name="connsiteY2" fmla="*/ 22873 h 89876"/>
              <a:gd name="connsiteX3" fmla="*/ 2171700 w 2171700"/>
              <a:gd name="connsiteY3" fmla="*/ 3823 h 89876"/>
            </a:gdLst>
            <a:ahLst/>
            <a:cxnLst>
              <a:cxn ang="0">
                <a:pos x="connsiteX0" y="connsiteY0"/>
              </a:cxn>
              <a:cxn ang="0">
                <a:pos x="connsiteX1" y="connsiteY1"/>
              </a:cxn>
              <a:cxn ang="0">
                <a:pos x="connsiteX2" y="connsiteY2"/>
              </a:cxn>
              <a:cxn ang="0">
                <a:pos x="connsiteX3" y="connsiteY3"/>
              </a:cxn>
            </a:cxnLst>
            <a:rect l="l" t="t" r="r" b="b"/>
            <a:pathLst>
              <a:path w="2171700" h="89876">
                <a:moveTo>
                  <a:pt x="0" y="89548"/>
                </a:moveTo>
                <a:cubicBezTo>
                  <a:pt x="200025" y="92723"/>
                  <a:pt x="387350" y="72085"/>
                  <a:pt x="609600" y="60973"/>
                </a:cubicBezTo>
                <a:lnTo>
                  <a:pt x="1333500" y="22873"/>
                </a:lnTo>
                <a:cubicBezTo>
                  <a:pt x="1593850" y="13348"/>
                  <a:pt x="1877219" y="-8877"/>
                  <a:pt x="2171700" y="3823"/>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32635" y="939071"/>
            <a:ext cx="1938224" cy="276999"/>
          </a:xfrm>
          <a:prstGeom prst="rect">
            <a:avLst/>
          </a:prstGeom>
          <a:noFill/>
        </p:spPr>
        <p:txBody>
          <a:bodyPr wrap="none" rtlCol="0">
            <a:spAutoFit/>
          </a:bodyPr>
          <a:lstStyle/>
          <a:p>
            <a:pPr algn="ctr"/>
            <a:r>
              <a:rPr lang="en-US" sz="1200" dirty="0" smtClean="0"/>
              <a:t>Unit and Verification Testing</a:t>
            </a:r>
            <a:endParaRPr lang="en-US" sz="1200" dirty="0"/>
          </a:p>
        </p:txBody>
      </p:sp>
      <p:cxnSp>
        <p:nvCxnSpPr>
          <p:cNvPr id="14" name="Straight Connector 13"/>
          <p:cNvCxnSpPr/>
          <p:nvPr/>
        </p:nvCxnSpPr>
        <p:spPr>
          <a:xfrm flipV="1">
            <a:off x="3072066" y="1126713"/>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72066" y="2041113"/>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681666" y="1964913"/>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367466" y="1964913"/>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22511" y="2041113"/>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19" name="TextBox 18"/>
          <p:cNvSpPr txBox="1"/>
          <p:nvPr/>
        </p:nvSpPr>
        <p:spPr>
          <a:xfrm>
            <a:off x="3614341" y="2079518"/>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20" name="TextBox 19"/>
          <p:cNvSpPr txBox="1"/>
          <p:nvPr/>
        </p:nvSpPr>
        <p:spPr>
          <a:xfrm>
            <a:off x="4289720" y="2079518"/>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21" name="TextBox 20"/>
          <p:cNvSpPr txBox="1"/>
          <p:nvPr/>
        </p:nvSpPr>
        <p:spPr>
          <a:xfrm>
            <a:off x="3461094" y="956692"/>
            <a:ext cx="1380186" cy="276999"/>
          </a:xfrm>
          <a:prstGeom prst="rect">
            <a:avLst/>
          </a:prstGeom>
          <a:noFill/>
        </p:spPr>
        <p:txBody>
          <a:bodyPr wrap="none" rtlCol="0">
            <a:spAutoFit/>
          </a:bodyPr>
          <a:lstStyle/>
          <a:p>
            <a:pPr algn="ctr"/>
            <a:r>
              <a:rPr lang="en-US" sz="1200" dirty="0" smtClean="0"/>
              <a:t>Acceptance Testing</a:t>
            </a:r>
            <a:endParaRPr lang="en-US" sz="1200" dirty="0"/>
          </a:p>
        </p:txBody>
      </p:sp>
      <p:cxnSp>
        <p:nvCxnSpPr>
          <p:cNvPr id="22" name="Straight Connector 21"/>
          <p:cNvCxnSpPr/>
          <p:nvPr/>
        </p:nvCxnSpPr>
        <p:spPr>
          <a:xfrm flipV="1">
            <a:off x="3034441" y="2837318"/>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34441" y="3751718"/>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644041" y="3675518"/>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329841" y="3675518"/>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984886" y="3751718"/>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27" name="TextBox 26"/>
          <p:cNvSpPr txBox="1"/>
          <p:nvPr/>
        </p:nvSpPr>
        <p:spPr>
          <a:xfrm>
            <a:off x="3576716" y="3751718"/>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28" name="TextBox 27"/>
          <p:cNvSpPr txBox="1"/>
          <p:nvPr/>
        </p:nvSpPr>
        <p:spPr>
          <a:xfrm>
            <a:off x="4252095" y="3751718"/>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29" name="TextBox 28"/>
          <p:cNvSpPr txBox="1"/>
          <p:nvPr/>
        </p:nvSpPr>
        <p:spPr>
          <a:xfrm>
            <a:off x="569628" y="2667296"/>
            <a:ext cx="1664238" cy="276999"/>
          </a:xfrm>
          <a:prstGeom prst="rect">
            <a:avLst/>
          </a:prstGeom>
          <a:noFill/>
        </p:spPr>
        <p:txBody>
          <a:bodyPr wrap="none" rtlCol="0">
            <a:spAutoFit/>
          </a:bodyPr>
          <a:lstStyle/>
          <a:p>
            <a:pPr algn="ctr"/>
            <a:r>
              <a:rPr lang="en-US" sz="1200" dirty="0" smtClean="0"/>
              <a:t>Code and Design Clarity</a:t>
            </a:r>
            <a:endParaRPr lang="en-US" sz="1200" dirty="0"/>
          </a:p>
        </p:txBody>
      </p:sp>
      <p:sp>
        <p:nvSpPr>
          <p:cNvPr id="30" name="Freeform 29"/>
          <p:cNvSpPr/>
          <p:nvPr/>
        </p:nvSpPr>
        <p:spPr>
          <a:xfrm>
            <a:off x="390731" y="2944296"/>
            <a:ext cx="2171700" cy="197599"/>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Lst>
            <a:ahLst/>
            <a:cxnLst>
              <a:cxn ang="0">
                <a:pos x="connsiteX0" y="connsiteY0"/>
              </a:cxn>
              <a:cxn ang="0">
                <a:pos x="connsiteX1" y="connsiteY1"/>
              </a:cxn>
              <a:cxn ang="0">
                <a:pos x="connsiteX2" y="connsiteY2"/>
              </a:cxn>
              <a:cxn ang="0">
                <a:pos x="connsiteX3" y="connsiteY3"/>
              </a:cxn>
            </a:cxnLst>
            <a:rect l="l" t="t" r="r" b="b"/>
            <a:pathLst>
              <a:path w="2171700" h="197599">
                <a:moveTo>
                  <a:pt x="0" y="197599"/>
                </a:moveTo>
                <a:lnTo>
                  <a:pt x="581025" y="178549"/>
                </a:lnTo>
                <a:cubicBezTo>
                  <a:pt x="803275" y="149974"/>
                  <a:pt x="1068388" y="54724"/>
                  <a:pt x="1333500" y="26149"/>
                </a:cubicBezTo>
                <a:cubicBezTo>
                  <a:pt x="1598612" y="-2426"/>
                  <a:pt x="1877219" y="-5601"/>
                  <a:pt x="2171700" y="7099"/>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378421" y="2808673"/>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78421" y="3723073"/>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988021" y="3646873"/>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673821" y="3646873"/>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28866" y="3723073"/>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36" name="TextBox 35"/>
          <p:cNvSpPr txBox="1"/>
          <p:nvPr/>
        </p:nvSpPr>
        <p:spPr>
          <a:xfrm>
            <a:off x="920696" y="3723073"/>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37" name="TextBox 36"/>
          <p:cNvSpPr txBox="1"/>
          <p:nvPr/>
        </p:nvSpPr>
        <p:spPr>
          <a:xfrm>
            <a:off x="1596075" y="3723073"/>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38" name="TextBox 37"/>
          <p:cNvSpPr txBox="1"/>
          <p:nvPr/>
        </p:nvSpPr>
        <p:spPr>
          <a:xfrm>
            <a:off x="3138506" y="2690175"/>
            <a:ext cx="1996380" cy="276999"/>
          </a:xfrm>
          <a:prstGeom prst="rect">
            <a:avLst/>
          </a:prstGeom>
          <a:noFill/>
        </p:spPr>
        <p:txBody>
          <a:bodyPr wrap="none" rtlCol="0">
            <a:spAutoFit/>
          </a:bodyPr>
          <a:lstStyle/>
          <a:p>
            <a:pPr algn="ctr"/>
            <a:r>
              <a:rPr lang="en-US" sz="1200" dirty="0" smtClean="0"/>
              <a:t>Documentation and Tutorials</a:t>
            </a:r>
            <a:endParaRPr lang="en-US" sz="1200" dirty="0"/>
          </a:p>
        </p:txBody>
      </p:sp>
      <p:cxnSp>
        <p:nvCxnSpPr>
          <p:cNvPr id="39" name="Straight Connector 38"/>
          <p:cNvCxnSpPr/>
          <p:nvPr/>
        </p:nvCxnSpPr>
        <p:spPr>
          <a:xfrm flipV="1">
            <a:off x="384496" y="448873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84496" y="540313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994096" y="532693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1679896" y="532693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34941" y="5403132"/>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44" name="TextBox 43"/>
          <p:cNvSpPr txBox="1"/>
          <p:nvPr/>
        </p:nvSpPr>
        <p:spPr>
          <a:xfrm>
            <a:off x="926771" y="5403132"/>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45" name="TextBox 44"/>
          <p:cNvSpPr txBox="1"/>
          <p:nvPr/>
        </p:nvSpPr>
        <p:spPr>
          <a:xfrm>
            <a:off x="1602150" y="5403132"/>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46" name="Freeform 45"/>
          <p:cNvSpPr/>
          <p:nvPr/>
        </p:nvSpPr>
        <p:spPr>
          <a:xfrm>
            <a:off x="410086" y="4602150"/>
            <a:ext cx="2190750" cy="800981"/>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Lst>
            <a:ahLst/>
            <a:cxnLst>
              <a:cxn ang="0">
                <a:pos x="connsiteX0" y="connsiteY0"/>
              </a:cxn>
              <a:cxn ang="0">
                <a:pos x="connsiteX1" y="connsiteY1"/>
              </a:cxn>
              <a:cxn ang="0">
                <a:pos x="connsiteX2" y="connsiteY2"/>
              </a:cxn>
              <a:cxn ang="0">
                <a:pos x="connsiteX3" y="connsiteY3"/>
              </a:cxn>
            </a:cxnLst>
            <a:rect l="l" t="t" r="r" b="b"/>
            <a:pathLst>
              <a:path w="2190750" h="800981">
                <a:moveTo>
                  <a:pt x="0" y="800981"/>
                </a:moveTo>
                <a:cubicBezTo>
                  <a:pt x="323850" y="715256"/>
                  <a:pt x="438150" y="726368"/>
                  <a:pt x="657225" y="629531"/>
                </a:cubicBezTo>
                <a:cubicBezTo>
                  <a:pt x="876300" y="532694"/>
                  <a:pt x="1058863" y="324731"/>
                  <a:pt x="1314450" y="219956"/>
                </a:cubicBezTo>
                <a:cubicBezTo>
                  <a:pt x="1570037" y="115181"/>
                  <a:pt x="1896269" y="-11819"/>
                  <a:pt x="2190750" y="881"/>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75300" y="4318711"/>
            <a:ext cx="2335255" cy="276999"/>
          </a:xfrm>
          <a:prstGeom prst="rect">
            <a:avLst/>
          </a:prstGeom>
          <a:noFill/>
        </p:spPr>
        <p:txBody>
          <a:bodyPr wrap="none" rtlCol="0">
            <a:spAutoFit/>
          </a:bodyPr>
          <a:lstStyle/>
          <a:p>
            <a:pPr algn="ctr"/>
            <a:r>
              <a:rPr lang="en-US" sz="1200" dirty="0"/>
              <a:t>User Input </a:t>
            </a:r>
            <a:r>
              <a:rPr lang="en-US" sz="1200" dirty="0" smtClean="0"/>
              <a:t>Checking and </a:t>
            </a:r>
            <a:r>
              <a:rPr lang="en-US" sz="1200" dirty="0"/>
              <a:t>Feedback</a:t>
            </a:r>
          </a:p>
        </p:txBody>
      </p:sp>
      <p:cxnSp>
        <p:nvCxnSpPr>
          <p:cNvPr id="48" name="Straight Connector 47"/>
          <p:cNvCxnSpPr/>
          <p:nvPr/>
        </p:nvCxnSpPr>
        <p:spPr>
          <a:xfrm flipV="1">
            <a:off x="2996036" y="448873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996036" y="540313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605636" y="532693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291436" y="532693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946481" y="5403132"/>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53" name="TextBox 52"/>
          <p:cNvSpPr txBox="1"/>
          <p:nvPr/>
        </p:nvSpPr>
        <p:spPr>
          <a:xfrm>
            <a:off x="3538311" y="5403132"/>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54" name="TextBox 53"/>
          <p:cNvSpPr txBox="1"/>
          <p:nvPr/>
        </p:nvSpPr>
        <p:spPr>
          <a:xfrm>
            <a:off x="4213690" y="5403132"/>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55" name="TextBox 54"/>
          <p:cNvSpPr txBox="1"/>
          <p:nvPr/>
        </p:nvSpPr>
        <p:spPr>
          <a:xfrm>
            <a:off x="3254328" y="4318711"/>
            <a:ext cx="1641668" cy="276999"/>
          </a:xfrm>
          <a:prstGeom prst="rect">
            <a:avLst/>
          </a:prstGeom>
          <a:noFill/>
        </p:spPr>
        <p:txBody>
          <a:bodyPr wrap="none" rtlCol="0">
            <a:spAutoFit/>
          </a:bodyPr>
          <a:lstStyle/>
          <a:p>
            <a:pPr algn="ctr"/>
            <a:r>
              <a:rPr lang="en-US" sz="1200" dirty="0" smtClean="0"/>
              <a:t>Backward compatibility</a:t>
            </a:r>
            <a:endParaRPr lang="en-US" sz="1200" dirty="0"/>
          </a:p>
        </p:txBody>
      </p:sp>
      <p:sp>
        <p:nvSpPr>
          <p:cNvPr id="56" name="Freeform 55"/>
          <p:cNvSpPr/>
          <p:nvPr/>
        </p:nvSpPr>
        <p:spPr>
          <a:xfrm>
            <a:off x="3060031" y="2906196"/>
            <a:ext cx="2190750" cy="801068"/>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Lst>
            <a:ahLst/>
            <a:cxnLst>
              <a:cxn ang="0">
                <a:pos x="connsiteX0" y="connsiteY0"/>
              </a:cxn>
              <a:cxn ang="0">
                <a:pos x="connsiteX1" y="connsiteY1"/>
              </a:cxn>
              <a:cxn ang="0">
                <a:pos x="connsiteX2" y="connsiteY2"/>
              </a:cxn>
              <a:cxn ang="0">
                <a:pos x="connsiteX3" y="connsiteY3"/>
              </a:cxn>
            </a:cxnLst>
            <a:rect l="l" t="t" r="r" b="b"/>
            <a:pathLst>
              <a:path w="2190750" h="801068">
                <a:moveTo>
                  <a:pt x="0" y="801068"/>
                </a:moveTo>
                <a:cubicBezTo>
                  <a:pt x="361950" y="753443"/>
                  <a:pt x="419100" y="802655"/>
                  <a:pt x="638175" y="705818"/>
                </a:cubicBezTo>
                <a:cubicBezTo>
                  <a:pt x="857250" y="608981"/>
                  <a:pt x="1055688" y="337518"/>
                  <a:pt x="1314450" y="220043"/>
                </a:cubicBezTo>
                <a:cubicBezTo>
                  <a:pt x="1573212" y="102568"/>
                  <a:pt x="1896269" y="-11732"/>
                  <a:pt x="2190750" y="968"/>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3012776" y="4587555"/>
            <a:ext cx="2209800" cy="606025"/>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Lst>
            <a:ahLst/>
            <a:cxnLst>
              <a:cxn ang="0">
                <a:pos x="connsiteX0" y="connsiteY0"/>
              </a:cxn>
              <a:cxn ang="0">
                <a:pos x="connsiteX1" y="connsiteY1"/>
              </a:cxn>
              <a:cxn ang="0">
                <a:pos x="connsiteX2" y="connsiteY2"/>
              </a:cxn>
              <a:cxn ang="0">
                <a:pos x="connsiteX3" y="connsiteY3"/>
              </a:cxn>
            </a:cxnLst>
            <a:rect l="l" t="t" r="r" b="b"/>
            <a:pathLst>
              <a:path w="2209800" h="606025">
                <a:moveTo>
                  <a:pt x="0" y="606025"/>
                </a:moveTo>
                <a:cubicBezTo>
                  <a:pt x="342900" y="463150"/>
                  <a:pt x="390525" y="561575"/>
                  <a:pt x="619125" y="472675"/>
                </a:cubicBezTo>
                <a:cubicBezTo>
                  <a:pt x="847725" y="383775"/>
                  <a:pt x="1106488" y="150413"/>
                  <a:pt x="1371600" y="72625"/>
                </a:cubicBezTo>
                <a:cubicBezTo>
                  <a:pt x="1636713" y="-5163"/>
                  <a:pt x="1915319" y="-6750"/>
                  <a:pt x="2209800" y="5950"/>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V="1">
            <a:off x="5658336" y="2840484"/>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658336" y="3754884"/>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267936" y="3678684"/>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6953736" y="3678684"/>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608781" y="3754884"/>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64" name="TextBox 63"/>
          <p:cNvSpPr txBox="1"/>
          <p:nvPr/>
        </p:nvSpPr>
        <p:spPr>
          <a:xfrm>
            <a:off x="6200611" y="3754884"/>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65" name="TextBox 64"/>
          <p:cNvSpPr txBox="1"/>
          <p:nvPr/>
        </p:nvSpPr>
        <p:spPr>
          <a:xfrm>
            <a:off x="6875990" y="3754884"/>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66" name="TextBox 65"/>
          <p:cNvSpPr txBox="1"/>
          <p:nvPr/>
        </p:nvSpPr>
        <p:spPr>
          <a:xfrm>
            <a:off x="6211324" y="940741"/>
            <a:ext cx="825739" cy="276999"/>
          </a:xfrm>
          <a:prstGeom prst="rect">
            <a:avLst/>
          </a:prstGeom>
          <a:noFill/>
        </p:spPr>
        <p:txBody>
          <a:bodyPr wrap="none" rtlCol="0">
            <a:spAutoFit/>
          </a:bodyPr>
          <a:lstStyle/>
          <a:p>
            <a:pPr algn="ctr"/>
            <a:r>
              <a:rPr lang="en-US" sz="1200" dirty="0" smtClean="0"/>
              <a:t>Portability</a:t>
            </a:r>
            <a:endParaRPr lang="en-US" sz="1200" dirty="0"/>
          </a:p>
        </p:txBody>
      </p:sp>
      <p:cxnSp>
        <p:nvCxnSpPr>
          <p:cNvPr id="67" name="Straight Connector 66"/>
          <p:cNvCxnSpPr/>
          <p:nvPr/>
        </p:nvCxnSpPr>
        <p:spPr>
          <a:xfrm flipV="1">
            <a:off x="5600866" y="1082118"/>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600866" y="1996518"/>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210466" y="1920318"/>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896266" y="1920318"/>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551311" y="1996518"/>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72" name="TextBox 71"/>
          <p:cNvSpPr txBox="1"/>
          <p:nvPr/>
        </p:nvSpPr>
        <p:spPr>
          <a:xfrm>
            <a:off x="6143141" y="1996518"/>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73" name="TextBox 72"/>
          <p:cNvSpPr txBox="1"/>
          <p:nvPr/>
        </p:nvSpPr>
        <p:spPr>
          <a:xfrm>
            <a:off x="6818520" y="1996518"/>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74" name="TextBox 73"/>
          <p:cNvSpPr txBox="1"/>
          <p:nvPr/>
        </p:nvSpPr>
        <p:spPr>
          <a:xfrm>
            <a:off x="5879519" y="2693341"/>
            <a:ext cx="1762149" cy="276999"/>
          </a:xfrm>
          <a:prstGeom prst="rect">
            <a:avLst/>
          </a:prstGeom>
          <a:noFill/>
        </p:spPr>
        <p:txBody>
          <a:bodyPr wrap="none" rtlCol="0">
            <a:spAutoFit/>
          </a:bodyPr>
          <a:lstStyle/>
          <a:p>
            <a:pPr algn="ctr"/>
            <a:r>
              <a:rPr lang="en-US" sz="1200" dirty="0" smtClean="0"/>
              <a:t>Space/Time Performance</a:t>
            </a:r>
            <a:endParaRPr lang="en-US" sz="1200" dirty="0"/>
          </a:p>
        </p:txBody>
      </p:sp>
      <p:cxnSp>
        <p:nvCxnSpPr>
          <p:cNvPr id="75" name="Straight Connector 74"/>
          <p:cNvCxnSpPr/>
          <p:nvPr/>
        </p:nvCxnSpPr>
        <p:spPr>
          <a:xfrm>
            <a:off x="364828" y="2628891"/>
            <a:ext cx="7701083"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64828" y="4280306"/>
            <a:ext cx="7701083"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9" name="Freeform 78"/>
          <p:cNvSpPr/>
          <p:nvPr/>
        </p:nvSpPr>
        <p:spPr>
          <a:xfrm>
            <a:off x="5703281" y="2937275"/>
            <a:ext cx="2209800" cy="606025"/>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Lst>
            <a:ahLst/>
            <a:cxnLst>
              <a:cxn ang="0">
                <a:pos x="connsiteX0" y="connsiteY0"/>
              </a:cxn>
              <a:cxn ang="0">
                <a:pos x="connsiteX1" y="connsiteY1"/>
              </a:cxn>
              <a:cxn ang="0">
                <a:pos x="connsiteX2" y="connsiteY2"/>
              </a:cxn>
              <a:cxn ang="0">
                <a:pos x="connsiteX3" y="connsiteY3"/>
              </a:cxn>
            </a:cxnLst>
            <a:rect l="l" t="t" r="r" b="b"/>
            <a:pathLst>
              <a:path w="2209800" h="606025">
                <a:moveTo>
                  <a:pt x="0" y="606025"/>
                </a:moveTo>
                <a:cubicBezTo>
                  <a:pt x="342900" y="463150"/>
                  <a:pt x="390525" y="561575"/>
                  <a:pt x="619125" y="472675"/>
                </a:cubicBezTo>
                <a:cubicBezTo>
                  <a:pt x="847725" y="383775"/>
                  <a:pt x="1106488" y="150413"/>
                  <a:pt x="1371600" y="72625"/>
                </a:cubicBezTo>
                <a:cubicBezTo>
                  <a:pt x="1636713" y="-5163"/>
                  <a:pt x="1915319" y="-6750"/>
                  <a:pt x="2209800" y="5950"/>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5922175" y="4360166"/>
            <a:ext cx="1609736" cy="276999"/>
          </a:xfrm>
          <a:prstGeom prst="rect">
            <a:avLst/>
          </a:prstGeom>
          <a:noFill/>
        </p:spPr>
        <p:txBody>
          <a:bodyPr wrap="none" rtlCol="0">
            <a:spAutoFit/>
          </a:bodyPr>
          <a:lstStyle/>
          <a:p>
            <a:pPr algn="ctr"/>
            <a:r>
              <a:rPr lang="en-US" sz="1200" dirty="0" smtClean="0"/>
              <a:t>Cost per new feature</a:t>
            </a:r>
            <a:endParaRPr lang="en-US" sz="1200" dirty="0"/>
          </a:p>
        </p:txBody>
      </p:sp>
      <p:sp>
        <p:nvSpPr>
          <p:cNvPr id="80" name="Freeform 79"/>
          <p:cNvSpPr/>
          <p:nvPr/>
        </p:nvSpPr>
        <p:spPr>
          <a:xfrm>
            <a:off x="5716021" y="4979342"/>
            <a:ext cx="2171700" cy="283324"/>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71700"/>
              <a:gd name="connsiteY0" fmla="*/ 283324 h 283324"/>
              <a:gd name="connsiteX1" fmla="*/ 581025 w 2171700"/>
              <a:gd name="connsiteY1" fmla="*/ 178549 h 283324"/>
              <a:gd name="connsiteX2" fmla="*/ 1333500 w 2171700"/>
              <a:gd name="connsiteY2" fmla="*/ 26149 h 283324"/>
              <a:gd name="connsiteX3" fmla="*/ 2171700 w 2171700"/>
              <a:gd name="connsiteY3" fmla="*/ 7099 h 283324"/>
              <a:gd name="connsiteX0" fmla="*/ 0 w 2171700"/>
              <a:gd name="connsiteY0" fmla="*/ 283324 h 283324"/>
              <a:gd name="connsiteX1" fmla="*/ 595312 w 2171700"/>
              <a:gd name="connsiteY1" fmla="*/ 221411 h 283324"/>
              <a:gd name="connsiteX2" fmla="*/ 1333500 w 2171700"/>
              <a:gd name="connsiteY2" fmla="*/ 26149 h 283324"/>
              <a:gd name="connsiteX3" fmla="*/ 2171700 w 2171700"/>
              <a:gd name="connsiteY3" fmla="*/ 7099 h 283324"/>
              <a:gd name="connsiteX0" fmla="*/ 0 w 2171700"/>
              <a:gd name="connsiteY0" fmla="*/ 283324 h 283324"/>
              <a:gd name="connsiteX1" fmla="*/ 595312 w 2171700"/>
              <a:gd name="connsiteY1" fmla="*/ 221411 h 283324"/>
              <a:gd name="connsiteX2" fmla="*/ 1333500 w 2171700"/>
              <a:gd name="connsiteY2" fmla="*/ 26149 h 283324"/>
              <a:gd name="connsiteX3" fmla="*/ 2171700 w 2171700"/>
              <a:gd name="connsiteY3" fmla="*/ 7099 h 283324"/>
            </a:gdLst>
            <a:ahLst/>
            <a:cxnLst>
              <a:cxn ang="0">
                <a:pos x="connsiteX0" y="connsiteY0"/>
              </a:cxn>
              <a:cxn ang="0">
                <a:pos x="connsiteX1" y="connsiteY1"/>
              </a:cxn>
              <a:cxn ang="0">
                <a:pos x="connsiteX2" y="connsiteY2"/>
              </a:cxn>
              <a:cxn ang="0">
                <a:pos x="connsiteX3" y="connsiteY3"/>
              </a:cxn>
            </a:cxnLst>
            <a:rect l="l" t="t" r="r" b="b"/>
            <a:pathLst>
              <a:path w="2171700" h="283324">
                <a:moveTo>
                  <a:pt x="0" y="283324"/>
                </a:moveTo>
                <a:cubicBezTo>
                  <a:pt x="193675" y="276974"/>
                  <a:pt x="401637" y="227761"/>
                  <a:pt x="595312" y="221411"/>
                </a:cubicBezTo>
                <a:cubicBezTo>
                  <a:pt x="803274" y="178549"/>
                  <a:pt x="1068388" y="54724"/>
                  <a:pt x="1333500" y="26149"/>
                </a:cubicBezTo>
                <a:cubicBezTo>
                  <a:pt x="1598612" y="-2426"/>
                  <a:pt x="1877219" y="-5601"/>
                  <a:pt x="2171700" y="7099"/>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flipV="1">
            <a:off x="5703711" y="4501543"/>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703711" y="5415943"/>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6313311" y="5339743"/>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6999111" y="5339743"/>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654156" y="5415943"/>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86" name="TextBox 85"/>
          <p:cNvSpPr txBox="1"/>
          <p:nvPr/>
        </p:nvSpPr>
        <p:spPr>
          <a:xfrm>
            <a:off x="6245986" y="5415943"/>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87" name="TextBox 86"/>
          <p:cNvSpPr txBox="1"/>
          <p:nvPr/>
        </p:nvSpPr>
        <p:spPr>
          <a:xfrm>
            <a:off x="6921365" y="5415943"/>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88" name="TextBox 87"/>
          <p:cNvSpPr txBox="1"/>
          <p:nvPr/>
        </p:nvSpPr>
        <p:spPr>
          <a:xfrm>
            <a:off x="2579511" y="5900944"/>
            <a:ext cx="2759103" cy="830997"/>
          </a:xfrm>
          <a:prstGeom prst="rect">
            <a:avLst/>
          </a:prstGeom>
          <a:noFill/>
        </p:spPr>
        <p:txBody>
          <a:bodyPr wrap="square" rtlCol="0">
            <a:spAutoFit/>
          </a:bodyPr>
          <a:lstStyle/>
          <a:p>
            <a:pPr algn="ctr"/>
            <a:r>
              <a:rPr lang="en-US" sz="4800" dirty="0" smtClean="0"/>
              <a:t>Time</a:t>
            </a:r>
          </a:p>
        </p:txBody>
      </p:sp>
      <p:sp>
        <p:nvSpPr>
          <p:cNvPr id="89" name="Right Arrow 88"/>
          <p:cNvSpPr/>
          <p:nvPr/>
        </p:nvSpPr>
        <p:spPr>
          <a:xfrm>
            <a:off x="4848077" y="609490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flipV="1">
            <a:off x="405060" y="1118493"/>
            <a:ext cx="0" cy="914400"/>
          </a:xfrm>
          <a:prstGeom prst="line">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405060" y="2032893"/>
            <a:ext cx="2209800" cy="0"/>
          </a:xfrm>
          <a:prstGeom prst="line">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V="1">
            <a:off x="1014660" y="1956693"/>
            <a:ext cx="0" cy="152400"/>
          </a:xfrm>
          <a:prstGeom prst="line">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V="1">
            <a:off x="1700460" y="1956693"/>
            <a:ext cx="0" cy="152400"/>
          </a:xfrm>
          <a:prstGeom prst="line">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V="1">
            <a:off x="3072060" y="1136114"/>
            <a:ext cx="0" cy="914400"/>
          </a:xfrm>
          <a:prstGeom prst="line">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3681660" y="1974314"/>
            <a:ext cx="0" cy="152400"/>
          </a:xfrm>
          <a:prstGeom prst="line">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4367460" y="1974314"/>
            <a:ext cx="0" cy="152400"/>
          </a:xfrm>
          <a:prstGeom prst="line">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3034435" y="2846719"/>
            <a:ext cx="0" cy="914400"/>
          </a:xfrm>
          <a:prstGeom prst="line">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3644035" y="3684919"/>
            <a:ext cx="0" cy="152400"/>
          </a:xfrm>
          <a:prstGeom prst="line">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V="1">
            <a:off x="4329835" y="3684919"/>
            <a:ext cx="0" cy="152400"/>
          </a:xfrm>
          <a:prstGeom prst="line">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V="1">
            <a:off x="378415" y="2818074"/>
            <a:ext cx="0" cy="914400"/>
          </a:xfrm>
          <a:prstGeom prst="line">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V="1">
            <a:off x="988015" y="3656274"/>
            <a:ext cx="0" cy="152400"/>
          </a:xfrm>
          <a:prstGeom prst="line">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V="1">
            <a:off x="1673815" y="3656274"/>
            <a:ext cx="0" cy="152400"/>
          </a:xfrm>
          <a:prstGeom prst="line">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V="1">
            <a:off x="384490" y="4511368"/>
            <a:ext cx="0" cy="914400"/>
          </a:xfrm>
          <a:prstGeom prst="line">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V="1">
            <a:off x="994090" y="5349568"/>
            <a:ext cx="0" cy="152400"/>
          </a:xfrm>
          <a:prstGeom prst="line">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V="1">
            <a:off x="1679890" y="5349568"/>
            <a:ext cx="0" cy="152400"/>
          </a:xfrm>
          <a:prstGeom prst="line">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flipV="1">
            <a:off x="2996030" y="4511368"/>
            <a:ext cx="0" cy="914400"/>
          </a:xfrm>
          <a:prstGeom prst="line">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V="1">
            <a:off x="3605630" y="5349568"/>
            <a:ext cx="0" cy="152400"/>
          </a:xfrm>
          <a:prstGeom prst="line">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flipV="1">
            <a:off x="4291430" y="5349568"/>
            <a:ext cx="0" cy="152400"/>
          </a:xfrm>
          <a:prstGeom prst="line">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flipV="1">
            <a:off x="5658330" y="2849885"/>
            <a:ext cx="0" cy="914400"/>
          </a:xfrm>
          <a:prstGeom prst="line">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flipV="1">
            <a:off x="6267930" y="3688085"/>
            <a:ext cx="0" cy="152400"/>
          </a:xfrm>
          <a:prstGeom prst="line">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V="1">
            <a:off x="6953730" y="3688085"/>
            <a:ext cx="0" cy="152400"/>
          </a:xfrm>
          <a:prstGeom prst="line">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V="1">
            <a:off x="5600860" y="1091519"/>
            <a:ext cx="0" cy="914400"/>
          </a:xfrm>
          <a:prstGeom prst="line">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V="1">
            <a:off x="6210460" y="1929719"/>
            <a:ext cx="0" cy="152400"/>
          </a:xfrm>
          <a:prstGeom prst="line">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V="1">
            <a:off x="6896260" y="1929719"/>
            <a:ext cx="0" cy="152400"/>
          </a:xfrm>
          <a:prstGeom prst="line">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11" name="Freeform 210"/>
          <p:cNvSpPr/>
          <p:nvPr/>
        </p:nvSpPr>
        <p:spPr>
          <a:xfrm>
            <a:off x="411745" y="1652075"/>
            <a:ext cx="2182333" cy="133192"/>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71700"/>
              <a:gd name="connsiteY0" fmla="*/ 195116 h 195116"/>
              <a:gd name="connsiteX1" fmla="*/ 600075 w 2171700"/>
              <a:gd name="connsiteY1" fmla="*/ 99866 h 195116"/>
              <a:gd name="connsiteX2" fmla="*/ 1333500 w 2171700"/>
              <a:gd name="connsiteY2" fmla="*/ 23666 h 195116"/>
              <a:gd name="connsiteX3" fmla="*/ 2171700 w 2171700"/>
              <a:gd name="connsiteY3" fmla="*/ 4616 h 195116"/>
              <a:gd name="connsiteX0" fmla="*/ 0 w 2171700"/>
              <a:gd name="connsiteY0" fmla="*/ 90341 h 103522"/>
              <a:gd name="connsiteX1" fmla="*/ 600075 w 2171700"/>
              <a:gd name="connsiteY1" fmla="*/ 99866 h 103522"/>
              <a:gd name="connsiteX2" fmla="*/ 1333500 w 2171700"/>
              <a:gd name="connsiteY2" fmla="*/ 23666 h 103522"/>
              <a:gd name="connsiteX3" fmla="*/ 2171700 w 2171700"/>
              <a:gd name="connsiteY3" fmla="*/ 4616 h 103522"/>
              <a:gd name="connsiteX0" fmla="*/ 0 w 2171700"/>
              <a:gd name="connsiteY0" fmla="*/ 89548 h 89876"/>
              <a:gd name="connsiteX1" fmla="*/ 609600 w 2171700"/>
              <a:gd name="connsiteY1" fmla="*/ 60973 h 89876"/>
              <a:gd name="connsiteX2" fmla="*/ 1333500 w 2171700"/>
              <a:gd name="connsiteY2" fmla="*/ 22873 h 89876"/>
              <a:gd name="connsiteX3" fmla="*/ 2171700 w 2171700"/>
              <a:gd name="connsiteY3" fmla="*/ 3823 h 89876"/>
              <a:gd name="connsiteX0" fmla="*/ 0 w 2182333"/>
              <a:gd name="connsiteY0" fmla="*/ 70061 h 133192"/>
              <a:gd name="connsiteX1" fmla="*/ 609600 w 2182333"/>
              <a:gd name="connsiteY1" fmla="*/ 41486 h 133192"/>
              <a:gd name="connsiteX2" fmla="*/ 1333500 w 2182333"/>
              <a:gd name="connsiteY2" fmla="*/ 3386 h 133192"/>
              <a:gd name="connsiteX3" fmla="*/ 2182333 w 2182333"/>
              <a:gd name="connsiteY3" fmla="*/ 133192 h 133192"/>
              <a:gd name="connsiteX0" fmla="*/ 0 w 2182333"/>
              <a:gd name="connsiteY0" fmla="*/ 70061 h 133192"/>
              <a:gd name="connsiteX1" fmla="*/ 609600 w 2182333"/>
              <a:gd name="connsiteY1" fmla="*/ 41486 h 133192"/>
              <a:gd name="connsiteX2" fmla="*/ 1333500 w 2182333"/>
              <a:gd name="connsiteY2" fmla="*/ 3386 h 133192"/>
              <a:gd name="connsiteX3" fmla="*/ 2182333 w 2182333"/>
              <a:gd name="connsiteY3" fmla="*/ 133192 h 133192"/>
            </a:gdLst>
            <a:ahLst/>
            <a:cxnLst>
              <a:cxn ang="0">
                <a:pos x="connsiteX0" y="connsiteY0"/>
              </a:cxn>
              <a:cxn ang="0">
                <a:pos x="connsiteX1" y="connsiteY1"/>
              </a:cxn>
              <a:cxn ang="0">
                <a:pos x="connsiteX2" y="connsiteY2"/>
              </a:cxn>
              <a:cxn ang="0">
                <a:pos x="connsiteX3" y="connsiteY3"/>
              </a:cxn>
            </a:cxnLst>
            <a:rect l="l" t="t" r="r" b="b"/>
            <a:pathLst>
              <a:path w="2182333" h="133192">
                <a:moveTo>
                  <a:pt x="0" y="70061"/>
                </a:moveTo>
                <a:cubicBezTo>
                  <a:pt x="200025" y="73236"/>
                  <a:pt x="387350" y="52598"/>
                  <a:pt x="609600" y="41486"/>
                </a:cubicBezTo>
                <a:cubicBezTo>
                  <a:pt x="850900" y="28786"/>
                  <a:pt x="1071378" y="-11898"/>
                  <a:pt x="1333500" y="3386"/>
                </a:cubicBezTo>
                <a:cubicBezTo>
                  <a:pt x="1595622" y="18670"/>
                  <a:pt x="1909117" y="77962"/>
                  <a:pt x="2182333" y="133192"/>
                </a:cubicBez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reeform 211"/>
          <p:cNvSpPr/>
          <p:nvPr/>
        </p:nvSpPr>
        <p:spPr>
          <a:xfrm>
            <a:off x="401750" y="3206252"/>
            <a:ext cx="2161067" cy="298598"/>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82332"/>
              <a:gd name="connsiteY0" fmla="*/ 179265 h 435333"/>
              <a:gd name="connsiteX1" fmla="*/ 581025 w 2182332"/>
              <a:gd name="connsiteY1" fmla="*/ 160215 h 435333"/>
              <a:gd name="connsiteX2" fmla="*/ 1333500 w 2182332"/>
              <a:gd name="connsiteY2" fmla="*/ 7815 h 435333"/>
              <a:gd name="connsiteX3" fmla="*/ 2182332 w 2182332"/>
              <a:gd name="connsiteY3" fmla="*/ 435333 h 435333"/>
              <a:gd name="connsiteX0" fmla="*/ 0 w 2182332"/>
              <a:gd name="connsiteY0" fmla="*/ 19956 h 276024"/>
              <a:gd name="connsiteX1" fmla="*/ 581025 w 2182332"/>
              <a:gd name="connsiteY1" fmla="*/ 906 h 276024"/>
              <a:gd name="connsiteX2" fmla="*/ 1333500 w 2182332"/>
              <a:gd name="connsiteY2" fmla="*/ 50525 h 276024"/>
              <a:gd name="connsiteX3" fmla="*/ 2182332 w 2182332"/>
              <a:gd name="connsiteY3" fmla="*/ 276024 h 276024"/>
              <a:gd name="connsiteX0" fmla="*/ 0 w 2161067"/>
              <a:gd name="connsiteY0" fmla="*/ 0 h 298598"/>
              <a:gd name="connsiteX1" fmla="*/ 559760 w 2161067"/>
              <a:gd name="connsiteY1" fmla="*/ 23480 h 298598"/>
              <a:gd name="connsiteX2" fmla="*/ 1312235 w 2161067"/>
              <a:gd name="connsiteY2" fmla="*/ 73099 h 298598"/>
              <a:gd name="connsiteX3" fmla="*/ 2161067 w 2161067"/>
              <a:gd name="connsiteY3" fmla="*/ 298598 h 298598"/>
              <a:gd name="connsiteX0" fmla="*/ 0 w 2161067"/>
              <a:gd name="connsiteY0" fmla="*/ 0 h 298598"/>
              <a:gd name="connsiteX1" fmla="*/ 559760 w 2161067"/>
              <a:gd name="connsiteY1" fmla="*/ 23480 h 298598"/>
              <a:gd name="connsiteX2" fmla="*/ 1312235 w 2161067"/>
              <a:gd name="connsiteY2" fmla="*/ 73099 h 298598"/>
              <a:gd name="connsiteX3" fmla="*/ 2161067 w 2161067"/>
              <a:gd name="connsiteY3" fmla="*/ 298598 h 298598"/>
            </a:gdLst>
            <a:ahLst/>
            <a:cxnLst>
              <a:cxn ang="0">
                <a:pos x="connsiteX0" y="connsiteY0"/>
              </a:cxn>
              <a:cxn ang="0">
                <a:pos x="connsiteX1" y="connsiteY1"/>
              </a:cxn>
              <a:cxn ang="0">
                <a:pos x="connsiteX2" y="connsiteY2"/>
              </a:cxn>
              <a:cxn ang="0">
                <a:pos x="connsiteX3" y="connsiteY3"/>
              </a:cxn>
            </a:cxnLst>
            <a:rect l="l" t="t" r="r" b="b"/>
            <a:pathLst>
              <a:path w="2161067" h="298598">
                <a:moveTo>
                  <a:pt x="0" y="0"/>
                </a:moveTo>
                <a:lnTo>
                  <a:pt x="559760" y="23480"/>
                </a:lnTo>
                <a:cubicBezTo>
                  <a:pt x="778466" y="35663"/>
                  <a:pt x="1045350" y="27246"/>
                  <a:pt x="1312235" y="73099"/>
                </a:cubicBezTo>
                <a:cubicBezTo>
                  <a:pt x="1579120" y="118952"/>
                  <a:pt x="1887852" y="222103"/>
                  <a:pt x="2161067" y="298598"/>
                </a:cubicBez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212"/>
          <p:cNvSpPr/>
          <p:nvPr/>
        </p:nvSpPr>
        <p:spPr>
          <a:xfrm>
            <a:off x="396477" y="5066261"/>
            <a:ext cx="2158853" cy="345695"/>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58852"/>
              <a:gd name="connsiteY0" fmla="*/ 584954 h 584954"/>
              <a:gd name="connsiteX1" fmla="*/ 657225 w 2158852"/>
              <a:gd name="connsiteY1" fmla="*/ 413504 h 584954"/>
              <a:gd name="connsiteX2" fmla="*/ 1314450 w 2158852"/>
              <a:gd name="connsiteY2" fmla="*/ 3929 h 584954"/>
              <a:gd name="connsiteX3" fmla="*/ 2158852 w 2158852"/>
              <a:gd name="connsiteY3" fmla="*/ 199524 h 584954"/>
              <a:gd name="connsiteX0" fmla="*/ 0 w 2158852"/>
              <a:gd name="connsiteY0" fmla="*/ 442222 h 442222"/>
              <a:gd name="connsiteX1" fmla="*/ 657225 w 2158852"/>
              <a:gd name="connsiteY1" fmla="*/ 270772 h 442222"/>
              <a:gd name="connsiteX2" fmla="*/ 1356981 w 2158852"/>
              <a:gd name="connsiteY2" fmla="*/ 10053 h 442222"/>
              <a:gd name="connsiteX3" fmla="*/ 2158852 w 2158852"/>
              <a:gd name="connsiteY3" fmla="*/ 56792 h 442222"/>
              <a:gd name="connsiteX0" fmla="*/ 0 w 2126955"/>
              <a:gd name="connsiteY0" fmla="*/ 469450 h 469450"/>
              <a:gd name="connsiteX1" fmla="*/ 657225 w 2126955"/>
              <a:gd name="connsiteY1" fmla="*/ 298000 h 469450"/>
              <a:gd name="connsiteX2" fmla="*/ 1356981 w 2126955"/>
              <a:gd name="connsiteY2" fmla="*/ 37281 h 469450"/>
              <a:gd name="connsiteX3" fmla="*/ 2126955 w 2126955"/>
              <a:gd name="connsiteY3" fmla="*/ 9592 h 469450"/>
              <a:gd name="connsiteX0" fmla="*/ 0 w 2126955"/>
              <a:gd name="connsiteY0" fmla="*/ 460724 h 460724"/>
              <a:gd name="connsiteX1" fmla="*/ 657225 w 2126955"/>
              <a:gd name="connsiteY1" fmla="*/ 289274 h 460724"/>
              <a:gd name="connsiteX2" fmla="*/ 1325083 w 2126955"/>
              <a:gd name="connsiteY2" fmla="*/ 166778 h 460724"/>
              <a:gd name="connsiteX3" fmla="*/ 2126955 w 2126955"/>
              <a:gd name="connsiteY3" fmla="*/ 866 h 460724"/>
              <a:gd name="connsiteX0" fmla="*/ 0 w 2158853"/>
              <a:gd name="connsiteY0" fmla="*/ 345695 h 345695"/>
              <a:gd name="connsiteX1" fmla="*/ 657225 w 2158853"/>
              <a:gd name="connsiteY1" fmla="*/ 174245 h 345695"/>
              <a:gd name="connsiteX2" fmla="*/ 1325083 w 2158853"/>
              <a:gd name="connsiteY2" fmla="*/ 51749 h 345695"/>
              <a:gd name="connsiteX3" fmla="*/ 2158853 w 2158853"/>
              <a:gd name="connsiteY3" fmla="*/ 2795 h 345695"/>
            </a:gdLst>
            <a:ahLst/>
            <a:cxnLst>
              <a:cxn ang="0">
                <a:pos x="connsiteX0" y="connsiteY0"/>
              </a:cxn>
              <a:cxn ang="0">
                <a:pos x="connsiteX1" y="connsiteY1"/>
              </a:cxn>
              <a:cxn ang="0">
                <a:pos x="connsiteX2" y="connsiteY2"/>
              </a:cxn>
              <a:cxn ang="0">
                <a:pos x="connsiteX3" y="connsiteY3"/>
              </a:cxn>
            </a:cxnLst>
            <a:rect l="l" t="t" r="r" b="b"/>
            <a:pathLst>
              <a:path w="2158853" h="345695">
                <a:moveTo>
                  <a:pt x="0" y="345695"/>
                </a:moveTo>
                <a:cubicBezTo>
                  <a:pt x="323850" y="259970"/>
                  <a:pt x="436378" y="223236"/>
                  <a:pt x="657225" y="174245"/>
                </a:cubicBezTo>
                <a:cubicBezTo>
                  <a:pt x="878072" y="125254"/>
                  <a:pt x="1074812" y="80324"/>
                  <a:pt x="1325083" y="51749"/>
                </a:cubicBezTo>
                <a:cubicBezTo>
                  <a:pt x="1575354" y="23174"/>
                  <a:pt x="1864372" y="-9905"/>
                  <a:pt x="2158853" y="2795"/>
                </a:cubicBez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Freeform 213"/>
          <p:cNvSpPr/>
          <p:nvPr/>
        </p:nvSpPr>
        <p:spPr>
          <a:xfrm>
            <a:off x="3030342" y="4738965"/>
            <a:ext cx="2220433" cy="400772"/>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2790 h 602790"/>
              <a:gd name="connsiteX1" fmla="*/ 608492 w 2209800"/>
              <a:gd name="connsiteY1" fmla="*/ 278054 h 602790"/>
              <a:gd name="connsiteX2" fmla="*/ 1371600 w 2209800"/>
              <a:gd name="connsiteY2" fmla="*/ 69390 h 602790"/>
              <a:gd name="connsiteX3" fmla="*/ 2209800 w 2209800"/>
              <a:gd name="connsiteY3" fmla="*/ 2715 h 602790"/>
              <a:gd name="connsiteX0" fmla="*/ 0 w 2220433"/>
              <a:gd name="connsiteY0" fmla="*/ 400772 h 400772"/>
              <a:gd name="connsiteX1" fmla="*/ 619125 w 2220433"/>
              <a:gd name="connsiteY1" fmla="*/ 278054 h 400772"/>
              <a:gd name="connsiteX2" fmla="*/ 1382233 w 2220433"/>
              <a:gd name="connsiteY2" fmla="*/ 69390 h 400772"/>
              <a:gd name="connsiteX3" fmla="*/ 2220433 w 2220433"/>
              <a:gd name="connsiteY3" fmla="*/ 2715 h 400772"/>
              <a:gd name="connsiteX0" fmla="*/ 0 w 2220433"/>
              <a:gd name="connsiteY0" fmla="*/ 400772 h 400772"/>
              <a:gd name="connsiteX1" fmla="*/ 619125 w 2220433"/>
              <a:gd name="connsiteY1" fmla="*/ 278054 h 400772"/>
              <a:gd name="connsiteX2" fmla="*/ 1382233 w 2220433"/>
              <a:gd name="connsiteY2" fmla="*/ 69390 h 400772"/>
              <a:gd name="connsiteX3" fmla="*/ 2220433 w 2220433"/>
              <a:gd name="connsiteY3" fmla="*/ 2715 h 400772"/>
            </a:gdLst>
            <a:ahLst/>
            <a:cxnLst>
              <a:cxn ang="0">
                <a:pos x="connsiteX0" y="connsiteY0"/>
              </a:cxn>
              <a:cxn ang="0">
                <a:pos x="connsiteX1" y="connsiteY1"/>
              </a:cxn>
              <a:cxn ang="0">
                <a:pos x="connsiteX2" y="connsiteY2"/>
              </a:cxn>
              <a:cxn ang="0">
                <a:pos x="connsiteX3" y="connsiteY3"/>
              </a:cxn>
            </a:cxnLst>
            <a:rect l="l" t="t" r="r" b="b"/>
            <a:pathLst>
              <a:path w="2220433" h="400772">
                <a:moveTo>
                  <a:pt x="0" y="400772"/>
                </a:moveTo>
                <a:cubicBezTo>
                  <a:pt x="364165" y="311060"/>
                  <a:pt x="388753" y="333284"/>
                  <a:pt x="619125" y="278054"/>
                </a:cubicBezTo>
                <a:cubicBezTo>
                  <a:pt x="849497" y="222824"/>
                  <a:pt x="1115348" y="115280"/>
                  <a:pt x="1382233" y="69390"/>
                </a:cubicBezTo>
                <a:cubicBezTo>
                  <a:pt x="1649118" y="23500"/>
                  <a:pt x="1925952" y="-9985"/>
                  <a:pt x="2220433" y="2715"/>
                </a:cubicBez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Freeform 222"/>
          <p:cNvSpPr/>
          <p:nvPr/>
        </p:nvSpPr>
        <p:spPr>
          <a:xfrm>
            <a:off x="5711506" y="4596170"/>
            <a:ext cx="2249008" cy="755245"/>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2790 h 602790"/>
              <a:gd name="connsiteX1" fmla="*/ 608492 w 2209800"/>
              <a:gd name="connsiteY1" fmla="*/ 278054 h 602790"/>
              <a:gd name="connsiteX2" fmla="*/ 1371600 w 2209800"/>
              <a:gd name="connsiteY2" fmla="*/ 69390 h 602790"/>
              <a:gd name="connsiteX3" fmla="*/ 2209800 w 2209800"/>
              <a:gd name="connsiteY3" fmla="*/ 2715 h 602790"/>
              <a:gd name="connsiteX0" fmla="*/ 0 w 2220433"/>
              <a:gd name="connsiteY0" fmla="*/ 400772 h 400772"/>
              <a:gd name="connsiteX1" fmla="*/ 619125 w 2220433"/>
              <a:gd name="connsiteY1" fmla="*/ 278054 h 400772"/>
              <a:gd name="connsiteX2" fmla="*/ 1382233 w 2220433"/>
              <a:gd name="connsiteY2" fmla="*/ 69390 h 400772"/>
              <a:gd name="connsiteX3" fmla="*/ 2220433 w 2220433"/>
              <a:gd name="connsiteY3" fmla="*/ 2715 h 400772"/>
              <a:gd name="connsiteX0" fmla="*/ 0 w 2220433"/>
              <a:gd name="connsiteY0" fmla="*/ 400772 h 400772"/>
              <a:gd name="connsiteX1" fmla="*/ 619125 w 2220433"/>
              <a:gd name="connsiteY1" fmla="*/ 278054 h 400772"/>
              <a:gd name="connsiteX2" fmla="*/ 1382233 w 2220433"/>
              <a:gd name="connsiteY2" fmla="*/ 69390 h 400772"/>
              <a:gd name="connsiteX3" fmla="*/ 2220433 w 2220433"/>
              <a:gd name="connsiteY3" fmla="*/ 2715 h 400772"/>
              <a:gd name="connsiteX0" fmla="*/ 0 w 2220433"/>
              <a:gd name="connsiteY0" fmla="*/ 400772 h 400772"/>
              <a:gd name="connsiteX1" fmla="*/ 633413 w 2220433"/>
              <a:gd name="connsiteY1" fmla="*/ 349492 h 400772"/>
              <a:gd name="connsiteX2" fmla="*/ 1382233 w 2220433"/>
              <a:gd name="connsiteY2" fmla="*/ 69390 h 400772"/>
              <a:gd name="connsiteX3" fmla="*/ 2220433 w 2220433"/>
              <a:gd name="connsiteY3" fmla="*/ 2715 h 400772"/>
              <a:gd name="connsiteX0" fmla="*/ 0 w 2234721"/>
              <a:gd name="connsiteY0" fmla="*/ 641368 h 641368"/>
              <a:gd name="connsiteX1" fmla="*/ 633413 w 2234721"/>
              <a:gd name="connsiteY1" fmla="*/ 590088 h 641368"/>
              <a:gd name="connsiteX2" fmla="*/ 1382233 w 2234721"/>
              <a:gd name="connsiteY2" fmla="*/ 309986 h 641368"/>
              <a:gd name="connsiteX3" fmla="*/ 2234721 w 2234721"/>
              <a:gd name="connsiteY3" fmla="*/ 424 h 641368"/>
              <a:gd name="connsiteX0" fmla="*/ 0 w 2234721"/>
              <a:gd name="connsiteY0" fmla="*/ 640944 h 640944"/>
              <a:gd name="connsiteX1" fmla="*/ 633413 w 2234721"/>
              <a:gd name="connsiteY1" fmla="*/ 589664 h 640944"/>
              <a:gd name="connsiteX2" fmla="*/ 1382233 w 2234721"/>
              <a:gd name="connsiteY2" fmla="*/ 309562 h 640944"/>
              <a:gd name="connsiteX3" fmla="*/ 2234721 w 2234721"/>
              <a:gd name="connsiteY3" fmla="*/ 0 h 640944"/>
              <a:gd name="connsiteX0" fmla="*/ 0 w 2234721"/>
              <a:gd name="connsiteY0" fmla="*/ 640944 h 640944"/>
              <a:gd name="connsiteX1" fmla="*/ 633413 w 2234721"/>
              <a:gd name="connsiteY1" fmla="*/ 589664 h 640944"/>
              <a:gd name="connsiteX2" fmla="*/ 1382233 w 2234721"/>
              <a:gd name="connsiteY2" fmla="*/ 309562 h 640944"/>
              <a:gd name="connsiteX3" fmla="*/ 2234721 w 2234721"/>
              <a:gd name="connsiteY3" fmla="*/ 0 h 640944"/>
              <a:gd name="connsiteX0" fmla="*/ 0 w 2234721"/>
              <a:gd name="connsiteY0" fmla="*/ 640944 h 640944"/>
              <a:gd name="connsiteX1" fmla="*/ 633413 w 2234721"/>
              <a:gd name="connsiteY1" fmla="*/ 589664 h 640944"/>
              <a:gd name="connsiteX2" fmla="*/ 1382233 w 2234721"/>
              <a:gd name="connsiteY2" fmla="*/ 309562 h 640944"/>
              <a:gd name="connsiteX3" fmla="*/ 2234721 w 2234721"/>
              <a:gd name="connsiteY3" fmla="*/ 0 h 640944"/>
              <a:gd name="connsiteX0" fmla="*/ 0 w 2234721"/>
              <a:gd name="connsiteY0" fmla="*/ 640944 h 640944"/>
              <a:gd name="connsiteX1" fmla="*/ 633413 w 2234721"/>
              <a:gd name="connsiteY1" fmla="*/ 589664 h 640944"/>
              <a:gd name="connsiteX2" fmla="*/ 1396520 w 2234721"/>
              <a:gd name="connsiteY2" fmla="*/ 380999 h 640944"/>
              <a:gd name="connsiteX3" fmla="*/ 2234721 w 2234721"/>
              <a:gd name="connsiteY3" fmla="*/ 0 h 640944"/>
              <a:gd name="connsiteX0" fmla="*/ 0 w 2234721"/>
              <a:gd name="connsiteY0" fmla="*/ 640944 h 640944"/>
              <a:gd name="connsiteX1" fmla="*/ 633413 w 2234721"/>
              <a:gd name="connsiteY1" fmla="*/ 589664 h 640944"/>
              <a:gd name="connsiteX2" fmla="*/ 1396520 w 2234721"/>
              <a:gd name="connsiteY2" fmla="*/ 380999 h 640944"/>
              <a:gd name="connsiteX3" fmla="*/ 2234721 w 2234721"/>
              <a:gd name="connsiteY3" fmla="*/ 0 h 640944"/>
              <a:gd name="connsiteX0" fmla="*/ 0 w 2234721"/>
              <a:gd name="connsiteY0" fmla="*/ 640944 h 640944"/>
              <a:gd name="connsiteX1" fmla="*/ 633413 w 2234721"/>
              <a:gd name="connsiteY1" fmla="*/ 589664 h 640944"/>
              <a:gd name="connsiteX2" fmla="*/ 1396520 w 2234721"/>
              <a:gd name="connsiteY2" fmla="*/ 380999 h 640944"/>
              <a:gd name="connsiteX3" fmla="*/ 2234721 w 2234721"/>
              <a:gd name="connsiteY3" fmla="*/ 0 h 640944"/>
              <a:gd name="connsiteX0" fmla="*/ 0 w 2249008"/>
              <a:gd name="connsiteY0" fmla="*/ 712382 h 712382"/>
              <a:gd name="connsiteX1" fmla="*/ 647700 w 2249008"/>
              <a:gd name="connsiteY1" fmla="*/ 589664 h 712382"/>
              <a:gd name="connsiteX2" fmla="*/ 1410807 w 2249008"/>
              <a:gd name="connsiteY2" fmla="*/ 380999 h 712382"/>
              <a:gd name="connsiteX3" fmla="*/ 2249008 w 2249008"/>
              <a:gd name="connsiteY3" fmla="*/ 0 h 712382"/>
              <a:gd name="connsiteX0" fmla="*/ 0 w 2249008"/>
              <a:gd name="connsiteY0" fmla="*/ 755245 h 755245"/>
              <a:gd name="connsiteX1" fmla="*/ 647700 w 2249008"/>
              <a:gd name="connsiteY1" fmla="*/ 589664 h 755245"/>
              <a:gd name="connsiteX2" fmla="*/ 1410807 w 2249008"/>
              <a:gd name="connsiteY2" fmla="*/ 380999 h 755245"/>
              <a:gd name="connsiteX3" fmla="*/ 2249008 w 2249008"/>
              <a:gd name="connsiteY3" fmla="*/ 0 h 755245"/>
            </a:gdLst>
            <a:ahLst/>
            <a:cxnLst>
              <a:cxn ang="0">
                <a:pos x="connsiteX0" y="connsiteY0"/>
              </a:cxn>
              <a:cxn ang="0">
                <a:pos x="connsiteX1" y="connsiteY1"/>
              </a:cxn>
              <a:cxn ang="0">
                <a:pos x="connsiteX2" y="connsiteY2"/>
              </a:cxn>
              <a:cxn ang="0">
                <a:pos x="connsiteX3" y="connsiteY3"/>
              </a:cxn>
            </a:cxnLst>
            <a:rect l="l" t="t" r="r" b="b"/>
            <a:pathLst>
              <a:path w="2249008" h="755245">
                <a:moveTo>
                  <a:pt x="0" y="755245"/>
                </a:moveTo>
                <a:lnTo>
                  <a:pt x="647700" y="589664"/>
                </a:lnTo>
                <a:cubicBezTo>
                  <a:pt x="882834" y="527290"/>
                  <a:pt x="1143922" y="426889"/>
                  <a:pt x="1410807" y="380999"/>
                </a:cubicBezTo>
                <a:cubicBezTo>
                  <a:pt x="1677692" y="292246"/>
                  <a:pt x="1954527" y="230187"/>
                  <a:pt x="2249008" y="0"/>
                </a:cubicBez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70434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fade">
                                      <p:cBhvr>
                                        <p:cTn id="13" dur="500"/>
                                        <p:tgtEl>
                                          <p:spTgt spid="7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fade">
                                      <p:cBhvr>
                                        <p:cTn id="28" dur="500"/>
                                        <p:tgtEl>
                                          <p:spTgt spid="8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58" grpId="0" animBg="1"/>
      <p:bldP spid="12" grpId="0" animBg="1"/>
      <p:bldP spid="30" grpId="0" animBg="1"/>
      <p:bldP spid="46" grpId="0" animBg="1"/>
      <p:bldP spid="56" grpId="0" animBg="1"/>
      <p:bldP spid="57" grpId="0" animBg="1"/>
      <p:bldP spid="79" grpId="0" animBg="1"/>
      <p:bldP spid="8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C2E-QualityCharacteristicsTradeoffs.tiff"/>
          <p:cNvPicPr>
            <a:picLocks noGrp="1" noChangeAspect="1"/>
          </p:cNvPicPr>
          <p:nvPr>
            <p:ph idx="1"/>
          </p:nvPr>
        </p:nvPicPr>
        <p:blipFill rotWithShape="1">
          <a:blip r:embed="rId2">
            <a:extLst>
              <a:ext uri="{28A0092B-C50C-407E-A947-70E740481C1C}">
                <a14:useLocalDpi xmlns:a14="http://schemas.microsoft.com/office/drawing/2010/main" val="0"/>
              </a:ext>
            </a:extLst>
          </a:blip>
          <a:srcRect l="4907" r="1096"/>
          <a:stretch/>
        </p:blipFill>
        <p:spPr>
          <a:xfrm>
            <a:off x="0" y="1139845"/>
            <a:ext cx="7132320" cy="5638800"/>
          </a:xfrm>
        </p:spPr>
      </p:pic>
      <p:sp>
        <p:nvSpPr>
          <p:cNvPr id="3" name="Title 2"/>
          <p:cNvSpPr>
            <a:spLocks noGrp="1"/>
          </p:cNvSpPr>
          <p:nvPr>
            <p:ph type="title"/>
          </p:nvPr>
        </p:nvSpPr>
        <p:spPr>
          <a:xfrm>
            <a:off x="666985" y="158692"/>
            <a:ext cx="7772400" cy="687975"/>
          </a:xfrm>
        </p:spPr>
        <p:txBody>
          <a:bodyPr/>
          <a:lstStyle/>
          <a:p>
            <a:r>
              <a:rPr lang="en-US" dirty="0" smtClean="0"/>
              <a:t>Software Engineering and HPC</a:t>
            </a:r>
            <a:br>
              <a:rPr lang="en-US" dirty="0" smtClean="0"/>
            </a:br>
            <a:r>
              <a:rPr lang="en-US" dirty="0" smtClean="0"/>
              <a:t>Efficiency vs. Other Quality Metrics</a:t>
            </a:r>
            <a:endParaRPr lang="en-US" dirty="0"/>
          </a:p>
        </p:txBody>
      </p:sp>
      <p:sp>
        <p:nvSpPr>
          <p:cNvPr id="5" name="TextBox 4"/>
          <p:cNvSpPr txBox="1"/>
          <p:nvPr/>
        </p:nvSpPr>
        <p:spPr>
          <a:xfrm>
            <a:off x="5638800" y="2590324"/>
            <a:ext cx="3505200" cy="3200876"/>
          </a:xfrm>
          <a:prstGeom prst="rect">
            <a:avLst/>
          </a:prstGeom>
          <a:noFill/>
        </p:spPr>
        <p:txBody>
          <a:bodyPr wrap="square" rtlCol="0">
            <a:spAutoFit/>
          </a:bodyPr>
          <a:lstStyle/>
          <a:p>
            <a:r>
              <a:rPr lang="en-US" dirty="0" smtClean="0"/>
              <a:t>Source:</a:t>
            </a:r>
          </a:p>
          <a:p>
            <a:r>
              <a:rPr lang="en-US" b="1" i="1" dirty="0" smtClean="0"/>
              <a:t>Code Complete 2</a:t>
            </a:r>
            <a:r>
              <a:rPr lang="en-US" b="1" i="1" baseline="30000" dirty="0" smtClean="0"/>
              <a:t>nd</a:t>
            </a:r>
            <a:r>
              <a:rPr lang="en-US" b="1" i="1" dirty="0" smtClean="0"/>
              <a:t> Edition</a:t>
            </a:r>
          </a:p>
          <a:p>
            <a:r>
              <a:rPr lang="en-US" dirty="0" smtClean="0"/>
              <a:t>Steve McConnell</a:t>
            </a:r>
          </a:p>
          <a:p>
            <a:endParaRPr lang="en-US" dirty="0"/>
          </a:p>
          <a:p>
            <a:pPr algn="ctr"/>
            <a:r>
              <a:rPr lang="en-US" dirty="0" smtClean="0">
                <a:solidFill>
                  <a:srgbClr val="FF0000"/>
                </a:solidFill>
              </a:rPr>
              <a:t>Correctness == Verification</a:t>
            </a:r>
          </a:p>
          <a:p>
            <a:pPr algn="ctr"/>
            <a:r>
              <a:rPr lang="en-US" dirty="0" smtClean="0">
                <a:solidFill>
                  <a:srgbClr val="FF0000"/>
                </a:solidFill>
              </a:rPr>
              <a:t>Accuracy   == Validation</a:t>
            </a:r>
            <a:endParaRPr lang="en-US" dirty="0">
              <a:solidFill>
                <a:srgbClr val="FF0000"/>
              </a:solidFill>
            </a:endParaRPr>
          </a:p>
          <a:p>
            <a:pPr algn="ctr"/>
            <a:r>
              <a:rPr lang="en-US" sz="4000" dirty="0" smtClean="0">
                <a:solidFill>
                  <a:srgbClr val="FF0000"/>
                </a:solidFill>
                <a:sym typeface="Symbol"/>
              </a:rPr>
              <a:t></a:t>
            </a:r>
            <a:endParaRPr lang="en-US" dirty="0" smtClean="0">
              <a:solidFill>
                <a:srgbClr val="FF0000"/>
              </a:solidFill>
            </a:endParaRPr>
          </a:p>
          <a:p>
            <a:r>
              <a:rPr lang="en-US" dirty="0" smtClean="0">
                <a:solidFill>
                  <a:srgbClr val="FF0000"/>
                </a:solidFill>
              </a:rPr>
              <a:t>Efficiency improvement efforts can make Verification &amp; Validation harder!</a:t>
            </a:r>
            <a:endParaRPr lang="en-US" dirty="0">
              <a:solidFill>
                <a:srgbClr val="FF0000"/>
              </a:solidFill>
            </a:endParaRPr>
          </a:p>
        </p:txBody>
      </p:sp>
      <p:sp>
        <p:nvSpPr>
          <p:cNvPr id="6" name="Oval 5"/>
          <p:cNvSpPr/>
          <p:nvPr/>
        </p:nvSpPr>
        <p:spPr bwMode="auto">
          <a:xfrm>
            <a:off x="1" y="3913763"/>
            <a:ext cx="5638800" cy="429637"/>
          </a:xfrm>
          <a:prstGeom prst="ellipse">
            <a:avLst/>
          </a:prstGeom>
          <a:noFill/>
          <a:ln w="31750" cap="flat" cmpd="sng" algn="ctr">
            <a:solidFill>
              <a:srgbClr val="FF0000"/>
            </a:solidFill>
            <a:prstDash val="solid"/>
            <a:round/>
            <a:headEnd type="none" w="med" len="med"/>
            <a:tailEnd type="none" w="med" len="med"/>
          </a:ln>
          <a:effectLst/>
        </p:spPr>
        <p:txBody>
          <a:bodyPr vert="horz" wrap="square" lIns="90487" tIns="44450" rIns="90487" bIns="44450" numCol="1" rtlCol="0" anchor="t" anchorCtr="0" compatLnSpc="1">
            <a:prstTxWarp prst="textNoShape">
              <a:avLst/>
            </a:prstTxWarp>
          </a:bodyPr>
          <a:lstStyle/>
          <a:p>
            <a:pPr marL="0" marR="0" indent="0" algn="l" defTabSz="839788" rtl="0" eaLnBrk="0" fontAlgn="base" latinLnBrk="0" hangingPunct="0">
              <a:lnSpc>
                <a:spcPct val="100000"/>
              </a:lnSpc>
              <a:spcBef>
                <a:spcPct val="20000"/>
              </a:spcBef>
              <a:spcAft>
                <a:spcPct val="0"/>
              </a:spcAft>
              <a:buClrTx/>
              <a:buSzPct val="100000"/>
              <a:buFontTx/>
              <a:buNone/>
              <a:tabLst/>
            </a:pPr>
            <a:endParaRPr kumimoji="0" lang="en-US" sz="1600" b="1" i="0" u="none" strike="noStrike" cap="none" normalizeH="0" baseline="0">
              <a:ln w="76200" cmpd="sng">
                <a:solidFill>
                  <a:schemeClr val="tx1"/>
                </a:solidFill>
              </a:ln>
              <a:solidFill>
                <a:schemeClr val="tx1"/>
              </a:solidFill>
              <a:effectLst/>
              <a:latin typeface="Times" charset="0"/>
            </a:endParaRPr>
          </a:p>
        </p:txBody>
      </p:sp>
      <p:sp>
        <p:nvSpPr>
          <p:cNvPr id="2" name="AutoShape 2" descr="data:image/jpeg;base64,/9j/4AAQSkZJRgABAQAAAQABAAD/4QBgRXhpZgAASUkqAAgAAAACADEBAgAHAAAAJgAAAGmHBAABAAAALgAAAAAAAABQaWNhc2EAAAMAAJAHAAQAAAAwMjIwAqAEAAEAAABkAAAAA6AEAAEAAABkAAAAAAAAAP/bAIQAAwICCQgLCwsICAgOCAgICgoICAgICAgICAoICAkICAgICAgICAgICAoICAgICggICAgKCQoIDQsMCgsOCA0JCAEDBAQGBQYKBgYKDQwMDQwNDQ4MDQ0NDA0NDQwMDAwNDAwMDQ0MDwwMDA0NDQwNDQwNDA0MDAwMDA0NDAwMDAwN/8AAEQgAZABkAwERAAIRAQMRAf/EAB0AAAEEAwEBAAAAAAAAAAAAAAcCBQYIAAQJAwH/xABMEAACAQIEAgYECAkICwAAAAABAgMEEQAFEiETMQYHCCJBURQjMmEXQlZxdJGVswkkMzRSgbHB0SVDU3Kho6S0FUVUYmNzdaK1wvD/xAAbAQABBQEBAAAAAAAAAAAAAAAAAQIDBAUGB//EADARAAIBAwMCBAQFBQAAAAAAAAABAgMEERIhMQUyIkFRcQYTYcEUFYGR8CMzQqGx/9oADAMBAAIRAxEAPwDqi5wAcsu0f1QS1Ga18ozrOog9WxEFNXPFBHsBpjQbKu17eZw5LJVnJp4QNvgLl+UHSH7Skw7CE1SPnwFy/KDpD9pSYXCDUzPgLl+UHSH7SkwmEGpmfAXL8oOkP2lJgwg1Mz4C5flB0h+0pMGEGpmfAXL8oOkP2jJgwg1MF/Xx0brspiimgzzOXWSbhMs2YVN1Jjd1YMkqDT6sggrtfmbHBgNbNOm6R0DQ07N0x6RJVtGnpkTQ5lNDDI0al0gZKiIyIkutdbOCyWIW62kTA/L/AJgbc/6UU8UMjU/S7PpqoKno0HDzKlRmuokWWaWqdVABdhpHxRv3tOFwgy/5g6QfghekU9Tk9Y1TUTyuueTKr1E0k7qoy7LmCB5WZgoZmIW9gWJtvhjJYPKyXnwg8S+ADmv1i9LBU5nmyaCDR5o0LG99d4UmDjYEbSaSpvy2w6JVkvEPdT0OpabStfUzLUMqu1PTU6TGASKHQTvJUQKJShDmJOIVBFzc2w/IuDVyXodHIss0tSUoYZRGJ+CWlndrskUMHEA4pjHEbVKqxqQS2+DIYF13RCF4nmop5HSnK+kRTwrBPGrtoWZVSWZJItZCsQ4ZCRcWa+GsMG7UdCqOKOBqitnWSqplnCx0SzRxiSSSNQz+lI7G8TE6Y+VvPDchg+UPVaWq4KZpkMVWokhqoQXjkiZHZZI1Yxkm6FGjYoUYMp9ncyLgYc9o6NVU0tRUOzHvCaljp1C2PeUpUzkm/wAXSux3NxYuT8hjRWzthw3pIPpy/wCXqMPGAK6qnyWISvnMFfMV4YpqailSANfWZpJpS8bBVATSqOCS5NjzwMVE07VHUxQ5W1DLlvHWmzSjNQtNUtqmp9PBIBJ7+llmGzlirxuNbD2TAvB0G/A3JbJq7/r03/jMtxE+SxT7UX2whIJbABy+ztdGcZ6xF/5eD253000Hd/7cPktkVXvMJXWj0RqKiqkqKaGaWmrZDNBNBG8ykS2bhNww3DljJKPG+krp5EHDR7EUOTSVFC1NEjGroq+SaWmA9a8csKROyx+1I0LxFXVQWVWvYi+DIh86M5XLQ09ZLVRvGKmkakp4plMck8k0sLs6RuAzJDHEzs9tNyFBubAyBs9L+hlXUx5eaelqJFOVwrriid0DCeqJUuF0iwIJuRYEHxwgEg6GVASuyqlDI8lCkqzMjCRONUNUVLQq6kq/CEixkqSutWAJ03IKD3pjDUlEM+Vx0yAgB4qKamDllvodpWZWICkhVtyOHR5GyK2dqai4lNCPKrU/3Ew/fiaPJBJ4GTsq9TFBUNJVZlUUgFJJppqGqnjgSpm0iRZJy92anViF0qjamvcELpZ0hIzWRl7UfR+rkqlnrMwoKiSoRhGmXyl4aOKJlCQBCAY19ZdSbs51Em+HRwMlMvr+CGpCmU14I/19KR9mZbivNYZcoyzEvTiMsCZDgA5rdNcttm2bXIHFzb2jyGqNEufcLX/Vid9qKEX/AFJD7TII5Z4o1lRaVJjIkdROklVwbLpl0voA/nXEaL6tSByDiBE5s5N0bglXiDVHJJTsYQsj2inFXHTwShmJfhSs5TvMShBYMAAMAGxUdG1IVp2Z6lYKgzmqnkCcWN6bTG73MiCIVBiYK5vKp8rYXDAbpMuhaSnSJ5TTz1rRWZ2s0SyU6gAbDlI9m0gkWJ3vhY7ga9BHADPpihYQQcSIxSVgVSJokIJd0c7SkNcWJHdNr4GKanSwKBEocFjDBI4MlQ8gaamilYuJPUgFpW0cIk6dm96RG8gf65sq40MY8pgf7txi1SWWUq7xEGNDlU8Y0xySKlydKsQLnmefji5oRn6xOZZPNNbiySPp9nWxa1/K52wigsiazoj+DKyng5ZVi3PN5G/wFCP3YpV1hmrZ8P3+yLf4rGkfHwCHO7rjowuY15/Tq2Pz7WxM+EZsV45EdfP5zpvPMTF+SJlc8Pa3q97psLd0jaw8MI+CdcjL0n6ayRkF+O5l2ZxINhGVZeI0jqSoIBUDUQQCLWBGVf39KzipVSGtXVPngRlvTJpzpQzEuW2uzAmQhnvYn2mVSxb2ioJJtfGPQ69Kt/ZoVJ/VLYyavWreinKckv8AoVMm6tMyKBUkZIywfh8eRVupDK2hCe/dVIOm4KgggjHR2SurneVJwX1Oel8aWecRjJv6IjvXDDJlcMtRX18BdIrmFqu1VUKCrcKKKdkkkJNmEYFtsdBDp054SZrWfXvxLxGjNL1ZEfhIheVKSqzGOI6EanWsmkSFuJrRVhYholYCMArqVrMtgQdWJvyerFN5z7G8q44dZHRQUsaNM6sjN7USySIosTrkcJoRLHZid/DEELKpF7lW5qKa0ohlBlCSuqRoxZudtJCeB1EMdgfL6r7YtKyqMqaMIfsy6tzFa+k38r+Fr8wMQTpunyMaaLj9h7K+FQ1A88wc/wCFph+7GXXeZG1Zdr9/sWMxWNMRJgAoF19p+P1Xvnb9pxK3sjOXfIHmAkXJBOtTrOpssWNqinklMjMIlThKFZACSzy6tIIIsUjc89sXrS1pVp6pwUsevkc71jp1S7iowm4rzwBqq7ZlUG/FKSkjtuGcS1jr5HcxQ2Hk0LC/Pyx0lKHiS2ivSKS/2Ysfhi3xqqty9z0+HDOMxZVrsyzf0dlYiKhVYdViosIqf0WELqYDXIHGohT7dx1EaFGnDKWX6s0aXTbejtCEV+htdH5Oj8THiZfUyyi15MyradC2tVI1Q0shRxol1teOTTYhrlDiu/ncJpL6I1I6IrbP7nvn/WXlsxEs1IyOGZGmgq1knSILfg+hzRtSTBRYWKUzEOVNTGFOlrpTfbIRTy90Fvo41XQUyVOW1HpGXOLx8KORqSwNpEkp5pPSaB0bVriSeYRkFGI7uopyozn8up4WQ1INboInUT1m0uY13oMNHwquWMzSTwCOWmXTEssgYqwkjm0OtleMhibCQ2OMq+So5Ud0WKNKUllhY602gVkp4V7tOGLv4u8mm99tyNPPzNrC2/O18tJktaGlBr7KUYFLNb/bG/y8GMityXrNeD9Q2YgNARJgAoL1+N+P1P8Azm/acSMzl3yBzhSVFfO19FHw6Qy6/wApNpVLLfuxjvOwIUc7MFc320i98a3T3iTI5LOzADlnThYdPCpoA6Iys15Txb2vxAJPECxERjuCR47bcZZaIHBYNnPOm1TVhRNI7JECsaFiI40ZbaI1v3V2PcVtJtsvgejprKRWaSfA1QOTexII3BUW5ki369RBBsW3BNiQZdI1/QU1bp8AAL8j81ipJvfugE6iSFUG3DGJfCllIj3fIfexN0tqvT2p6eqp4aOSB56+WrqRS00McAVPSSzErxAzxxaFsJFaxChAyYl/Up6ctZl5YL1GOefIsB18dWlUuqvyeXKqmCiQnMZ8gqoos04OpJ2WoSGFJDCrRJKeFUM9lJMZHKhaVIVJqncJxzxlbfuPlBtaqfH3N7qo64DnCPI0BRlYNrBLwyrIWsUdu9rUqwkRxdbqfj2FTq9nK2klkoyqua3Ls9lb81m+mt9xBjma3JqWfY/cNOKxfEyYUCg3X4g9Pqd/55vA+eHmf/nIHqQX8Rb9vu3w5Ei5K/dr+liMMDySWljmfRCVPrgyoJAGAOhkXSw/S3FvEbHTlmTI5lW4qYW1aksSdJ1rcgbEld2WxFt1358jfG/TjuiJvYcNQttc392kfWbHfbkv6xfHU04pRTM6U1k+R0rHnsPrxNGhrYxz22Jn1edSddmziKgpZJCSQXAIiSwuS8h7osLtpW7kclPPFW6r0KKxKQ+lSnJhe6GdlqqyWpD5i0dyrLwkHEgljcWdWLgCRD7LKVsQbEeOOQvKsVD5ilwz2H4A6VC7v5Ua6UounLZrz2LCdTnU3QR1b1FLT8OT0eSOVxUVbIyVC8J4eE9Q0WhkuShRgCAQAQCMO36nXuW094p+nmbnxV8LdN6TSdSCalJ9udtx26I9U9Lk5mhomk4Esol4LsHWFtAQiNrBtJVV2cswtbVYADSv76pcxiqnlseE3FFU39S4HZXP4rN9Mb7iDHPVu4v2fa/cNOK5oCJMKBQbr6A9Pqef5dvH3n3HEjM5d0geyAct9vMXufnH8BhSVcgu6/OpqqzeKIUoUy0zPII2IXiBlC2VzyPd2W9ifLGrY1VCTyQVmV+yPsuZvKGKULao3CvFxYTKuq92ZOLsi2FyTfvqdJDah0UbqnFrJUznYO/Qb8HNm1QA1S9JAh/pJGmkHn6uIBeXnKP7Man51RgsJZHfgJS8WSy/VL+DXy5Cr1DS1Fub1HqqXbfuU8ZVp9/6R2j258xjn7nrc32bFyFtTjy8l0ehfV3S5dGEpII0VVt3ERSQPigKFVV/3VAX3Y5qrWnVeZMk47SK9afUtTZrEysiiUXZLllVZLWB1R99CbAMU2I5qcM1ZWmW6Ok6L12v0uuq1Lnj9yv9D1fV+VKyHLIGQHVqgzItI/hcCqoqeM7cgJyB4tjTtqdGCxCWMl/rfX7jq1RVLjf0QOsv6SNUTzh6WpiMYTacwsG1F/YeCaVGI07i4I1DbfEddbpZycBdy1PLLbdlb81m+mN9xBjPrcliy7H7hpxXNATJhQKDdfRAr6k+PHYfNucSMzl3yB0g8+XjhxKhwyutcagrAaiu97Ns1+75ct/ccOi3HdEcqalyOnR3OXpbBHpybFmdwWaUnvF5CpALXuSg0gm4t3rYfOu5ckSoRRMH67K5r63pDvqJZGNiG1LcFgG7wHdbUreIIwz5paUsLBIpe1ZmI8MutY27ku2m1gbT+N9iNu6f1x8jTzj7T+YKb2y7YHms229zb11mY+G++w8cKItjfyrtQ17sbrQciO6kl9jbb1xuPHCpZ2Iqs3FZNvNuvyrmQpIlGUYbjQ9/Hl6y4Pvtth+nBB+Il6gmjogGZgTdzuCdhbkB4gb+eJyrOq58lpOyt+azfTW+4gxWrcmpZdr9w0jFc0BMmFAoT16i+YVItznPja258Rh/oZy75EKqMqtyaIrtciQnctpvYG58Ta17C9gCCXEhn+jLfGivbfvkWv4XPxt7Hx2P6OADynobLclLA/FcsRcm9wDYbrsDYm/u3BDXmkBt3fDzPgeZ3G5GDAokEeI28N2ufm739uABLzX8B9Z/jvhRUh06ON3j/VPifP3k4fDkpXPaSPFmXBn5MwxIGWd7K35rN9Nb7iDFapybNn2v3DUMQGgJkwoFBuvqW1fU+Zmb9Qv7vnxIzOXfIgEcgAJ0+Gwu3PwPPztbCkghAPIWHM3b+OABRnH6It4C7bb3vz54AF3UAXXxNhdt/C/PlgA13e/h9RP1c8KOQnAPwOvRr2z/AFf/AGw+HJnXHb+pJr4syM9GDEfAMs92VfzWb6Y33EGIK3JtWfa/cNWK5fEuMKIc/OvqX+Uagf8AGf8Abh5SS8TIBUVR25b2J/8AvL3Ych2DzlqTe21hyw7AguCbYmwuMGBcCZak7fMf2n+GEQ5I8/SD7sLgXBnpB92DAo69Gag6zy9n998OjsylXW2CU8XFpbmafOLiOXIYLRdlFr0k301vuIMVqryzYs+x+4bMQl8//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9900" y="1175181"/>
            <a:ext cx="1143000" cy="1415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2084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xfrm>
            <a:off x="152400" y="46033"/>
            <a:ext cx="8839200" cy="868367"/>
          </a:xfrm>
          <a:prstGeom prst="rect">
            <a:avLst/>
          </a:prstGeom>
        </p:spPr>
        <p:txBody>
          <a:bodyPr lIns="91425" tIns="91425" rIns="91425" bIns="91425" anchor="b" anchorCtr="0">
            <a:noAutofit/>
          </a:bodyPr>
          <a:lstStyle/>
          <a:p>
            <a:pPr lvl="0" rtl="0">
              <a:spcBef>
                <a:spcPts val="0"/>
              </a:spcBef>
              <a:buNone/>
            </a:pPr>
            <a:r>
              <a:rPr lang="en" sz="2800" dirty="0"/>
              <a:t>Interoperable Design of Extreme-scale Application Software (IDEAS)</a:t>
            </a:r>
          </a:p>
        </p:txBody>
      </p:sp>
      <p:sp>
        <p:nvSpPr>
          <p:cNvPr id="473" name="Shape 473"/>
          <p:cNvSpPr txBox="1"/>
          <p:nvPr/>
        </p:nvSpPr>
        <p:spPr>
          <a:xfrm>
            <a:off x="171450" y="5029200"/>
            <a:ext cx="4454624" cy="1161836"/>
          </a:xfrm>
          <a:prstGeom prst="rect">
            <a:avLst/>
          </a:prstGeom>
          <a:noFill/>
          <a:ln>
            <a:noFill/>
          </a:ln>
        </p:spPr>
        <p:txBody>
          <a:bodyPr lIns="91425" tIns="91425" rIns="91425" bIns="91425" anchor="t" anchorCtr="0">
            <a:noAutofit/>
          </a:bodyPr>
          <a:lstStyle/>
          <a:p>
            <a:pPr lvl="0" rtl="0">
              <a:spcBef>
                <a:spcPts val="0"/>
              </a:spcBef>
              <a:buNone/>
            </a:pPr>
            <a:r>
              <a:rPr lang="en" sz="1600" b="1" dirty="0">
                <a:latin typeface="Arial Narrow"/>
                <a:ea typeface="Arial Narrow"/>
                <a:cs typeface="Arial Narrow"/>
                <a:sym typeface="Arial Narrow"/>
              </a:rPr>
              <a:t>Goals / Objectives</a:t>
            </a:r>
          </a:p>
          <a:p>
            <a:pPr marL="457200" lvl="0" indent="-317500" rtl="0">
              <a:spcBef>
                <a:spcPts val="0"/>
              </a:spcBef>
              <a:buClr>
                <a:srgbClr val="000000"/>
              </a:buClr>
              <a:buSzPct val="100000"/>
              <a:buFont typeface="Arial Narrow"/>
              <a:buChar char="●"/>
            </a:pPr>
            <a:r>
              <a:rPr lang="en" sz="1600" dirty="0">
                <a:latin typeface="Arial Narrow"/>
                <a:ea typeface="Arial Narrow"/>
                <a:cs typeface="Arial Narrow"/>
                <a:sym typeface="Arial Narrow"/>
              </a:rPr>
              <a:t>Improve SW productivity for target BER applications</a:t>
            </a:r>
          </a:p>
          <a:p>
            <a:pPr marL="457200" lvl="0" indent="-317500" rtl="0">
              <a:spcBef>
                <a:spcPts val="0"/>
              </a:spcBef>
              <a:buClr>
                <a:srgbClr val="000000"/>
              </a:buClr>
              <a:buSzPct val="100000"/>
              <a:buFont typeface="Arial Narrow"/>
              <a:buChar char="●"/>
            </a:pPr>
            <a:r>
              <a:rPr lang="en" sz="1600" dirty="0">
                <a:latin typeface="Arial Narrow"/>
                <a:ea typeface="Arial Narrow"/>
                <a:cs typeface="Arial Narrow"/>
                <a:sym typeface="Arial Narrow"/>
              </a:rPr>
              <a:t>Leadership and broader impact to </a:t>
            </a:r>
            <a:r>
              <a:rPr lang="en" sz="1600" dirty="0" smtClean="0">
                <a:latin typeface="Arial Narrow"/>
                <a:ea typeface="Arial Narrow"/>
                <a:cs typeface="Arial Narrow"/>
                <a:sym typeface="Arial Narrow"/>
              </a:rPr>
              <a:t>DOE</a:t>
            </a:r>
            <a:endParaRPr lang="en" sz="1600" dirty="0">
              <a:latin typeface="Arial Narrow"/>
              <a:ea typeface="Arial Narrow"/>
              <a:cs typeface="Arial Narrow"/>
              <a:sym typeface="Arial Narrow"/>
            </a:endParaRPr>
          </a:p>
        </p:txBody>
      </p:sp>
      <p:pic>
        <p:nvPicPr>
          <p:cNvPr id="478" name="Shape 478"/>
          <p:cNvPicPr preferRelativeResize="0"/>
          <p:nvPr/>
        </p:nvPicPr>
        <p:blipFill>
          <a:blip r:embed="rId3">
            <a:alphaModFix/>
          </a:blip>
          <a:stretch>
            <a:fillRect/>
          </a:stretch>
        </p:blipFill>
        <p:spPr>
          <a:xfrm>
            <a:off x="6248400" y="642111"/>
            <a:ext cx="2548224" cy="1567689"/>
          </a:xfrm>
          <a:prstGeom prst="rect">
            <a:avLst/>
          </a:prstGeom>
          <a:noFill/>
          <a:ln>
            <a:noFill/>
          </a:ln>
        </p:spPr>
      </p:pic>
      <p:pic>
        <p:nvPicPr>
          <p:cNvPr id="479" name="Shape 479"/>
          <p:cNvPicPr preferRelativeResize="0"/>
          <p:nvPr/>
        </p:nvPicPr>
        <p:blipFill>
          <a:blip r:embed="rId4">
            <a:alphaModFix/>
          </a:blip>
          <a:stretch>
            <a:fillRect/>
          </a:stretch>
        </p:blipFill>
        <p:spPr>
          <a:xfrm>
            <a:off x="152400" y="838200"/>
            <a:ext cx="5257800" cy="4191000"/>
          </a:xfrm>
          <a:prstGeom prst="rect">
            <a:avLst/>
          </a:prstGeom>
          <a:noFill/>
          <a:ln w="19050" cap="flat" cmpd="sng">
            <a:solidFill>
              <a:srgbClr val="E69138"/>
            </a:solidFill>
            <a:prstDash val="solid"/>
            <a:round/>
            <a:headEnd type="none" w="med" len="med"/>
            <a:tailEnd type="none" w="med" len="med"/>
          </a:ln>
        </p:spPr>
      </p:pic>
      <p:sp>
        <p:nvSpPr>
          <p:cNvPr id="11" name="Shape 473"/>
          <p:cNvSpPr txBox="1"/>
          <p:nvPr/>
        </p:nvSpPr>
        <p:spPr>
          <a:xfrm>
            <a:off x="4626074" y="5181600"/>
            <a:ext cx="4454624" cy="904733"/>
          </a:xfrm>
          <a:prstGeom prst="rect">
            <a:avLst/>
          </a:prstGeom>
          <a:noFill/>
          <a:ln>
            <a:noFill/>
          </a:ln>
        </p:spPr>
        <p:txBody>
          <a:bodyPr lIns="91425" tIns="91425" rIns="91425" bIns="91425" anchor="t" anchorCtr="0">
            <a:noAutofit/>
          </a:bodyPr>
          <a:lstStyle/>
          <a:p>
            <a:pPr lvl="0" rtl="0">
              <a:spcBef>
                <a:spcPts val="0"/>
              </a:spcBef>
              <a:buNone/>
            </a:pPr>
            <a:r>
              <a:rPr lang="en" sz="1600" b="1" dirty="0" smtClean="0">
                <a:latin typeface="Arial Narrow"/>
                <a:ea typeface="Arial Narrow"/>
                <a:cs typeface="Arial Narrow"/>
                <a:sym typeface="Arial Narrow"/>
              </a:rPr>
              <a:t>Website: </a:t>
            </a:r>
            <a:r>
              <a:rPr lang="en-US" sz="1600" dirty="0" smtClean="0">
                <a:latin typeface="Arial Narrow"/>
                <a:ea typeface="Arial Narrow"/>
                <a:cs typeface="Arial Narrow"/>
                <a:sym typeface="Arial Narrow"/>
                <a:hlinkClick r:id="rId5"/>
              </a:rPr>
              <a:t>https</a:t>
            </a:r>
            <a:r>
              <a:rPr lang="en-US" sz="1600" dirty="0">
                <a:latin typeface="Arial Narrow"/>
                <a:ea typeface="Arial Narrow"/>
                <a:cs typeface="Arial Narrow"/>
                <a:sym typeface="Arial Narrow"/>
                <a:hlinkClick r:id="rId5"/>
              </a:rPr>
              <a:t>://</a:t>
            </a:r>
            <a:r>
              <a:rPr lang="en-US" sz="1600" dirty="0" smtClean="0">
                <a:latin typeface="Arial Narrow"/>
                <a:ea typeface="Arial Narrow"/>
                <a:cs typeface="Arial Narrow"/>
                <a:sym typeface="Arial Narrow"/>
                <a:hlinkClick r:id="rId5"/>
              </a:rPr>
              <a:t>ideas-productivity.org/</a:t>
            </a:r>
            <a:r>
              <a:rPr lang="en-US" sz="1600" dirty="0" smtClean="0">
                <a:latin typeface="Arial Narrow"/>
                <a:ea typeface="Arial Narrow"/>
                <a:cs typeface="Arial Narrow"/>
                <a:sym typeface="Arial Narrow"/>
              </a:rPr>
              <a:t> </a:t>
            </a:r>
          </a:p>
          <a:p>
            <a:pPr lvl="0">
              <a:spcBef>
                <a:spcPts val="0"/>
              </a:spcBef>
            </a:pPr>
            <a:r>
              <a:rPr lang="en-US" sz="1600" b="1" dirty="0" smtClean="0">
                <a:latin typeface="Arial Narrow"/>
                <a:ea typeface="Arial Narrow"/>
                <a:cs typeface="Arial Narrow"/>
                <a:sym typeface="Arial Narrow"/>
              </a:rPr>
              <a:t>Resources</a:t>
            </a:r>
            <a:r>
              <a:rPr lang="en-US" sz="1600" dirty="0" smtClean="0">
                <a:latin typeface="Arial Narrow"/>
                <a:ea typeface="Arial Narrow"/>
                <a:cs typeface="Arial Narrow"/>
                <a:sym typeface="Arial Narrow"/>
              </a:rPr>
              <a:t>: </a:t>
            </a:r>
            <a:r>
              <a:rPr lang="en-US" sz="1600" dirty="0" smtClean="0">
                <a:latin typeface="Arial Narrow"/>
                <a:ea typeface="Arial Narrow"/>
                <a:cs typeface="Arial Narrow"/>
                <a:sym typeface="Arial Narrow"/>
                <a:hlinkClick r:id="rId6"/>
              </a:rPr>
              <a:t>https</a:t>
            </a:r>
            <a:r>
              <a:rPr lang="en-US" sz="1600" dirty="0">
                <a:latin typeface="Arial Narrow"/>
                <a:ea typeface="Arial Narrow"/>
                <a:cs typeface="Arial Narrow"/>
                <a:sym typeface="Arial Narrow"/>
                <a:hlinkClick r:id="rId6"/>
              </a:rPr>
              <a:t>://</a:t>
            </a:r>
            <a:r>
              <a:rPr lang="en-US" sz="1600" dirty="0" smtClean="0">
                <a:latin typeface="Arial Narrow"/>
                <a:ea typeface="Arial Narrow"/>
                <a:cs typeface="Arial Narrow"/>
                <a:sym typeface="Arial Narrow"/>
                <a:hlinkClick r:id="rId6"/>
              </a:rPr>
              <a:t>ideas-productivity.org/resources/</a:t>
            </a:r>
            <a:r>
              <a:rPr lang="en-US" sz="1600" dirty="0" smtClean="0">
                <a:latin typeface="Arial Narrow"/>
                <a:ea typeface="Arial Narrow"/>
                <a:cs typeface="Arial Narrow"/>
                <a:sym typeface="Arial Narrow"/>
              </a:rPr>
              <a:t> </a:t>
            </a:r>
          </a:p>
          <a:p>
            <a:pPr lvl="0">
              <a:spcBef>
                <a:spcPts val="0"/>
              </a:spcBef>
            </a:pPr>
            <a:r>
              <a:rPr lang="en-US" sz="1600" b="1" dirty="0" err="1" smtClean="0">
                <a:latin typeface="Arial Narrow"/>
                <a:ea typeface="Arial Narrow"/>
                <a:cs typeface="Arial Narrow"/>
                <a:sym typeface="Arial Narrow"/>
              </a:rPr>
              <a:t>HowTos</a:t>
            </a:r>
            <a:r>
              <a:rPr lang="en-US" sz="1600" dirty="0">
                <a:latin typeface="Arial Narrow"/>
                <a:ea typeface="Arial Narrow"/>
                <a:cs typeface="Arial Narrow"/>
                <a:sym typeface="Arial Narrow"/>
              </a:rPr>
              <a:t>: </a:t>
            </a:r>
            <a:r>
              <a:rPr lang="en-US" sz="1600" dirty="0">
                <a:latin typeface="Arial Narrow"/>
                <a:ea typeface="Arial Narrow"/>
                <a:cs typeface="Arial Narrow"/>
                <a:sym typeface="Arial Narrow"/>
                <a:hlinkClick r:id="rId7"/>
              </a:rPr>
              <a:t>https://ideas-productivity.org/resources/howtos</a:t>
            </a:r>
            <a:r>
              <a:rPr lang="en-US" sz="1600" dirty="0" smtClean="0">
                <a:latin typeface="Arial Narrow"/>
                <a:ea typeface="Arial Narrow"/>
                <a:cs typeface="Arial Narrow"/>
                <a:sym typeface="Arial Narrow"/>
                <a:hlinkClick r:id="rId7"/>
              </a:rPr>
              <a:t>/</a:t>
            </a:r>
            <a:endParaRPr lang="en-US" sz="1600" dirty="0" smtClean="0">
              <a:latin typeface="Arial Narrow"/>
              <a:ea typeface="Arial Narrow"/>
              <a:cs typeface="Arial Narrow"/>
              <a:sym typeface="Arial Narrow"/>
            </a:endParaRPr>
          </a:p>
          <a:p>
            <a:pPr lvl="0">
              <a:spcBef>
                <a:spcPts val="0"/>
              </a:spcBef>
            </a:pPr>
            <a:endParaRPr lang="en-US" sz="1600" dirty="0" smtClean="0">
              <a:latin typeface="Arial Narrow"/>
              <a:ea typeface="Arial Narrow"/>
              <a:cs typeface="Arial Narrow"/>
              <a:sym typeface="Arial Narrow"/>
            </a:endParaRPr>
          </a:p>
          <a:p>
            <a:pPr lvl="0">
              <a:spcBef>
                <a:spcPts val="0"/>
              </a:spcBef>
            </a:pPr>
            <a:endParaRPr lang="en-US" sz="1600" dirty="0">
              <a:latin typeface="Arial Narrow"/>
              <a:ea typeface="Arial Narrow"/>
              <a:cs typeface="Arial Narrow"/>
              <a:sym typeface="Arial Narrow"/>
            </a:endParaRPr>
          </a:p>
          <a:p>
            <a:pPr lvl="0">
              <a:spcBef>
                <a:spcPts val="0"/>
              </a:spcBef>
            </a:pPr>
            <a:endParaRPr lang="en" sz="1600" dirty="0">
              <a:latin typeface="Arial Narrow"/>
              <a:ea typeface="Arial Narrow"/>
              <a:cs typeface="Arial Narrow"/>
              <a:sym typeface="Arial Narrow"/>
            </a:endParaRPr>
          </a:p>
        </p:txBody>
      </p:sp>
      <p:sp>
        <p:nvSpPr>
          <p:cNvPr id="12" name="Shape 473"/>
          <p:cNvSpPr txBox="1"/>
          <p:nvPr/>
        </p:nvSpPr>
        <p:spPr>
          <a:xfrm>
            <a:off x="5562600" y="2209800"/>
            <a:ext cx="3234024" cy="2676418"/>
          </a:xfrm>
          <a:prstGeom prst="rect">
            <a:avLst/>
          </a:prstGeom>
          <a:noFill/>
          <a:ln>
            <a:noFill/>
          </a:ln>
        </p:spPr>
        <p:txBody>
          <a:bodyPr lIns="91425" tIns="91425" rIns="91425" bIns="91425" anchor="t" anchorCtr="0">
            <a:noAutofit/>
          </a:bodyPr>
          <a:lstStyle/>
          <a:p>
            <a:pPr lvl="0" rtl="0">
              <a:spcBef>
                <a:spcPts val="0"/>
              </a:spcBef>
              <a:buNone/>
            </a:pPr>
            <a:r>
              <a:rPr lang="en" sz="1600" b="1" dirty="0" smtClean="0">
                <a:latin typeface="Arial Narrow"/>
                <a:ea typeface="Arial Narrow"/>
                <a:cs typeface="Arial Narrow"/>
                <a:sym typeface="Arial Narrow"/>
              </a:rPr>
              <a:t>Desired Outcomes of Interest</a:t>
            </a:r>
            <a:endParaRPr lang="en" sz="1600" b="1" dirty="0">
              <a:latin typeface="Arial Narrow"/>
              <a:ea typeface="Arial Narrow"/>
              <a:cs typeface="Arial Narrow"/>
              <a:sym typeface="Arial Narrow"/>
            </a:endParaRPr>
          </a:p>
          <a:p>
            <a:pPr marL="457200" lvl="0" indent="-317500" rtl="0">
              <a:spcBef>
                <a:spcPts val="0"/>
              </a:spcBef>
              <a:buClr>
                <a:srgbClr val="000000"/>
              </a:buClr>
              <a:buSzPct val="100000"/>
              <a:buFont typeface="Arial Narrow"/>
              <a:buChar char="●"/>
            </a:pPr>
            <a:r>
              <a:rPr lang="en" sz="1600" dirty="0" smtClean="0">
                <a:latin typeface="Arial Narrow"/>
                <a:ea typeface="Arial Narrow"/>
                <a:cs typeface="Arial Narrow"/>
                <a:sym typeface="Arial Narrow"/>
              </a:rPr>
              <a:t>Improved interoperability between Trilinos, PETSc, HYPRE, and SuperLU</a:t>
            </a:r>
          </a:p>
          <a:p>
            <a:pPr marL="457200" lvl="0" indent="-317500" rtl="0">
              <a:spcBef>
                <a:spcPts val="0"/>
              </a:spcBef>
              <a:buClr>
                <a:srgbClr val="000000"/>
              </a:buClr>
              <a:buSzPct val="100000"/>
              <a:buFont typeface="Arial Narrow"/>
              <a:buChar char="●"/>
            </a:pPr>
            <a:r>
              <a:rPr lang="en" sz="1600" dirty="0" smtClean="0">
                <a:latin typeface="Arial Narrow"/>
                <a:ea typeface="Arial Narrow"/>
                <a:cs typeface="Arial Narrow"/>
                <a:sym typeface="Arial Narrow"/>
              </a:rPr>
              <a:t>Long-term sustained compatbility between Trilnios, PETSc, HYPRE, and SuperLU</a:t>
            </a:r>
          </a:p>
          <a:p>
            <a:pPr marL="457200" lvl="0" indent="-317500" rtl="0">
              <a:spcBef>
                <a:spcPts val="0"/>
              </a:spcBef>
              <a:buClr>
                <a:srgbClr val="000000"/>
              </a:buClr>
              <a:buSzPct val="100000"/>
              <a:buFont typeface="Arial Narrow"/>
              <a:buChar char="●"/>
            </a:pPr>
            <a:r>
              <a:rPr lang="en" sz="1600" dirty="0" smtClean="0">
                <a:latin typeface="Arial Narrow"/>
                <a:ea typeface="Arial Narrow"/>
                <a:cs typeface="Arial Narrow"/>
                <a:sym typeface="Arial Narrow"/>
              </a:rPr>
              <a:t>Development of SE materials targeted to CSE community</a:t>
            </a:r>
            <a:endParaRPr lang="en" sz="1600" dirty="0">
              <a:latin typeface="Arial Narrow"/>
              <a:ea typeface="Arial Narrow"/>
              <a:cs typeface="Arial Narrow"/>
              <a:sym typeface="Arial Narrow"/>
            </a:endParaRPr>
          </a:p>
        </p:txBody>
      </p:sp>
      <p:sp>
        <p:nvSpPr>
          <p:cNvPr id="4" name="Rounded Rectangle 3"/>
          <p:cNvSpPr/>
          <p:nvPr/>
        </p:nvSpPr>
        <p:spPr>
          <a:xfrm>
            <a:off x="1143000" y="4343400"/>
            <a:ext cx="1981200"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80118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9032796" cy="461665"/>
          </a:xfrm>
        </p:spPr>
        <p:txBody>
          <a:bodyPr/>
          <a:lstStyle/>
          <a:p>
            <a:r>
              <a:rPr lang="en-US" sz="2800" dirty="0" smtClean="0"/>
              <a:t>Summary of Agile Technical Practices/Skills</a:t>
            </a:r>
            <a:endParaRPr lang="en-US" sz="2800" dirty="0"/>
          </a:p>
        </p:txBody>
      </p:sp>
      <p:sp>
        <p:nvSpPr>
          <p:cNvPr id="3" name="Content Placeholder 2"/>
          <p:cNvSpPr>
            <a:spLocks noGrp="1"/>
          </p:cNvSpPr>
          <p:nvPr>
            <p:ph idx="1"/>
          </p:nvPr>
        </p:nvSpPr>
        <p:spPr>
          <a:xfrm>
            <a:off x="111204" y="620395"/>
            <a:ext cx="8880396" cy="5416868"/>
          </a:xfrm>
        </p:spPr>
        <p:txBody>
          <a:bodyPr/>
          <a:lstStyle/>
          <a:p>
            <a:pPr>
              <a:lnSpc>
                <a:spcPct val="100000"/>
              </a:lnSpc>
              <a:spcBef>
                <a:spcPts val="0"/>
              </a:spcBef>
              <a:spcAft>
                <a:spcPts val="100"/>
              </a:spcAft>
            </a:pPr>
            <a:r>
              <a:rPr lang="en-US" sz="2000" dirty="0"/>
              <a:t>Unit </a:t>
            </a:r>
            <a:r>
              <a:rPr lang="en-US" sz="2000" dirty="0" smtClean="0"/>
              <a:t>Testing: </a:t>
            </a:r>
            <a:r>
              <a:rPr lang="en-US" sz="1600" b="0" dirty="0" smtClean="0"/>
              <a:t>Re-build </a:t>
            </a:r>
            <a:r>
              <a:rPr lang="en-US" sz="1600" b="0" dirty="0"/>
              <a:t>fast and run </a:t>
            </a:r>
            <a:r>
              <a:rPr lang="en-US" sz="1600" b="0" dirty="0" smtClean="0"/>
              <a:t>fast; localize errors; Well </a:t>
            </a:r>
            <a:r>
              <a:rPr lang="en-US" sz="1600" b="0" dirty="0"/>
              <a:t>supports continuous integration, TDD, etc.</a:t>
            </a:r>
          </a:p>
          <a:p>
            <a:pPr>
              <a:lnSpc>
                <a:spcPct val="100000"/>
              </a:lnSpc>
              <a:spcBef>
                <a:spcPts val="0"/>
              </a:spcBef>
              <a:spcAft>
                <a:spcPts val="100"/>
              </a:spcAft>
            </a:pPr>
            <a:r>
              <a:rPr lang="en-US" sz="2000" dirty="0" smtClean="0"/>
              <a:t>Integration-level Testing:</a:t>
            </a:r>
            <a:r>
              <a:rPr lang="en-US" sz="2000" b="0" dirty="0" smtClean="0"/>
              <a:t> </a:t>
            </a:r>
            <a:r>
              <a:rPr lang="en-US" sz="1600" b="0" dirty="0" smtClean="0"/>
              <a:t>Test of several objects/functions together; between unit and system-level</a:t>
            </a:r>
          </a:p>
          <a:p>
            <a:pPr>
              <a:lnSpc>
                <a:spcPct val="100000"/>
              </a:lnSpc>
              <a:spcBef>
                <a:spcPts val="0"/>
              </a:spcBef>
              <a:spcAft>
                <a:spcPts val="100"/>
              </a:spcAft>
            </a:pPr>
            <a:r>
              <a:rPr lang="en-US" sz="2000" dirty="0" smtClean="0"/>
              <a:t>System-Level </a:t>
            </a:r>
            <a:r>
              <a:rPr lang="en-US" sz="2000" dirty="0" smtClean="0"/>
              <a:t>Testing: </a:t>
            </a:r>
            <a:r>
              <a:rPr lang="en-US" sz="1600" b="0" dirty="0" smtClean="0"/>
              <a:t>Tests </a:t>
            </a:r>
            <a:r>
              <a:rPr lang="en-US" sz="1600" b="0" dirty="0"/>
              <a:t>on full system or larger integrated </a:t>
            </a:r>
            <a:r>
              <a:rPr lang="en-US" sz="1600" b="0" dirty="0" smtClean="0"/>
              <a:t>pieces; Slower </a:t>
            </a:r>
            <a:r>
              <a:rPr lang="en-US" sz="1600" b="0" dirty="0"/>
              <a:t>to build and </a:t>
            </a:r>
            <a:r>
              <a:rPr lang="en-US" sz="1600" b="0" dirty="0" smtClean="0"/>
              <a:t>run; Generally </a:t>
            </a:r>
            <a:r>
              <a:rPr lang="en-US" sz="1600" b="0" dirty="0"/>
              <a:t>does not well support CI or TDD.</a:t>
            </a:r>
          </a:p>
          <a:p>
            <a:pPr>
              <a:lnSpc>
                <a:spcPct val="100000"/>
              </a:lnSpc>
              <a:spcBef>
                <a:spcPts val="0"/>
              </a:spcBef>
              <a:spcAft>
                <a:spcPts val="100"/>
              </a:spcAft>
            </a:pPr>
            <a:r>
              <a:rPr lang="en-US" sz="2000" dirty="0" smtClean="0"/>
              <a:t>Test </a:t>
            </a:r>
            <a:r>
              <a:rPr lang="en-US" sz="2000" dirty="0"/>
              <a:t>Driven Development  (TDD</a:t>
            </a:r>
            <a:r>
              <a:rPr lang="en-US" sz="2000" dirty="0" smtClean="0"/>
              <a:t>): </a:t>
            </a:r>
            <a:r>
              <a:rPr lang="en-US" sz="1600" b="0" dirty="0" smtClean="0"/>
              <a:t>Write </a:t>
            </a:r>
            <a:r>
              <a:rPr lang="en-US" sz="1600" b="0" dirty="0"/>
              <a:t>a compiling but failing </a:t>
            </a:r>
            <a:r>
              <a:rPr lang="en-US" sz="1600" b="0" dirty="0" smtClean="0"/>
              <a:t>test </a:t>
            </a:r>
            <a:r>
              <a:rPr lang="en-US" sz="1600" b="0" dirty="0"/>
              <a:t>and verify that it </a:t>
            </a:r>
            <a:r>
              <a:rPr lang="en-US" sz="1600" b="0" dirty="0" smtClean="0"/>
              <a:t>fails; Add/change </a:t>
            </a:r>
            <a:r>
              <a:rPr lang="en-US" sz="1600" b="0" dirty="0"/>
              <a:t>minimal code until the test passes (keeping all other tests passing</a:t>
            </a:r>
            <a:r>
              <a:rPr lang="en-US" sz="1600" b="0" dirty="0" smtClean="0"/>
              <a:t>)</a:t>
            </a:r>
            <a:endParaRPr lang="en-US" sz="1600" b="0" dirty="0"/>
          </a:p>
          <a:p>
            <a:pPr>
              <a:lnSpc>
                <a:spcPct val="100000"/>
              </a:lnSpc>
              <a:spcBef>
                <a:spcPts val="0"/>
              </a:spcBef>
              <a:spcAft>
                <a:spcPts val="100"/>
              </a:spcAft>
            </a:pPr>
            <a:r>
              <a:rPr lang="en-US" sz="2000" dirty="0"/>
              <a:t>Incremental Structured </a:t>
            </a:r>
            <a:r>
              <a:rPr lang="en-US" sz="2000" dirty="0" smtClean="0"/>
              <a:t>Refactoring:  </a:t>
            </a:r>
            <a:r>
              <a:rPr lang="en-US" sz="1600" b="0" dirty="0" smtClean="0"/>
              <a:t>Make </a:t>
            </a:r>
            <a:r>
              <a:rPr lang="en-US" sz="1600" b="0" dirty="0"/>
              <a:t>changes to restructure code without changing behavior (or </a:t>
            </a:r>
            <a:r>
              <a:rPr lang="en-US" sz="1600" b="0" dirty="0" smtClean="0"/>
              <a:t>performance, usually); Separate </a:t>
            </a:r>
            <a:r>
              <a:rPr lang="en-US" sz="1600" b="0" dirty="0"/>
              <a:t>refactoring changes from changes to change </a:t>
            </a:r>
            <a:r>
              <a:rPr lang="en-US" sz="1600" b="0" dirty="0" smtClean="0"/>
              <a:t>behavior</a:t>
            </a:r>
            <a:endParaRPr lang="en-US" sz="1600" b="0" dirty="0"/>
          </a:p>
          <a:p>
            <a:pPr>
              <a:lnSpc>
                <a:spcPct val="100000"/>
              </a:lnSpc>
              <a:spcBef>
                <a:spcPts val="0"/>
              </a:spcBef>
              <a:spcAft>
                <a:spcPts val="100"/>
              </a:spcAft>
            </a:pPr>
            <a:r>
              <a:rPr lang="en-US" sz="2000" dirty="0"/>
              <a:t>Agile-Emergent </a:t>
            </a:r>
            <a:r>
              <a:rPr lang="en-US" sz="2000" dirty="0" smtClean="0"/>
              <a:t>Design: </a:t>
            </a:r>
            <a:r>
              <a:rPr lang="en-US" sz="1600" b="0" dirty="0" smtClean="0"/>
              <a:t>Keep </a:t>
            </a:r>
            <a:r>
              <a:rPr lang="en-US" sz="1600" b="0" dirty="0"/>
              <a:t>the design simple and obvious for the current set of features (not some imagined set of future features</a:t>
            </a:r>
            <a:r>
              <a:rPr lang="en-US" sz="1600" b="0" dirty="0" smtClean="0"/>
              <a:t>); Continuously </a:t>
            </a:r>
            <a:r>
              <a:rPr lang="en-US" sz="1600" b="0" dirty="0"/>
              <a:t>refactor code as design changes to match current feature </a:t>
            </a:r>
            <a:r>
              <a:rPr lang="en-US" sz="1600" b="0" dirty="0" smtClean="0"/>
              <a:t>set</a:t>
            </a:r>
          </a:p>
          <a:p>
            <a:pPr>
              <a:lnSpc>
                <a:spcPct val="100000"/>
              </a:lnSpc>
              <a:spcBef>
                <a:spcPts val="0"/>
              </a:spcBef>
              <a:spcAft>
                <a:spcPts val="100"/>
              </a:spcAft>
            </a:pPr>
            <a:r>
              <a:rPr lang="en-US" sz="2000" dirty="0" smtClean="0"/>
              <a:t>Legacy Software Change Algorithm</a:t>
            </a:r>
          </a:p>
          <a:p>
            <a:pPr lvl="1">
              <a:lnSpc>
                <a:spcPct val="100000"/>
              </a:lnSpc>
              <a:spcBef>
                <a:spcPts val="0"/>
              </a:spcBef>
              <a:spcAft>
                <a:spcPts val="100"/>
              </a:spcAft>
            </a:pPr>
            <a:r>
              <a:rPr lang="en-US" sz="1600" b="0" dirty="0"/>
              <a:t>1. Cover code to be changed with tests to protect existing behavior</a:t>
            </a:r>
          </a:p>
          <a:p>
            <a:pPr lvl="1">
              <a:lnSpc>
                <a:spcPct val="100000"/>
              </a:lnSpc>
              <a:spcBef>
                <a:spcPts val="0"/>
              </a:spcBef>
              <a:spcAft>
                <a:spcPts val="100"/>
              </a:spcAft>
            </a:pPr>
            <a:r>
              <a:rPr lang="en-US" sz="1600" b="0" dirty="0"/>
              <a:t>2. Change code and add new tests to define and protect new behavior</a:t>
            </a:r>
          </a:p>
          <a:p>
            <a:pPr lvl="1">
              <a:lnSpc>
                <a:spcPct val="100000"/>
              </a:lnSpc>
              <a:spcBef>
                <a:spcPts val="0"/>
              </a:spcBef>
              <a:spcAft>
                <a:spcPts val="100"/>
              </a:spcAft>
            </a:pPr>
            <a:r>
              <a:rPr lang="en-US" sz="1600" b="0" dirty="0"/>
              <a:t>3. Refactor and clean up code to well match current functionality</a:t>
            </a:r>
          </a:p>
          <a:p>
            <a:pPr>
              <a:lnSpc>
                <a:spcPct val="100000"/>
              </a:lnSpc>
              <a:spcBef>
                <a:spcPts val="0"/>
              </a:spcBef>
              <a:spcAft>
                <a:spcPts val="100"/>
              </a:spcAft>
            </a:pPr>
            <a:r>
              <a:rPr lang="en-US" sz="2000" dirty="0" smtClean="0"/>
              <a:t>Safe Incremental Refactoring and Design Change Plan: </a:t>
            </a:r>
            <a:r>
              <a:rPr lang="en-US" sz="1600" b="0" dirty="0" smtClean="0"/>
              <a:t>Develop a plan; Perform refactoring in many small/safe iterations; final cleanup</a:t>
            </a:r>
          </a:p>
          <a:p>
            <a:pPr>
              <a:lnSpc>
                <a:spcPct val="100000"/>
              </a:lnSpc>
              <a:spcBef>
                <a:spcPts val="0"/>
              </a:spcBef>
              <a:spcAft>
                <a:spcPts val="100"/>
              </a:spcAft>
            </a:pPr>
            <a:r>
              <a:rPr lang="en-US" sz="2000" dirty="0"/>
              <a:t>Legacy Software Tools, Tricks, Strategies</a:t>
            </a:r>
            <a:endParaRPr lang="en-US" sz="2000" dirty="0" smtClean="0"/>
          </a:p>
          <a:p>
            <a:pPr marL="0" indent="0" algn="ctr">
              <a:lnSpc>
                <a:spcPct val="100000"/>
              </a:lnSpc>
              <a:spcBef>
                <a:spcPts val="0"/>
              </a:spcBef>
              <a:spcAft>
                <a:spcPts val="100"/>
              </a:spcAft>
              <a:buNone/>
            </a:pPr>
            <a:r>
              <a:rPr lang="en-US" dirty="0">
                <a:solidFill>
                  <a:srgbClr val="C00000"/>
                </a:solidFill>
              </a:rPr>
              <a:t>These are real skills that take time </a:t>
            </a:r>
            <a:r>
              <a:rPr lang="en-US" dirty="0" smtClean="0">
                <a:solidFill>
                  <a:srgbClr val="C00000"/>
                </a:solidFill>
              </a:rPr>
              <a:t>and </a:t>
            </a:r>
            <a:r>
              <a:rPr lang="en-US" dirty="0">
                <a:solidFill>
                  <a:srgbClr val="C00000"/>
                </a:solidFill>
              </a:rPr>
              <a:t>practice to acquire</a:t>
            </a:r>
            <a:r>
              <a:rPr lang="en-US" dirty="0" smtClean="0">
                <a:solidFill>
                  <a:srgbClr val="C00000"/>
                </a:solidFill>
              </a:rPr>
              <a:t>!</a:t>
            </a:r>
            <a:endParaRPr lang="en-US" dirty="0">
              <a:solidFill>
                <a:srgbClr val="C00000"/>
              </a:solidFill>
            </a:endParaRPr>
          </a:p>
        </p:txBody>
      </p:sp>
    </p:spTree>
    <p:extLst>
      <p:ext uri="{BB962C8B-B14F-4D97-AF65-F5344CB8AC3E}">
        <p14:creationId xmlns:p14="http://schemas.microsoft.com/office/powerpoint/2010/main" val="26872838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467"/>
            <a:ext cx="8651796" cy="619913"/>
          </a:xfrm>
        </p:spPr>
        <p:txBody>
          <a:bodyPr/>
          <a:lstStyle/>
          <a:p>
            <a:pPr algn="ctr"/>
            <a:r>
              <a:rPr lang="en-US" sz="4000" dirty="0" smtClean="0"/>
              <a:t>THE END</a:t>
            </a:r>
            <a:endParaRPr lang="en-US" sz="4000" dirty="0"/>
          </a:p>
        </p:txBody>
      </p:sp>
    </p:spTree>
    <p:extLst>
      <p:ext uri="{BB962C8B-B14F-4D97-AF65-F5344CB8AC3E}">
        <p14:creationId xmlns:p14="http://schemas.microsoft.com/office/powerpoint/2010/main" val="2150671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1"/>
          <p:cNvSpPr>
            <a:spLocks noChangeArrowheads="1"/>
          </p:cNvSpPr>
          <p:nvPr/>
        </p:nvSpPr>
        <p:spPr bwMode="auto">
          <a:xfrm>
            <a:off x="5943600" y="3778250"/>
            <a:ext cx="2705100" cy="908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24" name="Rectangle 2"/>
          <p:cNvSpPr>
            <a:spLocks noGrp="1" noChangeArrowheads="1"/>
          </p:cNvSpPr>
          <p:nvPr>
            <p:ph type="title"/>
          </p:nvPr>
        </p:nvSpPr>
        <p:spPr>
          <a:xfrm>
            <a:off x="111204" y="177114"/>
            <a:ext cx="8804196" cy="458587"/>
          </a:xfrm>
        </p:spPr>
        <p:txBody>
          <a:bodyPr>
            <a:spAutoFit/>
          </a:bodyPr>
          <a:lstStyle/>
          <a:p>
            <a:r>
              <a:rPr lang="en-US" sz="2800" dirty="0" smtClean="0"/>
              <a:t> The CSE Software Ecosystem Challenge</a:t>
            </a:r>
          </a:p>
        </p:txBody>
      </p:sp>
      <p:sp>
        <p:nvSpPr>
          <p:cNvPr id="5125" name="Rectangle 3"/>
          <p:cNvSpPr>
            <a:spLocks noChangeArrowheads="1"/>
          </p:cNvSpPr>
          <p:nvPr/>
        </p:nvSpPr>
        <p:spPr bwMode="auto">
          <a:xfrm>
            <a:off x="231775" y="593725"/>
            <a:ext cx="8602663"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marL="342900" indent="-171450">
              <a:spcAft>
                <a:spcPct val="15000"/>
              </a:spcAft>
              <a:buSzPct val="100000"/>
              <a:buFontTx/>
              <a:buChar char="•"/>
            </a:pPr>
            <a:r>
              <a:rPr lang="en-US" dirty="0">
                <a:solidFill>
                  <a:schemeClr val="accent2"/>
                </a:solidFill>
              </a:rPr>
              <a:t>Develop </a:t>
            </a:r>
            <a:r>
              <a:rPr lang="en-US" dirty="0" smtClean="0">
                <a:solidFill>
                  <a:schemeClr val="accent2"/>
                </a:solidFill>
              </a:rPr>
              <a:t>an ecosystem of </a:t>
            </a:r>
            <a:r>
              <a:rPr lang="en-US" dirty="0">
                <a:solidFill>
                  <a:schemeClr val="accent2"/>
                </a:solidFill>
              </a:rPr>
              <a:t>trusted, high-quality, reusable, compatible, software packages/components including capabilities for:</a:t>
            </a:r>
            <a:endParaRPr lang="en-US" sz="800" dirty="0">
              <a:solidFill>
                <a:schemeClr val="accent2"/>
              </a:solidFill>
            </a:endParaRPr>
          </a:p>
          <a:p>
            <a:pPr marL="685800" lvl="1" indent="-228600">
              <a:spcAft>
                <a:spcPct val="15000"/>
              </a:spcAft>
              <a:buSzPct val="100000"/>
              <a:buFont typeface="Courier New" pitchFamily="49" charset="0"/>
              <a:buChar char="o"/>
            </a:pPr>
            <a:r>
              <a:rPr lang="en-US" sz="1600" b="1" dirty="0"/>
              <a:t>Discretization</a:t>
            </a:r>
            <a:r>
              <a:rPr lang="en-US" sz="1600" dirty="0"/>
              <a:t>: a) geometry, b) meshing, b) approximation, c) adaptive refinement, …</a:t>
            </a:r>
          </a:p>
          <a:p>
            <a:pPr marL="685800" lvl="1" indent="-228600">
              <a:spcAft>
                <a:spcPct val="15000"/>
              </a:spcAft>
              <a:buSzPct val="100000"/>
              <a:buFont typeface="Courier New" pitchFamily="49" charset="0"/>
              <a:buChar char="o"/>
            </a:pPr>
            <a:r>
              <a:rPr lang="en-US" sz="1600" b="1" dirty="0"/>
              <a:t>Parallelization</a:t>
            </a:r>
            <a:r>
              <a:rPr lang="en-US" sz="1600" dirty="0"/>
              <a:t>: a) parallel support, b) load balancing, …</a:t>
            </a:r>
          </a:p>
          <a:p>
            <a:pPr marL="685800" lvl="1" indent="-228600">
              <a:spcAft>
                <a:spcPct val="15000"/>
              </a:spcAft>
              <a:buSzPct val="100000"/>
              <a:buFont typeface="Courier New" pitchFamily="49" charset="0"/>
              <a:buChar char="o"/>
            </a:pPr>
            <a:r>
              <a:rPr lang="en-US" sz="1600" b="1" dirty="0"/>
              <a:t>General </a:t>
            </a:r>
            <a:r>
              <a:rPr lang="en-US" sz="1600" b="1" dirty="0" err="1"/>
              <a:t>numerics</a:t>
            </a:r>
            <a:r>
              <a:rPr lang="en-US" sz="1600" dirty="0"/>
              <a:t>: a) automatic differentiation, …</a:t>
            </a:r>
          </a:p>
          <a:p>
            <a:pPr marL="685800" lvl="1" indent="-228600">
              <a:spcAft>
                <a:spcPct val="15000"/>
              </a:spcAft>
              <a:buSzPct val="100000"/>
              <a:buFont typeface="Courier New" pitchFamily="49" charset="0"/>
              <a:buChar char="o"/>
            </a:pPr>
            <a:r>
              <a:rPr lang="en-US" sz="1600" b="1" dirty="0"/>
              <a:t>Solvers</a:t>
            </a:r>
            <a:r>
              <a:rPr lang="en-US" sz="1600" dirty="0"/>
              <a:t>: a) linear-algebra, b) linear solvers, c) </a:t>
            </a:r>
            <a:r>
              <a:rPr lang="en-US" sz="1600" dirty="0" err="1"/>
              <a:t>preconditioners</a:t>
            </a:r>
            <a:r>
              <a:rPr lang="en-US" sz="1600" dirty="0"/>
              <a:t>, d) nonlinear solvers, e) time integration, … </a:t>
            </a:r>
          </a:p>
          <a:p>
            <a:pPr marL="685800" lvl="1" indent="-228600">
              <a:spcAft>
                <a:spcPct val="15000"/>
              </a:spcAft>
              <a:buSzPct val="100000"/>
              <a:buFont typeface="Courier New" pitchFamily="49" charset="0"/>
              <a:buChar char="o"/>
            </a:pPr>
            <a:r>
              <a:rPr lang="en-US" sz="1600" b="1" dirty="0"/>
              <a:t>Analysis capabilities</a:t>
            </a:r>
            <a:r>
              <a:rPr lang="en-US" sz="1600" dirty="0"/>
              <a:t>: a) embedded error-estimation, b) embedded sensitivities, c) stability analysis and bifurcation, d) embedded optimization, d) embedded UQ, …</a:t>
            </a:r>
          </a:p>
          <a:p>
            <a:pPr marL="685800" lvl="1" indent="-228600">
              <a:spcAft>
                <a:spcPct val="15000"/>
              </a:spcAft>
              <a:buSzPct val="100000"/>
              <a:buFont typeface="Courier New" pitchFamily="49" charset="0"/>
              <a:buChar char="o"/>
            </a:pPr>
            <a:r>
              <a:rPr lang="en-US" sz="1600" b="1" dirty="0" err="1"/>
              <a:t>Input/Output</a:t>
            </a:r>
            <a:r>
              <a:rPr lang="en-US" sz="1600" dirty="0"/>
              <a:t> …</a:t>
            </a:r>
          </a:p>
          <a:p>
            <a:pPr marL="685800" lvl="1" indent="-228600">
              <a:spcAft>
                <a:spcPct val="15000"/>
              </a:spcAft>
              <a:buSzPct val="100000"/>
              <a:buFont typeface="Courier New" pitchFamily="49" charset="0"/>
              <a:buChar char="o"/>
            </a:pPr>
            <a:r>
              <a:rPr lang="en-US" sz="1600" b="1" dirty="0"/>
              <a:t>Visualization</a:t>
            </a:r>
            <a:r>
              <a:rPr lang="en-US" sz="1600" dirty="0"/>
              <a:t> …</a:t>
            </a:r>
          </a:p>
          <a:p>
            <a:pPr marL="685800" lvl="1" indent="-228600">
              <a:spcAft>
                <a:spcPct val="15000"/>
              </a:spcAft>
              <a:buSzPct val="100000"/>
              <a:buFont typeface="Courier New" pitchFamily="49" charset="0"/>
              <a:buChar char="o"/>
            </a:pPr>
            <a:r>
              <a:rPr lang="en-US" sz="1600" dirty="0"/>
              <a:t>...</a:t>
            </a:r>
          </a:p>
        </p:txBody>
      </p:sp>
      <p:sp>
        <p:nvSpPr>
          <p:cNvPr id="11270" name="Rectangle 41"/>
          <p:cNvSpPr>
            <a:spLocks noChangeArrowheads="1"/>
          </p:cNvSpPr>
          <p:nvPr/>
        </p:nvSpPr>
        <p:spPr bwMode="auto">
          <a:xfrm>
            <a:off x="381000" y="4371975"/>
            <a:ext cx="4381500" cy="179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1" name="Text Box 42"/>
          <p:cNvSpPr txBox="1">
            <a:spLocks noChangeArrowheads="1"/>
          </p:cNvSpPr>
          <p:nvPr/>
        </p:nvSpPr>
        <p:spPr bwMode="auto">
          <a:xfrm>
            <a:off x="381000" y="4022725"/>
            <a:ext cx="2133600" cy="3381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dirty="0"/>
              <a:t>CSE </a:t>
            </a:r>
            <a:r>
              <a:rPr lang="en-US" sz="1600" dirty="0" smtClean="0"/>
              <a:t>Ecosystem </a:t>
            </a:r>
            <a:endParaRPr lang="en-US" sz="1600" dirty="0"/>
          </a:p>
        </p:txBody>
      </p:sp>
      <p:cxnSp>
        <p:nvCxnSpPr>
          <p:cNvPr id="11272" name="AutoShape 49"/>
          <p:cNvCxnSpPr>
            <a:cxnSpLocks noChangeShapeType="1"/>
          </p:cNvCxnSpPr>
          <p:nvPr/>
        </p:nvCxnSpPr>
        <p:spPr bwMode="auto">
          <a:xfrm rot="10800000" flipV="1">
            <a:off x="1455738" y="4830763"/>
            <a:ext cx="409575" cy="7937"/>
          </a:xfrm>
          <a:prstGeom prst="straightConnector1">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cxnSp>
      <p:grpSp>
        <p:nvGrpSpPr>
          <p:cNvPr id="2" name="Group 43"/>
          <p:cNvGrpSpPr>
            <a:grpSpLocks/>
          </p:cNvGrpSpPr>
          <p:nvPr/>
        </p:nvGrpSpPr>
        <p:grpSpPr bwMode="auto">
          <a:xfrm>
            <a:off x="1865313" y="4505325"/>
            <a:ext cx="922337" cy="538163"/>
            <a:chOff x="920" y="1216"/>
            <a:chExt cx="896" cy="460"/>
          </a:xfrm>
        </p:grpSpPr>
        <p:sp>
          <p:nvSpPr>
            <p:cNvPr id="5181"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B</a:t>
              </a:r>
            </a:p>
          </p:txBody>
        </p:sp>
        <p:sp>
          <p:nvSpPr>
            <p:cNvPr id="5182"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cxnSp>
        <p:nvCxnSpPr>
          <p:cNvPr id="11274" name="AutoShape 49"/>
          <p:cNvCxnSpPr>
            <a:cxnSpLocks noChangeShapeType="1"/>
            <a:stCxn id="11283" idx="2"/>
          </p:cNvCxnSpPr>
          <p:nvPr/>
        </p:nvCxnSpPr>
        <p:spPr bwMode="auto">
          <a:xfrm rot="5400000">
            <a:off x="2182019" y="3842544"/>
            <a:ext cx="22225" cy="2395537"/>
          </a:xfrm>
          <a:prstGeom prst="bentConnector3">
            <a:avLst>
              <a:gd name="adj1" fmla="val 1128569"/>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11275" name="Rectangle 33"/>
          <p:cNvSpPr>
            <a:spLocks noChangeArrowheads="1"/>
          </p:cNvSpPr>
          <p:nvPr/>
        </p:nvSpPr>
        <p:spPr bwMode="auto">
          <a:xfrm>
            <a:off x="4229100" y="4632325"/>
            <a:ext cx="376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a:t>
            </a:r>
          </a:p>
        </p:txBody>
      </p:sp>
      <p:sp>
        <p:nvSpPr>
          <p:cNvPr id="11276" name="Rectangle 37"/>
          <p:cNvSpPr>
            <a:spLocks noChangeArrowheads="1"/>
          </p:cNvSpPr>
          <p:nvPr/>
        </p:nvSpPr>
        <p:spPr bwMode="auto">
          <a:xfrm>
            <a:off x="609600" y="5584825"/>
            <a:ext cx="376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a:t>
            </a:r>
          </a:p>
        </p:txBody>
      </p:sp>
      <p:grpSp>
        <p:nvGrpSpPr>
          <p:cNvPr id="3" name="Group 43"/>
          <p:cNvGrpSpPr>
            <a:grpSpLocks/>
          </p:cNvGrpSpPr>
          <p:nvPr/>
        </p:nvGrpSpPr>
        <p:grpSpPr bwMode="auto">
          <a:xfrm>
            <a:off x="2354263" y="5448300"/>
            <a:ext cx="922337" cy="538163"/>
            <a:chOff x="920" y="1216"/>
            <a:chExt cx="896" cy="460"/>
          </a:xfrm>
        </p:grpSpPr>
        <p:sp>
          <p:nvSpPr>
            <p:cNvPr id="5179"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Y</a:t>
              </a:r>
            </a:p>
          </p:txBody>
        </p:sp>
        <p:sp>
          <p:nvSpPr>
            <p:cNvPr id="5180"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cxnSp>
        <p:nvCxnSpPr>
          <p:cNvPr id="11278" name="AutoShape 49"/>
          <p:cNvCxnSpPr>
            <a:cxnSpLocks noChangeShapeType="1"/>
          </p:cNvCxnSpPr>
          <p:nvPr/>
        </p:nvCxnSpPr>
        <p:spPr bwMode="auto">
          <a:xfrm rot="10800000">
            <a:off x="1905000" y="5638800"/>
            <a:ext cx="449263" cy="134938"/>
          </a:xfrm>
          <a:prstGeom prst="straightConnector1">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11279" name="Rectangle 44"/>
          <p:cNvSpPr>
            <a:spLocks noChangeArrowheads="1"/>
          </p:cNvSpPr>
          <p:nvPr/>
        </p:nvSpPr>
        <p:spPr bwMode="auto">
          <a:xfrm>
            <a:off x="609600" y="4914900"/>
            <a:ext cx="228600" cy="114300"/>
          </a:xfrm>
          <a:prstGeom prst="rect">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p>
            <a:endParaRPr lang="en-US"/>
          </a:p>
        </p:txBody>
      </p:sp>
      <p:sp>
        <p:nvSpPr>
          <p:cNvPr id="11280" name="Rectangle 45"/>
          <p:cNvSpPr>
            <a:spLocks noChangeArrowheads="1"/>
          </p:cNvSpPr>
          <p:nvPr/>
        </p:nvSpPr>
        <p:spPr bwMode="auto">
          <a:xfrm rot="-5400000">
            <a:off x="971550" y="5581650"/>
            <a:ext cx="228600" cy="114300"/>
          </a:xfrm>
          <a:prstGeom prst="rect">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p>
            <a:endParaRPr lang="en-US"/>
          </a:p>
        </p:txBody>
      </p:sp>
      <p:cxnSp>
        <p:nvCxnSpPr>
          <p:cNvPr id="11281" name="AutoShape 49"/>
          <p:cNvCxnSpPr>
            <a:cxnSpLocks noChangeShapeType="1"/>
            <a:stCxn id="11280" idx="0"/>
            <a:endCxn id="11279" idx="2"/>
          </p:cNvCxnSpPr>
          <p:nvPr/>
        </p:nvCxnSpPr>
        <p:spPr bwMode="auto">
          <a:xfrm rot="10800000">
            <a:off x="723900" y="5029200"/>
            <a:ext cx="304800" cy="609600"/>
          </a:xfrm>
          <a:prstGeom prst="bentConnector2">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1282" name="AutoShape 49"/>
          <p:cNvCxnSpPr>
            <a:cxnSpLocks noChangeShapeType="1"/>
          </p:cNvCxnSpPr>
          <p:nvPr/>
        </p:nvCxnSpPr>
        <p:spPr bwMode="auto">
          <a:xfrm rot="5400000" flipH="1" flipV="1">
            <a:off x="1638301" y="4857750"/>
            <a:ext cx="501650" cy="873125"/>
          </a:xfrm>
          <a:prstGeom prst="straightConnector1">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11283" name="Rectangle 52"/>
          <p:cNvSpPr>
            <a:spLocks noChangeArrowheads="1"/>
          </p:cNvSpPr>
          <p:nvPr/>
        </p:nvSpPr>
        <p:spPr bwMode="auto">
          <a:xfrm>
            <a:off x="3276600" y="4914900"/>
            <a:ext cx="228600" cy="114300"/>
          </a:xfrm>
          <a:prstGeom prst="rect">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p>
            <a:endParaRPr lang="en-US"/>
          </a:p>
        </p:txBody>
      </p:sp>
      <p:grpSp>
        <p:nvGrpSpPr>
          <p:cNvPr id="4" name="Group 43"/>
          <p:cNvGrpSpPr>
            <a:grpSpLocks/>
          </p:cNvGrpSpPr>
          <p:nvPr/>
        </p:nvGrpSpPr>
        <p:grpSpPr bwMode="auto">
          <a:xfrm>
            <a:off x="3581400" y="5448300"/>
            <a:ext cx="922338" cy="538163"/>
            <a:chOff x="920" y="1216"/>
            <a:chExt cx="896" cy="460"/>
          </a:xfrm>
        </p:grpSpPr>
        <p:sp>
          <p:nvSpPr>
            <p:cNvPr id="5177"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Z</a:t>
              </a:r>
            </a:p>
          </p:txBody>
        </p:sp>
        <p:sp>
          <p:nvSpPr>
            <p:cNvPr id="5178"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cxnSp>
        <p:nvCxnSpPr>
          <p:cNvPr id="11285" name="AutoShape 49"/>
          <p:cNvCxnSpPr>
            <a:cxnSpLocks noChangeShapeType="1"/>
          </p:cNvCxnSpPr>
          <p:nvPr/>
        </p:nvCxnSpPr>
        <p:spPr bwMode="auto">
          <a:xfrm rot="16200000" flipV="1">
            <a:off x="3597275" y="5114925"/>
            <a:ext cx="509588" cy="382588"/>
          </a:xfrm>
          <a:prstGeom prst="straightConnector1">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1286" name="AutoShape 49"/>
          <p:cNvCxnSpPr>
            <a:cxnSpLocks noChangeShapeType="1"/>
          </p:cNvCxnSpPr>
          <p:nvPr/>
        </p:nvCxnSpPr>
        <p:spPr bwMode="auto">
          <a:xfrm rot="10800000">
            <a:off x="3276600" y="5773738"/>
            <a:ext cx="304800" cy="1587"/>
          </a:xfrm>
          <a:prstGeom prst="straightConnector1">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cxnSp>
      <p:grpSp>
        <p:nvGrpSpPr>
          <p:cNvPr id="5" name="Group 43"/>
          <p:cNvGrpSpPr>
            <a:grpSpLocks/>
          </p:cNvGrpSpPr>
          <p:nvPr/>
        </p:nvGrpSpPr>
        <p:grpSpPr bwMode="auto">
          <a:xfrm>
            <a:off x="533400" y="4513263"/>
            <a:ext cx="922338" cy="538162"/>
            <a:chOff x="920" y="1216"/>
            <a:chExt cx="896" cy="460"/>
          </a:xfrm>
        </p:grpSpPr>
        <p:sp>
          <p:nvSpPr>
            <p:cNvPr id="5175"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A</a:t>
              </a:r>
            </a:p>
          </p:txBody>
        </p:sp>
        <p:sp>
          <p:nvSpPr>
            <p:cNvPr id="5176"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grpSp>
        <p:nvGrpSpPr>
          <p:cNvPr id="6" name="Group 43"/>
          <p:cNvGrpSpPr>
            <a:grpSpLocks/>
          </p:cNvGrpSpPr>
          <p:nvPr/>
        </p:nvGrpSpPr>
        <p:grpSpPr bwMode="auto">
          <a:xfrm>
            <a:off x="3198813" y="4513263"/>
            <a:ext cx="922337" cy="538162"/>
            <a:chOff x="920" y="1216"/>
            <a:chExt cx="896" cy="460"/>
          </a:xfrm>
        </p:grpSpPr>
        <p:sp>
          <p:nvSpPr>
            <p:cNvPr id="5173"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C</a:t>
              </a:r>
            </a:p>
          </p:txBody>
        </p:sp>
        <p:sp>
          <p:nvSpPr>
            <p:cNvPr id="5174"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grpSp>
        <p:nvGrpSpPr>
          <p:cNvPr id="7" name="Group 43"/>
          <p:cNvGrpSpPr>
            <a:grpSpLocks/>
          </p:cNvGrpSpPr>
          <p:nvPr/>
        </p:nvGrpSpPr>
        <p:grpSpPr bwMode="auto">
          <a:xfrm>
            <a:off x="990600" y="5432425"/>
            <a:ext cx="922338" cy="538163"/>
            <a:chOff x="920" y="1216"/>
            <a:chExt cx="896" cy="460"/>
          </a:xfrm>
        </p:grpSpPr>
        <p:sp>
          <p:nvSpPr>
            <p:cNvPr id="5171"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X</a:t>
              </a:r>
            </a:p>
          </p:txBody>
        </p:sp>
        <p:sp>
          <p:nvSpPr>
            <p:cNvPr id="5172"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sp>
        <p:nvSpPr>
          <p:cNvPr id="11290" name="Text Box 42"/>
          <p:cNvSpPr txBox="1">
            <a:spLocks noChangeArrowheads="1"/>
          </p:cNvSpPr>
          <p:nvPr/>
        </p:nvSpPr>
        <p:spPr bwMode="auto">
          <a:xfrm>
            <a:off x="5943600" y="3429000"/>
            <a:ext cx="952500" cy="3381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t>APP1</a:t>
            </a:r>
          </a:p>
        </p:txBody>
      </p:sp>
      <p:grpSp>
        <p:nvGrpSpPr>
          <p:cNvPr id="8" name="Group 43"/>
          <p:cNvGrpSpPr>
            <a:grpSpLocks/>
          </p:cNvGrpSpPr>
          <p:nvPr/>
        </p:nvGrpSpPr>
        <p:grpSpPr bwMode="auto">
          <a:xfrm>
            <a:off x="7505700" y="3949700"/>
            <a:ext cx="922338" cy="538163"/>
            <a:chOff x="920" y="1216"/>
            <a:chExt cx="896" cy="460"/>
          </a:xfrm>
        </p:grpSpPr>
        <p:sp>
          <p:nvSpPr>
            <p:cNvPr id="5169"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B</a:t>
              </a:r>
            </a:p>
          </p:txBody>
        </p:sp>
        <p:sp>
          <p:nvSpPr>
            <p:cNvPr id="5170"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grpSp>
        <p:nvGrpSpPr>
          <p:cNvPr id="9" name="Group 43"/>
          <p:cNvGrpSpPr>
            <a:grpSpLocks/>
          </p:cNvGrpSpPr>
          <p:nvPr/>
        </p:nvGrpSpPr>
        <p:grpSpPr bwMode="auto">
          <a:xfrm>
            <a:off x="6173788" y="3957638"/>
            <a:ext cx="922337" cy="538162"/>
            <a:chOff x="920" y="1216"/>
            <a:chExt cx="896" cy="460"/>
          </a:xfrm>
        </p:grpSpPr>
        <p:sp>
          <p:nvSpPr>
            <p:cNvPr id="5167"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A</a:t>
              </a:r>
            </a:p>
          </p:txBody>
        </p:sp>
        <p:sp>
          <p:nvSpPr>
            <p:cNvPr id="5168"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sp>
        <p:nvSpPr>
          <p:cNvPr id="11293" name="Rectangle 41"/>
          <p:cNvSpPr>
            <a:spLocks noChangeArrowheads="1"/>
          </p:cNvSpPr>
          <p:nvPr/>
        </p:nvSpPr>
        <p:spPr bwMode="auto">
          <a:xfrm>
            <a:off x="5181600" y="5226050"/>
            <a:ext cx="3733800" cy="144145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294" name="Text Box 42"/>
          <p:cNvSpPr txBox="1">
            <a:spLocks noChangeArrowheads="1"/>
          </p:cNvSpPr>
          <p:nvPr/>
        </p:nvSpPr>
        <p:spPr bwMode="auto">
          <a:xfrm>
            <a:off x="5181600" y="4876800"/>
            <a:ext cx="952500" cy="3381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t>APP2</a:t>
            </a:r>
          </a:p>
        </p:txBody>
      </p:sp>
      <p:grpSp>
        <p:nvGrpSpPr>
          <p:cNvPr id="10" name="Group 43"/>
          <p:cNvGrpSpPr>
            <a:grpSpLocks/>
          </p:cNvGrpSpPr>
          <p:nvPr/>
        </p:nvGrpSpPr>
        <p:grpSpPr bwMode="auto">
          <a:xfrm>
            <a:off x="6743700" y="5397500"/>
            <a:ext cx="922338" cy="538163"/>
            <a:chOff x="920" y="1216"/>
            <a:chExt cx="896" cy="460"/>
          </a:xfrm>
        </p:grpSpPr>
        <p:sp>
          <p:nvSpPr>
            <p:cNvPr id="5165"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B</a:t>
              </a:r>
            </a:p>
          </p:txBody>
        </p:sp>
        <p:sp>
          <p:nvSpPr>
            <p:cNvPr id="5166"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grpSp>
        <p:nvGrpSpPr>
          <p:cNvPr id="11" name="Group 43"/>
          <p:cNvGrpSpPr>
            <a:grpSpLocks/>
          </p:cNvGrpSpPr>
          <p:nvPr/>
        </p:nvGrpSpPr>
        <p:grpSpPr bwMode="auto">
          <a:xfrm>
            <a:off x="5411788" y="5405438"/>
            <a:ext cx="922337" cy="538162"/>
            <a:chOff x="920" y="1216"/>
            <a:chExt cx="896" cy="460"/>
          </a:xfrm>
        </p:grpSpPr>
        <p:sp>
          <p:nvSpPr>
            <p:cNvPr id="5163"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A</a:t>
              </a:r>
            </a:p>
          </p:txBody>
        </p:sp>
        <p:sp>
          <p:nvSpPr>
            <p:cNvPr id="5164"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grpSp>
        <p:nvGrpSpPr>
          <p:cNvPr id="12" name="Group 43"/>
          <p:cNvGrpSpPr>
            <a:grpSpLocks/>
          </p:cNvGrpSpPr>
          <p:nvPr/>
        </p:nvGrpSpPr>
        <p:grpSpPr bwMode="auto">
          <a:xfrm>
            <a:off x="7886700" y="5372100"/>
            <a:ext cx="922338" cy="538163"/>
            <a:chOff x="920" y="1216"/>
            <a:chExt cx="896" cy="460"/>
          </a:xfrm>
        </p:grpSpPr>
        <p:sp>
          <p:nvSpPr>
            <p:cNvPr id="5161"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C</a:t>
              </a:r>
            </a:p>
          </p:txBody>
        </p:sp>
        <p:sp>
          <p:nvSpPr>
            <p:cNvPr id="5162"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grpSp>
        <p:nvGrpSpPr>
          <p:cNvPr id="13" name="Group 43"/>
          <p:cNvGrpSpPr>
            <a:grpSpLocks/>
          </p:cNvGrpSpPr>
          <p:nvPr/>
        </p:nvGrpSpPr>
        <p:grpSpPr bwMode="auto">
          <a:xfrm>
            <a:off x="6858000" y="6057900"/>
            <a:ext cx="922338" cy="538163"/>
            <a:chOff x="920" y="1216"/>
            <a:chExt cx="896" cy="460"/>
          </a:xfrm>
        </p:grpSpPr>
        <p:sp>
          <p:nvSpPr>
            <p:cNvPr id="5159"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Y</a:t>
              </a:r>
            </a:p>
          </p:txBody>
        </p:sp>
        <p:sp>
          <p:nvSpPr>
            <p:cNvPr id="5160"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grpSp>
        <p:nvGrpSpPr>
          <p:cNvPr id="14" name="Group 43"/>
          <p:cNvGrpSpPr>
            <a:grpSpLocks/>
          </p:cNvGrpSpPr>
          <p:nvPr/>
        </p:nvGrpSpPr>
        <p:grpSpPr bwMode="auto">
          <a:xfrm>
            <a:off x="5494338" y="6042025"/>
            <a:ext cx="922337" cy="538163"/>
            <a:chOff x="920" y="1216"/>
            <a:chExt cx="896" cy="460"/>
          </a:xfrm>
        </p:grpSpPr>
        <p:sp>
          <p:nvSpPr>
            <p:cNvPr id="5157"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X</a:t>
              </a:r>
            </a:p>
          </p:txBody>
        </p:sp>
        <p:sp>
          <p:nvSpPr>
            <p:cNvPr id="5158"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sp>
        <p:nvSpPr>
          <p:cNvPr id="5156" name="Rectangle 61"/>
          <p:cNvSpPr>
            <a:spLocks noChangeArrowheads="1"/>
          </p:cNvSpPr>
          <p:nvPr/>
        </p:nvSpPr>
        <p:spPr bwMode="auto">
          <a:xfrm>
            <a:off x="457200" y="6172200"/>
            <a:ext cx="4572000" cy="684803"/>
          </a:xfrm>
          <a:prstGeom prst="rect">
            <a:avLst/>
          </a:prstGeom>
          <a:solidFill>
            <a:schemeClr val="bg1"/>
          </a:solidFill>
          <a:ln>
            <a:noFill/>
          </a:ln>
          <a:extLst/>
        </p:spPr>
        <p:txBody>
          <a:bodyPr>
            <a:spAutoFit/>
          </a:bodyPr>
          <a:lstStyle/>
          <a:p>
            <a:pPr marL="173038">
              <a:spcAft>
                <a:spcPts val="325"/>
              </a:spcAft>
            </a:pPr>
            <a:r>
              <a:rPr lang="en-US" dirty="0">
                <a:solidFill>
                  <a:srgbClr val="D30AA5"/>
                </a:solidFill>
              </a:rPr>
              <a:t>Trilinos is a smaller example</a:t>
            </a:r>
            <a:endParaRPr lang="en-US" dirty="0"/>
          </a:p>
          <a:p>
            <a:pPr marL="173038">
              <a:spcAft>
                <a:spcPts val="325"/>
              </a:spcAft>
            </a:pPr>
            <a:r>
              <a:rPr lang="en-US" dirty="0" smtClean="0">
                <a:solidFill>
                  <a:srgbClr val="D30AA5"/>
                </a:solidFill>
              </a:rPr>
              <a:t>CASL and IDEAS are larger examples</a:t>
            </a:r>
          </a:p>
        </p:txBody>
      </p:sp>
    </p:spTree>
    <p:custDataLst>
      <p:tags r:id="rId1"/>
    </p:custDataLst>
    <p:extLst>
      <p:ext uri="{BB962C8B-B14F-4D97-AF65-F5344CB8AC3E}">
        <p14:creationId xmlns:p14="http://schemas.microsoft.com/office/powerpoint/2010/main" val="763238084"/>
      </p:ext>
    </p:extLst>
  </p:cSld>
  <p:clrMapOvr>
    <a:masterClrMapping/>
  </p:clrMapOvr>
  <mc:AlternateContent xmlns:mc="http://schemas.openxmlformats.org/markup-compatibility/2006">
    <mc:Choice xmlns:p14="http://schemas.microsoft.com/office/powerpoint/2010/main" Requires="p14">
      <p:transition spd="med" p14:dur="700" advTm="66362">
        <p:fade/>
      </p:transition>
    </mc:Choice>
    <mc:Fallback>
      <p:transition spd="med" advTm="66362">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dissolve">
                                      <p:cBhvr>
                                        <p:cTn id="7" dur="500"/>
                                        <p:tgtEl>
                                          <p:spTgt spid="1127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271"/>
                                        </p:tgtEl>
                                        <p:attrNameLst>
                                          <p:attrName>style.visibility</p:attrName>
                                        </p:attrNameLst>
                                      </p:cBhvr>
                                      <p:to>
                                        <p:strVal val="visible"/>
                                      </p:to>
                                    </p:set>
                                    <p:animEffect transition="in" filter="dissolve">
                                      <p:cBhvr>
                                        <p:cTn id="10" dur="500"/>
                                        <p:tgtEl>
                                          <p:spTgt spid="11271"/>
                                        </p:tgtEl>
                                      </p:cBhvr>
                                    </p:animEffect>
                                  </p:childTnLst>
                                </p:cTn>
                              </p:par>
                              <p:par>
                                <p:cTn id="11" presetID="9" presetClass="entr" presetSubtype="0" fill="hold" nodeType="withEffect">
                                  <p:stCondLst>
                                    <p:cond delay="0"/>
                                  </p:stCondLst>
                                  <p:childTnLst>
                                    <p:set>
                                      <p:cBhvr>
                                        <p:cTn id="12" dur="1" fill="hold">
                                          <p:stCondLst>
                                            <p:cond delay="0"/>
                                          </p:stCondLst>
                                        </p:cTn>
                                        <p:tgtEl>
                                          <p:spTgt spid="11272"/>
                                        </p:tgtEl>
                                        <p:attrNameLst>
                                          <p:attrName>style.visibility</p:attrName>
                                        </p:attrNameLst>
                                      </p:cBhvr>
                                      <p:to>
                                        <p:strVal val="visible"/>
                                      </p:to>
                                    </p:set>
                                    <p:animEffect transition="in" filter="dissolve">
                                      <p:cBhvr>
                                        <p:cTn id="13" dur="500"/>
                                        <p:tgtEl>
                                          <p:spTgt spid="11272"/>
                                        </p:tgtEl>
                                      </p:cBhvr>
                                    </p:animEffect>
                                  </p:childTnLst>
                                </p:cTn>
                              </p:par>
                              <p:par>
                                <p:cTn id="14" presetID="9"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par>
                                <p:cTn id="17" presetID="9" presetClass="entr" presetSubtype="0" fill="hold" nodeType="withEffect">
                                  <p:stCondLst>
                                    <p:cond delay="0"/>
                                  </p:stCondLst>
                                  <p:childTnLst>
                                    <p:set>
                                      <p:cBhvr>
                                        <p:cTn id="18" dur="1" fill="hold">
                                          <p:stCondLst>
                                            <p:cond delay="0"/>
                                          </p:stCondLst>
                                        </p:cTn>
                                        <p:tgtEl>
                                          <p:spTgt spid="11274"/>
                                        </p:tgtEl>
                                        <p:attrNameLst>
                                          <p:attrName>style.visibility</p:attrName>
                                        </p:attrNameLst>
                                      </p:cBhvr>
                                      <p:to>
                                        <p:strVal val="visible"/>
                                      </p:to>
                                    </p:set>
                                    <p:animEffect transition="in" filter="dissolve">
                                      <p:cBhvr>
                                        <p:cTn id="19" dur="500"/>
                                        <p:tgtEl>
                                          <p:spTgt spid="1127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275"/>
                                        </p:tgtEl>
                                        <p:attrNameLst>
                                          <p:attrName>style.visibility</p:attrName>
                                        </p:attrNameLst>
                                      </p:cBhvr>
                                      <p:to>
                                        <p:strVal val="visible"/>
                                      </p:to>
                                    </p:set>
                                    <p:animEffect transition="in" filter="dissolve">
                                      <p:cBhvr>
                                        <p:cTn id="22" dur="500"/>
                                        <p:tgtEl>
                                          <p:spTgt spid="1127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276"/>
                                        </p:tgtEl>
                                        <p:attrNameLst>
                                          <p:attrName>style.visibility</p:attrName>
                                        </p:attrNameLst>
                                      </p:cBhvr>
                                      <p:to>
                                        <p:strVal val="visible"/>
                                      </p:to>
                                    </p:set>
                                    <p:animEffect transition="in" filter="dissolve">
                                      <p:cBhvr>
                                        <p:cTn id="25" dur="500"/>
                                        <p:tgtEl>
                                          <p:spTgt spid="11276"/>
                                        </p:tgtEl>
                                      </p:cBhvr>
                                    </p:animEffect>
                                  </p:childTnLst>
                                </p:cTn>
                              </p:par>
                              <p:par>
                                <p:cTn id="26" presetID="9" presetClass="entr" presetSubtype="0"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par>
                                <p:cTn id="29" presetID="9" presetClass="entr" presetSubtype="0" fill="hold" nodeType="withEffect">
                                  <p:stCondLst>
                                    <p:cond delay="0"/>
                                  </p:stCondLst>
                                  <p:childTnLst>
                                    <p:set>
                                      <p:cBhvr>
                                        <p:cTn id="30" dur="1" fill="hold">
                                          <p:stCondLst>
                                            <p:cond delay="0"/>
                                          </p:stCondLst>
                                        </p:cTn>
                                        <p:tgtEl>
                                          <p:spTgt spid="11278"/>
                                        </p:tgtEl>
                                        <p:attrNameLst>
                                          <p:attrName>style.visibility</p:attrName>
                                        </p:attrNameLst>
                                      </p:cBhvr>
                                      <p:to>
                                        <p:strVal val="visible"/>
                                      </p:to>
                                    </p:set>
                                    <p:animEffect transition="in" filter="dissolve">
                                      <p:cBhvr>
                                        <p:cTn id="31" dur="500"/>
                                        <p:tgtEl>
                                          <p:spTgt spid="1127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279"/>
                                        </p:tgtEl>
                                        <p:attrNameLst>
                                          <p:attrName>style.visibility</p:attrName>
                                        </p:attrNameLst>
                                      </p:cBhvr>
                                      <p:to>
                                        <p:strVal val="visible"/>
                                      </p:to>
                                    </p:set>
                                    <p:animEffect transition="in" filter="dissolve">
                                      <p:cBhvr>
                                        <p:cTn id="34" dur="500"/>
                                        <p:tgtEl>
                                          <p:spTgt spid="1127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1280"/>
                                        </p:tgtEl>
                                        <p:attrNameLst>
                                          <p:attrName>style.visibility</p:attrName>
                                        </p:attrNameLst>
                                      </p:cBhvr>
                                      <p:to>
                                        <p:strVal val="visible"/>
                                      </p:to>
                                    </p:set>
                                    <p:animEffect transition="in" filter="dissolve">
                                      <p:cBhvr>
                                        <p:cTn id="37" dur="500"/>
                                        <p:tgtEl>
                                          <p:spTgt spid="11280"/>
                                        </p:tgtEl>
                                      </p:cBhvr>
                                    </p:animEffect>
                                  </p:childTnLst>
                                </p:cTn>
                              </p:par>
                              <p:par>
                                <p:cTn id="38" presetID="9" presetClass="entr" presetSubtype="0" fill="hold" nodeType="withEffect">
                                  <p:stCondLst>
                                    <p:cond delay="0"/>
                                  </p:stCondLst>
                                  <p:childTnLst>
                                    <p:set>
                                      <p:cBhvr>
                                        <p:cTn id="39" dur="1" fill="hold">
                                          <p:stCondLst>
                                            <p:cond delay="0"/>
                                          </p:stCondLst>
                                        </p:cTn>
                                        <p:tgtEl>
                                          <p:spTgt spid="11281"/>
                                        </p:tgtEl>
                                        <p:attrNameLst>
                                          <p:attrName>style.visibility</p:attrName>
                                        </p:attrNameLst>
                                      </p:cBhvr>
                                      <p:to>
                                        <p:strVal val="visible"/>
                                      </p:to>
                                    </p:set>
                                    <p:animEffect transition="in" filter="dissolve">
                                      <p:cBhvr>
                                        <p:cTn id="40" dur="500"/>
                                        <p:tgtEl>
                                          <p:spTgt spid="11281"/>
                                        </p:tgtEl>
                                      </p:cBhvr>
                                    </p:animEffect>
                                  </p:childTnLst>
                                </p:cTn>
                              </p:par>
                              <p:par>
                                <p:cTn id="41" presetID="9" presetClass="entr" presetSubtype="0" fill="hold" nodeType="withEffect">
                                  <p:stCondLst>
                                    <p:cond delay="0"/>
                                  </p:stCondLst>
                                  <p:childTnLst>
                                    <p:set>
                                      <p:cBhvr>
                                        <p:cTn id="42" dur="1" fill="hold">
                                          <p:stCondLst>
                                            <p:cond delay="0"/>
                                          </p:stCondLst>
                                        </p:cTn>
                                        <p:tgtEl>
                                          <p:spTgt spid="11282"/>
                                        </p:tgtEl>
                                        <p:attrNameLst>
                                          <p:attrName>style.visibility</p:attrName>
                                        </p:attrNameLst>
                                      </p:cBhvr>
                                      <p:to>
                                        <p:strVal val="visible"/>
                                      </p:to>
                                    </p:set>
                                    <p:animEffect transition="in" filter="dissolve">
                                      <p:cBhvr>
                                        <p:cTn id="43" dur="500"/>
                                        <p:tgtEl>
                                          <p:spTgt spid="1128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1283"/>
                                        </p:tgtEl>
                                        <p:attrNameLst>
                                          <p:attrName>style.visibility</p:attrName>
                                        </p:attrNameLst>
                                      </p:cBhvr>
                                      <p:to>
                                        <p:strVal val="visible"/>
                                      </p:to>
                                    </p:set>
                                    <p:animEffect transition="in" filter="dissolve">
                                      <p:cBhvr>
                                        <p:cTn id="46" dur="500"/>
                                        <p:tgtEl>
                                          <p:spTgt spid="11283"/>
                                        </p:tgtEl>
                                      </p:cBhvr>
                                    </p:animEffect>
                                  </p:childTnLst>
                                </p:cTn>
                              </p:par>
                              <p:par>
                                <p:cTn id="47" presetID="9"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dissolve">
                                      <p:cBhvr>
                                        <p:cTn id="49" dur="500"/>
                                        <p:tgtEl>
                                          <p:spTgt spid="4"/>
                                        </p:tgtEl>
                                      </p:cBhvr>
                                    </p:animEffect>
                                  </p:childTnLst>
                                </p:cTn>
                              </p:par>
                              <p:par>
                                <p:cTn id="50" presetID="9" presetClass="entr" presetSubtype="0" fill="hold" nodeType="withEffect">
                                  <p:stCondLst>
                                    <p:cond delay="0"/>
                                  </p:stCondLst>
                                  <p:childTnLst>
                                    <p:set>
                                      <p:cBhvr>
                                        <p:cTn id="51" dur="1" fill="hold">
                                          <p:stCondLst>
                                            <p:cond delay="0"/>
                                          </p:stCondLst>
                                        </p:cTn>
                                        <p:tgtEl>
                                          <p:spTgt spid="11285"/>
                                        </p:tgtEl>
                                        <p:attrNameLst>
                                          <p:attrName>style.visibility</p:attrName>
                                        </p:attrNameLst>
                                      </p:cBhvr>
                                      <p:to>
                                        <p:strVal val="visible"/>
                                      </p:to>
                                    </p:set>
                                    <p:animEffect transition="in" filter="dissolve">
                                      <p:cBhvr>
                                        <p:cTn id="52" dur="500"/>
                                        <p:tgtEl>
                                          <p:spTgt spid="11285"/>
                                        </p:tgtEl>
                                      </p:cBhvr>
                                    </p:animEffect>
                                  </p:childTnLst>
                                </p:cTn>
                              </p:par>
                              <p:par>
                                <p:cTn id="53" presetID="9" presetClass="entr" presetSubtype="0" fill="hold" nodeType="withEffect">
                                  <p:stCondLst>
                                    <p:cond delay="0"/>
                                  </p:stCondLst>
                                  <p:childTnLst>
                                    <p:set>
                                      <p:cBhvr>
                                        <p:cTn id="54" dur="1" fill="hold">
                                          <p:stCondLst>
                                            <p:cond delay="0"/>
                                          </p:stCondLst>
                                        </p:cTn>
                                        <p:tgtEl>
                                          <p:spTgt spid="11286"/>
                                        </p:tgtEl>
                                        <p:attrNameLst>
                                          <p:attrName>style.visibility</p:attrName>
                                        </p:attrNameLst>
                                      </p:cBhvr>
                                      <p:to>
                                        <p:strVal val="visible"/>
                                      </p:to>
                                    </p:set>
                                    <p:animEffect transition="in" filter="dissolve">
                                      <p:cBhvr>
                                        <p:cTn id="55" dur="500"/>
                                        <p:tgtEl>
                                          <p:spTgt spid="11286"/>
                                        </p:tgtEl>
                                      </p:cBhvr>
                                    </p:animEffect>
                                  </p:childTnLst>
                                </p:cTn>
                              </p:par>
                              <p:par>
                                <p:cTn id="56" presetID="9" presetClass="entr" presetSubtype="0" fill="hold"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dissolve">
                                      <p:cBhvr>
                                        <p:cTn id="58" dur="500"/>
                                        <p:tgtEl>
                                          <p:spTgt spid="5"/>
                                        </p:tgtEl>
                                      </p:cBhvr>
                                    </p:animEffect>
                                  </p:childTnLst>
                                </p:cTn>
                              </p:par>
                              <p:par>
                                <p:cTn id="59" presetID="9" presetClass="entr" presetSubtype="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dissolve">
                                      <p:cBhvr>
                                        <p:cTn id="61" dur="500"/>
                                        <p:tgtEl>
                                          <p:spTgt spid="6"/>
                                        </p:tgtEl>
                                      </p:cBhvr>
                                    </p:animEffect>
                                  </p:childTnLst>
                                </p:cTn>
                              </p:par>
                              <p:par>
                                <p:cTn id="62" presetID="9" presetClass="entr" presetSubtype="0" fill="hold" nodeType="with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dissolve">
                                      <p:cBhvr>
                                        <p:cTn id="64" dur="500"/>
                                        <p:tgtEl>
                                          <p:spTgt spid="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1266"/>
                                        </p:tgtEl>
                                        <p:attrNameLst>
                                          <p:attrName>style.visibility</p:attrName>
                                        </p:attrNameLst>
                                      </p:cBhvr>
                                      <p:to>
                                        <p:strVal val="visible"/>
                                      </p:to>
                                    </p:set>
                                    <p:animEffect transition="in" filter="dissolve">
                                      <p:cBhvr>
                                        <p:cTn id="69" dur="500"/>
                                        <p:tgtEl>
                                          <p:spTgt spid="11266"/>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1290"/>
                                        </p:tgtEl>
                                        <p:attrNameLst>
                                          <p:attrName>style.visibility</p:attrName>
                                        </p:attrNameLst>
                                      </p:cBhvr>
                                      <p:to>
                                        <p:strVal val="visible"/>
                                      </p:to>
                                    </p:set>
                                    <p:animEffect transition="in" filter="dissolve">
                                      <p:cBhvr>
                                        <p:cTn id="72" dur="500"/>
                                        <p:tgtEl>
                                          <p:spTgt spid="11290"/>
                                        </p:tgtEl>
                                      </p:cBhvr>
                                    </p:animEffect>
                                  </p:childTnLst>
                                </p:cTn>
                              </p:par>
                              <p:par>
                                <p:cTn id="73" presetID="9" presetClass="entr" presetSubtype="0" fill="hold" nodeType="with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dissolve">
                                      <p:cBhvr>
                                        <p:cTn id="75" dur="500"/>
                                        <p:tgtEl>
                                          <p:spTgt spid="8"/>
                                        </p:tgtEl>
                                      </p:cBhvr>
                                    </p:animEffect>
                                  </p:childTnLst>
                                </p:cTn>
                              </p:par>
                              <p:par>
                                <p:cTn id="76" presetID="9" presetClass="entr" presetSubtype="0" fill="hold" nodeType="with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dissolve">
                                      <p:cBhvr>
                                        <p:cTn id="78" dur="500"/>
                                        <p:tgtEl>
                                          <p:spTgt spid="9"/>
                                        </p:tgtEl>
                                      </p:cBhvr>
                                    </p:animEffect>
                                  </p:childTnLst>
                                </p:cTn>
                              </p:par>
                            </p:childTnLst>
                          </p:cTn>
                        </p:par>
                        <p:par>
                          <p:cTn id="79" fill="hold" nodeType="afterGroup">
                            <p:stCondLst>
                              <p:cond delay="500"/>
                            </p:stCondLst>
                            <p:childTnLst>
                              <p:par>
                                <p:cTn id="80" presetID="9" presetClass="entr" presetSubtype="0" fill="hold" grpId="0" nodeType="afterEffect">
                                  <p:stCondLst>
                                    <p:cond delay="0"/>
                                  </p:stCondLst>
                                  <p:childTnLst>
                                    <p:set>
                                      <p:cBhvr>
                                        <p:cTn id="81" dur="1" fill="hold">
                                          <p:stCondLst>
                                            <p:cond delay="0"/>
                                          </p:stCondLst>
                                        </p:cTn>
                                        <p:tgtEl>
                                          <p:spTgt spid="11293"/>
                                        </p:tgtEl>
                                        <p:attrNameLst>
                                          <p:attrName>style.visibility</p:attrName>
                                        </p:attrNameLst>
                                      </p:cBhvr>
                                      <p:to>
                                        <p:strVal val="visible"/>
                                      </p:to>
                                    </p:set>
                                    <p:animEffect transition="in" filter="dissolve">
                                      <p:cBhvr>
                                        <p:cTn id="82" dur="500"/>
                                        <p:tgtEl>
                                          <p:spTgt spid="1129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1294"/>
                                        </p:tgtEl>
                                        <p:attrNameLst>
                                          <p:attrName>style.visibility</p:attrName>
                                        </p:attrNameLst>
                                      </p:cBhvr>
                                      <p:to>
                                        <p:strVal val="visible"/>
                                      </p:to>
                                    </p:set>
                                    <p:animEffect transition="in" filter="dissolve">
                                      <p:cBhvr>
                                        <p:cTn id="85" dur="500"/>
                                        <p:tgtEl>
                                          <p:spTgt spid="11294"/>
                                        </p:tgtEl>
                                      </p:cBhvr>
                                    </p:animEffect>
                                  </p:childTnLst>
                                </p:cTn>
                              </p:par>
                              <p:par>
                                <p:cTn id="86" presetID="9" presetClass="entr" presetSubtype="0" fill="hold"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dissolve">
                                      <p:cBhvr>
                                        <p:cTn id="88" dur="500"/>
                                        <p:tgtEl>
                                          <p:spTgt spid="10"/>
                                        </p:tgtEl>
                                      </p:cBhvr>
                                    </p:animEffect>
                                  </p:childTnLst>
                                </p:cTn>
                              </p:par>
                              <p:par>
                                <p:cTn id="89" presetID="9" presetClass="entr" presetSubtype="0" fill="hold"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dissolve">
                                      <p:cBhvr>
                                        <p:cTn id="91" dur="500"/>
                                        <p:tgtEl>
                                          <p:spTgt spid="11"/>
                                        </p:tgtEl>
                                      </p:cBhvr>
                                    </p:animEffect>
                                  </p:childTnLst>
                                </p:cTn>
                              </p:par>
                              <p:par>
                                <p:cTn id="92" presetID="9" presetClass="entr" presetSubtype="0" fill="hold"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dissolve">
                                      <p:cBhvr>
                                        <p:cTn id="94" dur="500"/>
                                        <p:tgtEl>
                                          <p:spTgt spid="12"/>
                                        </p:tgtEl>
                                      </p:cBhvr>
                                    </p:animEffect>
                                  </p:childTnLst>
                                </p:cTn>
                              </p:par>
                              <p:par>
                                <p:cTn id="95" presetID="9" presetClass="entr" presetSubtype="0" fill="hold"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dissolve">
                                      <p:cBhvr>
                                        <p:cTn id="97" dur="500"/>
                                        <p:tgtEl>
                                          <p:spTgt spid="13"/>
                                        </p:tgtEl>
                                      </p:cBhvr>
                                    </p:animEffect>
                                  </p:childTnLst>
                                </p:cTn>
                              </p:par>
                              <p:par>
                                <p:cTn id="98" presetID="9" presetClass="entr" presetSubtype="0" fill="hold"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dissolve">
                                      <p:cBhvr>
                                        <p:cTn id="10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P spid="11270" grpId="0" animBg="1"/>
      <p:bldP spid="11271" grpId="0" animBg="1"/>
      <p:bldP spid="11275" grpId="0"/>
      <p:bldP spid="11276" grpId="0"/>
      <p:bldP spid="11279" grpId="0" animBg="1"/>
      <p:bldP spid="11280" grpId="0" animBg="1"/>
      <p:bldP spid="11283" grpId="0" animBg="1"/>
      <p:bldP spid="11290" grpId="0" animBg="1"/>
      <p:bldP spid="11293" grpId="0" animBg="1"/>
      <p:bldP spid="1129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028"/>
          <p:cNvSpPr>
            <a:spLocks noGrp="1" noChangeArrowheads="1"/>
          </p:cNvSpPr>
          <p:nvPr>
            <p:ph type="title" idx="4294967295"/>
          </p:nvPr>
        </p:nvSpPr>
        <p:spPr>
          <a:xfrm>
            <a:off x="0" y="152400"/>
            <a:ext cx="8839200" cy="824841"/>
          </a:xfrm>
        </p:spPr>
        <p:txBody>
          <a:bodyPr/>
          <a:lstStyle/>
          <a:p>
            <a:pPr eaLnBrk="1" hangingPunct="1"/>
            <a:r>
              <a:rPr lang="en-US" sz="2800" dirty="0" smtClean="0"/>
              <a:t>Obstacles for the Reuse and Assimilation of CSE Software</a:t>
            </a:r>
          </a:p>
        </p:txBody>
      </p:sp>
      <p:sp>
        <p:nvSpPr>
          <p:cNvPr id="44036" name="Rectangle 1030"/>
          <p:cNvSpPr>
            <a:spLocks noGrp="1" noChangeArrowheads="1"/>
          </p:cNvSpPr>
          <p:nvPr>
            <p:ph type="body" idx="4294967295"/>
          </p:nvPr>
        </p:nvSpPr>
        <p:spPr>
          <a:xfrm>
            <a:off x="228600" y="877888"/>
            <a:ext cx="8721725" cy="5940088"/>
          </a:xfrm>
          <a:solidFill>
            <a:schemeClr val="bg1"/>
          </a:solidFill>
        </p:spPr>
        <p:txBody>
          <a:bodyPr wrap="square">
            <a:spAutoFit/>
          </a:bodyPr>
          <a:lstStyle/>
          <a:p>
            <a:pPr marL="0" indent="0" eaLnBrk="1" hangingPunct="1">
              <a:lnSpc>
                <a:spcPct val="100000"/>
              </a:lnSpc>
              <a:spcBef>
                <a:spcPts val="600"/>
              </a:spcBef>
              <a:buFontTx/>
              <a:buNone/>
              <a:defRPr/>
            </a:pPr>
            <a:r>
              <a:rPr lang="en-US" sz="2000" dirty="0" smtClean="0">
                <a:solidFill>
                  <a:srgbClr val="D30AA5"/>
                </a:solidFill>
              </a:rPr>
              <a:t>Many CSE organizations and individuals are adverse to using externally developed CSE software!</a:t>
            </a:r>
            <a:endParaRPr lang="en-US" sz="2000" dirty="0" smtClean="0">
              <a:solidFill>
                <a:srgbClr val="009900"/>
              </a:solidFill>
            </a:endParaRPr>
          </a:p>
          <a:p>
            <a:pPr marL="0" indent="0" eaLnBrk="1" hangingPunct="1">
              <a:lnSpc>
                <a:spcPct val="100000"/>
              </a:lnSpc>
              <a:spcBef>
                <a:spcPts val="600"/>
              </a:spcBef>
              <a:buFontTx/>
              <a:buNone/>
              <a:defRPr/>
            </a:pPr>
            <a:r>
              <a:rPr lang="en-US" sz="2000" b="0" dirty="0" smtClean="0">
                <a:solidFill>
                  <a:srgbClr val="009900"/>
                </a:solidFill>
              </a:rPr>
              <a:t>Using externally developed software can be as risk!</a:t>
            </a:r>
          </a:p>
          <a:p>
            <a:pPr>
              <a:lnSpc>
                <a:spcPct val="100000"/>
              </a:lnSpc>
              <a:spcBef>
                <a:spcPts val="600"/>
              </a:spcBef>
              <a:defRPr/>
            </a:pPr>
            <a:r>
              <a:rPr lang="en-US" sz="2000" b="0" dirty="0" smtClean="0"/>
              <a:t>External software can be hard to learn</a:t>
            </a:r>
          </a:p>
          <a:p>
            <a:pPr>
              <a:lnSpc>
                <a:spcPct val="100000"/>
              </a:lnSpc>
              <a:spcBef>
                <a:spcPts val="600"/>
              </a:spcBef>
              <a:defRPr/>
            </a:pPr>
            <a:r>
              <a:rPr lang="en-US" sz="2000" b="0" dirty="0" smtClean="0"/>
              <a:t>External software may not do what you need</a:t>
            </a:r>
          </a:p>
          <a:p>
            <a:pPr>
              <a:lnSpc>
                <a:spcPct val="100000"/>
              </a:lnSpc>
              <a:spcBef>
                <a:spcPts val="600"/>
              </a:spcBef>
              <a:defRPr/>
            </a:pPr>
            <a:r>
              <a:rPr lang="en-US" sz="2000" b="0" dirty="0" smtClean="0"/>
              <a:t>Upgrades of external software can be risky:</a:t>
            </a:r>
          </a:p>
          <a:p>
            <a:pPr marL="574675" lvl="2" indent="-285750">
              <a:lnSpc>
                <a:spcPct val="100000"/>
              </a:lnSpc>
              <a:spcBef>
                <a:spcPts val="600"/>
              </a:spcBef>
              <a:defRPr/>
            </a:pPr>
            <a:r>
              <a:rPr lang="en-US" sz="1800" b="0" dirty="0" smtClean="0"/>
              <a:t>Breaks in backward compatibility?</a:t>
            </a:r>
          </a:p>
          <a:p>
            <a:pPr marL="574675" lvl="2" indent="-285750">
              <a:lnSpc>
                <a:spcPct val="100000"/>
              </a:lnSpc>
              <a:spcBef>
                <a:spcPts val="600"/>
              </a:spcBef>
              <a:defRPr/>
            </a:pPr>
            <a:r>
              <a:rPr lang="en-US" sz="1800" b="0" dirty="0" smtClean="0"/>
              <a:t>Regressions in capability?</a:t>
            </a:r>
          </a:p>
          <a:p>
            <a:pPr>
              <a:lnSpc>
                <a:spcPct val="100000"/>
              </a:lnSpc>
              <a:spcBef>
                <a:spcPts val="600"/>
              </a:spcBef>
              <a:defRPr/>
            </a:pPr>
            <a:r>
              <a:rPr lang="en-US" sz="2000" b="0" dirty="0" smtClean="0"/>
              <a:t>External software may not be well supported</a:t>
            </a:r>
          </a:p>
          <a:p>
            <a:pPr>
              <a:lnSpc>
                <a:spcPct val="100000"/>
              </a:lnSpc>
              <a:spcBef>
                <a:spcPts val="600"/>
              </a:spcBef>
              <a:defRPr/>
            </a:pPr>
            <a:r>
              <a:rPr lang="en-US" sz="2000" b="0" dirty="0" smtClean="0"/>
              <a:t>External software may not be support over long term (e.g. KAI C++, CCA)</a:t>
            </a:r>
          </a:p>
          <a:p>
            <a:pPr marL="0" indent="0" eaLnBrk="1" hangingPunct="1">
              <a:lnSpc>
                <a:spcPct val="100000"/>
              </a:lnSpc>
              <a:spcBef>
                <a:spcPts val="600"/>
              </a:spcBef>
              <a:buFontTx/>
              <a:buNone/>
              <a:defRPr/>
            </a:pPr>
            <a:r>
              <a:rPr lang="en-US" sz="2000" b="0" dirty="0" smtClean="0">
                <a:solidFill>
                  <a:srgbClr val="009900"/>
                </a:solidFill>
              </a:rPr>
              <a:t>What can reduce the risk of depending on external software?</a:t>
            </a:r>
          </a:p>
          <a:p>
            <a:pPr>
              <a:lnSpc>
                <a:spcPct val="100000"/>
              </a:lnSpc>
              <a:spcBef>
                <a:spcPts val="600"/>
              </a:spcBef>
              <a:defRPr/>
            </a:pPr>
            <a:r>
              <a:rPr lang="en-US" sz="2000" b="0" dirty="0" smtClean="0"/>
              <a:t>Apply strong software engineering processes and practices (</a:t>
            </a:r>
            <a:r>
              <a:rPr lang="en-US" sz="2000" b="0" dirty="0" smtClean="0">
                <a:solidFill>
                  <a:srgbClr val="000099"/>
                </a:solidFill>
              </a:rPr>
              <a:t>high quality, low defects, frequent releases, regulated backward compatibility, …</a:t>
            </a:r>
            <a:r>
              <a:rPr lang="en-US" sz="2000" b="0" dirty="0" smtClean="0"/>
              <a:t>)</a:t>
            </a:r>
          </a:p>
          <a:p>
            <a:pPr>
              <a:lnSpc>
                <a:spcPct val="100000"/>
              </a:lnSpc>
              <a:spcBef>
                <a:spcPts val="600"/>
              </a:spcBef>
              <a:defRPr/>
            </a:pPr>
            <a:r>
              <a:rPr lang="en-US" sz="2000" b="0" dirty="0" smtClean="0"/>
              <a:t>Ideally … Provide long term commitment and support  (i.e. 10-30 years)</a:t>
            </a:r>
          </a:p>
          <a:p>
            <a:pPr>
              <a:lnSpc>
                <a:spcPct val="100000"/>
              </a:lnSpc>
              <a:spcBef>
                <a:spcPts val="600"/>
              </a:spcBef>
              <a:defRPr/>
            </a:pPr>
            <a:r>
              <a:rPr lang="en-US" sz="2000" b="0" dirty="0" smtClean="0"/>
              <a:t>Minimally … Develop </a:t>
            </a:r>
            <a:r>
              <a:rPr lang="en-US" sz="2000" b="0" dirty="0" smtClean="0">
                <a:solidFill>
                  <a:srgbClr val="000099"/>
                </a:solidFill>
              </a:rPr>
              <a:t>Self-Sustaining Software </a:t>
            </a:r>
            <a:r>
              <a:rPr lang="en-US" sz="2000" b="0" dirty="0" smtClean="0"/>
              <a:t>(open source, clear intent, clean design, extremely well tested, minimal dependencies, sufficient documentation, …)</a:t>
            </a:r>
          </a:p>
        </p:txBody>
      </p:sp>
    </p:spTree>
    <p:custDataLst>
      <p:tags r:id="rId1"/>
    </p:custDataLst>
    <p:extLst>
      <p:ext uri="{BB962C8B-B14F-4D97-AF65-F5344CB8AC3E}">
        <p14:creationId xmlns:p14="http://schemas.microsoft.com/office/powerpoint/2010/main" val="49085358"/>
      </p:ext>
    </p:extLst>
  </p:cSld>
  <p:clrMapOvr>
    <a:masterClrMapping/>
  </p:clrMapOvr>
  <mc:AlternateContent xmlns:mc="http://schemas.openxmlformats.org/markup-compatibility/2006">
    <mc:Choice xmlns:p14="http://schemas.microsoft.com/office/powerpoint/2010/main" Requires="p14">
      <p:transition spd="med" p14:dur="700" advTm="126064">
        <p:fade/>
      </p:transition>
    </mc:Choice>
    <mc:Fallback>
      <p:transition spd="med" advTm="126064">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036">
                                            <p:txEl>
                                              <p:pRg st="1" end="1"/>
                                            </p:txEl>
                                          </p:spTgt>
                                        </p:tgtEl>
                                        <p:attrNameLst>
                                          <p:attrName>style.visibility</p:attrName>
                                        </p:attrNameLst>
                                      </p:cBhvr>
                                      <p:to>
                                        <p:strVal val="visible"/>
                                      </p:to>
                                    </p:set>
                                    <p:animEffect transition="in" filter="dissolve">
                                      <p:cBhvr>
                                        <p:cTn id="7" dur="500"/>
                                        <p:tgtEl>
                                          <p:spTgt spid="4403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4036">
                                            <p:txEl>
                                              <p:pRg st="2" end="2"/>
                                            </p:txEl>
                                          </p:spTgt>
                                        </p:tgtEl>
                                        <p:attrNameLst>
                                          <p:attrName>style.visibility</p:attrName>
                                        </p:attrNameLst>
                                      </p:cBhvr>
                                      <p:to>
                                        <p:strVal val="visible"/>
                                      </p:to>
                                    </p:set>
                                    <p:animEffect transition="in" filter="dissolve">
                                      <p:cBhvr>
                                        <p:cTn id="10" dur="500"/>
                                        <p:tgtEl>
                                          <p:spTgt spid="44036">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4036">
                                            <p:txEl>
                                              <p:pRg st="3" end="3"/>
                                            </p:txEl>
                                          </p:spTgt>
                                        </p:tgtEl>
                                        <p:attrNameLst>
                                          <p:attrName>style.visibility</p:attrName>
                                        </p:attrNameLst>
                                      </p:cBhvr>
                                      <p:to>
                                        <p:strVal val="visible"/>
                                      </p:to>
                                    </p:set>
                                    <p:animEffect transition="in" filter="dissolve">
                                      <p:cBhvr>
                                        <p:cTn id="13" dur="500"/>
                                        <p:tgtEl>
                                          <p:spTgt spid="44036">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4036">
                                            <p:txEl>
                                              <p:pRg st="4" end="4"/>
                                            </p:txEl>
                                          </p:spTgt>
                                        </p:tgtEl>
                                        <p:attrNameLst>
                                          <p:attrName>style.visibility</p:attrName>
                                        </p:attrNameLst>
                                      </p:cBhvr>
                                      <p:to>
                                        <p:strVal val="visible"/>
                                      </p:to>
                                    </p:set>
                                    <p:animEffect transition="in" filter="dissolve">
                                      <p:cBhvr>
                                        <p:cTn id="16" dur="500"/>
                                        <p:tgtEl>
                                          <p:spTgt spid="44036">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44036">
                                            <p:txEl>
                                              <p:pRg st="5" end="5"/>
                                            </p:txEl>
                                          </p:spTgt>
                                        </p:tgtEl>
                                        <p:attrNameLst>
                                          <p:attrName>style.visibility</p:attrName>
                                        </p:attrNameLst>
                                      </p:cBhvr>
                                      <p:to>
                                        <p:strVal val="visible"/>
                                      </p:to>
                                    </p:set>
                                    <p:animEffect transition="in" filter="dissolve">
                                      <p:cBhvr>
                                        <p:cTn id="19" dur="500"/>
                                        <p:tgtEl>
                                          <p:spTgt spid="44036">
                                            <p:txEl>
                                              <p:pRg st="5" end="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44036">
                                            <p:txEl>
                                              <p:pRg st="6" end="6"/>
                                            </p:txEl>
                                          </p:spTgt>
                                        </p:tgtEl>
                                        <p:attrNameLst>
                                          <p:attrName>style.visibility</p:attrName>
                                        </p:attrNameLst>
                                      </p:cBhvr>
                                      <p:to>
                                        <p:strVal val="visible"/>
                                      </p:to>
                                    </p:set>
                                    <p:animEffect transition="in" filter="dissolve">
                                      <p:cBhvr>
                                        <p:cTn id="22" dur="500"/>
                                        <p:tgtEl>
                                          <p:spTgt spid="44036">
                                            <p:txEl>
                                              <p:pRg st="6" end="6"/>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44036">
                                            <p:txEl>
                                              <p:pRg st="7" end="7"/>
                                            </p:txEl>
                                          </p:spTgt>
                                        </p:tgtEl>
                                        <p:attrNameLst>
                                          <p:attrName>style.visibility</p:attrName>
                                        </p:attrNameLst>
                                      </p:cBhvr>
                                      <p:to>
                                        <p:strVal val="visible"/>
                                      </p:to>
                                    </p:set>
                                    <p:animEffect transition="in" filter="dissolve">
                                      <p:cBhvr>
                                        <p:cTn id="25" dur="500"/>
                                        <p:tgtEl>
                                          <p:spTgt spid="44036">
                                            <p:txEl>
                                              <p:pRg st="7" end="7"/>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44036">
                                            <p:txEl>
                                              <p:pRg st="8" end="8"/>
                                            </p:txEl>
                                          </p:spTgt>
                                        </p:tgtEl>
                                        <p:attrNameLst>
                                          <p:attrName>style.visibility</p:attrName>
                                        </p:attrNameLst>
                                      </p:cBhvr>
                                      <p:to>
                                        <p:strVal val="visible"/>
                                      </p:to>
                                    </p:set>
                                    <p:animEffect transition="in" filter="dissolve">
                                      <p:cBhvr>
                                        <p:cTn id="28" dur="500"/>
                                        <p:tgtEl>
                                          <p:spTgt spid="44036">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44036">
                                            <p:txEl>
                                              <p:pRg st="9" end="9"/>
                                            </p:txEl>
                                          </p:spTgt>
                                        </p:tgtEl>
                                        <p:attrNameLst>
                                          <p:attrName>style.visibility</p:attrName>
                                        </p:attrNameLst>
                                      </p:cBhvr>
                                      <p:to>
                                        <p:strVal val="visible"/>
                                      </p:to>
                                    </p:set>
                                    <p:animEffect transition="in" filter="dissolve">
                                      <p:cBhvr>
                                        <p:cTn id="33" dur="500"/>
                                        <p:tgtEl>
                                          <p:spTgt spid="44036">
                                            <p:txEl>
                                              <p:pRg st="9" end="9"/>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44036">
                                            <p:txEl>
                                              <p:pRg st="10" end="10"/>
                                            </p:txEl>
                                          </p:spTgt>
                                        </p:tgtEl>
                                        <p:attrNameLst>
                                          <p:attrName>style.visibility</p:attrName>
                                        </p:attrNameLst>
                                      </p:cBhvr>
                                      <p:to>
                                        <p:strVal val="visible"/>
                                      </p:to>
                                    </p:set>
                                    <p:animEffect transition="in" filter="dissolve">
                                      <p:cBhvr>
                                        <p:cTn id="36" dur="500"/>
                                        <p:tgtEl>
                                          <p:spTgt spid="44036">
                                            <p:txEl>
                                              <p:pRg st="10" end="10"/>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44036">
                                            <p:txEl>
                                              <p:pRg st="12" end="12"/>
                                            </p:txEl>
                                          </p:spTgt>
                                        </p:tgtEl>
                                        <p:attrNameLst>
                                          <p:attrName>style.visibility</p:attrName>
                                        </p:attrNameLst>
                                      </p:cBhvr>
                                      <p:to>
                                        <p:strVal val="visible"/>
                                      </p:to>
                                    </p:set>
                                    <p:animEffect transition="in" filter="dissolve">
                                      <p:cBhvr>
                                        <p:cTn id="39" dur="500"/>
                                        <p:tgtEl>
                                          <p:spTgt spid="44036">
                                            <p:txEl>
                                              <p:pRg st="12" end="12"/>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44036">
                                            <p:txEl>
                                              <p:pRg st="11" end="11"/>
                                            </p:txEl>
                                          </p:spTgt>
                                        </p:tgtEl>
                                        <p:attrNameLst>
                                          <p:attrName>style.visibility</p:attrName>
                                        </p:attrNameLst>
                                      </p:cBhvr>
                                      <p:to>
                                        <p:strVal val="visible"/>
                                      </p:to>
                                    </p:set>
                                    <p:animEffect transition="in" filter="dissolve">
                                      <p:cBhvr>
                                        <p:cTn id="42" dur="500"/>
                                        <p:tgtEl>
                                          <p:spTgt spid="4403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028"/>
          <p:cNvSpPr>
            <a:spLocks noGrp="1" noChangeArrowheads="1"/>
          </p:cNvSpPr>
          <p:nvPr>
            <p:ph type="title" idx="4294967295"/>
          </p:nvPr>
        </p:nvSpPr>
        <p:spPr>
          <a:xfrm>
            <a:off x="0" y="147935"/>
            <a:ext cx="9144000" cy="458587"/>
          </a:xfrm>
        </p:spPr>
        <p:txBody>
          <a:bodyPr/>
          <a:lstStyle/>
          <a:p>
            <a:pPr eaLnBrk="1" hangingPunct="1"/>
            <a:r>
              <a:rPr lang="en-US" sz="2800" dirty="0" smtClean="0"/>
              <a:t>Software Practices and Research Software?</a:t>
            </a:r>
            <a:endParaRPr lang="en-US" sz="2800" dirty="0" smtClean="0"/>
          </a:p>
        </p:txBody>
      </p:sp>
      <p:sp>
        <p:nvSpPr>
          <p:cNvPr id="44036" name="Rectangle 1030"/>
          <p:cNvSpPr>
            <a:spLocks noGrp="1" noChangeArrowheads="1"/>
          </p:cNvSpPr>
          <p:nvPr>
            <p:ph type="body" idx="4294967295"/>
          </p:nvPr>
        </p:nvSpPr>
        <p:spPr>
          <a:xfrm>
            <a:off x="228600" y="725488"/>
            <a:ext cx="8721725" cy="6001643"/>
          </a:xfrm>
          <a:solidFill>
            <a:schemeClr val="bg1"/>
          </a:solidFill>
        </p:spPr>
        <p:txBody>
          <a:bodyPr wrap="square">
            <a:spAutoFit/>
          </a:bodyPr>
          <a:lstStyle/>
          <a:p>
            <a:pPr marL="0" indent="0" eaLnBrk="1" hangingPunct="1">
              <a:lnSpc>
                <a:spcPct val="100000"/>
              </a:lnSpc>
              <a:spcBef>
                <a:spcPts val="600"/>
              </a:spcBef>
              <a:buFontTx/>
              <a:buNone/>
              <a:defRPr/>
            </a:pPr>
            <a:r>
              <a:rPr lang="en-US" sz="2000" dirty="0" smtClean="0"/>
              <a:t>Even research software (only written by and run by a researcher) needs to have a base level of SE practices/quality to support basic research</a:t>
            </a:r>
            <a:r>
              <a:rPr lang="en-US" sz="2000" b="0" dirty="0"/>
              <a:t>!</a:t>
            </a:r>
            <a:endParaRPr lang="en-US" sz="2000" b="0" dirty="0" smtClean="0"/>
          </a:p>
          <a:p>
            <a:pPr marL="0" indent="0">
              <a:lnSpc>
                <a:spcPct val="100000"/>
              </a:lnSpc>
              <a:spcBef>
                <a:spcPts val="600"/>
              </a:spcBef>
              <a:buNone/>
              <a:defRPr/>
            </a:pPr>
            <a:r>
              <a:rPr lang="en-US" sz="2000" dirty="0" smtClean="0"/>
              <a:t>Example: A simple software defect in protein configuration/folding research code [1]</a:t>
            </a:r>
          </a:p>
          <a:p>
            <a:pPr>
              <a:lnSpc>
                <a:spcPct val="100000"/>
              </a:lnSpc>
              <a:spcBef>
                <a:spcPts val="600"/>
              </a:spcBef>
              <a:defRPr/>
            </a:pPr>
            <a:r>
              <a:rPr lang="en-US" sz="2000" b="0" dirty="0" smtClean="0"/>
              <a:t>The researcher:</a:t>
            </a:r>
          </a:p>
          <a:p>
            <a:pPr lvl="1">
              <a:lnSpc>
                <a:spcPct val="100000"/>
              </a:lnSpc>
              <a:spcBef>
                <a:spcPts val="600"/>
              </a:spcBef>
              <a:defRPr/>
            </a:pPr>
            <a:r>
              <a:rPr lang="en-US" sz="1600" b="0" dirty="0" smtClean="0"/>
              <a:t>A respected Presidential Early Career winner </a:t>
            </a:r>
          </a:p>
          <a:p>
            <a:pPr>
              <a:lnSpc>
                <a:spcPct val="100000"/>
              </a:lnSpc>
              <a:spcBef>
                <a:spcPts val="600"/>
              </a:spcBef>
              <a:defRPr/>
            </a:pPr>
            <a:r>
              <a:rPr lang="en-US" sz="2000" b="0" dirty="0" smtClean="0"/>
              <a:t>The defect:</a:t>
            </a:r>
          </a:p>
          <a:p>
            <a:pPr lvl="1">
              <a:lnSpc>
                <a:spcPct val="100000"/>
              </a:lnSpc>
              <a:spcBef>
                <a:spcPts val="600"/>
              </a:spcBef>
              <a:defRPr/>
            </a:pPr>
            <a:r>
              <a:rPr lang="en-US" sz="1600" b="0" dirty="0" smtClean="0"/>
              <a:t>An array index failure (i.e. verification failure)</a:t>
            </a:r>
          </a:p>
          <a:p>
            <a:pPr marL="635000" lvl="2" indent="0">
              <a:lnSpc>
                <a:spcPct val="100000"/>
              </a:lnSpc>
              <a:spcBef>
                <a:spcPts val="0"/>
              </a:spcBef>
              <a:buNone/>
              <a:defRPr/>
            </a:pPr>
            <a:r>
              <a:rPr lang="en-US" sz="1600" b="0" dirty="0" smtClean="0"/>
              <a:t>leading to incorrect protein folding (validation failure)</a:t>
            </a:r>
          </a:p>
          <a:p>
            <a:pPr>
              <a:lnSpc>
                <a:spcPct val="100000"/>
              </a:lnSpc>
              <a:spcBef>
                <a:spcPts val="600"/>
              </a:spcBef>
              <a:defRPr/>
            </a:pPr>
            <a:r>
              <a:rPr lang="en-US" sz="2000" b="0" dirty="0" smtClean="0"/>
              <a:t>Direct impact:</a:t>
            </a:r>
          </a:p>
          <a:p>
            <a:pPr lvl="1">
              <a:lnSpc>
                <a:spcPct val="100000"/>
              </a:lnSpc>
              <a:spcBef>
                <a:spcPts val="600"/>
              </a:spcBef>
              <a:defRPr/>
            </a:pPr>
            <a:r>
              <a:rPr lang="en-US" sz="1600" b="0" dirty="0" smtClean="0"/>
              <a:t>Several papers were published with incorrect</a:t>
            </a:r>
          </a:p>
          <a:p>
            <a:pPr>
              <a:lnSpc>
                <a:spcPct val="100000"/>
              </a:lnSpc>
              <a:spcBef>
                <a:spcPts val="600"/>
              </a:spcBef>
              <a:defRPr/>
            </a:pPr>
            <a:r>
              <a:rPr lang="en-US" sz="2000" b="0" dirty="0" smtClean="0"/>
              <a:t>Indirect impact:</a:t>
            </a:r>
          </a:p>
          <a:p>
            <a:pPr lvl="1">
              <a:lnSpc>
                <a:spcPct val="100000"/>
              </a:lnSpc>
              <a:spcBef>
                <a:spcPts val="600"/>
              </a:spcBef>
              <a:defRPr/>
            </a:pPr>
            <a:r>
              <a:rPr lang="en-US" sz="1600" b="0" dirty="0" smtClean="0"/>
              <a:t>Papers from other competing researchers with different results were rejected</a:t>
            </a:r>
          </a:p>
          <a:p>
            <a:pPr lvl="1">
              <a:lnSpc>
                <a:spcPct val="100000"/>
              </a:lnSpc>
              <a:spcBef>
                <a:spcPts val="600"/>
              </a:spcBef>
              <a:defRPr/>
            </a:pPr>
            <a:r>
              <a:rPr lang="en-US" sz="1600" b="0" dirty="0" smtClean="0"/>
              <a:t>Proposals from other researchers with different results were turned down</a:t>
            </a:r>
          </a:p>
          <a:p>
            <a:pPr>
              <a:lnSpc>
                <a:spcPct val="100000"/>
              </a:lnSpc>
              <a:spcBef>
                <a:spcPts val="600"/>
              </a:spcBef>
              <a:defRPr/>
            </a:pPr>
            <a:r>
              <a:rPr lang="en-US" sz="2000" b="0" dirty="0" smtClean="0"/>
              <a:t>Final outcome: Defect was finally found and author retracted five papers!</a:t>
            </a:r>
          </a:p>
          <a:p>
            <a:pPr lvl="1">
              <a:lnSpc>
                <a:spcPct val="100000"/>
              </a:lnSpc>
              <a:spcBef>
                <a:spcPts val="600"/>
              </a:spcBef>
              <a:defRPr/>
            </a:pPr>
            <a:r>
              <a:rPr lang="en-US" sz="1800" b="0" dirty="0" smtClean="0">
                <a:solidFill>
                  <a:srgbClr val="C00000"/>
                </a:solidFill>
              </a:rPr>
              <a:t>But: Damage to the research community not completely erased!</a:t>
            </a:r>
            <a:endParaRPr lang="en-US" sz="1800" b="0" dirty="0">
              <a:solidFill>
                <a:srgbClr val="C00000"/>
              </a:solidFill>
            </a:endParaRPr>
          </a:p>
          <a:p>
            <a:pPr marL="0" indent="0">
              <a:lnSpc>
                <a:spcPct val="100000"/>
              </a:lnSpc>
              <a:spcBef>
                <a:spcPts val="600"/>
              </a:spcBef>
              <a:buNone/>
              <a:defRPr/>
            </a:pPr>
            <a:r>
              <a:rPr lang="en-US" sz="2000" b="0" dirty="0" smtClean="0"/>
              <a:t>[1] Miller, G. “A Scientist's Worst </a:t>
            </a:r>
            <a:r>
              <a:rPr lang="en-US" sz="2000" b="0" dirty="0"/>
              <a:t>Nightmare: Software Problem Leads to Five </a:t>
            </a:r>
            <a:r>
              <a:rPr lang="en-US" sz="2000" b="0" dirty="0" smtClean="0"/>
              <a:t>Retractions”, Science, </a:t>
            </a:r>
            <a:r>
              <a:rPr lang="en-US" sz="2000" b="0" dirty="0" err="1" smtClean="0"/>
              <a:t>vol</a:t>
            </a:r>
            <a:r>
              <a:rPr lang="en-US" sz="2000" b="0" dirty="0" smtClean="0"/>
              <a:t> 314, number 5807, Dec. 2006, pages 1856-1857</a:t>
            </a:r>
            <a:endParaRPr lang="en-US" sz="2000" b="0" dirty="0"/>
          </a:p>
        </p:txBody>
      </p:sp>
      <p:sp>
        <p:nvSpPr>
          <p:cNvPr id="4" name="Rectangle 3"/>
          <p:cNvSpPr/>
          <p:nvPr/>
        </p:nvSpPr>
        <p:spPr>
          <a:xfrm>
            <a:off x="5257800" y="2565737"/>
            <a:ext cx="3505200" cy="1015663"/>
          </a:xfrm>
          <a:prstGeom prst="rect">
            <a:avLst/>
          </a:prstGeom>
          <a:ln>
            <a:solidFill>
              <a:srgbClr val="C00000"/>
            </a:solidFill>
          </a:ln>
        </p:spPr>
        <p:txBody>
          <a:bodyPr wrap="square">
            <a:spAutoFit/>
          </a:bodyPr>
          <a:lstStyle/>
          <a:p>
            <a:pPr marL="0" indent="0" algn="ctr">
              <a:lnSpc>
                <a:spcPct val="100000"/>
              </a:lnSpc>
              <a:spcBef>
                <a:spcPts val="0"/>
              </a:spcBef>
              <a:buNone/>
            </a:pPr>
            <a:r>
              <a:rPr lang="en-US" sz="2000" dirty="0" smtClean="0">
                <a:solidFill>
                  <a:srgbClr val="C00000"/>
                </a:solidFill>
              </a:rPr>
              <a:t>And Software Development Productivity Matters </a:t>
            </a:r>
            <a:r>
              <a:rPr lang="en-US" sz="2000" dirty="0" smtClean="0">
                <a:solidFill>
                  <a:srgbClr val="C00000"/>
                </a:solidFill>
              </a:rPr>
              <a:t>CSE Researchers </a:t>
            </a:r>
            <a:r>
              <a:rPr lang="en-US" sz="2000" dirty="0" smtClean="0">
                <a:solidFill>
                  <a:srgbClr val="C00000"/>
                </a:solidFill>
              </a:rPr>
              <a:t>Too!</a:t>
            </a:r>
            <a:endParaRPr lang="en-US" sz="2000" dirty="0">
              <a:solidFill>
                <a:srgbClr val="C00000"/>
              </a:solidFill>
            </a:endParaRPr>
          </a:p>
        </p:txBody>
      </p:sp>
    </p:spTree>
    <p:custDataLst>
      <p:tags r:id="rId1"/>
    </p:custDataLst>
    <p:extLst>
      <p:ext uri="{BB962C8B-B14F-4D97-AF65-F5344CB8AC3E}">
        <p14:creationId xmlns:p14="http://schemas.microsoft.com/office/powerpoint/2010/main" val="2268355075"/>
      </p:ext>
    </p:extLst>
  </p:cSld>
  <p:clrMapOvr>
    <a:masterClrMapping/>
  </p:clrMapOvr>
  <mc:AlternateContent xmlns:mc="http://schemas.openxmlformats.org/markup-compatibility/2006">
    <mc:Choice xmlns:p14="http://schemas.microsoft.com/office/powerpoint/2010/main" Requires="p14">
      <p:transition spd="med" p14:dur="700" advTm="126064">
        <p:fade/>
      </p:transition>
    </mc:Choice>
    <mc:Fallback>
      <p:transition spd="med" advTm="12606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Effect transition="in" filter="fade">
                                      <p:cBhvr>
                                        <p:cTn id="7" dur="500"/>
                                        <p:tgtEl>
                                          <p:spTgt spid="440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036">
                                            <p:txEl>
                                              <p:pRg st="1" end="1"/>
                                            </p:txEl>
                                          </p:spTgt>
                                        </p:tgtEl>
                                        <p:attrNameLst>
                                          <p:attrName>style.visibility</p:attrName>
                                        </p:attrNameLst>
                                      </p:cBhvr>
                                      <p:to>
                                        <p:strVal val="visible"/>
                                      </p:to>
                                    </p:set>
                                    <p:animEffect transition="in" filter="fade">
                                      <p:cBhvr>
                                        <p:cTn id="12" dur="500"/>
                                        <p:tgtEl>
                                          <p:spTgt spid="4403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4036">
                                            <p:txEl>
                                              <p:pRg st="2" end="2"/>
                                            </p:txEl>
                                          </p:spTgt>
                                        </p:tgtEl>
                                        <p:attrNameLst>
                                          <p:attrName>style.visibility</p:attrName>
                                        </p:attrNameLst>
                                      </p:cBhvr>
                                      <p:to>
                                        <p:strVal val="visible"/>
                                      </p:to>
                                    </p:set>
                                    <p:animEffect transition="in" filter="fade">
                                      <p:cBhvr>
                                        <p:cTn id="15" dur="500"/>
                                        <p:tgtEl>
                                          <p:spTgt spid="4403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4036">
                                            <p:txEl>
                                              <p:pRg st="3" end="3"/>
                                            </p:txEl>
                                          </p:spTgt>
                                        </p:tgtEl>
                                        <p:attrNameLst>
                                          <p:attrName>style.visibility</p:attrName>
                                        </p:attrNameLst>
                                      </p:cBhvr>
                                      <p:to>
                                        <p:strVal val="visible"/>
                                      </p:to>
                                    </p:set>
                                    <p:animEffect transition="in" filter="fade">
                                      <p:cBhvr>
                                        <p:cTn id="18" dur="500"/>
                                        <p:tgtEl>
                                          <p:spTgt spid="4403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4036">
                                            <p:txEl>
                                              <p:pRg st="4" end="4"/>
                                            </p:txEl>
                                          </p:spTgt>
                                        </p:tgtEl>
                                        <p:attrNameLst>
                                          <p:attrName>style.visibility</p:attrName>
                                        </p:attrNameLst>
                                      </p:cBhvr>
                                      <p:to>
                                        <p:strVal val="visible"/>
                                      </p:to>
                                    </p:set>
                                    <p:animEffect transition="in" filter="fade">
                                      <p:cBhvr>
                                        <p:cTn id="21" dur="500"/>
                                        <p:tgtEl>
                                          <p:spTgt spid="44036">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4036">
                                            <p:txEl>
                                              <p:pRg st="5" end="5"/>
                                            </p:txEl>
                                          </p:spTgt>
                                        </p:tgtEl>
                                        <p:attrNameLst>
                                          <p:attrName>style.visibility</p:attrName>
                                        </p:attrNameLst>
                                      </p:cBhvr>
                                      <p:to>
                                        <p:strVal val="visible"/>
                                      </p:to>
                                    </p:set>
                                    <p:animEffect transition="in" filter="fade">
                                      <p:cBhvr>
                                        <p:cTn id="24" dur="500"/>
                                        <p:tgtEl>
                                          <p:spTgt spid="44036">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4036">
                                            <p:txEl>
                                              <p:pRg st="6" end="6"/>
                                            </p:txEl>
                                          </p:spTgt>
                                        </p:tgtEl>
                                        <p:attrNameLst>
                                          <p:attrName>style.visibility</p:attrName>
                                        </p:attrNameLst>
                                      </p:cBhvr>
                                      <p:to>
                                        <p:strVal val="visible"/>
                                      </p:to>
                                    </p:set>
                                    <p:animEffect transition="in" filter="fade">
                                      <p:cBhvr>
                                        <p:cTn id="27" dur="500"/>
                                        <p:tgtEl>
                                          <p:spTgt spid="44036">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4036">
                                            <p:txEl>
                                              <p:pRg st="7" end="7"/>
                                            </p:txEl>
                                          </p:spTgt>
                                        </p:tgtEl>
                                        <p:attrNameLst>
                                          <p:attrName>style.visibility</p:attrName>
                                        </p:attrNameLst>
                                      </p:cBhvr>
                                      <p:to>
                                        <p:strVal val="visible"/>
                                      </p:to>
                                    </p:set>
                                    <p:animEffect transition="in" filter="fade">
                                      <p:cBhvr>
                                        <p:cTn id="30" dur="500"/>
                                        <p:tgtEl>
                                          <p:spTgt spid="44036">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4036">
                                            <p:txEl>
                                              <p:pRg st="8" end="8"/>
                                            </p:txEl>
                                          </p:spTgt>
                                        </p:tgtEl>
                                        <p:attrNameLst>
                                          <p:attrName>style.visibility</p:attrName>
                                        </p:attrNameLst>
                                      </p:cBhvr>
                                      <p:to>
                                        <p:strVal val="visible"/>
                                      </p:to>
                                    </p:set>
                                    <p:animEffect transition="in" filter="fade">
                                      <p:cBhvr>
                                        <p:cTn id="33" dur="500"/>
                                        <p:tgtEl>
                                          <p:spTgt spid="44036">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4036">
                                            <p:txEl>
                                              <p:pRg st="9" end="9"/>
                                            </p:txEl>
                                          </p:spTgt>
                                        </p:tgtEl>
                                        <p:attrNameLst>
                                          <p:attrName>style.visibility</p:attrName>
                                        </p:attrNameLst>
                                      </p:cBhvr>
                                      <p:to>
                                        <p:strVal val="visible"/>
                                      </p:to>
                                    </p:set>
                                    <p:animEffect transition="in" filter="fade">
                                      <p:cBhvr>
                                        <p:cTn id="36" dur="500"/>
                                        <p:tgtEl>
                                          <p:spTgt spid="44036">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4036">
                                            <p:txEl>
                                              <p:pRg st="10" end="10"/>
                                            </p:txEl>
                                          </p:spTgt>
                                        </p:tgtEl>
                                        <p:attrNameLst>
                                          <p:attrName>style.visibility</p:attrName>
                                        </p:attrNameLst>
                                      </p:cBhvr>
                                      <p:to>
                                        <p:strVal val="visible"/>
                                      </p:to>
                                    </p:set>
                                    <p:animEffect transition="in" filter="fade">
                                      <p:cBhvr>
                                        <p:cTn id="39" dur="500"/>
                                        <p:tgtEl>
                                          <p:spTgt spid="44036">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4036">
                                            <p:txEl>
                                              <p:pRg st="11" end="11"/>
                                            </p:txEl>
                                          </p:spTgt>
                                        </p:tgtEl>
                                        <p:attrNameLst>
                                          <p:attrName>style.visibility</p:attrName>
                                        </p:attrNameLst>
                                      </p:cBhvr>
                                      <p:to>
                                        <p:strVal val="visible"/>
                                      </p:to>
                                    </p:set>
                                    <p:animEffect transition="in" filter="fade">
                                      <p:cBhvr>
                                        <p:cTn id="42" dur="500"/>
                                        <p:tgtEl>
                                          <p:spTgt spid="44036">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4036">
                                            <p:txEl>
                                              <p:pRg st="12" end="12"/>
                                            </p:txEl>
                                          </p:spTgt>
                                        </p:tgtEl>
                                        <p:attrNameLst>
                                          <p:attrName>style.visibility</p:attrName>
                                        </p:attrNameLst>
                                      </p:cBhvr>
                                      <p:to>
                                        <p:strVal val="visible"/>
                                      </p:to>
                                    </p:set>
                                    <p:animEffect transition="in" filter="fade">
                                      <p:cBhvr>
                                        <p:cTn id="45" dur="500"/>
                                        <p:tgtEl>
                                          <p:spTgt spid="44036">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4036">
                                            <p:txEl>
                                              <p:pRg st="13" end="13"/>
                                            </p:txEl>
                                          </p:spTgt>
                                        </p:tgtEl>
                                        <p:attrNameLst>
                                          <p:attrName>style.visibility</p:attrName>
                                        </p:attrNameLst>
                                      </p:cBhvr>
                                      <p:to>
                                        <p:strVal val="visible"/>
                                      </p:to>
                                    </p:set>
                                    <p:animEffect transition="in" filter="fade">
                                      <p:cBhvr>
                                        <p:cTn id="48" dur="500"/>
                                        <p:tgtEl>
                                          <p:spTgt spid="44036">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4036">
                                            <p:txEl>
                                              <p:pRg st="14" end="14"/>
                                            </p:txEl>
                                          </p:spTgt>
                                        </p:tgtEl>
                                        <p:attrNameLst>
                                          <p:attrName>style.visibility</p:attrName>
                                        </p:attrNameLst>
                                      </p:cBhvr>
                                      <p:to>
                                        <p:strVal val="visible"/>
                                      </p:to>
                                    </p:set>
                                    <p:animEffect transition="in" filter="fade">
                                      <p:cBhvr>
                                        <p:cTn id="51" dur="500"/>
                                        <p:tgtEl>
                                          <p:spTgt spid="44036">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467"/>
            <a:ext cx="8651796" cy="1143133"/>
          </a:xfrm>
        </p:spPr>
        <p:txBody>
          <a:bodyPr/>
          <a:lstStyle/>
          <a:p>
            <a:pPr algn="ctr"/>
            <a:r>
              <a:rPr lang="en-US" sz="4000" dirty="0" smtClean="0"/>
              <a:t>Key Agile Principles and Technical Practices</a:t>
            </a:r>
            <a:endParaRPr lang="en-US" sz="4000" dirty="0"/>
          </a:p>
        </p:txBody>
      </p:sp>
    </p:spTree>
    <p:extLst>
      <p:ext uri="{BB962C8B-B14F-4D97-AF65-F5344CB8AC3E}">
        <p14:creationId xmlns:p14="http://schemas.microsoft.com/office/powerpoint/2010/main" val="18390856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11204" y="177114"/>
            <a:ext cx="8229600" cy="458587"/>
          </a:xfrm>
        </p:spPr>
        <p:txBody>
          <a:bodyPr/>
          <a:lstStyle/>
          <a:p>
            <a:r>
              <a:rPr lang="en-US" sz="2800" dirty="0" smtClean="0"/>
              <a:t>Defined: Agile</a:t>
            </a:r>
          </a:p>
        </p:txBody>
      </p:sp>
      <p:sp>
        <p:nvSpPr>
          <p:cNvPr id="5124" name="Rectangle 8"/>
          <p:cNvSpPr>
            <a:spLocks noChangeArrowheads="1"/>
          </p:cNvSpPr>
          <p:nvPr/>
        </p:nvSpPr>
        <p:spPr bwMode="auto">
          <a:xfrm>
            <a:off x="304800" y="1244625"/>
            <a:ext cx="8213725" cy="393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marL="342900" indent="-171450">
              <a:spcBef>
                <a:spcPts val="600"/>
              </a:spcBef>
              <a:spcAft>
                <a:spcPts val="600"/>
              </a:spcAft>
              <a:buSzPct val="100000"/>
              <a:buFontTx/>
              <a:buChar char="•"/>
            </a:pPr>
            <a:r>
              <a:rPr lang="en-US" sz="2000" b="1" dirty="0" smtClean="0"/>
              <a:t>Agile </a:t>
            </a:r>
            <a:r>
              <a:rPr lang="en-US" sz="2000" b="1" dirty="0"/>
              <a:t>Software Engineering Methods:</a:t>
            </a:r>
            <a:endParaRPr lang="en-US" sz="2000" dirty="0"/>
          </a:p>
          <a:p>
            <a:pPr marL="800100" lvl="1" indent="-171450">
              <a:spcBef>
                <a:spcPts val="600"/>
              </a:spcBef>
              <a:spcAft>
                <a:spcPts val="600"/>
              </a:spcAft>
              <a:buSzPct val="100000"/>
              <a:buFontTx/>
              <a:buChar char="•"/>
            </a:pPr>
            <a:r>
              <a:rPr lang="en-US" sz="2000" dirty="0"/>
              <a:t>Agile Manifesto (2001)  (Capital ‘A’ in Agile)</a:t>
            </a:r>
          </a:p>
          <a:p>
            <a:pPr marL="800100" lvl="1" indent="-171450">
              <a:spcBef>
                <a:spcPts val="600"/>
              </a:spcBef>
              <a:spcAft>
                <a:spcPts val="600"/>
              </a:spcAft>
              <a:buSzPct val="100000"/>
              <a:buFontTx/>
              <a:buChar char="•"/>
            </a:pPr>
            <a:r>
              <a:rPr lang="en-US" sz="2000" dirty="0"/>
              <a:t>Founded on long standing wisdom in SE community (</a:t>
            </a:r>
            <a:r>
              <a:rPr lang="en-US" sz="2000" dirty="0" smtClean="0"/>
              <a:t>45+ </a:t>
            </a:r>
            <a:r>
              <a:rPr lang="en-US" sz="2000" dirty="0"/>
              <a:t>years)</a:t>
            </a:r>
          </a:p>
          <a:p>
            <a:pPr marL="800100" lvl="1" indent="-171450">
              <a:spcBef>
                <a:spcPts val="600"/>
              </a:spcBef>
              <a:spcAft>
                <a:spcPts val="600"/>
              </a:spcAft>
              <a:buSzPct val="100000"/>
              <a:buFontTx/>
              <a:buChar char="•"/>
            </a:pPr>
            <a:r>
              <a:rPr lang="en-US" sz="2000" dirty="0"/>
              <a:t>Push back against heavy plan-driven methods (CMM(I))</a:t>
            </a:r>
          </a:p>
          <a:p>
            <a:pPr marL="800100" lvl="1" indent="-171450">
              <a:spcBef>
                <a:spcPts val="600"/>
              </a:spcBef>
              <a:spcAft>
                <a:spcPts val="600"/>
              </a:spcAft>
              <a:buSzPct val="100000"/>
              <a:buFontTx/>
              <a:buChar char="•"/>
            </a:pPr>
            <a:r>
              <a:rPr lang="en-US" sz="2000" dirty="0"/>
              <a:t>Focus on incremental design, development, and delivery (i.e. software life-cycle)</a:t>
            </a:r>
          </a:p>
          <a:p>
            <a:pPr marL="800100" lvl="1" indent="-171450">
              <a:spcBef>
                <a:spcPts val="600"/>
              </a:spcBef>
              <a:spcAft>
                <a:spcPts val="600"/>
              </a:spcAft>
              <a:buSzPct val="100000"/>
              <a:buFontTx/>
              <a:buChar char="•"/>
            </a:pPr>
            <a:r>
              <a:rPr lang="en-US" sz="2000" dirty="0"/>
              <a:t>Close customer focus and interaction and constant feedback</a:t>
            </a:r>
          </a:p>
          <a:p>
            <a:pPr marL="800100" lvl="1" indent="-171450">
              <a:spcBef>
                <a:spcPts val="600"/>
              </a:spcBef>
              <a:spcAft>
                <a:spcPts val="600"/>
              </a:spcAft>
              <a:buSzPct val="100000"/>
              <a:buFontTx/>
              <a:buChar char="•"/>
            </a:pPr>
            <a:r>
              <a:rPr lang="en-US" sz="2000" dirty="0"/>
              <a:t>Example methods: SCRUM, XP (extreme programming)</a:t>
            </a:r>
          </a:p>
          <a:p>
            <a:pPr marL="800100" lvl="1" indent="-171450">
              <a:spcBef>
                <a:spcPts val="600"/>
              </a:spcBef>
              <a:spcAft>
                <a:spcPts val="600"/>
              </a:spcAft>
              <a:buSzPct val="100000"/>
              <a:buFontTx/>
              <a:buChar char="•"/>
            </a:pPr>
            <a:r>
              <a:rPr lang="en-US" sz="2000" dirty="0" smtClean="0">
                <a:solidFill>
                  <a:srgbClr val="D30AA5"/>
                </a:solidFill>
              </a:rPr>
              <a:t>Has a dominate </a:t>
            </a:r>
            <a:r>
              <a:rPr lang="en-US" sz="2000" dirty="0">
                <a:solidFill>
                  <a:srgbClr val="D30AA5"/>
                </a:solidFill>
              </a:rPr>
              <a:t>software engineering </a:t>
            </a:r>
            <a:r>
              <a:rPr lang="en-US" sz="2000" dirty="0" smtClean="0">
                <a:solidFill>
                  <a:srgbClr val="D30AA5"/>
                </a:solidFill>
              </a:rPr>
              <a:t>approach (example </a:t>
            </a:r>
            <a:r>
              <a:rPr lang="en-US" sz="2000" dirty="0" smtClean="0">
                <a:solidFill>
                  <a:srgbClr val="D30AA5"/>
                </a:solidFill>
                <a:hlinkClick r:id="rId3"/>
              </a:rPr>
              <a:t>IBM</a:t>
            </a:r>
            <a:r>
              <a:rPr lang="en-US" sz="2000" dirty="0" smtClean="0">
                <a:solidFill>
                  <a:srgbClr val="D30AA5"/>
                </a:solidFill>
              </a:rPr>
              <a:t>)</a:t>
            </a:r>
            <a:endParaRPr lang="en-US" sz="2000" dirty="0">
              <a:solidFill>
                <a:srgbClr val="D30AA5"/>
              </a:solidFill>
            </a:endParaRPr>
          </a:p>
        </p:txBody>
      </p:sp>
      <p:sp>
        <p:nvSpPr>
          <p:cNvPr id="8197" name="Rectangle 9"/>
          <p:cNvSpPr>
            <a:spLocks noChangeArrowheads="1"/>
          </p:cNvSpPr>
          <p:nvPr/>
        </p:nvSpPr>
        <p:spPr bwMode="auto">
          <a:xfrm>
            <a:off x="1524000" y="5574268"/>
            <a:ext cx="5506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lang="en-US" dirty="0">
                <a:solidFill>
                  <a:schemeClr val="accent2"/>
                </a:solidFill>
              </a:rPr>
              <a:t>References:</a:t>
            </a:r>
            <a:r>
              <a:rPr lang="en-US" dirty="0"/>
              <a:t>  </a:t>
            </a:r>
            <a:r>
              <a:rPr lang="en-US" dirty="0">
                <a:solidFill>
                  <a:srgbClr val="D30AA5"/>
                </a:solidFill>
                <a:hlinkClick r:id="rId4"/>
              </a:rPr>
              <a:t>http</a:t>
            </a:r>
            <a:r>
              <a:rPr lang="en-US" dirty="0" smtClean="0">
                <a:solidFill>
                  <a:srgbClr val="D30AA5"/>
                </a:solidFill>
                <a:hlinkClick r:id="rId4"/>
              </a:rPr>
              <a:t>:/www.ornl.gov/8vt/readingList.html</a:t>
            </a:r>
            <a:endParaRPr lang="en-US" dirty="0">
              <a:solidFill>
                <a:srgbClr val="D30AA5"/>
              </a:solidFill>
            </a:endParaRPr>
          </a:p>
        </p:txBody>
      </p:sp>
    </p:spTree>
    <p:extLst>
      <p:ext uri="{BB962C8B-B14F-4D97-AF65-F5344CB8AC3E}">
        <p14:creationId xmlns:p14="http://schemas.microsoft.com/office/powerpoint/2010/main" val="1634904096"/>
      </p:ext>
    </p:extLst>
  </p:cSld>
  <p:clrMapOvr>
    <a:masterClrMapping/>
  </p:clrMapOvr>
  <mc:AlternateContent xmlns:mc="http://schemas.openxmlformats.org/markup-compatibility/2006">
    <mc:Choice xmlns:p14="http://schemas.microsoft.com/office/powerpoint/2010/main" Requires="p14">
      <p:transition spd="med" p14:dur="700" advTm="75766">
        <p:fade/>
      </p:transition>
    </mc:Choice>
    <mc:Fallback>
      <p:transition spd="med" advTm="75766">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11204" y="177114"/>
            <a:ext cx="8727996" cy="458587"/>
          </a:xfrm>
        </p:spPr>
        <p:txBody>
          <a:bodyPr/>
          <a:lstStyle/>
          <a:p>
            <a:r>
              <a:rPr lang="en-US" sz="2800" dirty="0"/>
              <a:t>Principles </a:t>
            </a:r>
            <a:r>
              <a:rPr lang="en-US" sz="2800" dirty="0" smtClean="0"/>
              <a:t>for Agile </a:t>
            </a:r>
            <a:r>
              <a:rPr lang="en-US" sz="2800" dirty="0"/>
              <a:t>Technical Practices</a:t>
            </a:r>
            <a:endParaRPr lang="en-US" sz="2800" dirty="0" smtClean="0"/>
          </a:p>
        </p:txBody>
      </p:sp>
      <p:sp>
        <p:nvSpPr>
          <p:cNvPr id="16388" name="Rectangle 8"/>
          <p:cNvSpPr>
            <a:spLocks noChangeArrowheads="1"/>
          </p:cNvSpPr>
          <p:nvPr/>
        </p:nvSpPr>
        <p:spPr bwMode="auto">
          <a:xfrm>
            <a:off x="461963" y="685800"/>
            <a:ext cx="8213725" cy="549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marL="342900" indent="-171450">
              <a:spcAft>
                <a:spcPct val="50000"/>
              </a:spcAft>
              <a:buSzPct val="100000"/>
              <a:buFontTx/>
              <a:buChar char="•"/>
            </a:pPr>
            <a:r>
              <a:rPr lang="en-US" b="1" dirty="0"/>
              <a:t>Agile Design: </a:t>
            </a:r>
            <a:r>
              <a:rPr lang="en-US" dirty="0"/>
              <a:t>Reusable software is best designed and developed by incrementally attempting to reuse it with new clients and incrementally redesigning and refactoring the software as needed keeping it simple.</a:t>
            </a:r>
          </a:p>
          <a:p>
            <a:pPr marL="800100" lvl="1" indent="-171450">
              <a:spcAft>
                <a:spcPts val="600"/>
              </a:spcAft>
              <a:buSzPct val="100000"/>
              <a:buFontTx/>
              <a:buChar char="•"/>
            </a:pPr>
            <a:r>
              <a:rPr lang="en-US" dirty="0"/>
              <a:t>Technical debt in the code is managed through continuous incremental (re)design and refactoring.</a:t>
            </a:r>
          </a:p>
          <a:p>
            <a:pPr marL="342900" indent="-171450">
              <a:spcAft>
                <a:spcPct val="50000"/>
              </a:spcAft>
              <a:buSzPct val="100000"/>
              <a:buFontTx/>
              <a:buChar char="•"/>
            </a:pPr>
            <a:r>
              <a:rPr lang="en-US" b="1" dirty="0"/>
              <a:t>Agile Quality</a:t>
            </a:r>
            <a:r>
              <a:rPr lang="en-US" dirty="0"/>
              <a:t>: High quality defect-free software is most effectively developed by not putting defects into the software in the first place.</a:t>
            </a:r>
          </a:p>
          <a:p>
            <a:pPr marL="800100" lvl="1" indent="-171450">
              <a:spcAft>
                <a:spcPct val="50000"/>
              </a:spcAft>
              <a:buSzPct val="100000"/>
              <a:buFontTx/>
              <a:buChar char="•"/>
            </a:pPr>
            <a:r>
              <a:rPr lang="en-US" dirty="0"/>
              <a:t>High quality software is best developed collaboratively (e.g. pair programming and code reviews).</a:t>
            </a:r>
          </a:p>
          <a:p>
            <a:pPr marL="800100" lvl="1" indent="-171450">
              <a:spcAft>
                <a:spcPct val="50000"/>
              </a:spcAft>
              <a:buSzPct val="100000"/>
              <a:buFontTx/>
              <a:buChar char="•"/>
            </a:pPr>
            <a:r>
              <a:rPr lang="en-US" dirty="0"/>
              <a:t>Software is fully verified before it is even written (i.e. Test Driven Development </a:t>
            </a:r>
            <a:r>
              <a:rPr lang="en-US" dirty="0" smtClean="0"/>
              <a:t>(TDD</a:t>
            </a:r>
            <a:r>
              <a:rPr lang="en-US" dirty="0" smtClean="0"/>
              <a:t>)).</a:t>
            </a:r>
            <a:endParaRPr lang="en-US" dirty="0"/>
          </a:p>
          <a:p>
            <a:pPr marL="800100" lvl="1" indent="-171450">
              <a:spcAft>
                <a:spcPct val="50000"/>
              </a:spcAft>
              <a:buSzPct val="100000"/>
              <a:buFontTx/>
              <a:buChar char="•"/>
            </a:pPr>
            <a:r>
              <a:rPr lang="en-US" dirty="0"/>
              <a:t>High quality software is developed in small increments and with sufficient testing in between sets of changes.</a:t>
            </a:r>
          </a:p>
          <a:p>
            <a:pPr marL="342900" indent="-171450">
              <a:spcAft>
                <a:spcPct val="50000"/>
              </a:spcAft>
              <a:buSzPct val="100000"/>
              <a:buFontTx/>
              <a:buChar char="•"/>
            </a:pPr>
            <a:r>
              <a:rPr lang="en-US" b="1" dirty="0"/>
              <a:t>Agile Integration</a:t>
            </a:r>
            <a:r>
              <a:rPr lang="en-US" dirty="0"/>
              <a:t>: Software needs to be integrated early and often</a:t>
            </a:r>
          </a:p>
          <a:p>
            <a:pPr marL="342900" indent="-171450">
              <a:spcAft>
                <a:spcPct val="50000"/>
              </a:spcAft>
              <a:buSzPct val="100000"/>
              <a:buFontTx/>
              <a:buChar char="•"/>
            </a:pPr>
            <a:r>
              <a:rPr lang="en-US" b="1" dirty="0"/>
              <a:t>Agile Delivery</a:t>
            </a:r>
            <a:r>
              <a:rPr lang="en-US" dirty="0"/>
              <a:t>: Software should be delivered to real (or as real as we can make them) customers is short (fixed) intervals.</a:t>
            </a:r>
          </a:p>
        </p:txBody>
      </p:sp>
      <p:sp>
        <p:nvSpPr>
          <p:cNvPr id="9221" name="Rectangle 9"/>
          <p:cNvSpPr>
            <a:spLocks noChangeArrowheads="1"/>
          </p:cNvSpPr>
          <p:nvPr/>
        </p:nvSpPr>
        <p:spPr bwMode="auto">
          <a:xfrm>
            <a:off x="2265700" y="6134100"/>
            <a:ext cx="5506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lang="en-US" dirty="0">
                <a:solidFill>
                  <a:schemeClr val="accent2"/>
                </a:solidFill>
              </a:rPr>
              <a:t>References:</a:t>
            </a:r>
            <a:r>
              <a:rPr lang="en-US" dirty="0"/>
              <a:t>  </a:t>
            </a:r>
            <a:r>
              <a:rPr lang="en-US" dirty="0">
                <a:solidFill>
                  <a:srgbClr val="D30AA5"/>
                </a:solidFill>
                <a:hlinkClick r:id="rId3"/>
              </a:rPr>
              <a:t>http:/www.ornl.gov/8vt/readingList.html</a:t>
            </a:r>
            <a:endParaRPr lang="en-US" dirty="0">
              <a:solidFill>
                <a:srgbClr val="D30AA5"/>
              </a:solidFill>
            </a:endParaRPr>
          </a:p>
        </p:txBody>
      </p:sp>
    </p:spTree>
    <p:extLst>
      <p:ext uri="{BB962C8B-B14F-4D97-AF65-F5344CB8AC3E}">
        <p14:creationId xmlns:p14="http://schemas.microsoft.com/office/powerpoint/2010/main" val="1126209072"/>
      </p:ext>
    </p:extLst>
  </p:cSld>
  <p:clrMapOvr>
    <a:masterClrMapping/>
  </p:clrMapOvr>
  <mc:AlternateContent xmlns:mc="http://schemas.openxmlformats.org/markup-compatibility/2006">
    <mc:Choice xmlns:p14="http://schemas.microsoft.com/office/powerpoint/2010/main" Requires="p14">
      <p:transition spd="med" p14:dur="700" advTm="75766">
        <p:fade/>
      </p:transition>
    </mc:Choice>
    <mc:Fallback>
      <p:transition spd="med" advTm="75766">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3.7"/>
</p:tagLst>
</file>

<file path=ppt/tags/tag2.xml><?xml version="1.0" encoding="utf-8"?>
<p:tagLst xmlns:a="http://schemas.openxmlformats.org/drawingml/2006/main" xmlns:r="http://schemas.openxmlformats.org/officeDocument/2006/relationships" xmlns:p="http://schemas.openxmlformats.org/presentationml/2006/main">
  <p:tag name="TIMING" val="|29.7|53.7"/>
</p:tagLst>
</file>

<file path=ppt/tags/tag3.xml><?xml version="1.0" encoding="utf-8"?>
<p:tagLst xmlns:a="http://schemas.openxmlformats.org/drawingml/2006/main" xmlns:r="http://schemas.openxmlformats.org/officeDocument/2006/relationships" xmlns:p="http://schemas.openxmlformats.org/presentationml/2006/main">
  <p:tag name="TIMING" val="|29.7|53.7"/>
</p:tagLst>
</file>

<file path=ppt/tags/tag4.xml><?xml version="1.0" encoding="utf-8"?>
<p:tagLst xmlns:a="http://schemas.openxmlformats.org/drawingml/2006/main" xmlns:r="http://schemas.openxmlformats.org/officeDocument/2006/relationships" xmlns:p="http://schemas.openxmlformats.org/presentationml/2006/main">
  <p:tag name="TIMING" val="|29.7|53.7"/>
</p:tagLst>
</file>

<file path=ppt/theme/theme1.xml><?xml version="1.0" encoding="utf-8"?>
<a:theme xmlns:a="http://schemas.openxmlformats.org/drawingml/2006/main" name="Default Theme">
  <a:themeElements>
    <a:clrScheme name="ORNL 0812 new">
      <a:dk1>
        <a:sysClr val="windowText" lastClr="000000"/>
      </a:dk1>
      <a:lt1>
        <a:sysClr val="window" lastClr="FFFFFF"/>
      </a:lt1>
      <a:dk2>
        <a:srgbClr val="006C3A"/>
      </a:dk2>
      <a:lt2>
        <a:srgbClr val="FFFFFF"/>
      </a:lt2>
      <a:accent1>
        <a:srgbClr val="4F81BD"/>
      </a:accent1>
      <a:accent2>
        <a:srgbClr val="C0504D"/>
      </a:accent2>
      <a:accent3>
        <a:srgbClr val="00B274"/>
      </a:accent3>
      <a:accent4>
        <a:srgbClr val="F79646"/>
      </a:accent4>
      <a:accent5>
        <a:srgbClr val="4BACC6"/>
      </a:accent5>
      <a:accent6>
        <a:srgbClr val="8064A2"/>
      </a:accent6>
      <a:hlink>
        <a:srgbClr val="1F497D"/>
      </a:hlink>
      <a:folHlink>
        <a:srgbClr val="006C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ublishingPageImag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657E8A890A6F04789AE28A3170A4756" ma:contentTypeVersion="0" ma:contentTypeDescription="Create a new document." ma:contentTypeScope="" ma:versionID="df09d194e9d3aae10a11debd1a63b636">
  <xsd:schema xmlns:xsd="http://www.w3.org/2001/XMLSchema" xmlns:p="http://schemas.microsoft.com/office/2006/metadata/properties" xmlns:ns1="http://schemas.microsoft.com/sharepoint/v3" targetNamespace="http://schemas.microsoft.com/office/2006/metadata/properties" ma:root="true" ma:fieldsID="75c5884a78dbc087e7a002a226461ad9" ns1:_="">
    <xsd:import namespace="http://schemas.microsoft.com/sharepoint/v3"/>
    <xsd:element name="properties">
      <xsd:complexType>
        <xsd:sequence>
          <xsd:element name="documentManagement">
            <xsd:complexType>
              <xsd:all>
                <xsd:element ref="ns1:PublishingPageImag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PageImage" ma:index="8" nillable="true" ma:displayName="Page Image" ma:internalName="PublishingPageImag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787DA00-104B-4BC2-B5EC-99D3BB2F5015}">
  <ds:schemaRefs>
    <ds:schemaRef ds:uri="http://schemas.microsoft.com/sharepoint/v3/contenttype/forms"/>
  </ds:schemaRefs>
</ds:datastoreItem>
</file>

<file path=customXml/itemProps2.xml><?xml version="1.0" encoding="utf-8"?>
<ds:datastoreItem xmlns:ds="http://schemas.openxmlformats.org/officeDocument/2006/customXml" ds:itemID="{F0FBABDB-CD2C-4192-82AA-E6FC22D6207A}">
  <ds:schemaRefs>
    <ds:schemaRef ds:uri="http://schemas.microsoft.com/office/2006/documentManagement/types"/>
    <ds:schemaRef ds:uri="http://purl.org/dc/terms/"/>
    <ds:schemaRef ds:uri="http://schemas.microsoft.com/office/2006/metadata/properties"/>
    <ds:schemaRef ds:uri="http://schemas.microsoft.com/sharepoint/v3"/>
    <ds:schemaRef ds:uri="http://purl.org/dc/dcmitype/"/>
    <ds:schemaRef ds:uri="http://schemas.openxmlformats.org/package/2006/metadata/core-properties"/>
    <ds:schemaRef ds:uri="http://purl.org/dc/elements/1.1/"/>
    <ds:schemaRef ds:uri="http://www.w3.org/XML/1998/namespace"/>
  </ds:schemaRefs>
</ds:datastoreItem>
</file>

<file path=customXml/itemProps3.xml><?xml version="1.0" encoding="utf-8"?>
<ds:datastoreItem xmlns:ds="http://schemas.openxmlformats.org/officeDocument/2006/customXml" ds:itemID="{19407EA4-3874-468B-A4CD-46AA25063D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Default Theme</Template>
  <TotalTime>18659</TotalTime>
  <Words>4428</Words>
  <Application>Microsoft Office PowerPoint</Application>
  <PresentationFormat>On-screen Show (4:3)</PresentationFormat>
  <Paragraphs>506</Paragraphs>
  <Slides>31</Slides>
  <Notes>11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Default Theme</vt:lpstr>
      <vt:lpstr>Some Agile Best Technical Practices for the Development of Research-Based CSE Software</vt:lpstr>
      <vt:lpstr>Overview of CASL</vt:lpstr>
      <vt:lpstr>Interoperable Design of Extreme-scale Application Software (IDEAS)</vt:lpstr>
      <vt:lpstr> The CSE Software Ecosystem Challenge</vt:lpstr>
      <vt:lpstr>Obstacles for the Reuse and Assimilation of CSE Software</vt:lpstr>
      <vt:lpstr>Software Practices and Research Software?</vt:lpstr>
      <vt:lpstr>Key Agile Principles and Technical Practices</vt:lpstr>
      <vt:lpstr>Defined: Agile</vt:lpstr>
      <vt:lpstr>Principles for Agile Technical Practices</vt:lpstr>
      <vt:lpstr>Key Agile Technical Practices</vt:lpstr>
      <vt:lpstr>Common Approach: Development Instability</vt:lpstr>
      <vt:lpstr>Agile Approach: Development Stability</vt:lpstr>
      <vt:lpstr>Software Testing</vt:lpstr>
      <vt:lpstr>Definition and Categorization of Tests</vt:lpstr>
      <vt:lpstr>Testing Support Tools</vt:lpstr>
      <vt:lpstr>How To Add Tests/Features to Existing Code</vt:lpstr>
      <vt:lpstr>The Legacy Software Change Algorithm</vt:lpstr>
      <vt:lpstr>Definition of Legacy Code and Changes</vt:lpstr>
      <vt:lpstr>Legacy Software Change Algorithm: Details</vt:lpstr>
      <vt:lpstr>Legacy Software Tools, Tricks, Strategies</vt:lpstr>
      <vt:lpstr>Incremental Structured Refactoring</vt:lpstr>
      <vt:lpstr>Two Ways to Change Software</vt:lpstr>
      <vt:lpstr>Example of Planned Incremental Refactoring</vt:lpstr>
      <vt:lpstr>Lean/Agile, Lifecycle Models, TriBITS</vt:lpstr>
      <vt:lpstr>Defined: Life-Cycle, Agile and Lean</vt:lpstr>
      <vt:lpstr>Overview of TriBITS Lifecycle Model</vt:lpstr>
      <vt:lpstr>Validation-Centric Approach (VCA): Common Lifecycle Model for CSE Software</vt:lpstr>
      <vt:lpstr>TriBITS Lifecycle Model (−) vs. VCA (--)</vt:lpstr>
      <vt:lpstr>Software Engineering and HPC Efficiency vs. Other Quality Metrics</vt:lpstr>
      <vt:lpstr>Summary of Agile Technical Practices/Skills</vt:lpstr>
      <vt:lpstr>THE END</vt:lpstr>
    </vt:vector>
  </TitlesOfParts>
  <Company>ORNL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Donna Jo Roy</dc:creator>
  <cp:lastModifiedBy>Bartlett, Roscoe A.</cp:lastModifiedBy>
  <cp:revision>1003</cp:revision>
  <dcterms:created xsi:type="dcterms:W3CDTF">2008-12-10T13:33:36Z</dcterms:created>
  <dcterms:modified xsi:type="dcterms:W3CDTF">2015-08-18T18:08:56Z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0x010100E657E8A890A6F04789AE28A3170A4756</vt:lpwstr>
  </property>
  <property fmtid="{D5CDD505-2E9C-101B-9397-08002B2CF9AE}" pid="3" name="TemplateUrl">
    <vt:lpwstr/>
  </property>
  <property fmtid="{D5CDD505-2E9C-101B-9397-08002B2CF9AE}" pid="4" name="_SourceUrl">
    <vt:lpwstr/>
  </property>
  <property fmtid="{D5CDD505-2E9C-101B-9397-08002B2CF9AE}" pid="5" name="_SharedFileIndex">
    <vt:lpwstr/>
  </property>
  <property fmtid="{D5CDD505-2E9C-101B-9397-08002B2CF9AE}" pid="6" name="xd_Signature">
    <vt:bool>false</vt:bool>
  </property>
  <property fmtid="{D5CDD505-2E9C-101B-9397-08002B2CF9AE}" pid="7" name="xd_ProgID">
    <vt:lpwstr/>
  </property>
</Properties>
</file>