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  <p:sldMasterId id="2147483686" r:id="rId3"/>
  </p:sldMasterIdLst>
  <p:notesMasterIdLst>
    <p:notesMasterId r:id="rId25"/>
  </p:notesMasterIdLst>
  <p:sldIdLst>
    <p:sldId id="259" r:id="rId4"/>
    <p:sldId id="275" r:id="rId5"/>
    <p:sldId id="265" r:id="rId6"/>
    <p:sldId id="301" r:id="rId7"/>
    <p:sldId id="302" r:id="rId8"/>
    <p:sldId id="266" r:id="rId9"/>
    <p:sldId id="278" r:id="rId10"/>
    <p:sldId id="279" r:id="rId11"/>
    <p:sldId id="280" r:id="rId12"/>
    <p:sldId id="303" r:id="rId13"/>
    <p:sldId id="304" r:id="rId14"/>
    <p:sldId id="300" r:id="rId15"/>
    <p:sldId id="281" r:id="rId16"/>
    <p:sldId id="307" r:id="rId17"/>
    <p:sldId id="308" r:id="rId18"/>
    <p:sldId id="306" r:id="rId19"/>
    <p:sldId id="295" r:id="rId20"/>
    <p:sldId id="292" r:id="rId21"/>
    <p:sldId id="309" r:id="rId22"/>
    <p:sldId id="277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4" autoAdjust="0"/>
    <p:restoredTop sz="94682"/>
  </p:normalViewPr>
  <p:slideViewPr>
    <p:cSldViewPr snapToGrid="0" snapToObjects="1" showGuides="1">
      <p:cViewPr varScale="1">
        <p:scale>
          <a:sx n="91" d="100"/>
          <a:sy n="91" d="100"/>
        </p:scale>
        <p:origin x="1047" y="45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A066-2951-4DAD-918D-E5CF3BABB3B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C1D9D-FBE1-4225-8EBE-0EB56D6B5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9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C1D9D-FBE1-4225-8EBE-0EB56D6B52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0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4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0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0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77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6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5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4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41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6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0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60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418614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3251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83462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2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collaborate.athenpro.org/group/d2l/" TargetMode="External"/><Relationship Id="rId3" Type="http://schemas.openxmlformats.org/officeDocument/2006/relationships/hyperlink" Target="mailto:jongund@Illinois.edu" TargetMode="External"/><Relationship Id="rId7" Type="http://schemas.openxmlformats.org/officeDocument/2006/relationships/hyperlink" Target="http://collaborate.athenpro.org/group/canva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collaborate.athenpro.org/group/bb/" TargetMode="External"/><Relationship Id="rId5" Type="http://schemas.openxmlformats.org/officeDocument/2006/relationships/hyperlink" Target="http://collaborate.athenpro.org/group/bbopen/" TargetMode="External"/><Relationship Id="rId4" Type="http://schemas.openxmlformats.org/officeDocument/2006/relationships/hyperlink" Target="mailto:hadir@uw.edu" TargetMode="External"/><Relationship Id="rId9" Type="http://schemas.openxmlformats.org/officeDocument/2006/relationships/hyperlink" Target="http://collaborate.athenpro.org/group/mood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1756" y="1179824"/>
            <a:ext cx="8177775" cy="2641756"/>
          </a:xfrm>
        </p:spPr>
        <p:txBody>
          <a:bodyPr>
            <a:normAutofit/>
          </a:bodyPr>
          <a:lstStyle/>
          <a:p>
            <a:r>
              <a:rPr lang="en-US" dirty="0"/>
              <a:t>Learning Management Systems and Accessibility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12B31-167A-4DAC-A2C1-41F0F003B7C7}"/>
              </a:ext>
            </a:extLst>
          </p:cNvPr>
          <p:cNvSpPr txBox="1"/>
          <p:nvPr/>
        </p:nvSpPr>
        <p:spPr>
          <a:xfrm>
            <a:off x="483112" y="4468110"/>
            <a:ext cx="817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IAAP Webinar</a:t>
            </a:r>
          </a:p>
          <a:p>
            <a:pPr lvl="0"/>
            <a:r>
              <a:rPr lang="en-US" sz="2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Jon Gunderson, </a:t>
            </a:r>
            <a:r>
              <a:rPr lang="en-US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Coordinator of Accessible IT Group, University of Illinois</a:t>
            </a:r>
            <a:endParaRPr lang="en-US" sz="24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Hadi Rangin,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Accessibility Specialist, University of Washington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r>
              <a:rPr lang="en-US" dirty="0"/>
              <a:t>Get involved in RFP process</a:t>
            </a:r>
          </a:p>
          <a:p>
            <a:r>
              <a:rPr lang="en-US" dirty="0"/>
              <a:t>Considering accessibility as a functional criterion when purchasing any product including LMS.</a:t>
            </a:r>
          </a:p>
          <a:p>
            <a:r>
              <a:rPr lang="en-US" dirty="0"/>
              <a:t>Find out how much vendors know about accessibility and identify commitment to resolving issues found during product evaluation</a:t>
            </a:r>
          </a:p>
          <a:p>
            <a:r>
              <a:rPr lang="en-US" dirty="0"/>
              <a:t>Contract negotiations and coming up with an accessibility plan/roadmap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Purchasing or Renewing a Product</a:t>
            </a:r>
          </a:p>
        </p:txBody>
      </p:sp>
    </p:spTree>
    <p:extLst>
      <p:ext uri="{BB962C8B-B14F-4D97-AF65-F5344CB8AC3E}">
        <p14:creationId xmlns:p14="http://schemas.microsoft.com/office/powerpoint/2010/main" val="217469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r>
              <a:rPr lang="en-US" dirty="0"/>
              <a:t>Vendor can make the application framework accessible, but instructors and instructional designers play a role in ensuring students can access course materials. </a:t>
            </a:r>
          </a:p>
          <a:p>
            <a:r>
              <a:rPr lang="en-US" dirty="0"/>
              <a:t>Instructors and instructional designers need to know:</a:t>
            </a:r>
          </a:p>
          <a:p>
            <a:pPr lvl="1"/>
            <a:r>
              <a:rPr lang="en-US" dirty="0"/>
              <a:t>The institutional commitment to accessibility</a:t>
            </a:r>
          </a:p>
          <a:p>
            <a:pPr lvl="1"/>
            <a:r>
              <a:rPr lang="en-US" dirty="0"/>
              <a:t>The author’s role in making universally accessible content</a:t>
            </a:r>
          </a:p>
          <a:p>
            <a:pPr lvl="1"/>
            <a:r>
              <a:rPr lang="en-US" dirty="0"/>
              <a:t>How accessible design helps all learners</a:t>
            </a:r>
          </a:p>
          <a:p>
            <a:pPr lvl="1"/>
            <a:r>
              <a:rPr lang="en-US" dirty="0"/>
              <a:t>Training resources to learn about universal 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84740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Reactive: Have DRS worry about it</a:t>
            </a:r>
          </a:p>
          <a:p>
            <a:r>
              <a:rPr lang="en-US" dirty="0"/>
              <a:t>Proactive: Create accessible materials from ground up or remediate </a:t>
            </a:r>
          </a:p>
          <a:p>
            <a:r>
              <a:rPr lang="en-US" dirty="0"/>
              <a:t>Reactive approach is time consuming, not engaging, doesn’t provide a real-time interaction or collaboration with other peers.</a:t>
            </a:r>
          </a:p>
          <a:p>
            <a:r>
              <a:rPr lang="en-US" dirty="0"/>
              <a:t>Most LMS vendors have reactive approach for content accessibility</a:t>
            </a:r>
          </a:p>
          <a:p>
            <a:r>
              <a:rPr lang="en-US" dirty="0"/>
              <a:t>Instructors/instructional designers should do their best to streamline learning process</a:t>
            </a:r>
          </a:p>
          <a:p>
            <a:pPr lvl="1"/>
            <a:r>
              <a:rPr lang="en-US" dirty="0"/>
              <a:t>Creating accessible content saves students an extra step of having to wait for remediation by DRS, etc.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vs. Proactive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44015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r>
              <a:rPr lang="en-US" dirty="0"/>
              <a:t>Using built-in/third-party accessibility checkers</a:t>
            </a:r>
          </a:p>
          <a:p>
            <a:pPr lvl="1"/>
            <a:r>
              <a:rPr lang="en-US" dirty="0"/>
              <a:t>Ex: Canvas Authoring Tool, </a:t>
            </a:r>
            <a:r>
              <a:rPr lang="en-US" dirty="0" err="1"/>
              <a:t>AInspector</a:t>
            </a:r>
            <a:r>
              <a:rPr lang="en-US" dirty="0"/>
              <a:t> plugin for website accessibility, CK Editor Accessibility Checker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Accessible Content 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362617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Missing alt text for graphics and charts</a:t>
            </a:r>
          </a:p>
          <a:p>
            <a:pPr lvl="0"/>
            <a:r>
              <a:rPr lang="en-US" dirty="0"/>
              <a:t>Test for PDF and PowerPoint file accessibility</a:t>
            </a:r>
          </a:p>
          <a:p>
            <a:pPr lvl="0"/>
            <a:r>
              <a:rPr lang="en-US" dirty="0"/>
              <a:t>Missing caption for videos</a:t>
            </a:r>
          </a:p>
          <a:p>
            <a:pPr lvl="0"/>
            <a:r>
              <a:rPr lang="en-US" dirty="0"/>
              <a:t>Missing transcript for audio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for Accessibility Upon Uploading Content</a:t>
            </a:r>
          </a:p>
        </p:txBody>
      </p:sp>
    </p:spTree>
    <p:extLst>
      <p:ext uri="{BB962C8B-B14F-4D97-AF65-F5344CB8AC3E}">
        <p14:creationId xmlns:p14="http://schemas.microsoft.com/office/powerpoint/2010/main" val="38436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headings to create structured documents</a:t>
            </a:r>
          </a:p>
          <a:p>
            <a:pPr lvl="0"/>
            <a:r>
              <a:rPr lang="en-US" dirty="0"/>
              <a:t>Accessible link text</a:t>
            </a:r>
          </a:p>
          <a:p>
            <a:pPr lvl="0"/>
            <a:r>
              <a:rPr lang="en-US" dirty="0"/>
              <a:t>Adding text alternatives to images</a:t>
            </a:r>
          </a:p>
          <a:p>
            <a:pPr lvl="0"/>
            <a:r>
              <a:rPr lang="en-US" dirty="0"/>
              <a:t>Headers for tabular data tables</a:t>
            </a:r>
          </a:p>
          <a:p>
            <a:pPr lvl="0"/>
            <a:r>
              <a:rPr lang="en-US" dirty="0"/>
              <a:t>Captions for videos</a:t>
            </a:r>
          </a:p>
          <a:p>
            <a:pPr lvl="0"/>
            <a:r>
              <a:rPr lang="en-US" dirty="0"/>
              <a:t>Transcripts for audio</a:t>
            </a:r>
          </a:p>
          <a:p>
            <a:pPr lvl="0"/>
            <a:r>
              <a:rPr lang="en-US" dirty="0"/>
              <a:t>Built-in help to learn about accessibility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Authoring Tool Features</a:t>
            </a:r>
          </a:p>
        </p:txBody>
      </p:sp>
    </p:spTree>
    <p:extLst>
      <p:ext uri="{BB962C8B-B14F-4D97-AF65-F5344CB8AC3E}">
        <p14:creationId xmlns:p14="http://schemas.microsoft.com/office/powerpoint/2010/main" val="423271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r>
              <a:rPr lang="en-US" dirty="0"/>
              <a:t>A Student</a:t>
            </a:r>
          </a:p>
          <a:p>
            <a:r>
              <a:rPr lang="en-US" dirty="0"/>
              <a:t>A Faculty member/instructional designer</a:t>
            </a:r>
          </a:p>
          <a:p>
            <a:r>
              <a:rPr lang="en-US" dirty="0"/>
              <a:t>An IT/LT professional</a:t>
            </a:r>
          </a:p>
          <a:p>
            <a:r>
              <a:rPr lang="en-US" dirty="0"/>
              <a:t>An IT evangelist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can do if you are: </a:t>
            </a:r>
          </a:p>
        </p:txBody>
      </p:sp>
    </p:spTree>
    <p:extLst>
      <p:ext uri="{BB962C8B-B14F-4D97-AF65-F5344CB8AC3E}">
        <p14:creationId xmlns:p14="http://schemas.microsoft.com/office/powerpoint/2010/main" val="166249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r>
              <a:rPr lang="en-US" dirty="0"/>
              <a:t>Report any accessibility issue/enhancement suggestions to your local LMS support team, have them log it with the vendor and follow up</a:t>
            </a:r>
          </a:p>
          <a:p>
            <a:r>
              <a:rPr lang="en-US" dirty="0"/>
              <a:t>Share accessibility bugs/feature enhancements with respective LMS collaboration groups</a:t>
            </a:r>
          </a:p>
          <a:p>
            <a:r>
              <a:rPr lang="en-US" dirty="0"/>
              <a:t>Communicate with faculty any issues you experience with accessing content; document remediation may be needed.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a student:</a:t>
            </a:r>
          </a:p>
        </p:txBody>
      </p:sp>
    </p:spTree>
    <p:extLst>
      <p:ext uri="{BB962C8B-B14F-4D97-AF65-F5344CB8AC3E}">
        <p14:creationId xmlns:p14="http://schemas.microsoft.com/office/powerpoint/2010/main" val="264342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/>
          </a:bodyPr>
          <a:lstStyle/>
          <a:p>
            <a:r>
              <a:rPr lang="en-US" dirty="0"/>
              <a:t>Focus on content accessibility.</a:t>
            </a:r>
          </a:p>
          <a:p>
            <a:r>
              <a:rPr lang="en-US" dirty="0"/>
              <a:t>Report any accessibility issue/enhancement suggestions to your local LMS support team, have them log it with the vendor and follow up</a:t>
            </a:r>
          </a:p>
          <a:p>
            <a:r>
              <a:rPr lang="en-US" dirty="0"/>
              <a:t>Share accessibility bugs/feature enhancements with respective LMS collaboration groups</a:t>
            </a:r>
          </a:p>
          <a:p>
            <a:r>
              <a:rPr lang="en-US" dirty="0"/>
              <a:t>Work collaboratively with students to ensure content is accessible and allows for real-time engagement with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are an instructional designer, faculty or content creator: </a:t>
            </a:r>
          </a:p>
        </p:txBody>
      </p:sp>
    </p:spTree>
    <p:extLst>
      <p:ext uri="{BB962C8B-B14F-4D97-AF65-F5344CB8AC3E}">
        <p14:creationId xmlns:p14="http://schemas.microsoft.com/office/powerpoint/2010/main" val="396066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actively involved in accessibility discussion of respective LMS</a:t>
            </a:r>
          </a:p>
          <a:p>
            <a:r>
              <a:rPr lang="en-US" dirty="0"/>
              <a:t>Test/evaluate your LMS periodically for accessibility</a:t>
            </a:r>
          </a:p>
          <a:p>
            <a:r>
              <a:rPr lang="en-US" dirty="0"/>
              <a:t>Make sure that issues you find are logged with the vendor and follow up with the status</a:t>
            </a:r>
          </a:p>
          <a:p>
            <a:r>
              <a:rPr lang="en-US" dirty="0"/>
              <a:t>Demand for an ETA for fixes</a:t>
            </a:r>
          </a:p>
          <a:p>
            <a:r>
              <a:rPr lang="en-US" dirty="0"/>
              <a:t>Have an active accommodation plan for LMS accessibility issues</a:t>
            </a:r>
          </a:p>
          <a:p>
            <a:r>
              <a:rPr lang="en-US" dirty="0"/>
              <a:t>Note: the owner of the LMS service in your campus is responsible for all the good and bad things that comes with the LMS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an IT/LT professional or evangelist: </a:t>
            </a:r>
          </a:p>
        </p:txBody>
      </p:sp>
    </p:spTree>
    <p:extLst>
      <p:ext uri="{BB962C8B-B14F-4D97-AF65-F5344CB8AC3E}">
        <p14:creationId xmlns:p14="http://schemas.microsoft.com/office/powerpoint/2010/main" val="347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47B4F-AD25-45C1-ACD2-44CA56B6E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Background on LMS accessibility </a:t>
            </a:r>
          </a:p>
          <a:p>
            <a:pPr lvl="0"/>
            <a:r>
              <a:rPr lang="en-US" dirty="0"/>
              <a:t>Searching for an Accessible LMS</a:t>
            </a:r>
          </a:p>
          <a:p>
            <a:pPr lvl="0"/>
            <a:r>
              <a:rPr lang="en-US" dirty="0"/>
              <a:t>Application vs. content accessibility</a:t>
            </a:r>
          </a:p>
          <a:p>
            <a:pPr lvl="0"/>
            <a:r>
              <a:rPr lang="en-US" dirty="0"/>
              <a:t>How you can shape the accessibility of LMS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A1027-2A5F-43E8-987C-929D2401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8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8432-A295-4518-A56A-491DDFD7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55651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B29F1-F722-4552-881F-DF8786CF5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816740"/>
            <a:ext cx="6979986" cy="38100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Jon Gunderson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jongund@Illinois.edu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Hadi Rangin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hadir@uw.edu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Links to Collaborations: </a:t>
            </a:r>
          </a:p>
          <a:p>
            <a:pPr lv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Blackboard Open (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MoodleRooms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http://collaborate.athenpro.org/group/bbopen/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Blackboard: </a:t>
            </a:r>
            <a:r>
              <a:rPr lang="en-US" sz="1200" dirty="0">
                <a:hlinkClick r:id="rId6"/>
              </a:rPr>
              <a:t>http://collaborate.athenpro.org/group/bb/</a:t>
            </a:r>
            <a:endParaRPr lang="en-US" sz="1200" dirty="0"/>
          </a:p>
          <a:p>
            <a:pPr lv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Canvas: </a:t>
            </a:r>
            <a:r>
              <a:rPr lang="en-US" sz="1200" dirty="0">
                <a:hlinkClick r:id="rId7"/>
              </a:rPr>
              <a:t>http://collaborate.athenpro.org/group/canvas/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Desire2Learn: </a:t>
            </a:r>
            <a:r>
              <a:rPr lang="en-US" sz="1200" dirty="0">
                <a:hlinkClick r:id="rId8"/>
              </a:rPr>
              <a:t>http://collaborate.athenpro.org/group/d2l/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Moodle: </a:t>
            </a:r>
            <a:r>
              <a:rPr lang="en-US" sz="1200" dirty="0">
                <a:hlinkClick r:id="rId9"/>
              </a:rPr>
              <a:t>http://collaborate.athenpro.org/group/moodle/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5BE99-4534-445F-8282-EA992970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5243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A08F6-B83E-4F3E-B4C4-6AF0AFB16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804138"/>
            <a:ext cx="6898963" cy="463614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Application framework</a:t>
            </a:r>
          </a:p>
          <a:p>
            <a:pPr lvl="0"/>
            <a:r>
              <a:rPr lang="en-US" dirty="0"/>
              <a:t>Content</a:t>
            </a:r>
          </a:p>
          <a:p>
            <a:pPr lvl="0"/>
            <a:r>
              <a:rPr lang="en-US" dirty="0"/>
              <a:t>Both are required to provide an accessible experience</a:t>
            </a: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4E97B-3C52-4374-A817-AF8F5FA3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two layers of accessibility issues</a:t>
            </a:r>
          </a:p>
        </p:txBody>
      </p:sp>
    </p:spTree>
    <p:extLst>
      <p:ext uri="{BB962C8B-B14F-4D97-AF65-F5344CB8AC3E}">
        <p14:creationId xmlns:p14="http://schemas.microsoft.com/office/powerpoint/2010/main" val="65318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A08F6-B83E-4F3E-B4C4-6AF0AFB16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57003"/>
            <a:ext cx="6898963" cy="46361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Blackboard, Desire2Learn, Moodle &amp; Canvas</a:t>
            </a:r>
          </a:p>
          <a:p>
            <a:pPr lvl="1"/>
            <a:r>
              <a:rPr lang="en-US" dirty="0"/>
              <a:t>All of them are mostly technically accessible </a:t>
            </a:r>
          </a:p>
          <a:p>
            <a:pPr lvl="1"/>
            <a:r>
              <a:rPr lang="en-US" dirty="0"/>
              <a:t>All of them have active collaboration groups</a:t>
            </a:r>
          </a:p>
          <a:p>
            <a:r>
              <a:rPr lang="en-US" dirty="0"/>
              <a:t>Note: we are not doing side-by-side comparison</a:t>
            </a:r>
          </a:p>
          <a:p>
            <a:r>
              <a:rPr lang="en-US" dirty="0"/>
              <a:t>Published side-by-side comparison in 2011 and 2013</a:t>
            </a:r>
          </a:p>
          <a:p>
            <a:r>
              <a:rPr lang="en-US" dirty="0"/>
              <a:t>Comprehensive Canvas accessibility evaluation in 2016</a:t>
            </a:r>
          </a:p>
          <a:p>
            <a:r>
              <a:rPr lang="en-US" dirty="0"/>
              <a:t>Agile development methodology</a:t>
            </a:r>
          </a:p>
          <a:p>
            <a:r>
              <a:rPr lang="en-US" dirty="0"/>
              <a:t>Side-by-side comparison is very time consuming and results are </a:t>
            </a:r>
            <a:r>
              <a:rPr lang="en-US" dirty="0" err="1"/>
              <a:t>out-dated</a:t>
            </a:r>
            <a:r>
              <a:rPr lang="en-US" dirty="0"/>
              <a:t> by the time you finish the project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4E97B-3C52-4374-A817-AF8F5FA3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Accessibility Status of Major LMS</a:t>
            </a:r>
          </a:p>
        </p:txBody>
      </p:sp>
    </p:spTree>
    <p:extLst>
      <p:ext uri="{BB962C8B-B14F-4D97-AF65-F5344CB8AC3E}">
        <p14:creationId xmlns:p14="http://schemas.microsoft.com/office/powerpoint/2010/main" val="412686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A08F6-B83E-4F3E-B4C4-6AF0AFB16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57003"/>
            <a:ext cx="6898963" cy="463614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Support of key stakeholders is essential for any collaboration</a:t>
            </a:r>
          </a:p>
          <a:p>
            <a:pPr lvl="0"/>
            <a:r>
              <a:rPr lang="en-US" dirty="0"/>
              <a:t>Solid accessibility support from campus</a:t>
            </a:r>
          </a:p>
          <a:p>
            <a:pPr lvl="0"/>
            <a:r>
              <a:rPr lang="en-US" dirty="0"/>
              <a:t>Lanny Arvin, acting CIO and head of College of Business</a:t>
            </a:r>
          </a:p>
          <a:p>
            <a:pPr lvl="0"/>
            <a:r>
              <a:rPr lang="en-US" dirty="0"/>
              <a:t>WebCT 2005 conference</a:t>
            </a:r>
          </a:p>
          <a:p>
            <a:pPr lvl="0"/>
            <a:r>
              <a:rPr lang="en-US" dirty="0"/>
              <a:t>Meeting with WebCT PM</a:t>
            </a:r>
          </a:p>
          <a:p>
            <a:pPr lvl="0"/>
            <a:r>
              <a:rPr lang="en-US" dirty="0"/>
              <a:t>Got the “Aha!” moment and realizing the severity of the issues</a:t>
            </a:r>
          </a:p>
          <a:p>
            <a:pPr lvl="0"/>
            <a:r>
              <a:rPr lang="en-US" dirty="0"/>
              <a:t>Shortly after we started our collaboration with WebCT</a:t>
            </a:r>
          </a:p>
          <a:p>
            <a:pPr lvl="0"/>
            <a:r>
              <a:rPr lang="en-US" dirty="0"/>
              <a:t>Blackboard purchased WebCT and we lost our connection</a:t>
            </a:r>
          </a:p>
          <a:p>
            <a:pPr lvl="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84E97B-3C52-4374-A817-AF8F5FA3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on LMS collaborations (1/2) </a:t>
            </a:r>
          </a:p>
        </p:txBody>
      </p:sp>
    </p:spTree>
    <p:extLst>
      <p:ext uri="{BB962C8B-B14F-4D97-AF65-F5344CB8AC3E}">
        <p14:creationId xmlns:p14="http://schemas.microsoft.com/office/powerpoint/2010/main" val="304416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1"/>
            <a:ext cx="6968411" cy="3810086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Turning point: Removing BB and D2L by CSU from their preferred vendor list in 2008</a:t>
            </a:r>
          </a:p>
          <a:p>
            <a:pPr lvl="0"/>
            <a:r>
              <a:rPr lang="en-US" dirty="0"/>
              <a:t>Rough start but turned into a smooth collaboration </a:t>
            </a:r>
          </a:p>
          <a:p>
            <a:pPr lvl="0"/>
            <a:r>
              <a:rPr lang="en-US" dirty="0"/>
              <a:t>BB lead by UIUC, D2L lead by OSU, SAKAI by IU, Moodle by UIUC, Canvas by UW</a:t>
            </a:r>
          </a:p>
          <a:p>
            <a:pPr lvl="0"/>
            <a:r>
              <a:rPr lang="en-US" dirty="0"/>
              <a:t>LMS vendors have developed accessibility programs. Some examples…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 on LMS collaborations (2/2)</a:t>
            </a:r>
          </a:p>
        </p:txBody>
      </p:sp>
    </p:spTree>
    <p:extLst>
      <p:ext uri="{BB962C8B-B14F-4D97-AF65-F5344CB8AC3E}">
        <p14:creationId xmlns:p14="http://schemas.microsoft.com/office/powerpoint/2010/main" val="93852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876" y="1802502"/>
            <a:ext cx="6968411" cy="38100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Educated many PMs, designers, developers on accessibility</a:t>
            </a:r>
          </a:p>
          <a:p>
            <a:r>
              <a:rPr lang="en-US" dirty="0"/>
              <a:t>Fixed massive numbers of accessibility issues</a:t>
            </a:r>
          </a:p>
          <a:p>
            <a:r>
              <a:rPr lang="en-US" dirty="0"/>
              <a:t>Many lessons learned went into the design/redesign</a:t>
            </a:r>
          </a:p>
          <a:p>
            <a:r>
              <a:rPr lang="en-US" dirty="0"/>
              <a:t>LMS vendors began incorporating strategies to address accessibility issues</a:t>
            </a:r>
          </a:p>
          <a:p>
            <a:r>
              <a:rPr lang="en-US" dirty="0"/>
              <a:t>NFB Certificate program, developers with disabilities, accessibility roadmaps, third-party accessibility evaluation, training </a:t>
            </a:r>
            <a:r>
              <a:rPr lang="en-US" dirty="0" err="1"/>
              <a:t>devs</a:t>
            </a:r>
            <a:r>
              <a:rPr lang="en-US" dirty="0"/>
              <a:t>/designers on accessibility, attending accessibility conferences,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Fruitful Outcome</a:t>
            </a:r>
          </a:p>
        </p:txBody>
      </p:sp>
    </p:spTree>
    <p:extLst>
      <p:ext uri="{BB962C8B-B14F-4D97-AF65-F5344CB8AC3E}">
        <p14:creationId xmlns:p14="http://schemas.microsoft.com/office/powerpoint/2010/main" val="81717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1"/>
            <a:ext cx="6968411" cy="3810086"/>
          </a:xfrm>
        </p:spPr>
        <p:txBody>
          <a:bodyPr>
            <a:noAutofit/>
          </a:bodyPr>
          <a:lstStyle/>
          <a:p>
            <a:r>
              <a:rPr lang="en-US" dirty="0"/>
              <a:t>Pitfalls: Having a thick VPAT or an accessibility person/team does not guaranty the accessibility of the application.</a:t>
            </a:r>
          </a:p>
          <a:p>
            <a:r>
              <a:rPr lang="en-US" dirty="0"/>
              <a:t>Human resource issue: Campus needs to have more accessibility experts on board to be able to evaluate the product independently.</a:t>
            </a:r>
          </a:p>
          <a:p>
            <a:r>
              <a:rPr lang="en-US" dirty="0"/>
              <a:t>Recent accessibility complaints in higher ed include LMS accessibility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Hurdles</a:t>
            </a:r>
          </a:p>
        </p:txBody>
      </p:sp>
    </p:spTree>
    <p:extLst>
      <p:ext uri="{BB962C8B-B14F-4D97-AF65-F5344CB8AC3E}">
        <p14:creationId xmlns:p14="http://schemas.microsoft.com/office/powerpoint/2010/main" val="155614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61A20-11E1-4298-9F69-791C43AC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29930"/>
            <a:ext cx="6968411" cy="45468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Compile a list of functional tasks and perform accessibility evaluation</a:t>
            </a:r>
          </a:p>
          <a:p>
            <a:pPr lvl="1"/>
            <a:r>
              <a:rPr lang="en-US" dirty="0"/>
              <a:t>Can user login reliably?</a:t>
            </a:r>
          </a:p>
          <a:p>
            <a:pPr lvl="1"/>
            <a:r>
              <a:rPr lang="en-US" dirty="0"/>
              <a:t>Can user locate the desired course and see the relevant announcements and other communications?</a:t>
            </a:r>
          </a:p>
          <a:p>
            <a:pPr lvl="1"/>
            <a:r>
              <a:rPr lang="en-US" dirty="0"/>
              <a:t>Can user identify errors/warnings and recover from it?</a:t>
            </a:r>
          </a:p>
          <a:p>
            <a:pPr lvl="1"/>
            <a:r>
              <a:rPr lang="en-US" dirty="0"/>
              <a:t>Can user locate the desired discussion thread and participate reliably in it?</a:t>
            </a:r>
          </a:p>
          <a:p>
            <a:pPr lvl="1"/>
            <a:r>
              <a:rPr lang="en-US" dirty="0"/>
              <a:t>Can user locate the posted quiz and submit it reliably?</a:t>
            </a:r>
          </a:p>
          <a:p>
            <a:pPr lvl="1"/>
            <a:r>
              <a:rPr lang="en-US" dirty="0"/>
              <a:t>And many more…</a:t>
            </a:r>
          </a:p>
          <a:p>
            <a:r>
              <a:rPr lang="en-US" dirty="0"/>
              <a:t>Some critical modules: Grading, Discussion, Announcement, Lessons and quizzing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46892-1D95-4CE3-93BA-42042E9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for an Accessible LMS</a:t>
            </a:r>
          </a:p>
        </p:txBody>
      </p:sp>
    </p:spTree>
    <p:extLst>
      <p:ext uri="{BB962C8B-B14F-4D97-AF65-F5344CB8AC3E}">
        <p14:creationId xmlns:p14="http://schemas.microsoft.com/office/powerpoint/2010/main" val="31902474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</TotalTime>
  <Words>1095</Words>
  <Application>Microsoft Office PowerPoint</Application>
  <PresentationFormat>On-screen Show (4:3)</PresentationFormat>
  <Paragraphs>133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Encode Sans Normal Black</vt:lpstr>
      <vt:lpstr>Lucida Grande</vt:lpstr>
      <vt:lpstr>Open Sans</vt:lpstr>
      <vt:lpstr>Open Sans Light</vt:lpstr>
      <vt:lpstr>Segoe UI</vt:lpstr>
      <vt:lpstr>Trebuchet MS</vt:lpstr>
      <vt:lpstr>Uni Sans Regular</vt:lpstr>
      <vt:lpstr>Wingdings 3</vt:lpstr>
      <vt:lpstr>Custom Design</vt:lpstr>
      <vt:lpstr>1_Custom Design</vt:lpstr>
      <vt:lpstr>Facet</vt:lpstr>
      <vt:lpstr>Learning Management Systems and Accessibility</vt:lpstr>
      <vt:lpstr>Overview</vt:lpstr>
      <vt:lpstr>Dealing with two layers of accessibility issues</vt:lpstr>
      <vt:lpstr>Accessibility Status of Major LMS</vt:lpstr>
      <vt:lpstr>Background on LMS collaborations (1/2) </vt:lpstr>
      <vt:lpstr>Background on LMS collaborations (2/2)</vt:lpstr>
      <vt:lpstr>Fruitful Outcome</vt:lpstr>
      <vt:lpstr>Collaboration Hurdles</vt:lpstr>
      <vt:lpstr>Searching for an Accessible LMS</vt:lpstr>
      <vt:lpstr>Purchasing or Renewing a Product</vt:lpstr>
      <vt:lpstr>Content Accessibility</vt:lpstr>
      <vt:lpstr>Reactive vs. Proactive Accessibility</vt:lpstr>
      <vt:lpstr>Creating Accessible Content from the Ground Up</vt:lpstr>
      <vt:lpstr>Checking for Accessibility Upon Uploading Content</vt:lpstr>
      <vt:lpstr>Authoring Tool Features</vt:lpstr>
      <vt:lpstr>What you can do if you are: </vt:lpstr>
      <vt:lpstr>If you are a student:</vt:lpstr>
      <vt:lpstr>If you are an instructional designer, faculty or content creator: </vt:lpstr>
      <vt:lpstr>If you are an IT/LT professional or evangelist: </vt:lpstr>
      <vt:lpstr>Questions and Answers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Raven Apigo</cp:lastModifiedBy>
  <cp:revision>136</cp:revision>
  <cp:lastPrinted>2016-02-10T20:19:12Z</cp:lastPrinted>
  <dcterms:created xsi:type="dcterms:W3CDTF">2014-10-14T00:51:43Z</dcterms:created>
  <dcterms:modified xsi:type="dcterms:W3CDTF">2019-04-09T20:59:38Z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jspurlin@microsoft.com</vt:lpwstr>
  </property>
  <property fmtid="{D5CDD505-2E9C-101B-9397-08002B2CF9AE}" pid="5" name="MSIP_Label_f42aa342-8706-4288-bd11-ebb85995028c_SetDate">
    <vt:lpwstr>2018-11-14T17:16:41.9327825Z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