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7" r:id="rId6"/>
    <p:sldId id="268" r:id="rId7"/>
    <p:sldId id="271" r:id="rId8"/>
    <p:sldId id="269" r:id="rId9"/>
    <p:sldId id="260" r:id="rId10"/>
    <p:sldId id="270" r:id="rId11"/>
    <p:sldId id="261" r:id="rId12"/>
    <p:sldId id="272" r:id="rId13"/>
    <p:sldId id="273" r:id="rId14"/>
    <p:sldId id="262" r:id="rId15"/>
    <p:sldId id="274" r:id="rId16"/>
    <p:sldId id="263" r:id="rId17"/>
    <p:sldId id="265" r:id="rId18"/>
    <p:sldId id="266" r:id="rId19"/>
    <p:sldId id="278" r:id="rId20"/>
    <p:sldId id="279" r:id="rId21"/>
    <p:sldId id="280" r:id="rId22"/>
    <p:sldId id="281" r:id="rId23"/>
    <p:sldId id="264" r:id="rId24"/>
    <p:sldId id="275" r:id="rId25"/>
    <p:sldId id="276" r:id="rId26"/>
    <p:sldId id="27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21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65C242-F7C2-4127-940A-EECCDDE2AAB6}" type="datetimeFigureOut">
              <a:rPr lang="en-US" smtClean="0"/>
              <a:t>1/14/2013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7CDD3C-7A9B-46E7-81BD-457A6F38A189}" type="slidenum">
              <a:rPr lang="en-US" smtClean="0"/>
              <a:t>‹#›</a:t>
            </a:fld>
            <a:endParaRPr lang="en-US"/>
          </a:p>
        </p:txBody>
      </p:sp>
    </p:spTree>
    <p:extLst>
      <p:ext uri="{BB962C8B-B14F-4D97-AF65-F5344CB8AC3E}">
        <p14:creationId xmlns:p14="http://schemas.microsoft.com/office/powerpoint/2010/main" val="3382205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E09387-83FA-4861-A5D2-7AFB0E0316D0}" type="datetime1">
              <a:rPr lang="en-US" smtClean="0"/>
              <a:t>1/14/2013</a:t>
            </a:fld>
            <a:endParaRPr lang="en-US"/>
          </a:p>
        </p:txBody>
      </p:sp>
      <p:sp>
        <p:nvSpPr>
          <p:cNvPr id="5" name="Footer Placeholder 4"/>
          <p:cNvSpPr>
            <a:spLocks noGrp="1"/>
          </p:cNvSpPr>
          <p:nvPr>
            <p:ph type="ftr" sz="quarter" idx="11"/>
          </p:nvPr>
        </p:nvSpPr>
        <p:spPr/>
        <p:txBody>
          <a:bodyPr/>
          <a:lstStyle/>
          <a:p>
            <a:r>
              <a:rPr lang="en-US" smtClean="0"/>
              <a:t>Version 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2613A-64D6-4D0C-8F91-99D87A2565C5}" type="datetime1">
              <a:rPr lang="en-US" smtClean="0"/>
              <a:t>1/14/2013</a:t>
            </a:fld>
            <a:endParaRPr lang="en-US"/>
          </a:p>
        </p:txBody>
      </p:sp>
      <p:sp>
        <p:nvSpPr>
          <p:cNvPr id="5" name="Footer Placeholder 4"/>
          <p:cNvSpPr>
            <a:spLocks noGrp="1"/>
          </p:cNvSpPr>
          <p:nvPr>
            <p:ph type="ftr" sz="quarter" idx="11"/>
          </p:nvPr>
        </p:nvSpPr>
        <p:spPr/>
        <p:txBody>
          <a:bodyPr/>
          <a:lstStyle/>
          <a:p>
            <a:r>
              <a:rPr lang="en-US" smtClean="0"/>
              <a:t>Version 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3EB50-F41A-4A47-A611-3133B0FE12A4}" type="datetime1">
              <a:rPr lang="en-US" smtClean="0"/>
              <a:t>1/14/2013</a:t>
            </a:fld>
            <a:endParaRPr lang="en-US"/>
          </a:p>
        </p:txBody>
      </p:sp>
      <p:sp>
        <p:nvSpPr>
          <p:cNvPr id="5" name="Footer Placeholder 4"/>
          <p:cNvSpPr>
            <a:spLocks noGrp="1"/>
          </p:cNvSpPr>
          <p:nvPr>
            <p:ph type="ftr" sz="quarter" idx="11"/>
          </p:nvPr>
        </p:nvSpPr>
        <p:spPr/>
        <p:txBody>
          <a:bodyPr/>
          <a:lstStyle/>
          <a:p>
            <a:r>
              <a:rPr lang="en-US" smtClean="0"/>
              <a:t>Version 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FBD1C-6863-4B01-89AD-C7E977FA8B15}" type="datetime1">
              <a:rPr lang="en-US" smtClean="0"/>
              <a:t>1/14/2013</a:t>
            </a:fld>
            <a:endParaRPr lang="en-US"/>
          </a:p>
        </p:txBody>
      </p:sp>
      <p:sp>
        <p:nvSpPr>
          <p:cNvPr id="5" name="Footer Placeholder 4"/>
          <p:cNvSpPr>
            <a:spLocks noGrp="1"/>
          </p:cNvSpPr>
          <p:nvPr>
            <p:ph type="ftr" sz="quarter" idx="11"/>
          </p:nvPr>
        </p:nvSpPr>
        <p:spPr/>
        <p:txBody>
          <a:bodyPr/>
          <a:lstStyle/>
          <a:p>
            <a:r>
              <a:rPr lang="en-US" smtClean="0"/>
              <a:t>Version 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670B51-D0AF-440E-9262-EEA9B6F56C87}" type="datetime1">
              <a:rPr lang="en-US" smtClean="0"/>
              <a:t>1/14/2013</a:t>
            </a:fld>
            <a:endParaRPr lang="en-US"/>
          </a:p>
        </p:txBody>
      </p:sp>
      <p:sp>
        <p:nvSpPr>
          <p:cNvPr id="5" name="Footer Placeholder 4"/>
          <p:cNvSpPr>
            <a:spLocks noGrp="1"/>
          </p:cNvSpPr>
          <p:nvPr>
            <p:ph type="ftr" sz="quarter" idx="11"/>
          </p:nvPr>
        </p:nvSpPr>
        <p:spPr/>
        <p:txBody>
          <a:bodyPr/>
          <a:lstStyle/>
          <a:p>
            <a:r>
              <a:rPr lang="en-US" smtClean="0"/>
              <a:t>Version 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85DCE1-58DB-401D-8420-97469838CF35}" type="datetime1">
              <a:rPr lang="en-US" smtClean="0"/>
              <a:t>1/14/2013</a:t>
            </a:fld>
            <a:endParaRPr lang="en-US"/>
          </a:p>
        </p:txBody>
      </p:sp>
      <p:sp>
        <p:nvSpPr>
          <p:cNvPr id="6" name="Footer Placeholder 5"/>
          <p:cNvSpPr>
            <a:spLocks noGrp="1"/>
          </p:cNvSpPr>
          <p:nvPr>
            <p:ph type="ftr" sz="quarter" idx="11"/>
          </p:nvPr>
        </p:nvSpPr>
        <p:spPr/>
        <p:txBody>
          <a:bodyPr/>
          <a:lstStyle/>
          <a:p>
            <a:r>
              <a:rPr lang="en-US" smtClean="0"/>
              <a:t>Version 1.1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41F1ED-97AA-4157-ACF3-D9CB535D2B9E}" type="datetime1">
              <a:rPr lang="en-US" smtClean="0"/>
              <a:t>1/14/2013</a:t>
            </a:fld>
            <a:endParaRPr lang="en-US"/>
          </a:p>
        </p:txBody>
      </p:sp>
      <p:sp>
        <p:nvSpPr>
          <p:cNvPr id="8" name="Footer Placeholder 7"/>
          <p:cNvSpPr>
            <a:spLocks noGrp="1"/>
          </p:cNvSpPr>
          <p:nvPr>
            <p:ph type="ftr" sz="quarter" idx="11"/>
          </p:nvPr>
        </p:nvSpPr>
        <p:spPr/>
        <p:txBody>
          <a:bodyPr/>
          <a:lstStyle/>
          <a:p>
            <a:r>
              <a:rPr lang="en-US" smtClean="0"/>
              <a:t>Version 1.1</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19B23A-ADE9-4CBE-8214-B154D9B6D31C}" type="datetime1">
              <a:rPr lang="en-US" smtClean="0"/>
              <a:t>1/14/2013</a:t>
            </a:fld>
            <a:endParaRPr lang="en-US"/>
          </a:p>
        </p:txBody>
      </p:sp>
      <p:sp>
        <p:nvSpPr>
          <p:cNvPr id="4" name="Footer Placeholder 3"/>
          <p:cNvSpPr>
            <a:spLocks noGrp="1"/>
          </p:cNvSpPr>
          <p:nvPr>
            <p:ph type="ftr" sz="quarter" idx="11"/>
          </p:nvPr>
        </p:nvSpPr>
        <p:spPr/>
        <p:txBody>
          <a:bodyPr/>
          <a:lstStyle/>
          <a:p>
            <a:r>
              <a:rPr lang="en-US" smtClean="0"/>
              <a:t>Version 1.1</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86880-3202-4F27-B713-59868F14593B}" type="datetime1">
              <a:rPr lang="en-US" smtClean="0"/>
              <a:t>1/14/2013</a:t>
            </a:fld>
            <a:endParaRPr lang="en-US"/>
          </a:p>
        </p:txBody>
      </p:sp>
      <p:sp>
        <p:nvSpPr>
          <p:cNvPr id="3" name="Footer Placeholder 2"/>
          <p:cNvSpPr>
            <a:spLocks noGrp="1"/>
          </p:cNvSpPr>
          <p:nvPr>
            <p:ph type="ftr" sz="quarter" idx="11"/>
          </p:nvPr>
        </p:nvSpPr>
        <p:spPr/>
        <p:txBody>
          <a:bodyPr/>
          <a:lstStyle/>
          <a:p>
            <a:r>
              <a:rPr lang="en-US" smtClean="0"/>
              <a:t>Version 1.1</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8F385-7915-45C7-AF9D-FDCEC93DAAC9}" type="datetime1">
              <a:rPr lang="en-US" smtClean="0"/>
              <a:t>1/14/2013</a:t>
            </a:fld>
            <a:endParaRPr lang="en-US"/>
          </a:p>
        </p:txBody>
      </p:sp>
      <p:sp>
        <p:nvSpPr>
          <p:cNvPr id="6" name="Footer Placeholder 5"/>
          <p:cNvSpPr>
            <a:spLocks noGrp="1"/>
          </p:cNvSpPr>
          <p:nvPr>
            <p:ph type="ftr" sz="quarter" idx="11"/>
          </p:nvPr>
        </p:nvSpPr>
        <p:spPr/>
        <p:txBody>
          <a:bodyPr/>
          <a:lstStyle/>
          <a:p>
            <a:r>
              <a:rPr lang="en-US" smtClean="0"/>
              <a:t>Version 1.1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D7E87C-C850-41BD-A319-DDDBA3E2321B}" type="datetime1">
              <a:rPr lang="en-US" smtClean="0"/>
              <a:t>1/14/2013</a:t>
            </a:fld>
            <a:endParaRPr lang="en-US"/>
          </a:p>
        </p:txBody>
      </p:sp>
      <p:sp>
        <p:nvSpPr>
          <p:cNvPr id="6" name="Footer Placeholder 5"/>
          <p:cNvSpPr>
            <a:spLocks noGrp="1"/>
          </p:cNvSpPr>
          <p:nvPr>
            <p:ph type="ftr" sz="quarter" idx="11"/>
          </p:nvPr>
        </p:nvSpPr>
        <p:spPr/>
        <p:txBody>
          <a:bodyPr/>
          <a:lstStyle/>
          <a:p>
            <a:r>
              <a:rPr lang="en-US" smtClean="0"/>
              <a:t>Version 1.1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A464FC-A25A-47ED-A9DD-AC1AED875169}" type="datetime1">
              <a:rPr lang="en-US" smtClean="0"/>
              <a:t>1/14/2013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Version 1.1</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800" dirty="0" smtClean="0"/>
              <a:t>Midwest Regional Rocket Launch Competition</a:t>
            </a:r>
            <a:r>
              <a:rPr lang="en-US" dirty="0" smtClean="0"/>
              <a:t/>
            </a:r>
            <a:br>
              <a:rPr lang="en-US" dirty="0" smtClean="0"/>
            </a:br>
            <a:r>
              <a:rPr lang="en-US" dirty="0" smtClean="0"/>
              <a:t>High Power Rocket</a:t>
            </a:r>
            <a:br>
              <a:rPr lang="en-US" dirty="0" smtClean="0"/>
            </a:br>
            <a:r>
              <a:rPr lang="en-US" dirty="0" smtClean="0"/>
              <a:t>Design Considerations</a:t>
            </a:r>
            <a:endParaRPr lang="en-US" dirty="0"/>
          </a:p>
        </p:txBody>
      </p:sp>
      <p:sp>
        <p:nvSpPr>
          <p:cNvPr id="3" name="Subtitle 2"/>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0189" y="3883494"/>
            <a:ext cx="2859505" cy="1741439"/>
          </a:xfrm>
          <a:prstGeom prst="rect">
            <a:avLst/>
          </a:prstGeom>
        </p:spPr>
      </p:pic>
      <p:sp>
        <p:nvSpPr>
          <p:cNvPr id="4" name="Date Placeholder 3"/>
          <p:cNvSpPr>
            <a:spLocks noGrp="1"/>
          </p:cNvSpPr>
          <p:nvPr>
            <p:ph type="dt" sz="half" idx="10"/>
          </p:nvPr>
        </p:nvSpPr>
        <p:spPr/>
        <p:txBody>
          <a:bodyPr/>
          <a:lstStyle/>
          <a:p>
            <a:fld id="{45272B88-6D0B-4E3E-B69E-0439E1F1FA67}" type="datetime1">
              <a:rPr lang="en-US" smtClean="0"/>
              <a:t>1/14/2013</a:t>
            </a:fld>
            <a:endParaRPr lang="en-US"/>
          </a:p>
        </p:txBody>
      </p:sp>
      <p:sp>
        <p:nvSpPr>
          <p:cNvPr id="6" name="Footer Placeholder 5"/>
          <p:cNvSpPr>
            <a:spLocks noGrp="1"/>
          </p:cNvSpPr>
          <p:nvPr>
            <p:ph type="ftr" sz="quarter" idx="11"/>
          </p:nvPr>
        </p:nvSpPr>
        <p:spPr/>
        <p:txBody>
          <a:bodyPr/>
          <a:lstStyle/>
          <a:p>
            <a:r>
              <a:rPr lang="en-US" smtClean="0"/>
              <a:t>Version 1.1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9433808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Strength of Components</a:t>
            </a:r>
          </a:p>
        </p:txBody>
      </p:sp>
      <p:sp>
        <p:nvSpPr>
          <p:cNvPr id="3" name="Content Placeholder 2"/>
          <p:cNvSpPr>
            <a:spLocks noGrp="1"/>
          </p:cNvSpPr>
          <p:nvPr>
            <p:ph idx="1"/>
          </p:nvPr>
        </p:nvSpPr>
        <p:spPr/>
        <p:txBody>
          <a:bodyPr/>
          <a:lstStyle/>
          <a:p>
            <a:pPr marL="0" indent="0" algn="ctr">
              <a:buNone/>
            </a:pPr>
            <a:r>
              <a:rPr lang="en-US" dirty="0" smtClean="0"/>
              <a:t>Recovery System Anchor Points</a:t>
            </a:r>
          </a:p>
          <a:p>
            <a:pPr marL="0" indent="0" algn="ctr">
              <a:buNone/>
            </a:pPr>
            <a:endParaRPr lang="en-US" sz="1600" dirty="0" smtClean="0"/>
          </a:p>
          <a:p>
            <a:pPr marL="0" indent="0" algn="just">
              <a:buNone/>
            </a:pPr>
            <a:r>
              <a:rPr lang="en-US" dirty="0" smtClean="0"/>
              <a:t>Use U-Bolts or forged or welded eye-bolts for the recovery system attachment points.  Regular eye-bolts can bend open under load.</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4042616"/>
            <a:ext cx="3220444" cy="24153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4042616"/>
            <a:ext cx="4286584" cy="2412325"/>
          </a:xfrm>
          <a:prstGeom prst="rect">
            <a:avLst/>
          </a:prstGeom>
        </p:spPr>
      </p:pic>
      <p:sp>
        <p:nvSpPr>
          <p:cNvPr id="6" name="Date Placeholder 5"/>
          <p:cNvSpPr>
            <a:spLocks noGrp="1"/>
          </p:cNvSpPr>
          <p:nvPr>
            <p:ph type="dt" sz="half" idx="10"/>
          </p:nvPr>
        </p:nvSpPr>
        <p:spPr/>
        <p:txBody>
          <a:bodyPr/>
          <a:lstStyle/>
          <a:p>
            <a:fld id="{7741511B-BBDB-4590-A063-28C5620F3ACE}" type="datetime1">
              <a:rPr lang="en-US" smtClean="0"/>
              <a:t>1/14/2013</a:t>
            </a:fld>
            <a:endParaRPr lang="en-US"/>
          </a:p>
        </p:txBody>
      </p:sp>
      <p:sp>
        <p:nvSpPr>
          <p:cNvPr id="7" name="Footer Placeholder 6"/>
          <p:cNvSpPr>
            <a:spLocks noGrp="1"/>
          </p:cNvSpPr>
          <p:nvPr>
            <p:ph type="ftr" sz="quarter" idx="11"/>
          </p:nvPr>
        </p:nvSpPr>
        <p:spPr/>
        <p:txBody>
          <a:bodyPr/>
          <a:lstStyle/>
          <a:p>
            <a:r>
              <a:rPr lang="en-US" smtClean="0"/>
              <a:t>Version 1.1</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724778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 Size and Shape</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smtClean="0"/>
              <a:t>You need sufficient fin surface area for stability.  There should be at least 1 caliber of static stability, the distance between the CP and CG.  If there is more than 2 or 3 calibers, then your rocket may be </a:t>
            </a:r>
            <a:r>
              <a:rPr lang="en-US" dirty="0" err="1" smtClean="0"/>
              <a:t>overstable</a:t>
            </a:r>
            <a:r>
              <a:rPr lang="en-US" dirty="0" smtClean="0"/>
              <a:t> and could perhaps do with smaller fins.  Your simulation program should be able to give you a good idea of where the CP is and what the stability of the rocket will be.  Other methods to determine stability are using a wind tunnel, a swing test and/or test flight with a scale model or computing the CP using the Barrowman equations.</a:t>
            </a:r>
            <a:endParaRPr lang="en-US" dirty="0"/>
          </a:p>
        </p:txBody>
      </p:sp>
      <p:sp>
        <p:nvSpPr>
          <p:cNvPr id="4" name="Date Placeholder 3"/>
          <p:cNvSpPr>
            <a:spLocks noGrp="1"/>
          </p:cNvSpPr>
          <p:nvPr>
            <p:ph type="dt" sz="half" idx="10"/>
          </p:nvPr>
        </p:nvSpPr>
        <p:spPr/>
        <p:txBody>
          <a:bodyPr/>
          <a:lstStyle/>
          <a:p>
            <a:fld id="{C9D12FD9-0FA9-4268-A51A-AF62BDE562E0}" type="datetime1">
              <a:rPr lang="en-US" smtClean="0"/>
              <a:t>1/14/2013</a:t>
            </a:fld>
            <a:endParaRPr lang="en-US"/>
          </a:p>
        </p:txBody>
      </p:sp>
      <p:sp>
        <p:nvSpPr>
          <p:cNvPr id="5" name="Footer Placeholder 4"/>
          <p:cNvSpPr>
            <a:spLocks noGrp="1"/>
          </p:cNvSpPr>
          <p:nvPr>
            <p:ph type="ftr" sz="quarter" idx="11"/>
          </p:nvPr>
        </p:nvSpPr>
        <p:spPr/>
        <p:txBody>
          <a:bodyPr/>
          <a:lstStyle/>
          <a:p>
            <a:r>
              <a:rPr lang="en-US" smtClean="0"/>
              <a:t>Version 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887271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 Size and Shape</a:t>
            </a:r>
          </a:p>
        </p:txBody>
      </p:sp>
      <p:sp>
        <p:nvSpPr>
          <p:cNvPr id="3" name="Content Placeholder 2"/>
          <p:cNvSpPr>
            <a:spLocks noGrp="1"/>
          </p:cNvSpPr>
          <p:nvPr>
            <p:ph idx="1"/>
          </p:nvPr>
        </p:nvSpPr>
        <p:spPr/>
        <p:txBody>
          <a:bodyPr/>
          <a:lstStyle/>
          <a:p>
            <a:pPr marL="0" indent="0">
              <a:buNone/>
            </a:pPr>
            <a:r>
              <a:rPr lang="en-US" dirty="0" smtClean="0"/>
              <a:t>There are a large number of standard fin shapes.</a:t>
            </a:r>
          </a:p>
          <a:p>
            <a:pPr marL="0" indent="0">
              <a:buNone/>
            </a:pPr>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14034" b="14387"/>
          <a:stretch/>
        </p:blipFill>
        <p:spPr>
          <a:xfrm>
            <a:off x="2049379" y="2097506"/>
            <a:ext cx="4953000" cy="4587430"/>
          </a:xfrm>
          <a:prstGeom prst="rect">
            <a:avLst/>
          </a:prstGeom>
        </p:spPr>
      </p:pic>
      <p:sp>
        <p:nvSpPr>
          <p:cNvPr id="5" name="Date Placeholder 4"/>
          <p:cNvSpPr>
            <a:spLocks noGrp="1"/>
          </p:cNvSpPr>
          <p:nvPr>
            <p:ph type="dt" sz="half" idx="10"/>
          </p:nvPr>
        </p:nvSpPr>
        <p:spPr/>
        <p:txBody>
          <a:bodyPr/>
          <a:lstStyle/>
          <a:p>
            <a:fld id="{E054044A-5123-4358-AFDF-BFB36C988AFA}" type="datetime1">
              <a:rPr lang="en-US" smtClean="0"/>
              <a:t>1/14/2013</a:t>
            </a:fld>
            <a:endParaRPr lang="en-US"/>
          </a:p>
        </p:txBody>
      </p:sp>
      <p:sp>
        <p:nvSpPr>
          <p:cNvPr id="6" name="Footer Placeholder 5"/>
          <p:cNvSpPr>
            <a:spLocks noGrp="1"/>
          </p:cNvSpPr>
          <p:nvPr>
            <p:ph type="ftr" sz="quarter" idx="11"/>
          </p:nvPr>
        </p:nvSpPr>
        <p:spPr/>
        <p:txBody>
          <a:bodyPr/>
          <a:lstStyle/>
          <a:p>
            <a:r>
              <a:rPr lang="en-US" smtClean="0"/>
              <a:t>Version 1.1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811951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 Size and Shape</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smtClean="0"/>
              <a:t>For subsonic flight an elliptical fin is one of the best shapes.  However, a trapezoidal fin is a good approximation of an elliptical fin and is much easier to make.</a:t>
            </a:r>
          </a:p>
          <a:p>
            <a:pPr marL="0" indent="0" algn="just">
              <a:buNone/>
            </a:pPr>
            <a:endParaRPr lang="en-US" dirty="0"/>
          </a:p>
          <a:p>
            <a:pPr marL="0" indent="0" algn="just">
              <a:buNone/>
            </a:pPr>
            <a:r>
              <a:rPr lang="en-US" dirty="0" smtClean="0"/>
              <a:t>You might want to avoid extreme aspect ratios.  You also may want to avoid forward or backward swept fins.  The former are more likely to experience flutter and the later are more inclined to break on a heavy rocket when the fin tip hits first upon landing.</a:t>
            </a:r>
            <a:endParaRPr lang="en-US" dirty="0"/>
          </a:p>
        </p:txBody>
      </p:sp>
      <p:sp>
        <p:nvSpPr>
          <p:cNvPr id="4" name="Date Placeholder 3"/>
          <p:cNvSpPr>
            <a:spLocks noGrp="1"/>
          </p:cNvSpPr>
          <p:nvPr>
            <p:ph type="dt" sz="half" idx="10"/>
          </p:nvPr>
        </p:nvSpPr>
        <p:spPr/>
        <p:txBody>
          <a:bodyPr/>
          <a:lstStyle/>
          <a:p>
            <a:fld id="{22B9C79B-9F61-4476-83A4-E19E9DE89964}" type="datetime1">
              <a:rPr lang="en-US" smtClean="0"/>
              <a:t>1/14/2013</a:t>
            </a:fld>
            <a:endParaRPr lang="en-US"/>
          </a:p>
        </p:txBody>
      </p:sp>
      <p:sp>
        <p:nvSpPr>
          <p:cNvPr id="5" name="Footer Placeholder 4"/>
          <p:cNvSpPr>
            <a:spLocks noGrp="1"/>
          </p:cNvSpPr>
          <p:nvPr>
            <p:ph type="ftr" sz="quarter" idx="11"/>
          </p:nvPr>
        </p:nvSpPr>
        <p:spPr/>
        <p:txBody>
          <a:bodyPr/>
          <a:lstStyle/>
          <a:p>
            <a:r>
              <a:rPr lang="en-US" smtClean="0"/>
              <a:t>Version 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187288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 Mounting Techniques</a:t>
            </a:r>
            <a:endParaRPr lang="en-US" dirty="0"/>
          </a:p>
        </p:txBody>
      </p:sp>
      <p:sp>
        <p:nvSpPr>
          <p:cNvPr id="3" name="Content Placeholder 2"/>
          <p:cNvSpPr>
            <a:spLocks noGrp="1"/>
          </p:cNvSpPr>
          <p:nvPr>
            <p:ph idx="1"/>
          </p:nvPr>
        </p:nvSpPr>
        <p:spPr/>
        <p:txBody>
          <a:bodyPr/>
          <a:lstStyle/>
          <a:p>
            <a:pPr marL="0" indent="0">
              <a:buNone/>
            </a:pPr>
            <a:r>
              <a:rPr lang="en-US" dirty="0" smtClean="0"/>
              <a:t>Here are some </a:t>
            </a:r>
            <a:r>
              <a:rPr lang="en-US" dirty="0"/>
              <a:t>common </a:t>
            </a:r>
            <a:r>
              <a:rPr lang="en-US" dirty="0" smtClean="0"/>
              <a:t>fin </a:t>
            </a:r>
            <a:r>
              <a:rPr lang="en-US" dirty="0"/>
              <a:t>mounting</a:t>
            </a:r>
            <a:r>
              <a:rPr lang="en-US" dirty="0" smtClean="0"/>
              <a:t> methods.</a:t>
            </a:r>
          </a:p>
          <a:p>
            <a:pPr marL="0" indent="0">
              <a:buNone/>
            </a:pPr>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15439"/>
          <a:stretch/>
        </p:blipFill>
        <p:spPr>
          <a:xfrm>
            <a:off x="1524000" y="2133599"/>
            <a:ext cx="6034189" cy="4610165"/>
          </a:xfrm>
          <a:prstGeom prst="rect">
            <a:avLst/>
          </a:prstGeom>
        </p:spPr>
      </p:pic>
      <p:sp>
        <p:nvSpPr>
          <p:cNvPr id="5" name="Date Placeholder 4"/>
          <p:cNvSpPr>
            <a:spLocks noGrp="1"/>
          </p:cNvSpPr>
          <p:nvPr>
            <p:ph type="dt" sz="half" idx="10"/>
          </p:nvPr>
        </p:nvSpPr>
        <p:spPr/>
        <p:txBody>
          <a:bodyPr/>
          <a:lstStyle/>
          <a:p>
            <a:fld id="{DBC4C9F1-6932-422E-9231-D87775B20920}" type="datetime1">
              <a:rPr lang="en-US" smtClean="0"/>
              <a:t>1/14/2013</a:t>
            </a:fld>
            <a:endParaRPr lang="en-US"/>
          </a:p>
        </p:txBody>
      </p:sp>
      <p:sp>
        <p:nvSpPr>
          <p:cNvPr id="6" name="Footer Placeholder 5"/>
          <p:cNvSpPr>
            <a:spLocks noGrp="1"/>
          </p:cNvSpPr>
          <p:nvPr>
            <p:ph type="ftr" sz="quarter" idx="11"/>
          </p:nvPr>
        </p:nvSpPr>
        <p:spPr/>
        <p:txBody>
          <a:bodyPr/>
          <a:lstStyle/>
          <a:p>
            <a:r>
              <a:rPr lang="en-US" smtClean="0"/>
              <a:t>Version 1.1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378632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 Mounting Techniques</a:t>
            </a:r>
          </a:p>
        </p:txBody>
      </p:sp>
      <p:sp>
        <p:nvSpPr>
          <p:cNvPr id="3" name="Content Placeholder 2"/>
          <p:cNvSpPr>
            <a:spLocks noGrp="1"/>
          </p:cNvSpPr>
          <p:nvPr>
            <p:ph idx="1"/>
          </p:nvPr>
        </p:nvSpPr>
        <p:spPr/>
        <p:txBody>
          <a:bodyPr>
            <a:normAutofit lnSpcReduction="10000"/>
          </a:bodyPr>
          <a:lstStyle/>
          <a:p>
            <a:pPr marL="0" indent="0" algn="just">
              <a:buNone/>
            </a:pPr>
            <a:r>
              <a:rPr lang="en-US" dirty="0" smtClean="0"/>
              <a:t>We recommend using the through-the-wall (TTW) method with 3 centering rings.  This allows 6 fillets for each fin, one on each joint where the fin meets a tube.  Thus there are 2 external fillets and 4 internal fillets.  The way to accomplish this is to leave the aft centering ring off until the fins are mounted and the internal fillets are made.  The box structures formed by the fin tabs and the middle and aft centering rings make a very strong construction.</a:t>
            </a:r>
            <a:endParaRPr lang="en-US" dirty="0"/>
          </a:p>
        </p:txBody>
      </p:sp>
      <p:sp>
        <p:nvSpPr>
          <p:cNvPr id="4" name="Date Placeholder 3"/>
          <p:cNvSpPr>
            <a:spLocks noGrp="1"/>
          </p:cNvSpPr>
          <p:nvPr>
            <p:ph type="dt" sz="half" idx="10"/>
          </p:nvPr>
        </p:nvSpPr>
        <p:spPr/>
        <p:txBody>
          <a:bodyPr/>
          <a:lstStyle/>
          <a:p>
            <a:fld id="{9D70B352-5863-495E-B683-3B7ABD739DAC}" type="datetime1">
              <a:rPr lang="en-US" smtClean="0"/>
              <a:t>1/14/2013</a:t>
            </a:fld>
            <a:endParaRPr lang="en-US"/>
          </a:p>
        </p:txBody>
      </p:sp>
      <p:sp>
        <p:nvSpPr>
          <p:cNvPr id="5" name="Footer Placeholder 4"/>
          <p:cNvSpPr>
            <a:spLocks noGrp="1"/>
          </p:cNvSpPr>
          <p:nvPr>
            <p:ph type="ftr" sz="quarter" idx="11"/>
          </p:nvPr>
        </p:nvSpPr>
        <p:spPr/>
        <p:txBody>
          <a:bodyPr/>
          <a:lstStyle/>
          <a:p>
            <a:r>
              <a:rPr lang="en-US" smtClean="0"/>
              <a:t>Version 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1864083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Motor Retention</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dirty="0" smtClean="0"/>
              <a:t>Motor retention is critical for a successful flight.  If not properly secured the motor can be kicked out, instead of the parachute, at ejection.  As you can imagine this would not be a good thing.</a:t>
            </a:r>
          </a:p>
          <a:p>
            <a:pPr marL="0" indent="0" algn="just">
              <a:buNone/>
            </a:pPr>
            <a:endParaRPr lang="en-US" dirty="0"/>
          </a:p>
          <a:p>
            <a:pPr marL="0" indent="0" algn="just">
              <a:buNone/>
            </a:pPr>
            <a:r>
              <a:rPr lang="en-US" dirty="0" smtClean="0"/>
              <a:t>There are a number of commercially available motor retention systems, or you can create your own from materials available at the local hardware store.</a:t>
            </a:r>
            <a:endParaRPr lang="en-US" dirty="0"/>
          </a:p>
        </p:txBody>
      </p:sp>
      <p:sp>
        <p:nvSpPr>
          <p:cNvPr id="4" name="Date Placeholder 3"/>
          <p:cNvSpPr>
            <a:spLocks noGrp="1"/>
          </p:cNvSpPr>
          <p:nvPr>
            <p:ph type="dt" sz="half" idx="10"/>
          </p:nvPr>
        </p:nvSpPr>
        <p:spPr/>
        <p:txBody>
          <a:bodyPr/>
          <a:lstStyle/>
          <a:p>
            <a:fld id="{D1D2D615-726E-4547-B759-2A8B8BDBD56E}" type="datetime1">
              <a:rPr lang="en-US" smtClean="0"/>
              <a:t>1/14/2013</a:t>
            </a:fld>
            <a:endParaRPr lang="en-US"/>
          </a:p>
        </p:txBody>
      </p:sp>
      <p:sp>
        <p:nvSpPr>
          <p:cNvPr id="5" name="Footer Placeholder 4"/>
          <p:cNvSpPr>
            <a:spLocks noGrp="1"/>
          </p:cNvSpPr>
          <p:nvPr>
            <p:ph type="ftr" sz="quarter" idx="11"/>
          </p:nvPr>
        </p:nvSpPr>
        <p:spPr/>
        <p:txBody>
          <a:bodyPr/>
          <a:lstStyle/>
          <a:p>
            <a:r>
              <a:rPr lang="en-US" smtClean="0"/>
              <a:t>Version 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7292500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Motor Retention</a:t>
            </a:r>
          </a:p>
        </p:txBody>
      </p:sp>
      <p:sp>
        <p:nvSpPr>
          <p:cNvPr id="3" name="Content Placeholder 2"/>
          <p:cNvSpPr>
            <a:spLocks noGrp="1"/>
          </p:cNvSpPr>
          <p:nvPr>
            <p:ph idx="1"/>
          </p:nvPr>
        </p:nvSpPr>
        <p:spPr/>
        <p:txBody>
          <a:bodyPr/>
          <a:lstStyle/>
          <a:p>
            <a:pPr marL="0" indent="0" algn="just">
              <a:buNone/>
            </a:pPr>
            <a:r>
              <a:rPr lang="en-US" dirty="0" smtClean="0"/>
              <a:t>Many of the commercial systems consist of a threaded part on the motor tube, with a cap that screws on to hold the motor.</a:t>
            </a: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3354578"/>
            <a:ext cx="3121439" cy="287172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4484" y="3269316"/>
            <a:ext cx="4495800" cy="3026205"/>
          </a:xfrm>
          <a:prstGeom prst="rect">
            <a:avLst/>
          </a:prstGeom>
        </p:spPr>
      </p:pic>
      <p:sp>
        <p:nvSpPr>
          <p:cNvPr id="6" name="Date Placeholder 5"/>
          <p:cNvSpPr>
            <a:spLocks noGrp="1"/>
          </p:cNvSpPr>
          <p:nvPr>
            <p:ph type="dt" sz="half" idx="10"/>
          </p:nvPr>
        </p:nvSpPr>
        <p:spPr/>
        <p:txBody>
          <a:bodyPr/>
          <a:lstStyle/>
          <a:p>
            <a:fld id="{6AEC4CC3-2682-461C-9028-704BB8EBDDA5}" type="datetime1">
              <a:rPr lang="en-US" smtClean="0"/>
              <a:t>1/14/2013</a:t>
            </a:fld>
            <a:endParaRPr lang="en-US"/>
          </a:p>
        </p:txBody>
      </p:sp>
      <p:sp>
        <p:nvSpPr>
          <p:cNvPr id="7" name="Footer Placeholder 6"/>
          <p:cNvSpPr>
            <a:spLocks noGrp="1"/>
          </p:cNvSpPr>
          <p:nvPr>
            <p:ph type="ftr" sz="quarter" idx="11"/>
          </p:nvPr>
        </p:nvSpPr>
        <p:spPr/>
        <p:txBody>
          <a:bodyPr/>
          <a:lstStyle/>
          <a:p>
            <a:r>
              <a:rPr lang="en-US" smtClean="0"/>
              <a:t>Version 1.1</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351096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Motor Retention</a:t>
            </a:r>
          </a:p>
        </p:txBody>
      </p:sp>
      <p:sp>
        <p:nvSpPr>
          <p:cNvPr id="3" name="Content Placeholder 2"/>
          <p:cNvSpPr>
            <a:spLocks noGrp="1"/>
          </p:cNvSpPr>
          <p:nvPr>
            <p:ph idx="1"/>
          </p:nvPr>
        </p:nvSpPr>
        <p:spPr/>
        <p:txBody>
          <a:bodyPr/>
          <a:lstStyle/>
          <a:p>
            <a:pPr marL="0" indent="0" algn="just">
              <a:buNone/>
            </a:pPr>
            <a:r>
              <a:rPr lang="en-US" dirty="0" smtClean="0"/>
              <a:t>One method of making your own motor retainer is to use brass stock to make clips that are attached to blind nuts in the aft centering ring.</a:t>
            </a:r>
          </a:p>
          <a:p>
            <a:pPr marL="0" indent="0" algn="just">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200400"/>
            <a:ext cx="3581400" cy="325395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3131167"/>
            <a:ext cx="3657600" cy="3323191"/>
          </a:xfrm>
          <a:prstGeom prst="rect">
            <a:avLst/>
          </a:prstGeom>
        </p:spPr>
      </p:pic>
      <p:sp>
        <p:nvSpPr>
          <p:cNvPr id="6" name="Date Placeholder 5"/>
          <p:cNvSpPr>
            <a:spLocks noGrp="1"/>
          </p:cNvSpPr>
          <p:nvPr>
            <p:ph type="dt" sz="half" idx="10"/>
          </p:nvPr>
        </p:nvSpPr>
        <p:spPr/>
        <p:txBody>
          <a:bodyPr/>
          <a:lstStyle/>
          <a:p>
            <a:fld id="{5D27E657-E68F-4BC9-945B-04930CD4B69F}" type="datetime1">
              <a:rPr lang="en-US" smtClean="0"/>
              <a:t>1/14/2013</a:t>
            </a:fld>
            <a:endParaRPr lang="en-US"/>
          </a:p>
        </p:txBody>
      </p:sp>
      <p:sp>
        <p:nvSpPr>
          <p:cNvPr id="7" name="Footer Placeholder 6"/>
          <p:cNvSpPr>
            <a:spLocks noGrp="1"/>
          </p:cNvSpPr>
          <p:nvPr>
            <p:ph type="ftr" sz="quarter" idx="11"/>
          </p:nvPr>
        </p:nvSpPr>
        <p:spPr/>
        <p:txBody>
          <a:bodyPr/>
          <a:lstStyle/>
          <a:p>
            <a:r>
              <a:rPr lang="en-US" smtClean="0"/>
              <a:t>Version 1.1</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7226001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System Deployment</a:t>
            </a:r>
            <a:endParaRPr lang="en-US" dirty="0"/>
          </a:p>
        </p:txBody>
      </p:sp>
      <p:sp>
        <p:nvSpPr>
          <p:cNvPr id="3" name="Content Placeholder 2"/>
          <p:cNvSpPr>
            <a:spLocks noGrp="1"/>
          </p:cNvSpPr>
          <p:nvPr>
            <p:ph idx="1"/>
          </p:nvPr>
        </p:nvSpPr>
        <p:spPr/>
        <p:txBody>
          <a:bodyPr/>
          <a:lstStyle/>
          <a:p>
            <a:pPr marL="0" indent="0" algn="just">
              <a:buNone/>
            </a:pPr>
            <a:r>
              <a:rPr lang="en-US" dirty="0" smtClean="0"/>
              <a:t>There are three methods typically used for deploying the recovery system.</a:t>
            </a:r>
          </a:p>
          <a:p>
            <a:pPr marL="0" indent="0" algn="just">
              <a:buNone/>
            </a:pPr>
            <a:endParaRPr lang="en-US" dirty="0" smtClean="0"/>
          </a:p>
          <a:p>
            <a:r>
              <a:rPr lang="en-US" dirty="0" smtClean="0"/>
              <a:t>Motor Deployment</a:t>
            </a:r>
          </a:p>
          <a:p>
            <a:r>
              <a:rPr lang="en-US" dirty="0" smtClean="0"/>
              <a:t>Apogee Deployment (Electronic)</a:t>
            </a:r>
          </a:p>
          <a:p>
            <a:r>
              <a:rPr lang="en-US" dirty="0" smtClean="0"/>
              <a:t>Dual Deployment (Electronic)</a:t>
            </a:r>
            <a:endParaRPr lang="en-US" dirty="0"/>
          </a:p>
        </p:txBody>
      </p:sp>
      <p:sp>
        <p:nvSpPr>
          <p:cNvPr id="4" name="Date Placeholder 3"/>
          <p:cNvSpPr>
            <a:spLocks noGrp="1"/>
          </p:cNvSpPr>
          <p:nvPr>
            <p:ph type="dt" sz="half" idx="10"/>
          </p:nvPr>
        </p:nvSpPr>
        <p:spPr/>
        <p:txBody>
          <a:bodyPr/>
          <a:lstStyle/>
          <a:p>
            <a:fld id="{389FBD1C-6863-4B01-89AD-C7E977FA8B15}" type="datetime1">
              <a:rPr lang="en-US" smtClean="0"/>
              <a:t>1/14/2013</a:t>
            </a:fld>
            <a:endParaRPr lang="en-US"/>
          </a:p>
        </p:txBody>
      </p:sp>
      <p:sp>
        <p:nvSpPr>
          <p:cNvPr id="5" name="Footer Placeholder 4"/>
          <p:cNvSpPr>
            <a:spLocks noGrp="1"/>
          </p:cNvSpPr>
          <p:nvPr>
            <p:ph type="ftr" sz="quarter" idx="11"/>
          </p:nvPr>
        </p:nvSpPr>
        <p:spPr/>
        <p:txBody>
          <a:bodyPr/>
          <a:lstStyle/>
          <a:p>
            <a:r>
              <a:rPr lang="en-US" smtClean="0"/>
              <a:t>Version 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919814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Considerations</a:t>
            </a:r>
            <a:endParaRPr lang="en-US" dirty="0"/>
          </a:p>
        </p:txBody>
      </p:sp>
      <p:sp>
        <p:nvSpPr>
          <p:cNvPr id="3" name="Content Placeholder 2"/>
          <p:cNvSpPr>
            <a:spLocks noGrp="1"/>
          </p:cNvSpPr>
          <p:nvPr>
            <p:ph idx="1"/>
          </p:nvPr>
        </p:nvSpPr>
        <p:spPr/>
        <p:txBody>
          <a:bodyPr/>
          <a:lstStyle/>
          <a:p>
            <a:pPr marL="0" indent="0" algn="just">
              <a:buNone/>
            </a:pPr>
            <a:r>
              <a:rPr lang="en-US" dirty="0" smtClean="0"/>
              <a:t>There are a number of options you can choose between when designing a high power rocket.  The decisions you make will all have an impact on your design and how well it works for your particular goals.  We’ll be discussing several of the things you should try to keep in mind while working on your design.</a:t>
            </a:r>
            <a:endParaRPr lang="en-US" dirty="0"/>
          </a:p>
        </p:txBody>
      </p:sp>
      <p:sp>
        <p:nvSpPr>
          <p:cNvPr id="4" name="Date Placeholder 3"/>
          <p:cNvSpPr>
            <a:spLocks noGrp="1"/>
          </p:cNvSpPr>
          <p:nvPr>
            <p:ph type="dt" sz="half" idx="10"/>
          </p:nvPr>
        </p:nvSpPr>
        <p:spPr/>
        <p:txBody>
          <a:bodyPr/>
          <a:lstStyle/>
          <a:p>
            <a:fld id="{DF3BBC2B-F76C-4A98-BB34-93829CA73F2A}" type="datetime1">
              <a:rPr lang="en-US" smtClean="0"/>
              <a:t>1/14/2013</a:t>
            </a:fld>
            <a:endParaRPr lang="en-US"/>
          </a:p>
        </p:txBody>
      </p:sp>
      <p:sp>
        <p:nvSpPr>
          <p:cNvPr id="5" name="Footer Placeholder 4"/>
          <p:cNvSpPr>
            <a:spLocks noGrp="1"/>
          </p:cNvSpPr>
          <p:nvPr>
            <p:ph type="ftr" sz="quarter" idx="11"/>
          </p:nvPr>
        </p:nvSpPr>
        <p:spPr/>
        <p:txBody>
          <a:bodyPr/>
          <a:lstStyle/>
          <a:p>
            <a:r>
              <a:rPr lang="en-US" smtClean="0"/>
              <a:t>Version 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8997068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System Deployment</a:t>
            </a:r>
          </a:p>
        </p:txBody>
      </p:sp>
      <p:sp>
        <p:nvSpPr>
          <p:cNvPr id="3" name="Content Placeholder 2"/>
          <p:cNvSpPr>
            <a:spLocks noGrp="1"/>
          </p:cNvSpPr>
          <p:nvPr>
            <p:ph idx="1"/>
          </p:nvPr>
        </p:nvSpPr>
        <p:spPr/>
        <p:txBody>
          <a:bodyPr/>
          <a:lstStyle/>
          <a:p>
            <a:pPr marL="0" indent="0" algn="ctr">
              <a:buNone/>
            </a:pPr>
            <a:r>
              <a:rPr lang="en-US" dirty="0" smtClean="0"/>
              <a:t>Motor Deployment</a:t>
            </a:r>
          </a:p>
          <a:p>
            <a:pPr marL="0" indent="0" algn="just">
              <a:buNone/>
            </a:pPr>
            <a:r>
              <a:rPr lang="en-US" sz="2200" dirty="0" smtClean="0"/>
              <a:t>Most commercially manufactured rocket motors include a delay grain and ejection charge used to deploy the recovery system at apogee.  The delay is selected, or set, based on predicted coast time to apogee.  The delay element continues to burn after the propellant is consumed and it then lights the ejection charge which deploys the parachute.</a:t>
            </a:r>
          </a:p>
          <a:p>
            <a:pPr marL="0" indent="0" algn="just">
              <a:buNone/>
            </a:pPr>
            <a:endParaRPr lang="en-US" dirty="0"/>
          </a:p>
        </p:txBody>
      </p:sp>
      <p:sp>
        <p:nvSpPr>
          <p:cNvPr id="4" name="Date Placeholder 3"/>
          <p:cNvSpPr>
            <a:spLocks noGrp="1"/>
          </p:cNvSpPr>
          <p:nvPr>
            <p:ph type="dt" sz="half" idx="10"/>
          </p:nvPr>
        </p:nvSpPr>
        <p:spPr/>
        <p:txBody>
          <a:bodyPr/>
          <a:lstStyle/>
          <a:p>
            <a:fld id="{389FBD1C-6863-4B01-89AD-C7E977FA8B15}" type="datetime1">
              <a:rPr lang="en-US" smtClean="0"/>
              <a:t>1/14/2013</a:t>
            </a:fld>
            <a:endParaRPr lang="en-US"/>
          </a:p>
        </p:txBody>
      </p:sp>
      <p:sp>
        <p:nvSpPr>
          <p:cNvPr id="5" name="Footer Placeholder 4"/>
          <p:cNvSpPr>
            <a:spLocks noGrp="1"/>
          </p:cNvSpPr>
          <p:nvPr>
            <p:ph type="ftr" sz="quarter" idx="11"/>
          </p:nvPr>
        </p:nvSpPr>
        <p:spPr/>
        <p:txBody>
          <a:bodyPr/>
          <a:lstStyle/>
          <a:p>
            <a:r>
              <a:rPr lang="en-US" smtClean="0"/>
              <a:t>Version 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4038599"/>
            <a:ext cx="7772400" cy="2432121"/>
          </a:xfrm>
          <a:prstGeom prst="rect">
            <a:avLst/>
          </a:prstGeom>
        </p:spPr>
      </p:pic>
    </p:spTree>
    <p:extLst>
      <p:ext uri="{BB962C8B-B14F-4D97-AF65-F5344CB8AC3E}">
        <p14:creationId xmlns:p14="http://schemas.microsoft.com/office/powerpoint/2010/main" val="28512515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System Deployment</a:t>
            </a:r>
          </a:p>
        </p:txBody>
      </p:sp>
      <p:sp>
        <p:nvSpPr>
          <p:cNvPr id="3" name="Content Placeholder 2"/>
          <p:cNvSpPr>
            <a:spLocks noGrp="1"/>
          </p:cNvSpPr>
          <p:nvPr>
            <p:ph idx="1"/>
          </p:nvPr>
        </p:nvSpPr>
        <p:spPr/>
        <p:txBody>
          <a:bodyPr/>
          <a:lstStyle/>
          <a:p>
            <a:pPr marL="0" indent="0" algn="ctr">
              <a:buNone/>
            </a:pPr>
            <a:r>
              <a:rPr lang="en-US" dirty="0" smtClean="0"/>
              <a:t>Electronic Apogee Deployment</a:t>
            </a:r>
          </a:p>
          <a:p>
            <a:pPr marL="0" indent="0" algn="just">
              <a:buNone/>
            </a:pPr>
            <a:r>
              <a:rPr lang="en-US" dirty="0" smtClean="0"/>
              <a:t>An altimeter or timer is used to determine when to fire the ejection charge to deploy the recovery system.  Often a motor delay and ejection charge, selected to be a bit longer than the expected time to apogee, is used as a backup deployment in case of a failure with the electronic system.</a:t>
            </a:r>
            <a:endParaRPr lang="en-US" dirty="0"/>
          </a:p>
        </p:txBody>
      </p:sp>
      <p:sp>
        <p:nvSpPr>
          <p:cNvPr id="4" name="Date Placeholder 3"/>
          <p:cNvSpPr>
            <a:spLocks noGrp="1"/>
          </p:cNvSpPr>
          <p:nvPr>
            <p:ph type="dt" sz="half" idx="10"/>
          </p:nvPr>
        </p:nvSpPr>
        <p:spPr/>
        <p:txBody>
          <a:bodyPr/>
          <a:lstStyle/>
          <a:p>
            <a:fld id="{389FBD1C-6863-4B01-89AD-C7E977FA8B15}" type="datetime1">
              <a:rPr lang="en-US" smtClean="0"/>
              <a:t>1/14/2013</a:t>
            </a:fld>
            <a:endParaRPr lang="en-US"/>
          </a:p>
        </p:txBody>
      </p:sp>
      <p:sp>
        <p:nvSpPr>
          <p:cNvPr id="5" name="Footer Placeholder 4"/>
          <p:cNvSpPr>
            <a:spLocks noGrp="1"/>
          </p:cNvSpPr>
          <p:nvPr>
            <p:ph type="ftr" sz="quarter" idx="11"/>
          </p:nvPr>
        </p:nvSpPr>
        <p:spPr/>
        <p:txBody>
          <a:bodyPr/>
          <a:lstStyle/>
          <a:p>
            <a:r>
              <a:rPr lang="en-US" smtClean="0"/>
              <a:t>Version 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9337338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System Deployment</a:t>
            </a:r>
          </a:p>
        </p:txBody>
      </p:sp>
      <p:sp>
        <p:nvSpPr>
          <p:cNvPr id="3" name="Content Placeholder 2"/>
          <p:cNvSpPr>
            <a:spLocks noGrp="1"/>
          </p:cNvSpPr>
          <p:nvPr>
            <p:ph idx="1"/>
          </p:nvPr>
        </p:nvSpPr>
        <p:spPr>
          <a:xfrm>
            <a:off x="2667000" y="1600200"/>
            <a:ext cx="6019800" cy="4525963"/>
          </a:xfrm>
        </p:spPr>
        <p:txBody>
          <a:bodyPr>
            <a:normAutofit fontScale="77500" lnSpcReduction="20000"/>
          </a:bodyPr>
          <a:lstStyle/>
          <a:p>
            <a:pPr marL="0" indent="0" algn="ctr">
              <a:buNone/>
            </a:pPr>
            <a:r>
              <a:rPr lang="en-US" dirty="0" smtClean="0"/>
              <a:t>Electronic Dual Deployment</a:t>
            </a:r>
          </a:p>
          <a:p>
            <a:pPr marL="0" indent="0" algn="just">
              <a:buNone/>
            </a:pPr>
            <a:r>
              <a:rPr lang="en-US" dirty="0" smtClean="0"/>
              <a:t>In this configuration the altimeter is used to deploy two parachutes, a drogue chute at apogee and the main parachute at some much lower altitude.  This is done to minimize the drifting of the rocket.  Since the drogue chute is very small the rocket falls very quickly, usually around 80 </a:t>
            </a:r>
            <a:r>
              <a:rPr lang="en-US" dirty="0" err="1" smtClean="0"/>
              <a:t>ft</a:t>
            </a:r>
            <a:r>
              <a:rPr lang="en-US" dirty="0" smtClean="0"/>
              <a:t>/sec until it reaches the selected altitude for main chute deployment, often around 500 feet or so.  The delay and ejection charge on the motor can be used as a backup for the drogue chute deployment as well.</a:t>
            </a:r>
          </a:p>
        </p:txBody>
      </p:sp>
      <p:sp>
        <p:nvSpPr>
          <p:cNvPr id="4" name="Date Placeholder 3"/>
          <p:cNvSpPr>
            <a:spLocks noGrp="1"/>
          </p:cNvSpPr>
          <p:nvPr>
            <p:ph type="dt" sz="half" idx="10"/>
          </p:nvPr>
        </p:nvSpPr>
        <p:spPr/>
        <p:txBody>
          <a:bodyPr/>
          <a:lstStyle/>
          <a:p>
            <a:fld id="{389FBD1C-6863-4B01-89AD-C7E977FA8B15}" type="datetime1">
              <a:rPr lang="en-US" smtClean="0"/>
              <a:t>1/14/2013</a:t>
            </a:fld>
            <a:endParaRPr lang="en-US"/>
          </a:p>
        </p:txBody>
      </p:sp>
      <p:sp>
        <p:nvSpPr>
          <p:cNvPr id="5" name="Footer Placeholder 4"/>
          <p:cNvSpPr>
            <a:spLocks noGrp="1"/>
          </p:cNvSpPr>
          <p:nvPr>
            <p:ph type="ftr" sz="quarter" idx="11"/>
          </p:nvPr>
        </p:nvSpPr>
        <p:spPr/>
        <p:txBody>
          <a:bodyPr/>
          <a:lstStyle/>
          <a:p>
            <a:r>
              <a:rPr lang="en-US" smtClean="0"/>
              <a:t>Version 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30682" t="19436" r="31148" b="25109"/>
          <a:stretch/>
        </p:blipFill>
        <p:spPr>
          <a:xfrm>
            <a:off x="426720" y="1676400"/>
            <a:ext cx="2063459" cy="4495800"/>
          </a:xfrm>
          <a:prstGeom prst="rect">
            <a:avLst/>
          </a:prstGeom>
        </p:spPr>
      </p:pic>
    </p:spTree>
    <p:extLst>
      <p:ext uri="{BB962C8B-B14F-4D97-AF65-F5344CB8AC3E}">
        <p14:creationId xmlns:p14="http://schemas.microsoft.com/office/powerpoint/2010/main" val="37540129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Avionics Bay</a:t>
            </a:r>
            <a:endParaRPr lang="en-US" dirty="0"/>
          </a:p>
        </p:txBody>
      </p:sp>
      <p:sp>
        <p:nvSpPr>
          <p:cNvPr id="3" name="Content Placeholder 2"/>
          <p:cNvSpPr>
            <a:spLocks noGrp="1"/>
          </p:cNvSpPr>
          <p:nvPr>
            <p:ph idx="1"/>
          </p:nvPr>
        </p:nvSpPr>
        <p:spPr/>
        <p:txBody>
          <a:bodyPr/>
          <a:lstStyle/>
          <a:p>
            <a:pPr marL="0" indent="0" algn="just">
              <a:buNone/>
            </a:pPr>
            <a:r>
              <a:rPr lang="en-US" dirty="0" smtClean="0"/>
              <a:t>You will need a place to put the electronics.  This is usually referred to as the Avionics Bay or Payload Bay.  There will need to be room for the altimeter you will be using to collect data and control the recovery system deployment as well as the altimeter that will record the rocket’s altitude for the purposes of the competition.</a:t>
            </a:r>
            <a:endParaRPr lang="en-US" dirty="0"/>
          </a:p>
        </p:txBody>
      </p:sp>
      <p:sp>
        <p:nvSpPr>
          <p:cNvPr id="4" name="Date Placeholder 3"/>
          <p:cNvSpPr>
            <a:spLocks noGrp="1"/>
          </p:cNvSpPr>
          <p:nvPr>
            <p:ph type="dt" sz="half" idx="10"/>
          </p:nvPr>
        </p:nvSpPr>
        <p:spPr/>
        <p:txBody>
          <a:bodyPr/>
          <a:lstStyle/>
          <a:p>
            <a:fld id="{D413E6F9-C922-49FD-8558-880D793EC570}" type="datetime1">
              <a:rPr lang="en-US" smtClean="0"/>
              <a:t>1/14/2013</a:t>
            </a:fld>
            <a:endParaRPr lang="en-US"/>
          </a:p>
        </p:txBody>
      </p:sp>
      <p:sp>
        <p:nvSpPr>
          <p:cNvPr id="5" name="Footer Placeholder 4"/>
          <p:cNvSpPr>
            <a:spLocks noGrp="1"/>
          </p:cNvSpPr>
          <p:nvPr>
            <p:ph type="ftr" sz="quarter" idx="11"/>
          </p:nvPr>
        </p:nvSpPr>
        <p:spPr/>
        <p:txBody>
          <a:bodyPr/>
          <a:lstStyle/>
          <a:p>
            <a:r>
              <a:rPr lang="en-US" smtClean="0"/>
              <a:t>Version 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827794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Avionics Bay</a:t>
            </a:r>
          </a:p>
        </p:txBody>
      </p:sp>
      <p:sp>
        <p:nvSpPr>
          <p:cNvPr id="3" name="Content Placeholder 2"/>
          <p:cNvSpPr>
            <a:spLocks noGrp="1"/>
          </p:cNvSpPr>
          <p:nvPr>
            <p:ph idx="1"/>
          </p:nvPr>
        </p:nvSpPr>
        <p:spPr/>
        <p:txBody>
          <a:bodyPr/>
          <a:lstStyle/>
          <a:p>
            <a:pPr marL="0" indent="0" algn="just">
              <a:buNone/>
            </a:pPr>
            <a:r>
              <a:rPr lang="en-US" dirty="0" smtClean="0"/>
              <a:t>The easiest method may be to use an upper section of the body tube as a payload bay.</a:t>
            </a:r>
          </a:p>
          <a:p>
            <a:pPr marL="0" indent="0" algn="just">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819400"/>
            <a:ext cx="6248400" cy="3526929"/>
          </a:xfrm>
          <a:prstGeom prst="rect">
            <a:avLst/>
          </a:prstGeom>
        </p:spPr>
      </p:pic>
      <p:sp>
        <p:nvSpPr>
          <p:cNvPr id="5" name="Date Placeholder 4"/>
          <p:cNvSpPr>
            <a:spLocks noGrp="1"/>
          </p:cNvSpPr>
          <p:nvPr>
            <p:ph type="dt" sz="half" idx="10"/>
          </p:nvPr>
        </p:nvSpPr>
        <p:spPr/>
        <p:txBody>
          <a:bodyPr/>
          <a:lstStyle/>
          <a:p>
            <a:fld id="{2A4D3D1E-08F6-466A-90E1-71B2F2817529}" type="datetime1">
              <a:rPr lang="en-US" smtClean="0"/>
              <a:t>1/14/2013</a:t>
            </a:fld>
            <a:endParaRPr lang="en-US"/>
          </a:p>
        </p:txBody>
      </p:sp>
      <p:sp>
        <p:nvSpPr>
          <p:cNvPr id="6" name="Footer Placeholder 5"/>
          <p:cNvSpPr>
            <a:spLocks noGrp="1"/>
          </p:cNvSpPr>
          <p:nvPr>
            <p:ph type="ftr" sz="quarter" idx="11"/>
          </p:nvPr>
        </p:nvSpPr>
        <p:spPr/>
        <p:txBody>
          <a:bodyPr/>
          <a:lstStyle/>
          <a:p>
            <a:r>
              <a:rPr lang="en-US" smtClean="0"/>
              <a:t>Version 1.1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0178430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Avionics Bay</a:t>
            </a:r>
          </a:p>
        </p:txBody>
      </p:sp>
      <p:sp>
        <p:nvSpPr>
          <p:cNvPr id="3" name="Content Placeholder 2"/>
          <p:cNvSpPr>
            <a:spLocks noGrp="1"/>
          </p:cNvSpPr>
          <p:nvPr>
            <p:ph idx="1"/>
          </p:nvPr>
        </p:nvSpPr>
        <p:spPr/>
        <p:txBody>
          <a:bodyPr/>
          <a:lstStyle/>
          <a:p>
            <a:pPr marL="0" indent="0" algn="just">
              <a:buNone/>
            </a:pPr>
            <a:r>
              <a:rPr lang="en-US" dirty="0" smtClean="0"/>
              <a:t>Another way is to use a coupler, closed at both ends, that goes between two sections of body tube.  This is more often done in rockets using dual-deployment.</a:t>
            </a: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3657600"/>
            <a:ext cx="4038600" cy="302895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8200" y="3657600"/>
            <a:ext cx="4064000" cy="3048000"/>
          </a:xfrm>
          <a:prstGeom prst="rect">
            <a:avLst/>
          </a:prstGeom>
        </p:spPr>
      </p:pic>
      <p:sp>
        <p:nvSpPr>
          <p:cNvPr id="6" name="Date Placeholder 5"/>
          <p:cNvSpPr>
            <a:spLocks noGrp="1"/>
          </p:cNvSpPr>
          <p:nvPr>
            <p:ph type="dt" sz="half" idx="10"/>
          </p:nvPr>
        </p:nvSpPr>
        <p:spPr/>
        <p:txBody>
          <a:bodyPr/>
          <a:lstStyle/>
          <a:p>
            <a:fld id="{B887FEF2-84C1-4204-96FD-B1F3D9CCD8EF}" type="datetime1">
              <a:rPr lang="en-US" smtClean="0"/>
              <a:t>1/14/2013</a:t>
            </a:fld>
            <a:endParaRPr lang="en-US"/>
          </a:p>
        </p:txBody>
      </p:sp>
      <p:sp>
        <p:nvSpPr>
          <p:cNvPr id="7" name="Footer Placeholder 6"/>
          <p:cNvSpPr>
            <a:spLocks noGrp="1"/>
          </p:cNvSpPr>
          <p:nvPr>
            <p:ph type="ftr" sz="quarter" idx="11"/>
          </p:nvPr>
        </p:nvSpPr>
        <p:spPr/>
        <p:txBody>
          <a:bodyPr/>
          <a:lstStyle/>
          <a:p>
            <a:r>
              <a:rPr lang="en-US" smtClean="0"/>
              <a:t>Version 1.1</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4921285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Avionics Bay</a:t>
            </a:r>
          </a:p>
        </p:txBody>
      </p:sp>
      <p:sp>
        <p:nvSpPr>
          <p:cNvPr id="3" name="Content Placeholder 2"/>
          <p:cNvSpPr>
            <a:spLocks noGrp="1"/>
          </p:cNvSpPr>
          <p:nvPr>
            <p:ph idx="1"/>
          </p:nvPr>
        </p:nvSpPr>
        <p:spPr/>
        <p:txBody>
          <a:bodyPr/>
          <a:lstStyle/>
          <a:p>
            <a:pPr marL="0" indent="0" algn="just">
              <a:buNone/>
            </a:pPr>
            <a:r>
              <a:rPr lang="en-US" dirty="0" smtClean="0"/>
              <a:t>It is important to remember to make </a:t>
            </a:r>
            <a:r>
              <a:rPr lang="en-US" smtClean="0"/>
              <a:t>sure that the </a:t>
            </a:r>
            <a:r>
              <a:rPr lang="en-US" dirty="0" smtClean="0"/>
              <a:t>avionics bay holds the electronics securely and keeps them from moving and is tightly sealed off from any ejection charge gasses.  If you are using a barometric altimeter the bay has to be vented to the atmosphere, but it needs to be protected from the ejection charge.</a:t>
            </a:r>
            <a:endParaRPr lang="en-US" dirty="0"/>
          </a:p>
        </p:txBody>
      </p:sp>
      <p:sp>
        <p:nvSpPr>
          <p:cNvPr id="4" name="Date Placeholder 3"/>
          <p:cNvSpPr>
            <a:spLocks noGrp="1"/>
          </p:cNvSpPr>
          <p:nvPr>
            <p:ph type="dt" sz="half" idx="10"/>
          </p:nvPr>
        </p:nvSpPr>
        <p:spPr/>
        <p:txBody>
          <a:bodyPr/>
          <a:lstStyle/>
          <a:p>
            <a:fld id="{646D77F2-38F6-44FC-80F1-7B6796ED15BC}" type="datetime1">
              <a:rPr lang="en-US" smtClean="0"/>
              <a:t>1/14/2013</a:t>
            </a:fld>
            <a:endParaRPr lang="en-US"/>
          </a:p>
        </p:txBody>
      </p:sp>
      <p:sp>
        <p:nvSpPr>
          <p:cNvPr id="5" name="Footer Placeholder 4"/>
          <p:cNvSpPr>
            <a:spLocks noGrp="1"/>
          </p:cNvSpPr>
          <p:nvPr>
            <p:ph type="ftr" sz="quarter" idx="11"/>
          </p:nvPr>
        </p:nvSpPr>
        <p:spPr/>
        <p:txBody>
          <a:bodyPr/>
          <a:lstStyle/>
          <a:p>
            <a:r>
              <a:rPr lang="en-US" smtClean="0"/>
              <a:t>Version 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406520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Body Diameter</a:t>
            </a:r>
            <a:endParaRPr lang="en-US" dirty="0"/>
          </a:p>
        </p:txBody>
      </p:sp>
      <p:sp>
        <p:nvSpPr>
          <p:cNvPr id="3" name="Content Placeholder 2"/>
          <p:cNvSpPr>
            <a:spLocks noGrp="1"/>
          </p:cNvSpPr>
          <p:nvPr>
            <p:ph idx="1"/>
          </p:nvPr>
        </p:nvSpPr>
        <p:spPr/>
        <p:txBody>
          <a:bodyPr/>
          <a:lstStyle/>
          <a:p>
            <a:pPr marL="0" indent="0" algn="just">
              <a:buNone/>
            </a:pPr>
            <a:r>
              <a:rPr lang="en-US" dirty="0" smtClean="0"/>
              <a:t>There are pros and cons to both larger and smaller body diameters.  A larger body tube will produce more drag than a smaller one, but more, and larger, components can be fit into the body tube and working with the rocket can be easier, especially if you are able to fit your arm into the tube.</a:t>
            </a:r>
            <a:endParaRPr lang="en-US" dirty="0"/>
          </a:p>
        </p:txBody>
      </p:sp>
      <p:sp>
        <p:nvSpPr>
          <p:cNvPr id="4" name="Date Placeholder 3"/>
          <p:cNvSpPr>
            <a:spLocks noGrp="1"/>
          </p:cNvSpPr>
          <p:nvPr>
            <p:ph type="dt" sz="half" idx="10"/>
          </p:nvPr>
        </p:nvSpPr>
        <p:spPr/>
        <p:txBody>
          <a:bodyPr/>
          <a:lstStyle/>
          <a:p>
            <a:fld id="{FD23D3E6-160F-4E10-9480-B9074B2CBDFD}" type="datetime1">
              <a:rPr lang="en-US" smtClean="0"/>
              <a:t>1/14/2013</a:t>
            </a:fld>
            <a:endParaRPr lang="en-US"/>
          </a:p>
        </p:txBody>
      </p:sp>
      <p:sp>
        <p:nvSpPr>
          <p:cNvPr id="5" name="Footer Placeholder 4"/>
          <p:cNvSpPr>
            <a:spLocks noGrp="1"/>
          </p:cNvSpPr>
          <p:nvPr>
            <p:ph type="ftr" sz="quarter" idx="11"/>
          </p:nvPr>
        </p:nvSpPr>
        <p:spPr/>
        <p:txBody>
          <a:bodyPr/>
          <a:lstStyle/>
          <a:p>
            <a:r>
              <a:rPr lang="en-US" smtClean="0"/>
              <a:t>Version 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714807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a:t>
            </a:r>
            <a:endParaRPr lang="en-US" dirty="0"/>
          </a:p>
        </p:txBody>
      </p:sp>
      <p:sp>
        <p:nvSpPr>
          <p:cNvPr id="3" name="Content Placeholder 2"/>
          <p:cNvSpPr>
            <a:spLocks noGrp="1"/>
          </p:cNvSpPr>
          <p:nvPr>
            <p:ph idx="1"/>
          </p:nvPr>
        </p:nvSpPr>
        <p:spPr/>
        <p:txBody>
          <a:bodyPr/>
          <a:lstStyle/>
          <a:p>
            <a:pPr marL="0" indent="0">
              <a:buNone/>
            </a:pPr>
            <a:r>
              <a:rPr lang="en-US" dirty="0" smtClean="0"/>
              <a:t>Body Tube Materials</a:t>
            </a:r>
          </a:p>
          <a:p>
            <a:r>
              <a:rPr lang="en-US" dirty="0" smtClean="0"/>
              <a:t>Cardboard – cheap and easy to work with</a:t>
            </a:r>
          </a:p>
          <a:p>
            <a:r>
              <a:rPr lang="en-US" dirty="0" smtClean="0"/>
              <a:t>Fiberglass – Strong, but more expensive and more difficult to work with</a:t>
            </a:r>
          </a:p>
          <a:p>
            <a:r>
              <a:rPr lang="en-US" dirty="0" smtClean="0"/>
              <a:t>Carbon Fiber – Very strong, but also very expensive and equally difficult to work with</a:t>
            </a:r>
            <a:endParaRPr lang="en-US" dirty="0"/>
          </a:p>
        </p:txBody>
      </p:sp>
      <p:sp>
        <p:nvSpPr>
          <p:cNvPr id="4" name="Date Placeholder 3"/>
          <p:cNvSpPr>
            <a:spLocks noGrp="1"/>
          </p:cNvSpPr>
          <p:nvPr>
            <p:ph type="dt" sz="half" idx="10"/>
          </p:nvPr>
        </p:nvSpPr>
        <p:spPr/>
        <p:txBody>
          <a:bodyPr/>
          <a:lstStyle/>
          <a:p>
            <a:fld id="{AD4C5E56-8700-4E6A-BD07-24F9D65AE991}" type="datetime1">
              <a:rPr lang="en-US" smtClean="0"/>
              <a:t>1/14/2013</a:t>
            </a:fld>
            <a:endParaRPr lang="en-US"/>
          </a:p>
        </p:txBody>
      </p:sp>
      <p:sp>
        <p:nvSpPr>
          <p:cNvPr id="5" name="Footer Placeholder 4"/>
          <p:cNvSpPr>
            <a:spLocks noGrp="1"/>
          </p:cNvSpPr>
          <p:nvPr>
            <p:ph type="ftr" sz="quarter" idx="11"/>
          </p:nvPr>
        </p:nvSpPr>
        <p:spPr/>
        <p:txBody>
          <a:bodyPr/>
          <a:lstStyle/>
          <a:p>
            <a:r>
              <a:rPr lang="en-US" smtClean="0"/>
              <a:t>Version 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90184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Materials</a:t>
            </a:r>
          </a:p>
        </p:txBody>
      </p:sp>
      <p:sp>
        <p:nvSpPr>
          <p:cNvPr id="3" name="Content Placeholder 2"/>
          <p:cNvSpPr>
            <a:spLocks noGrp="1"/>
          </p:cNvSpPr>
          <p:nvPr>
            <p:ph idx="1"/>
          </p:nvPr>
        </p:nvSpPr>
        <p:spPr/>
        <p:txBody>
          <a:bodyPr/>
          <a:lstStyle/>
          <a:p>
            <a:pPr marL="0" indent="0">
              <a:buNone/>
            </a:pPr>
            <a:r>
              <a:rPr lang="en-US" dirty="0" smtClean="0"/>
              <a:t>Fin and Center Ring Materials</a:t>
            </a:r>
          </a:p>
          <a:p>
            <a:r>
              <a:rPr lang="en-US" dirty="0" smtClean="0"/>
              <a:t>Plywood – Cheap and easy to work with</a:t>
            </a:r>
          </a:p>
          <a:p>
            <a:r>
              <a:rPr lang="en-US" dirty="0" smtClean="0"/>
              <a:t>Fiberglass – Stronger, but more expensive and difficult to cut and shape</a:t>
            </a:r>
          </a:p>
          <a:p>
            <a:r>
              <a:rPr lang="en-US" dirty="0" smtClean="0"/>
              <a:t>Carbon Fiber – Very expensive, but also very strong and heat resistant.  Difficult to work with</a:t>
            </a:r>
            <a:endParaRPr lang="en-US" dirty="0"/>
          </a:p>
        </p:txBody>
      </p:sp>
      <p:sp>
        <p:nvSpPr>
          <p:cNvPr id="4" name="Date Placeholder 3"/>
          <p:cNvSpPr>
            <a:spLocks noGrp="1"/>
          </p:cNvSpPr>
          <p:nvPr>
            <p:ph type="dt" sz="half" idx="10"/>
          </p:nvPr>
        </p:nvSpPr>
        <p:spPr/>
        <p:txBody>
          <a:bodyPr/>
          <a:lstStyle/>
          <a:p>
            <a:fld id="{397102EF-BD8C-49AD-9BE6-1B49F4FABDD7}" type="datetime1">
              <a:rPr lang="en-US" smtClean="0"/>
              <a:t>1/14/2013</a:t>
            </a:fld>
            <a:endParaRPr lang="en-US"/>
          </a:p>
        </p:txBody>
      </p:sp>
      <p:sp>
        <p:nvSpPr>
          <p:cNvPr id="5" name="Footer Placeholder 4"/>
          <p:cNvSpPr>
            <a:spLocks noGrp="1"/>
          </p:cNvSpPr>
          <p:nvPr>
            <p:ph type="ftr" sz="quarter" idx="11"/>
          </p:nvPr>
        </p:nvSpPr>
        <p:spPr/>
        <p:txBody>
          <a:bodyPr/>
          <a:lstStyle/>
          <a:p>
            <a:r>
              <a:rPr lang="en-US" smtClean="0"/>
              <a:t>Version 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455452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Materials</a:t>
            </a:r>
          </a:p>
        </p:txBody>
      </p:sp>
      <p:sp>
        <p:nvSpPr>
          <p:cNvPr id="3" name="Content Placeholder 2"/>
          <p:cNvSpPr>
            <a:spLocks noGrp="1"/>
          </p:cNvSpPr>
          <p:nvPr>
            <p:ph idx="1"/>
          </p:nvPr>
        </p:nvSpPr>
        <p:spPr/>
        <p:txBody>
          <a:bodyPr/>
          <a:lstStyle/>
          <a:p>
            <a:pPr marL="0" indent="0">
              <a:buNone/>
            </a:pPr>
            <a:r>
              <a:rPr lang="en-US" dirty="0" smtClean="0"/>
              <a:t>Nose Cone Materials</a:t>
            </a:r>
          </a:p>
          <a:p>
            <a:r>
              <a:rPr lang="en-US" dirty="0" smtClean="0"/>
              <a:t>Plastic – Inexpensive and readily available</a:t>
            </a:r>
          </a:p>
          <a:p>
            <a:r>
              <a:rPr lang="en-US" dirty="0" smtClean="0"/>
              <a:t>Fiberglass – More expensive and less readily available</a:t>
            </a:r>
          </a:p>
          <a:p>
            <a:r>
              <a:rPr lang="en-US" dirty="0" smtClean="0"/>
              <a:t>Carbon Fiber – Very expensive, but great for high temperature environments, such as supersonic flight</a:t>
            </a:r>
            <a:endParaRPr lang="en-US" dirty="0"/>
          </a:p>
        </p:txBody>
      </p:sp>
      <p:sp>
        <p:nvSpPr>
          <p:cNvPr id="4" name="Date Placeholder 3"/>
          <p:cNvSpPr>
            <a:spLocks noGrp="1"/>
          </p:cNvSpPr>
          <p:nvPr>
            <p:ph type="dt" sz="half" idx="10"/>
          </p:nvPr>
        </p:nvSpPr>
        <p:spPr/>
        <p:txBody>
          <a:bodyPr/>
          <a:lstStyle/>
          <a:p>
            <a:fld id="{8739ECFD-8936-4A39-810C-194D4E0EF385}" type="datetime1">
              <a:rPr lang="en-US" smtClean="0"/>
              <a:t>1/14/2013</a:t>
            </a:fld>
            <a:endParaRPr lang="en-US"/>
          </a:p>
        </p:txBody>
      </p:sp>
      <p:sp>
        <p:nvSpPr>
          <p:cNvPr id="5" name="Footer Placeholder 4"/>
          <p:cNvSpPr>
            <a:spLocks noGrp="1"/>
          </p:cNvSpPr>
          <p:nvPr>
            <p:ph type="ftr" sz="quarter" idx="11"/>
          </p:nvPr>
        </p:nvSpPr>
        <p:spPr/>
        <p:txBody>
          <a:bodyPr/>
          <a:lstStyle/>
          <a:p>
            <a:r>
              <a:rPr lang="en-US" smtClean="0"/>
              <a:t>Version 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4179549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Materials</a:t>
            </a:r>
          </a:p>
        </p:txBody>
      </p:sp>
      <p:sp>
        <p:nvSpPr>
          <p:cNvPr id="3" name="Content Placeholder 2"/>
          <p:cNvSpPr>
            <a:spLocks noGrp="1"/>
          </p:cNvSpPr>
          <p:nvPr>
            <p:ph idx="1"/>
          </p:nvPr>
        </p:nvSpPr>
        <p:spPr/>
        <p:txBody>
          <a:bodyPr>
            <a:normAutofit fontScale="92500" lnSpcReduction="20000"/>
          </a:bodyPr>
          <a:lstStyle/>
          <a:p>
            <a:pPr marL="0" indent="0" algn="ctr">
              <a:buNone/>
            </a:pPr>
            <a:r>
              <a:rPr lang="en-US" dirty="0" smtClean="0">
                <a:solidFill>
                  <a:srgbClr val="FF0000"/>
                </a:solidFill>
              </a:rPr>
              <a:t>Safety Concerns with Composite Materials</a:t>
            </a:r>
          </a:p>
          <a:p>
            <a:pPr marL="0" indent="0">
              <a:buNone/>
            </a:pPr>
            <a:endParaRPr lang="en-US" dirty="0"/>
          </a:p>
          <a:p>
            <a:pPr marL="0" indent="0" algn="just">
              <a:buNone/>
            </a:pPr>
            <a:r>
              <a:rPr lang="en-US" dirty="0" smtClean="0"/>
              <a:t>There are some extra issues to be aware of with fiberglass and carbon fiber.  Be sure to use breathing protection, dust masks at least, when cutting or sanding composite parts, and watch out for splinters.  Also keep in mind that the resulting rocket will be heavier and harder than a similar sized rocket of cardboard, wood and plastic.  This means it can potentially do a lot more damage if something should go wrong and it crashes.</a:t>
            </a:r>
            <a:endParaRPr lang="en-US" dirty="0"/>
          </a:p>
        </p:txBody>
      </p:sp>
      <p:sp>
        <p:nvSpPr>
          <p:cNvPr id="4" name="Date Placeholder 3"/>
          <p:cNvSpPr>
            <a:spLocks noGrp="1"/>
          </p:cNvSpPr>
          <p:nvPr>
            <p:ph type="dt" sz="half" idx="10"/>
          </p:nvPr>
        </p:nvSpPr>
        <p:spPr/>
        <p:txBody>
          <a:bodyPr/>
          <a:lstStyle/>
          <a:p>
            <a:fld id="{89917BEA-9565-4BA2-AD89-6D94BD803B99}" type="datetime1">
              <a:rPr lang="en-US" smtClean="0"/>
              <a:t>1/14/2013</a:t>
            </a:fld>
            <a:endParaRPr lang="en-US"/>
          </a:p>
        </p:txBody>
      </p:sp>
      <p:sp>
        <p:nvSpPr>
          <p:cNvPr id="5" name="Footer Placeholder 4"/>
          <p:cNvSpPr>
            <a:spLocks noGrp="1"/>
          </p:cNvSpPr>
          <p:nvPr>
            <p:ph type="ftr" sz="quarter" idx="11"/>
          </p:nvPr>
        </p:nvSpPr>
        <p:spPr/>
        <p:txBody>
          <a:bodyPr/>
          <a:lstStyle/>
          <a:p>
            <a:r>
              <a:rPr lang="en-US" smtClean="0"/>
              <a:t>Version 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858942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Materials</a:t>
            </a:r>
          </a:p>
        </p:txBody>
      </p:sp>
      <p:sp>
        <p:nvSpPr>
          <p:cNvPr id="3" name="Content Placeholder 2"/>
          <p:cNvSpPr>
            <a:spLocks noGrp="1"/>
          </p:cNvSpPr>
          <p:nvPr>
            <p:ph idx="1"/>
          </p:nvPr>
        </p:nvSpPr>
        <p:spPr/>
        <p:txBody>
          <a:bodyPr/>
          <a:lstStyle/>
          <a:p>
            <a:pPr marL="0" indent="0">
              <a:buNone/>
            </a:pPr>
            <a:r>
              <a:rPr lang="en-US" dirty="0" smtClean="0"/>
              <a:t>Shock Cord Materials</a:t>
            </a:r>
          </a:p>
          <a:p>
            <a:r>
              <a:rPr lang="en-US" dirty="0" smtClean="0"/>
              <a:t>Nylon – Nylon webbing and tubular nylon is a popular material for shock cords</a:t>
            </a:r>
          </a:p>
          <a:p>
            <a:r>
              <a:rPr lang="en-US" dirty="0" smtClean="0"/>
              <a:t>Kevlar – Kevlar, instead of nylon, is often used when a stronger, but lighter shock cord is needed.  If room is tight for your recovery system you might substitute Kevlar for Nylon to save space.  It is more expensive though.</a:t>
            </a:r>
            <a:endParaRPr lang="en-US" dirty="0"/>
          </a:p>
        </p:txBody>
      </p:sp>
      <p:sp>
        <p:nvSpPr>
          <p:cNvPr id="4" name="Date Placeholder 3"/>
          <p:cNvSpPr>
            <a:spLocks noGrp="1"/>
          </p:cNvSpPr>
          <p:nvPr>
            <p:ph type="dt" sz="half" idx="10"/>
          </p:nvPr>
        </p:nvSpPr>
        <p:spPr/>
        <p:txBody>
          <a:bodyPr/>
          <a:lstStyle/>
          <a:p>
            <a:fld id="{75F5087F-5427-4D6C-BB6D-4993EB31692E}" type="datetime1">
              <a:rPr lang="en-US" smtClean="0"/>
              <a:t>1/14/2013</a:t>
            </a:fld>
            <a:endParaRPr lang="en-US"/>
          </a:p>
        </p:txBody>
      </p:sp>
      <p:sp>
        <p:nvSpPr>
          <p:cNvPr id="5" name="Footer Placeholder 4"/>
          <p:cNvSpPr>
            <a:spLocks noGrp="1"/>
          </p:cNvSpPr>
          <p:nvPr>
            <p:ph type="ftr" sz="quarter" idx="11"/>
          </p:nvPr>
        </p:nvSpPr>
        <p:spPr/>
        <p:txBody>
          <a:bodyPr/>
          <a:lstStyle/>
          <a:p>
            <a:r>
              <a:rPr lang="en-US" smtClean="0"/>
              <a:t>Version 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58265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 of Components</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dirty="0" smtClean="0"/>
              <a:t>You need to build your rocket with materials and components that will be strong enough to take the loads they will experience.  However, you don’t want to make them stronger, and thus heavier, than necessary.  You </a:t>
            </a:r>
            <a:r>
              <a:rPr lang="en-US" dirty="0"/>
              <a:t>don’t have to make everything from the strongest material available. Calculate </a:t>
            </a:r>
            <a:r>
              <a:rPr lang="en-US" dirty="0" smtClean="0"/>
              <a:t>what the maximum load will be on the rocket and then allow an adequate safety margin.  Sometimes a lighter material will do just as well.</a:t>
            </a:r>
            <a:endParaRPr lang="en-US" dirty="0"/>
          </a:p>
        </p:txBody>
      </p:sp>
      <p:sp>
        <p:nvSpPr>
          <p:cNvPr id="4" name="Date Placeholder 3"/>
          <p:cNvSpPr>
            <a:spLocks noGrp="1"/>
          </p:cNvSpPr>
          <p:nvPr>
            <p:ph type="dt" sz="half" idx="10"/>
          </p:nvPr>
        </p:nvSpPr>
        <p:spPr/>
        <p:txBody>
          <a:bodyPr/>
          <a:lstStyle/>
          <a:p>
            <a:fld id="{42E61694-361F-410B-AAAB-6D433A759F2E}" type="datetime1">
              <a:rPr lang="en-US" smtClean="0"/>
              <a:t>1/14/2013</a:t>
            </a:fld>
            <a:endParaRPr lang="en-US"/>
          </a:p>
        </p:txBody>
      </p:sp>
      <p:sp>
        <p:nvSpPr>
          <p:cNvPr id="5" name="Footer Placeholder 4"/>
          <p:cNvSpPr>
            <a:spLocks noGrp="1"/>
          </p:cNvSpPr>
          <p:nvPr>
            <p:ph type="ftr" sz="quarter" idx="11"/>
          </p:nvPr>
        </p:nvSpPr>
        <p:spPr/>
        <p:txBody>
          <a:bodyPr/>
          <a:lstStyle/>
          <a:p>
            <a:r>
              <a:rPr lang="en-US" smtClean="0"/>
              <a:t>Version 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2320370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1504</Words>
  <Application>Microsoft Office PowerPoint</Application>
  <PresentationFormat>On-screen Show (4:3)</PresentationFormat>
  <Paragraphs>155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Midwest Regional Rocket Launch Competition High Power Rocket Design Considerations</vt:lpstr>
      <vt:lpstr>Design Considerations</vt:lpstr>
      <vt:lpstr>Main Body Diameter</vt:lpstr>
      <vt:lpstr>Materials</vt:lpstr>
      <vt:lpstr>Materials</vt:lpstr>
      <vt:lpstr>Materials</vt:lpstr>
      <vt:lpstr>Materials</vt:lpstr>
      <vt:lpstr>Materials</vt:lpstr>
      <vt:lpstr>Strength of Components</vt:lpstr>
      <vt:lpstr>Strength of Components</vt:lpstr>
      <vt:lpstr>Fin Size and Shape</vt:lpstr>
      <vt:lpstr>Fin Size and Shape</vt:lpstr>
      <vt:lpstr>Fin Size and Shape</vt:lpstr>
      <vt:lpstr>Fin Mounting Techniques</vt:lpstr>
      <vt:lpstr>Fin Mounting Techniques</vt:lpstr>
      <vt:lpstr>Motor Retention</vt:lpstr>
      <vt:lpstr>Motor Retention</vt:lpstr>
      <vt:lpstr>Motor Retention</vt:lpstr>
      <vt:lpstr>Recovery System Deployment</vt:lpstr>
      <vt:lpstr>Recovery System Deployment</vt:lpstr>
      <vt:lpstr>Recovery System Deployment</vt:lpstr>
      <vt:lpstr>Recovery System Deployment</vt:lpstr>
      <vt:lpstr>Avionics Bay</vt:lpstr>
      <vt:lpstr>Avionics Bay</vt:lpstr>
      <vt:lpstr>Avionics Bay</vt:lpstr>
      <vt:lpstr>Avionics Bay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Considerations</dc:title>
  <dc:creator/>
  <cp:lastModifiedBy>Jonathan Sivier</cp:lastModifiedBy>
  <cp:revision>35</cp:revision>
  <dcterms:created xsi:type="dcterms:W3CDTF">2006-08-16T00:00:00Z</dcterms:created>
  <dcterms:modified xsi:type="dcterms:W3CDTF">2013-01-14T23:54:16Z</dcterms:modified>
</cp:coreProperties>
</file>