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2" r:id="rId3"/>
    <p:sldId id="273" r:id="rId4"/>
    <p:sldId id="274" r:id="rId5"/>
    <p:sldId id="257" r:id="rId6"/>
    <p:sldId id="258" r:id="rId7"/>
    <p:sldId id="259" r:id="rId8"/>
    <p:sldId id="260" r:id="rId9"/>
    <p:sldId id="261" r:id="rId10"/>
    <p:sldId id="262" r:id="rId11"/>
    <p:sldId id="263" r:id="rId12"/>
    <p:sldId id="264" r:id="rId13"/>
    <p:sldId id="265" r:id="rId14"/>
    <p:sldId id="271" r:id="rId15"/>
    <p:sldId id="266" r:id="rId16"/>
    <p:sldId id="267" r:id="rId17"/>
    <p:sldId id="268" r:id="rId18"/>
    <p:sldId id="269" r:id="rId19"/>
    <p:sldId id="27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21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E2D603-B5A5-4F38-89AC-7664A2019AD5}" type="datetimeFigureOut">
              <a:rPr lang="en-US" smtClean="0"/>
              <a:t>11/28/2012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F02A9C-A33A-4D29-A574-5271B483D489}" type="slidenum">
              <a:rPr lang="en-US" smtClean="0"/>
              <a:t>‹#›</a:t>
            </a:fld>
            <a:endParaRPr lang="en-US"/>
          </a:p>
        </p:txBody>
      </p:sp>
    </p:spTree>
    <p:extLst>
      <p:ext uri="{BB962C8B-B14F-4D97-AF65-F5344CB8AC3E}">
        <p14:creationId xmlns:p14="http://schemas.microsoft.com/office/powerpoint/2010/main" val="532366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11/28/2012</a:t>
            </a:r>
            <a:endParaRPr lang="en-US"/>
          </a:p>
        </p:txBody>
      </p:sp>
      <p:sp>
        <p:nvSpPr>
          <p:cNvPr id="5" name="Footer Placeholder 4"/>
          <p:cNvSpPr>
            <a:spLocks noGrp="1"/>
          </p:cNvSpPr>
          <p:nvPr>
            <p:ph type="ftr" sz="quarter" idx="11"/>
          </p:nvPr>
        </p:nvSpPr>
        <p:spPr/>
        <p:txBody>
          <a:bodyPr/>
          <a:lstStyle/>
          <a:p>
            <a:r>
              <a:rPr lang="en-US" smtClean="0"/>
              <a:t>Version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11/28/2012</a:t>
            </a:r>
            <a:endParaRPr lang="en-US"/>
          </a:p>
        </p:txBody>
      </p:sp>
      <p:sp>
        <p:nvSpPr>
          <p:cNvPr id="5" name="Footer Placeholder 4"/>
          <p:cNvSpPr>
            <a:spLocks noGrp="1"/>
          </p:cNvSpPr>
          <p:nvPr>
            <p:ph type="ftr" sz="quarter" idx="11"/>
          </p:nvPr>
        </p:nvSpPr>
        <p:spPr/>
        <p:txBody>
          <a:bodyPr/>
          <a:lstStyle/>
          <a:p>
            <a:r>
              <a:rPr lang="en-US" smtClean="0"/>
              <a:t>Version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11/28/2012</a:t>
            </a:r>
            <a:endParaRPr lang="en-US"/>
          </a:p>
        </p:txBody>
      </p:sp>
      <p:sp>
        <p:nvSpPr>
          <p:cNvPr id="5" name="Footer Placeholder 4"/>
          <p:cNvSpPr>
            <a:spLocks noGrp="1"/>
          </p:cNvSpPr>
          <p:nvPr>
            <p:ph type="ftr" sz="quarter" idx="11"/>
          </p:nvPr>
        </p:nvSpPr>
        <p:spPr/>
        <p:txBody>
          <a:bodyPr/>
          <a:lstStyle/>
          <a:p>
            <a:r>
              <a:rPr lang="en-US" smtClean="0"/>
              <a:t>Version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11/28/2012</a:t>
            </a:r>
            <a:endParaRPr lang="en-US"/>
          </a:p>
        </p:txBody>
      </p:sp>
      <p:sp>
        <p:nvSpPr>
          <p:cNvPr id="5" name="Footer Placeholder 4"/>
          <p:cNvSpPr>
            <a:spLocks noGrp="1"/>
          </p:cNvSpPr>
          <p:nvPr>
            <p:ph type="ftr" sz="quarter" idx="11"/>
          </p:nvPr>
        </p:nvSpPr>
        <p:spPr/>
        <p:txBody>
          <a:bodyPr/>
          <a:lstStyle/>
          <a:p>
            <a:r>
              <a:rPr lang="en-US" smtClean="0"/>
              <a:t>Version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11/28/2012</a:t>
            </a:r>
            <a:endParaRPr lang="en-US"/>
          </a:p>
        </p:txBody>
      </p:sp>
      <p:sp>
        <p:nvSpPr>
          <p:cNvPr id="5" name="Footer Placeholder 4"/>
          <p:cNvSpPr>
            <a:spLocks noGrp="1"/>
          </p:cNvSpPr>
          <p:nvPr>
            <p:ph type="ftr" sz="quarter" idx="11"/>
          </p:nvPr>
        </p:nvSpPr>
        <p:spPr/>
        <p:txBody>
          <a:bodyPr/>
          <a:lstStyle/>
          <a:p>
            <a:r>
              <a:rPr lang="en-US" smtClean="0"/>
              <a:t>Version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11/28/2012</a:t>
            </a:r>
            <a:endParaRPr lang="en-US"/>
          </a:p>
        </p:txBody>
      </p:sp>
      <p:sp>
        <p:nvSpPr>
          <p:cNvPr id="6" name="Footer Placeholder 5"/>
          <p:cNvSpPr>
            <a:spLocks noGrp="1"/>
          </p:cNvSpPr>
          <p:nvPr>
            <p:ph type="ftr" sz="quarter" idx="11"/>
          </p:nvPr>
        </p:nvSpPr>
        <p:spPr/>
        <p:txBody>
          <a:bodyPr/>
          <a:lstStyle/>
          <a:p>
            <a:r>
              <a:rPr lang="en-US" smtClean="0"/>
              <a:t>Version 1</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11/28/2012</a:t>
            </a:r>
            <a:endParaRPr lang="en-US"/>
          </a:p>
        </p:txBody>
      </p:sp>
      <p:sp>
        <p:nvSpPr>
          <p:cNvPr id="8" name="Footer Placeholder 7"/>
          <p:cNvSpPr>
            <a:spLocks noGrp="1"/>
          </p:cNvSpPr>
          <p:nvPr>
            <p:ph type="ftr" sz="quarter" idx="11"/>
          </p:nvPr>
        </p:nvSpPr>
        <p:spPr/>
        <p:txBody>
          <a:bodyPr/>
          <a:lstStyle/>
          <a:p>
            <a:r>
              <a:rPr lang="en-US" smtClean="0"/>
              <a:t>Version 1</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11/28/2012</a:t>
            </a:r>
            <a:endParaRPr lang="en-US"/>
          </a:p>
        </p:txBody>
      </p:sp>
      <p:sp>
        <p:nvSpPr>
          <p:cNvPr id="4" name="Footer Placeholder 3"/>
          <p:cNvSpPr>
            <a:spLocks noGrp="1"/>
          </p:cNvSpPr>
          <p:nvPr>
            <p:ph type="ftr" sz="quarter" idx="11"/>
          </p:nvPr>
        </p:nvSpPr>
        <p:spPr/>
        <p:txBody>
          <a:bodyPr/>
          <a:lstStyle/>
          <a:p>
            <a:r>
              <a:rPr lang="en-US" smtClean="0"/>
              <a:t>Version 1</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11/28/2012</a:t>
            </a:r>
            <a:endParaRPr lang="en-US"/>
          </a:p>
        </p:txBody>
      </p:sp>
      <p:sp>
        <p:nvSpPr>
          <p:cNvPr id="3" name="Footer Placeholder 2"/>
          <p:cNvSpPr>
            <a:spLocks noGrp="1"/>
          </p:cNvSpPr>
          <p:nvPr>
            <p:ph type="ftr" sz="quarter" idx="11"/>
          </p:nvPr>
        </p:nvSpPr>
        <p:spPr/>
        <p:txBody>
          <a:bodyPr/>
          <a:lstStyle/>
          <a:p>
            <a:r>
              <a:rPr lang="en-US" smtClean="0"/>
              <a:t>Version 1</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11/28/2012</a:t>
            </a:r>
            <a:endParaRPr lang="en-US"/>
          </a:p>
        </p:txBody>
      </p:sp>
      <p:sp>
        <p:nvSpPr>
          <p:cNvPr id="6" name="Footer Placeholder 5"/>
          <p:cNvSpPr>
            <a:spLocks noGrp="1"/>
          </p:cNvSpPr>
          <p:nvPr>
            <p:ph type="ftr" sz="quarter" idx="11"/>
          </p:nvPr>
        </p:nvSpPr>
        <p:spPr/>
        <p:txBody>
          <a:bodyPr/>
          <a:lstStyle/>
          <a:p>
            <a:r>
              <a:rPr lang="en-US" smtClean="0"/>
              <a:t>Version 1</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11/28/2012</a:t>
            </a:r>
            <a:endParaRPr lang="en-US"/>
          </a:p>
        </p:txBody>
      </p:sp>
      <p:sp>
        <p:nvSpPr>
          <p:cNvPr id="6" name="Footer Placeholder 5"/>
          <p:cNvSpPr>
            <a:spLocks noGrp="1"/>
          </p:cNvSpPr>
          <p:nvPr>
            <p:ph type="ftr" sz="quarter" idx="11"/>
          </p:nvPr>
        </p:nvSpPr>
        <p:spPr/>
        <p:txBody>
          <a:bodyPr/>
          <a:lstStyle/>
          <a:p>
            <a:r>
              <a:rPr lang="en-US" smtClean="0"/>
              <a:t>Version 1</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11/28/2012</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Version 1</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772400" cy="2228851"/>
          </a:xfrm>
        </p:spPr>
        <p:txBody>
          <a:bodyPr>
            <a:normAutofit/>
          </a:bodyPr>
          <a:lstStyle/>
          <a:p>
            <a:r>
              <a:rPr lang="en-US" sz="3100" dirty="0"/>
              <a:t>Midwest Regional Rocket Launch </a:t>
            </a:r>
            <a:r>
              <a:rPr lang="en-US" sz="3100" dirty="0" smtClean="0"/>
              <a:t>Competition</a:t>
            </a:r>
            <a:br>
              <a:rPr lang="en-US" sz="3100" dirty="0" smtClean="0"/>
            </a:br>
            <a:r>
              <a:rPr lang="en-US" dirty="0" smtClean="0"/>
              <a:t>Overview </a:t>
            </a:r>
            <a:r>
              <a:rPr lang="en-US" smtClean="0"/>
              <a:t>of the</a:t>
            </a:r>
            <a:br>
              <a:rPr lang="en-US" smtClean="0"/>
            </a:br>
            <a:r>
              <a:rPr lang="en-US" smtClean="0"/>
              <a:t>Design </a:t>
            </a:r>
            <a:r>
              <a:rPr lang="en-US" dirty="0" smtClean="0"/>
              <a:t>to Flight Process</a:t>
            </a:r>
            <a:endParaRPr lang="en-US" dirty="0"/>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20189" y="3883494"/>
            <a:ext cx="2859505" cy="1741439"/>
          </a:xfrm>
          <a:prstGeom prst="rect">
            <a:avLst/>
          </a:prstGeom>
        </p:spPr>
      </p:pic>
      <p:sp>
        <p:nvSpPr>
          <p:cNvPr id="5" name="Date Placeholder 4"/>
          <p:cNvSpPr>
            <a:spLocks noGrp="1"/>
          </p:cNvSpPr>
          <p:nvPr>
            <p:ph type="dt" sz="half" idx="10"/>
          </p:nvPr>
        </p:nvSpPr>
        <p:spPr/>
        <p:txBody>
          <a:bodyPr/>
          <a:lstStyle/>
          <a:p>
            <a:r>
              <a:rPr lang="en-US" smtClean="0"/>
              <a:t>11/28/2012</a:t>
            </a:r>
            <a:endParaRPr lang="en-US"/>
          </a:p>
        </p:txBody>
      </p:sp>
      <p:sp>
        <p:nvSpPr>
          <p:cNvPr id="6" name="Footer Placeholder 5"/>
          <p:cNvSpPr>
            <a:spLocks noGrp="1"/>
          </p:cNvSpPr>
          <p:nvPr>
            <p:ph type="ftr" sz="quarter" idx="11"/>
          </p:nvPr>
        </p:nvSpPr>
        <p:spPr/>
        <p:txBody>
          <a:bodyPr/>
          <a:lstStyle/>
          <a:p>
            <a:r>
              <a:rPr lang="en-US" smtClean="0"/>
              <a:t>Version 1</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18954708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 Model Flight</a:t>
            </a:r>
            <a:endParaRPr lang="en-US" dirty="0"/>
          </a:p>
        </p:txBody>
      </p:sp>
      <p:sp>
        <p:nvSpPr>
          <p:cNvPr id="3" name="Content Placeholder 2"/>
          <p:cNvSpPr>
            <a:spLocks noGrp="1"/>
          </p:cNvSpPr>
          <p:nvPr>
            <p:ph idx="1"/>
          </p:nvPr>
        </p:nvSpPr>
        <p:spPr/>
        <p:txBody>
          <a:bodyPr/>
          <a:lstStyle/>
          <a:p>
            <a:pPr marL="0" indent="0" algn="just">
              <a:buNone/>
            </a:pPr>
            <a:r>
              <a:rPr lang="en-US" dirty="0" smtClean="0"/>
              <a:t>If time allows you may want to build and fly a scale model of your design.  This could be especially important if your design is very complex or non-traditional.  This would be a proof-of-concept for the design.</a:t>
            </a:r>
          </a:p>
          <a:p>
            <a:pPr marL="0" indent="0">
              <a:buNone/>
            </a:pPr>
            <a:endParaRPr lang="en-US" dirty="0"/>
          </a:p>
          <a:p>
            <a:pPr marL="0" indent="0" algn="just">
              <a:buNone/>
            </a:pPr>
            <a:r>
              <a:rPr lang="en-US" dirty="0" smtClean="0"/>
              <a:t>Modifications to the design can then be made based on the results of the flight.</a:t>
            </a:r>
            <a:endParaRPr lang="en-US" dirty="0"/>
          </a:p>
        </p:txBody>
      </p:sp>
      <p:sp>
        <p:nvSpPr>
          <p:cNvPr id="4" name="Date Placeholder 3"/>
          <p:cNvSpPr>
            <a:spLocks noGrp="1"/>
          </p:cNvSpPr>
          <p:nvPr>
            <p:ph type="dt" sz="half" idx="10"/>
          </p:nvPr>
        </p:nvSpPr>
        <p:spPr/>
        <p:txBody>
          <a:bodyPr/>
          <a:lstStyle/>
          <a:p>
            <a:r>
              <a:rPr lang="en-US" smtClean="0"/>
              <a:t>11/28/2012</a:t>
            </a:r>
            <a:endParaRPr lang="en-US"/>
          </a:p>
        </p:txBody>
      </p:sp>
      <p:sp>
        <p:nvSpPr>
          <p:cNvPr id="5" name="Footer Placeholder 4"/>
          <p:cNvSpPr>
            <a:spLocks noGrp="1"/>
          </p:cNvSpPr>
          <p:nvPr>
            <p:ph type="ftr" sz="quarter" idx="11"/>
          </p:nvPr>
        </p:nvSpPr>
        <p:spPr/>
        <p:txBody>
          <a:bodyPr/>
          <a:lstStyle/>
          <a:p>
            <a:r>
              <a:rPr lang="en-US" smtClean="0"/>
              <a:t>Version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0396415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 a Budget for the Project</a:t>
            </a:r>
            <a:endParaRPr lang="en-US" dirty="0"/>
          </a:p>
        </p:txBody>
      </p:sp>
      <p:sp>
        <p:nvSpPr>
          <p:cNvPr id="3" name="Content Placeholder 2"/>
          <p:cNvSpPr>
            <a:spLocks noGrp="1"/>
          </p:cNvSpPr>
          <p:nvPr>
            <p:ph idx="1"/>
          </p:nvPr>
        </p:nvSpPr>
        <p:spPr/>
        <p:txBody>
          <a:bodyPr/>
          <a:lstStyle/>
          <a:p>
            <a:pPr marL="0" indent="0" algn="just">
              <a:buNone/>
            </a:pPr>
            <a:r>
              <a:rPr lang="en-US" dirty="0" smtClean="0"/>
              <a:t>Create a list of everything you will need and what it will cost.  Include some amount for miscellaneous costs that you can’t foresee.</a:t>
            </a:r>
          </a:p>
          <a:p>
            <a:pPr marL="0" indent="0" algn="just">
              <a:buNone/>
            </a:pP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8684" t="15296" r="7763" b="32733"/>
          <a:stretch/>
        </p:blipFill>
        <p:spPr>
          <a:xfrm>
            <a:off x="270630" y="3200400"/>
            <a:ext cx="8610601" cy="3208422"/>
          </a:xfrm>
          <a:prstGeom prst="rect">
            <a:avLst/>
          </a:prstGeom>
        </p:spPr>
      </p:pic>
      <p:sp>
        <p:nvSpPr>
          <p:cNvPr id="5" name="Date Placeholder 4"/>
          <p:cNvSpPr>
            <a:spLocks noGrp="1"/>
          </p:cNvSpPr>
          <p:nvPr>
            <p:ph type="dt" sz="half" idx="10"/>
          </p:nvPr>
        </p:nvSpPr>
        <p:spPr/>
        <p:txBody>
          <a:bodyPr/>
          <a:lstStyle/>
          <a:p>
            <a:r>
              <a:rPr lang="en-US" smtClean="0"/>
              <a:t>11/28/2012</a:t>
            </a:r>
            <a:endParaRPr lang="en-US"/>
          </a:p>
        </p:txBody>
      </p:sp>
      <p:sp>
        <p:nvSpPr>
          <p:cNvPr id="6" name="Footer Placeholder 5"/>
          <p:cNvSpPr>
            <a:spLocks noGrp="1"/>
          </p:cNvSpPr>
          <p:nvPr>
            <p:ph type="ftr" sz="quarter" idx="11"/>
          </p:nvPr>
        </p:nvSpPr>
        <p:spPr/>
        <p:txBody>
          <a:bodyPr/>
          <a:lstStyle/>
          <a:p>
            <a:r>
              <a:rPr lang="en-US" smtClean="0"/>
              <a:t>Version 1</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8206337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Budget Review</a:t>
            </a:r>
            <a:endParaRPr lang="en-US" dirty="0"/>
          </a:p>
        </p:txBody>
      </p:sp>
      <p:sp>
        <p:nvSpPr>
          <p:cNvPr id="3" name="Content Placeholder 2"/>
          <p:cNvSpPr>
            <a:spLocks noGrp="1"/>
          </p:cNvSpPr>
          <p:nvPr>
            <p:ph idx="1"/>
          </p:nvPr>
        </p:nvSpPr>
        <p:spPr/>
        <p:txBody>
          <a:bodyPr/>
          <a:lstStyle/>
          <a:p>
            <a:pPr marL="0" indent="0" algn="just">
              <a:buNone/>
            </a:pPr>
            <a:r>
              <a:rPr lang="en-US" dirty="0" smtClean="0"/>
              <a:t>We’ll look over your budget to see that you have included all the things you will need and have made good choices.</a:t>
            </a:r>
          </a:p>
          <a:p>
            <a:pPr marL="0" indent="0">
              <a:buNone/>
            </a:pPr>
            <a:endParaRPr lang="en-US" dirty="0"/>
          </a:p>
          <a:p>
            <a:pPr marL="0" indent="0" algn="just">
              <a:buNone/>
            </a:pPr>
            <a:r>
              <a:rPr lang="en-US" dirty="0" smtClean="0"/>
              <a:t>We may suggest some additional items you haven’t thought of or some substitutions we feel will work better for your design.</a:t>
            </a:r>
          </a:p>
        </p:txBody>
      </p:sp>
      <p:sp>
        <p:nvSpPr>
          <p:cNvPr id="4" name="Date Placeholder 3"/>
          <p:cNvSpPr>
            <a:spLocks noGrp="1"/>
          </p:cNvSpPr>
          <p:nvPr>
            <p:ph type="dt" sz="half" idx="10"/>
          </p:nvPr>
        </p:nvSpPr>
        <p:spPr/>
        <p:txBody>
          <a:bodyPr/>
          <a:lstStyle/>
          <a:p>
            <a:r>
              <a:rPr lang="en-US" smtClean="0"/>
              <a:t>11/28/2012</a:t>
            </a:r>
            <a:endParaRPr lang="en-US"/>
          </a:p>
        </p:txBody>
      </p:sp>
      <p:sp>
        <p:nvSpPr>
          <p:cNvPr id="5" name="Footer Placeholder 4"/>
          <p:cNvSpPr>
            <a:spLocks noGrp="1"/>
          </p:cNvSpPr>
          <p:nvPr>
            <p:ph type="ftr" sz="quarter" idx="11"/>
          </p:nvPr>
        </p:nvSpPr>
        <p:spPr/>
        <p:txBody>
          <a:bodyPr/>
          <a:lstStyle/>
          <a:p>
            <a:r>
              <a:rPr lang="en-US" smtClean="0"/>
              <a:t>Version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8849212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Construction</a:t>
            </a:r>
            <a:endParaRPr lang="en-US" dirty="0"/>
          </a:p>
        </p:txBody>
      </p:sp>
      <p:sp>
        <p:nvSpPr>
          <p:cNvPr id="3" name="Content Placeholder 2"/>
          <p:cNvSpPr>
            <a:spLocks noGrp="1"/>
          </p:cNvSpPr>
          <p:nvPr>
            <p:ph idx="1"/>
          </p:nvPr>
        </p:nvSpPr>
        <p:spPr/>
        <p:txBody>
          <a:bodyPr>
            <a:normAutofit/>
          </a:bodyPr>
          <a:lstStyle/>
          <a:p>
            <a:pPr marL="0" indent="0" algn="just">
              <a:buNone/>
            </a:pPr>
            <a:r>
              <a:rPr lang="en-US" dirty="0" smtClean="0"/>
              <a:t>Now you need to actually build your rocket.  This requires a fair amount of time and needs a space where the rocket can be safely left while the epoxy cures.</a:t>
            </a:r>
          </a:p>
          <a:p>
            <a:pPr marL="0" indent="0" algn="just">
              <a:buNone/>
            </a:pPr>
            <a:endParaRPr lang="en-US" dirty="0" smtClean="0"/>
          </a:p>
          <a:p>
            <a:pPr marL="0" indent="0" algn="just">
              <a:buNone/>
            </a:pPr>
            <a:r>
              <a:rPr lang="en-US" dirty="0"/>
              <a:t>You may be able to share space with the other teams.  Also there may be tools and other supplies that can be shared</a:t>
            </a:r>
            <a:r>
              <a:rPr lang="en-US" dirty="0" smtClean="0"/>
              <a:t>.</a:t>
            </a:r>
            <a:endParaRPr lang="en-US" dirty="0"/>
          </a:p>
        </p:txBody>
      </p:sp>
      <p:sp>
        <p:nvSpPr>
          <p:cNvPr id="4" name="Date Placeholder 3"/>
          <p:cNvSpPr>
            <a:spLocks noGrp="1"/>
          </p:cNvSpPr>
          <p:nvPr>
            <p:ph type="dt" sz="half" idx="10"/>
          </p:nvPr>
        </p:nvSpPr>
        <p:spPr/>
        <p:txBody>
          <a:bodyPr/>
          <a:lstStyle/>
          <a:p>
            <a:r>
              <a:rPr lang="en-US" smtClean="0"/>
              <a:t>11/28/2012</a:t>
            </a:r>
            <a:endParaRPr lang="en-US"/>
          </a:p>
        </p:txBody>
      </p:sp>
      <p:sp>
        <p:nvSpPr>
          <p:cNvPr id="5" name="Footer Placeholder 4"/>
          <p:cNvSpPr>
            <a:spLocks noGrp="1"/>
          </p:cNvSpPr>
          <p:nvPr>
            <p:ph type="ftr" sz="quarter" idx="11"/>
          </p:nvPr>
        </p:nvSpPr>
        <p:spPr/>
        <p:txBody>
          <a:bodyPr/>
          <a:lstStyle/>
          <a:p>
            <a:r>
              <a:rPr lang="en-US" smtClean="0"/>
              <a:t>Version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35523905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Construction</a:t>
            </a:r>
            <a:endParaRPr lang="en-US" dirty="0"/>
          </a:p>
        </p:txBody>
      </p:sp>
      <p:sp>
        <p:nvSpPr>
          <p:cNvPr id="3" name="Content Placeholder 2"/>
          <p:cNvSpPr>
            <a:spLocks noGrp="1"/>
          </p:cNvSpPr>
          <p:nvPr>
            <p:ph idx="1"/>
          </p:nvPr>
        </p:nvSpPr>
        <p:spPr/>
        <p:txBody>
          <a:bodyPr>
            <a:normAutofit/>
          </a:bodyPr>
          <a:lstStyle/>
          <a:p>
            <a:pPr marL="0" indent="0" algn="just">
              <a:buNone/>
            </a:pPr>
            <a:r>
              <a:rPr lang="en-US" dirty="0" smtClean="0"/>
              <a:t>Once you have the parts you can enter their actual mass and dimensions into your simulation to get a more accurate idea of how the design will perform.  As the inevitable changes are made to the design during construction you can continue to update the simulation.</a:t>
            </a:r>
            <a:endParaRPr lang="en-US" dirty="0"/>
          </a:p>
        </p:txBody>
      </p:sp>
      <p:sp>
        <p:nvSpPr>
          <p:cNvPr id="4" name="Date Placeholder 3"/>
          <p:cNvSpPr>
            <a:spLocks noGrp="1"/>
          </p:cNvSpPr>
          <p:nvPr>
            <p:ph type="dt" sz="half" idx="10"/>
          </p:nvPr>
        </p:nvSpPr>
        <p:spPr/>
        <p:txBody>
          <a:bodyPr/>
          <a:lstStyle/>
          <a:p>
            <a:r>
              <a:rPr lang="en-US" smtClean="0"/>
              <a:t>11/28/2012</a:t>
            </a:r>
            <a:endParaRPr lang="en-US"/>
          </a:p>
        </p:txBody>
      </p:sp>
      <p:sp>
        <p:nvSpPr>
          <p:cNvPr id="5" name="Footer Placeholder 4"/>
          <p:cNvSpPr>
            <a:spLocks noGrp="1"/>
          </p:cNvSpPr>
          <p:nvPr>
            <p:ph type="ftr" sz="quarter" idx="11"/>
          </p:nvPr>
        </p:nvSpPr>
        <p:spPr/>
        <p:txBody>
          <a:bodyPr/>
          <a:lstStyle/>
          <a:p>
            <a:r>
              <a:rPr lang="en-US" smtClean="0"/>
              <a:t>Version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35523905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Ground Testing</a:t>
            </a:r>
          </a:p>
        </p:txBody>
      </p:sp>
      <p:sp>
        <p:nvSpPr>
          <p:cNvPr id="3" name="Content Placeholder 2"/>
          <p:cNvSpPr>
            <a:spLocks noGrp="1"/>
          </p:cNvSpPr>
          <p:nvPr>
            <p:ph idx="1"/>
          </p:nvPr>
        </p:nvSpPr>
        <p:spPr/>
        <p:txBody>
          <a:bodyPr/>
          <a:lstStyle/>
          <a:p>
            <a:pPr marL="0" indent="0" algn="just">
              <a:buNone/>
            </a:pPr>
            <a:r>
              <a:rPr lang="en-US" dirty="0" smtClean="0"/>
              <a:t>Several things should be tested on the ground.  These include the electronics and deployment.</a:t>
            </a:r>
          </a:p>
          <a:p>
            <a:pPr marL="0" indent="0">
              <a:buNone/>
            </a:pPr>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2438" b="3133"/>
          <a:stretch/>
        </p:blipFill>
        <p:spPr>
          <a:xfrm>
            <a:off x="1219200" y="2895600"/>
            <a:ext cx="6477000" cy="3505911"/>
          </a:xfrm>
          <a:prstGeom prst="rect">
            <a:avLst/>
          </a:prstGeom>
          <a:ln>
            <a:solidFill>
              <a:schemeClr val="bg1">
                <a:lumMod val="75000"/>
              </a:schemeClr>
            </a:solidFill>
          </a:ln>
        </p:spPr>
      </p:pic>
      <p:sp>
        <p:nvSpPr>
          <p:cNvPr id="4" name="Date Placeholder 3"/>
          <p:cNvSpPr>
            <a:spLocks noGrp="1"/>
          </p:cNvSpPr>
          <p:nvPr>
            <p:ph type="dt" sz="half" idx="10"/>
          </p:nvPr>
        </p:nvSpPr>
        <p:spPr/>
        <p:txBody>
          <a:bodyPr/>
          <a:lstStyle/>
          <a:p>
            <a:r>
              <a:rPr lang="en-US" smtClean="0"/>
              <a:t>11/28/2012</a:t>
            </a:r>
            <a:endParaRPr lang="en-US"/>
          </a:p>
        </p:txBody>
      </p:sp>
      <p:sp>
        <p:nvSpPr>
          <p:cNvPr id="6" name="Footer Placeholder 5"/>
          <p:cNvSpPr>
            <a:spLocks noGrp="1"/>
          </p:cNvSpPr>
          <p:nvPr>
            <p:ph type="ftr" sz="quarter" idx="11"/>
          </p:nvPr>
        </p:nvSpPr>
        <p:spPr/>
        <p:txBody>
          <a:bodyPr/>
          <a:lstStyle/>
          <a:p>
            <a:r>
              <a:rPr lang="en-US" smtClean="0"/>
              <a:t>Version 1</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4480479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 Checks</a:t>
            </a:r>
            <a:endParaRPr lang="en-US" dirty="0"/>
          </a:p>
        </p:txBody>
      </p:sp>
      <p:sp>
        <p:nvSpPr>
          <p:cNvPr id="3" name="Content Placeholder 2"/>
          <p:cNvSpPr>
            <a:spLocks noGrp="1"/>
          </p:cNvSpPr>
          <p:nvPr>
            <p:ph idx="1"/>
          </p:nvPr>
        </p:nvSpPr>
        <p:spPr/>
        <p:txBody>
          <a:bodyPr/>
          <a:lstStyle/>
          <a:p>
            <a:pPr marL="0" indent="0" algn="just">
              <a:buNone/>
            </a:pPr>
            <a:r>
              <a:rPr lang="en-US" dirty="0" smtClean="0"/>
              <a:t>We will want to do a thorough safety check of your rocket prior to its first flight.  However, we will also want to check on your progress as you build the rocket.  It is usually easier to correct problems if they are discovered during construction, rather than after the rocket is finished.</a:t>
            </a:r>
            <a:endParaRPr lang="en-US" dirty="0"/>
          </a:p>
        </p:txBody>
      </p:sp>
      <p:sp>
        <p:nvSpPr>
          <p:cNvPr id="4" name="Date Placeholder 3"/>
          <p:cNvSpPr>
            <a:spLocks noGrp="1"/>
          </p:cNvSpPr>
          <p:nvPr>
            <p:ph type="dt" sz="half" idx="10"/>
          </p:nvPr>
        </p:nvSpPr>
        <p:spPr/>
        <p:txBody>
          <a:bodyPr/>
          <a:lstStyle/>
          <a:p>
            <a:r>
              <a:rPr lang="en-US" smtClean="0"/>
              <a:t>11/28/2012</a:t>
            </a:r>
            <a:endParaRPr lang="en-US"/>
          </a:p>
        </p:txBody>
      </p:sp>
      <p:sp>
        <p:nvSpPr>
          <p:cNvPr id="5" name="Footer Placeholder 4"/>
          <p:cNvSpPr>
            <a:spLocks noGrp="1"/>
          </p:cNvSpPr>
          <p:nvPr>
            <p:ph type="ftr" sz="quarter" idx="11"/>
          </p:nvPr>
        </p:nvSpPr>
        <p:spPr/>
        <p:txBody>
          <a:bodyPr/>
          <a:lstStyle/>
          <a:p>
            <a:r>
              <a:rPr lang="en-US" smtClean="0"/>
              <a:t>Version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19842889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Safety Checks</a:t>
            </a:r>
          </a:p>
        </p:txBody>
      </p:sp>
      <p:sp>
        <p:nvSpPr>
          <p:cNvPr id="3" name="Content Placeholder 2"/>
          <p:cNvSpPr>
            <a:spLocks noGrp="1"/>
          </p:cNvSpPr>
          <p:nvPr>
            <p:ph idx="1"/>
          </p:nvPr>
        </p:nvSpPr>
        <p:spPr/>
        <p:txBody>
          <a:bodyPr/>
          <a:lstStyle/>
          <a:p>
            <a:pPr marL="0" indent="0">
              <a:buNone/>
            </a:pPr>
            <a:r>
              <a:rPr lang="en-US" dirty="0" smtClean="0"/>
              <a:t>Some of the elements we will be checking are:</a:t>
            </a:r>
          </a:p>
          <a:p>
            <a:r>
              <a:rPr lang="en-US" dirty="0" smtClean="0"/>
              <a:t>Adequate glue joints and fillets</a:t>
            </a:r>
          </a:p>
          <a:p>
            <a:r>
              <a:rPr lang="en-US" dirty="0" smtClean="0"/>
              <a:t>Secure attachment of motor retention hardware</a:t>
            </a:r>
          </a:p>
          <a:p>
            <a:r>
              <a:rPr lang="en-US" dirty="0" smtClean="0"/>
              <a:t>Strong and secure recovery system attachment points</a:t>
            </a:r>
          </a:p>
          <a:p>
            <a:r>
              <a:rPr lang="en-US" dirty="0" smtClean="0"/>
              <a:t>The relative position of CG and CP</a:t>
            </a:r>
          </a:p>
          <a:p>
            <a:endParaRPr lang="en-US" dirty="0" smtClean="0"/>
          </a:p>
          <a:p>
            <a:endParaRPr lang="en-US" dirty="0"/>
          </a:p>
        </p:txBody>
      </p:sp>
      <p:sp>
        <p:nvSpPr>
          <p:cNvPr id="4" name="Date Placeholder 3"/>
          <p:cNvSpPr>
            <a:spLocks noGrp="1"/>
          </p:cNvSpPr>
          <p:nvPr>
            <p:ph type="dt" sz="half" idx="10"/>
          </p:nvPr>
        </p:nvSpPr>
        <p:spPr/>
        <p:txBody>
          <a:bodyPr/>
          <a:lstStyle/>
          <a:p>
            <a:r>
              <a:rPr lang="en-US" smtClean="0"/>
              <a:t>11/28/2012</a:t>
            </a:r>
            <a:endParaRPr lang="en-US"/>
          </a:p>
        </p:txBody>
      </p:sp>
      <p:sp>
        <p:nvSpPr>
          <p:cNvPr id="5" name="Footer Placeholder 4"/>
          <p:cNvSpPr>
            <a:spLocks noGrp="1"/>
          </p:cNvSpPr>
          <p:nvPr>
            <p:ph type="ftr" sz="quarter" idx="11"/>
          </p:nvPr>
        </p:nvSpPr>
        <p:spPr/>
        <p:txBody>
          <a:bodyPr/>
          <a:lstStyle/>
          <a:p>
            <a:r>
              <a:rPr lang="en-US" smtClean="0"/>
              <a:t>Version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34518887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Flights</a:t>
            </a:r>
            <a:endParaRPr lang="en-US" dirty="0"/>
          </a:p>
        </p:txBody>
      </p:sp>
      <p:sp>
        <p:nvSpPr>
          <p:cNvPr id="3" name="Content Placeholder 2"/>
          <p:cNvSpPr>
            <a:spLocks noGrp="1"/>
          </p:cNvSpPr>
          <p:nvPr>
            <p:ph idx="1"/>
          </p:nvPr>
        </p:nvSpPr>
        <p:spPr/>
        <p:txBody>
          <a:bodyPr>
            <a:normAutofit fontScale="92500"/>
          </a:bodyPr>
          <a:lstStyle/>
          <a:p>
            <a:pPr marL="0" indent="0" algn="just">
              <a:buNone/>
            </a:pPr>
            <a:r>
              <a:rPr lang="en-US" dirty="0" smtClean="0"/>
              <a:t>These can be done on smaller motors and in a smaller field than the final contest flight.  This allows you to do more flights at a lower cost.</a:t>
            </a:r>
          </a:p>
          <a:p>
            <a:pPr marL="0" indent="0" algn="just">
              <a:buNone/>
            </a:pPr>
            <a:endParaRPr lang="en-US" dirty="0"/>
          </a:p>
          <a:p>
            <a:pPr marL="0" indent="0" algn="just">
              <a:buNone/>
            </a:pPr>
            <a:r>
              <a:rPr lang="en-US" dirty="0" smtClean="0"/>
              <a:t>Through test flights you will learn how to prep and fly your rocket and discover any problems so they can be fixed.  The data from these flights can be used to improve your simulation and thus do a better job of predicting your final contest flight.</a:t>
            </a:r>
            <a:endParaRPr lang="en-US" dirty="0"/>
          </a:p>
        </p:txBody>
      </p:sp>
      <p:sp>
        <p:nvSpPr>
          <p:cNvPr id="4" name="Date Placeholder 3"/>
          <p:cNvSpPr>
            <a:spLocks noGrp="1"/>
          </p:cNvSpPr>
          <p:nvPr>
            <p:ph type="dt" sz="half" idx="10"/>
          </p:nvPr>
        </p:nvSpPr>
        <p:spPr/>
        <p:txBody>
          <a:bodyPr/>
          <a:lstStyle/>
          <a:p>
            <a:r>
              <a:rPr lang="en-US" smtClean="0"/>
              <a:t>11/28/2012</a:t>
            </a:r>
            <a:endParaRPr lang="en-US"/>
          </a:p>
        </p:txBody>
      </p:sp>
      <p:sp>
        <p:nvSpPr>
          <p:cNvPr id="5" name="Footer Placeholder 4"/>
          <p:cNvSpPr>
            <a:spLocks noGrp="1"/>
          </p:cNvSpPr>
          <p:nvPr>
            <p:ph type="ftr" sz="quarter" idx="11"/>
          </p:nvPr>
        </p:nvSpPr>
        <p:spPr/>
        <p:txBody>
          <a:bodyPr/>
          <a:lstStyle/>
          <a:p>
            <a:r>
              <a:rPr lang="en-US" smtClean="0"/>
              <a:t>Version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1542220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Contest Flight</a:t>
            </a:r>
            <a:endParaRPr lang="en-US" dirty="0"/>
          </a:p>
        </p:txBody>
      </p:sp>
      <p:sp>
        <p:nvSpPr>
          <p:cNvPr id="3" name="Content Placeholder 2"/>
          <p:cNvSpPr>
            <a:spLocks noGrp="1"/>
          </p:cNvSpPr>
          <p:nvPr>
            <p:ph idx="1"/>
          </p:nvPr>
        </p:nvSpPr>
        <p:spPr>
          <a:xfrm>
            <a:off x="457200" y="1403684"/>
            <a:ext cx="3581400" cy="4722479"/>
          </a:xfrm>
        </p:spPr>
        <p:txBody>
          <a:bodyPr/>
          <a:lstStyle/>
          <a:p>
            <a:pPr marL="0" indent="0" algn="just">
              <a:buNone/>
            </a:pPr>
            <a:r>
              <a:rPr lang="en-US" dirty="0" smtClean="0"/>
              <a:t>Now you should be confident that your rocket will perform the way you want it to and will achieve the goals of the competition.</a:t>
            </a:r>
          </a:p>
          <a:p>
            <a:pPr marL="0" indent="0">
              <a:buNone/>
            </a:pPr>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14035" b="4561"/>
          <a:stretch/>
        </p:blipFill>
        <p:spPr>
          <a:xfrm>
            <a:off x="4495801" y="1403684"/>
            <a:ext cx="3744934" cy="5181600"/>
          </a:xfrm>
          <a:prstGeom prst="rect">
            <a:avLst/>
          </a:prstGeom>
        </p:spPr>
      </p:pic>
      <p:sp>
        <p:nvSpPr>
          <p:cNvPr id="4" name="Date Placeholder 3"/>
          <p:cNvSpPr>
            <a:spLocks noGrp="1"/>
          </p:cNvSpPr>
          <p:nvPr>
            <p:ph type="dt" sz="half" idx="10"/>
          </p:nvPr>
        </p:nvSpPr>
        <p:spPr/>
        <p:txBody>
          <a:bodyPr/>
          <a:lstStyle/>
          <a:p>
            <a:r>
              <a:rPr lang="en-US" smtClean="0"/>
              <a:t>11/28/2012</a:t>
            </a:r>
            <a:endParaRPr lang="en-US"/>
          </a:p>
        </p:txBody>
      </p:sp>
      <p:sp>
        <p:nvSpPr>
          <p:cNvPr id="6" name="Footer Placeholder 5"/>
          <p:cNvSpPr>
            <a:spLocks noGrp="1"/>
          </p:cNvSpPr>
          <p:nvPr>
            <p:ph type="ftr" sz="quarter" idx="11"/>
          </p:nvPr>
        </p:nvSpPr>
        <p:spPr/>
        <p:txBody>
          <a:bodyPr/>
          <a:lstStyle/>
          <a:p>
            <a:r>
              <a:rPr lang="en-US" smtClean="0"/>
              <a:t>Version 1</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9426884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Goals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The goals of the project are as follows:</a:t>
            </a:r>
          </a:p>
          <a:p>
            <a:r>
              <a:rPr lang="en-US" dirty="0" smtClean="0"/>
              <a:t>Design, build and fly a rocket to 3000 feet</a:t>
            </a:r>
          </a:p>
          <a:p>
            <a:r>
              <a:rPr lang="en-US" dirty="0" smtClean="0"/>
              <a:t>Motor used will be a </a:t>
            </a:r>
            <a:r>
              <a:rPr lang="en-US" dirty="0" err="1" smtClean="0"/>
              <a:t>Cesaroni</a:t>
            </a:r>
            <a:r>
              <a:rPr lang="en-US" dirty="0" smtClean="0"/>
              <a:t> I540 (~635 </a:t>
            </a:r>
            <a:r>
              <a:rPr lang="en-US" dirty="0" err="1" smtClean="0"/>
              <a:t>nt-secs</a:t>
            </a:r>
            <a:r>
              <a:rPr lang="en-US" dirty="0" smtClean="0"/>
              <a:t>)</a:t>
            </a:r>
          </a:p>
          <a:p>
            <a:r>
              <a:rPr lang="en-US" dirty="0" smtClean="0"/>
              <a:t>Maximum body tube diameter – 4 inches</a:t>
            </a:r>
          </a:p>
          <a:p>
            <a:r>
              <a:rPr lang="en-US" dirty="0" smtClean="0"/>
              <a:t>Maximum length – 72 inches</a:t>
            </a:r>
          </a:p>
          <a:p>
            <a:r>
              <a:rPr lang="en-US" dirty="0" smtClean="0"/>
              <a:t>Maximum weight (without motor) – 7.5 </a:t>
            </a:r>
            <a:r>
              <a:rPr lang="en-US" dirty="0" err="1" smtClean="0"/>
              <a:t>lbs</a:t>
            </a:r>
            <a:endParaRPr lang="en-US" dirty="0" smtClean="0"/>
          </a:p>
          <a:p>
            <a:r>
              <a:rPr lang="en-US" dirty="0" smtClean="0"/>
              <a:t>Use an altimeter for electronic apogee deployment</a:t>
            </a:r>
          </a:p>
          <a:p>
            <a:r>
              <a:rPr lang="en-US" dirty="0" smtClean="0"/>
              <a:t>Carry an additional altimeter to record the altitude for the competition</a:t>
            </a:r>
            <a:endParaRPr lang="en-US" dirty="0"/>
          </a:p>
        </p:txBody>
      </p:sp>
      <p:sp>
        <p:nvSpPr>
          <p:cNvPr id="4" name="Date Placeholder 3"/>
          <p:cNvSpPr>
            <a:spLocks noGrp="1"/>
          </p:cNvSpPr>
          <p:nvPr>
            <p:ph type="dt" sz="half" idx="10"/>
          </p:nvPr>
        </p:nvSpPr>
        <p:spPr/>
        <p:txBody>
          <a:bodyPr/>
          <a:lstStyle/>
          <a:p>
            <a:r>
              <a:rPr lang="en-US" smtClean="0"/>
              <a:t>11/28/2012</a:t>
            </a:r>
            <a:endParaRPr lang="en-US"/>
          </a:p>
        </p:txBody>
      </p:sp>
      <p:sp>
        <p:nvSpPr>
          <p:cNvPr id="5" name="Footer Placeholder 4"/>
          <p:cNvSpPr>
            <a:spLocks noGrp="1"/>
          </p:cNvSpPr>
          <p:nvPr>
            <p:ph type="ftr" sz="quarter" idx="11"/>
          </p:nvPr>
        </p:nvSpPr>
        <p:spPr/>
        <p:txBody>
          <a:bodyPr/>
          <a:lstStyle/>
          <a:p>
            <a:r>
              <a:rPr lang="en-US" smtClean="0"/>
              <a:t>Version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26153160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Goals</a:t>
            </a:r>
          </a:p>
        </p:txBody>
      </p:sp>
      <p:sp>
        <p:nvSpPr>
          <p:cNvPr id="3" name="Content Placeholder 2"/>
          <p:cNvSpPr>
            <a:spLocks noGrp="1"/>
          </p:cNvSpPr>
          <p:nvPr>
            <p:ph idx="1"/>
          </p:nvPr>
        </p:nvSpPr>
        <p:spPr/>
        <p:txBody>
          <a:bodyPr/>
          <a:lstStyle/>
          <a:p>
            <a:pPr marL="0" indent="0" algn="just">
              <a:buNone/>
            </a:pPr>
            <a:r>
              <a:rPr lang="en-US" dirty="0" smtClean="0"/>
              <a:t>To give you some idea of what this means consider that the AE 100 class rockets were 3 inches in diameter, around 6 feet long, weighed around 6 lbs. (including the motor) and flew to around 4000 feet on very slightly larger (5 or 6 percent larger) J350 motors with approximately 670 </a:t>
            </a:r>
            <a:r>
              <a:rPr lang="en-US" dirty="0" err="1" smtClean="0"/>
              <a:t>nt-secs</a:t>
            </a:r>
            <a:r>
              <a:rPr lang="en-US" dirty="0" smtClean="0"/>
              <a:t> of total impulse.</a:t>
            </a:r>
            <a:endParaRPr lang="en-US" dirty="0"/>
          </a:p>
        </p:txBody>
      </p:sp>
      <p:sp>
        <p:nvSpPr>
          <p:cNvPr id="4" name="Date Placeholder 3"/>
          <p:cNvSpPr>
            <a:spLocks noGrp="1"/>
          </p:cNvSpPr>
          <p:nvPr>
            <p:ph type="dt" sz="half" idx="10"/>
          </p:nvPr>
        </p:nvSpPr>
        <p:spPr/>
        <p:txBody>
          <a:bodyPr/>
          <a:lstStyle/>
          <a:p>
            <a:r>
              <a:rPr lang="en-US" smtClean="0"/>
              <a:t>11/28/2012</a:t>
            </a:r>
            <a:endParaRPr lang="en-US"/>
          </a:p>
        </p:txBody>
      </p:sp>
      <p:sp>
        <p:nvSpPr>
          <p:cNvPr id="5" name="Footer Placeholder 4"/>
          <p:cNvSpPr>
            <a:spLocks noGrp="1"/>
          </p:cNvSpPr>
          <p:nvPr>
            <p:ph type="ftr" sz="quarter" idx="11"/>
          </p:nvPr>
        </p:nvSpPr>
        <p:spPr/>
        <p:txBody>
          <a:bodyPr/>
          <a:lstStyle/>
          <a:p>
            <a:r>
              <a:rPr lang="en-US" smtClean="0"/>
              <a:t>Version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3347797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Stages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Design and Simulate the Rocket</a:t>
            </a:r>
          </a:p>
          <a:p>
            <a:r>
              <a:rPr lang="en-US" dirty="0" smtClean="0"/>
              <a:t>Preliminary Design Review</a:t>
            </a:r>
          </a:p>
          <a:p>
            <a:r>
              <a:rPr lang="en-US" dirty="0" smtClean="0"/>
              <a:t>Scale Model Construction and Flight (optional)</a:t>
            </a:r>
          </a:p>
          <a:p>
            <a:r>
              <a:rPr lang="en-US" dirty="0" smtClean="0"/>
              <a:t>Budget and Final Design Review</a:t>
            </a:r>
          </a:p>
          <a:p>
            <a:r>
              <a:rPr lang="en-US" dirty="0" smtClean="0"/>
              <a:t>Construction</a:t>
            </a:r>
          </a:p>
          <a:p>
            <a:r>
              <a:rPr lang="en-US" dirty="0" smtClean="0"/>
              <a:t>Ground Testing</a:t>
            </a:r>
          </a:p>
          <a:p>
            <a:r>
              <a:rPr lang="en-US" dirty="0" smtClean="0"/>
              <a:t>Safety Check</a:t>
            </a:r>
          </a:p>
          <a:p>
            <a:r>
              <a:rPr lang="en-US" dirty="0" smtClean="0"/>
              <a:t>Flight Testing</a:t>
            </a:r>
          </a:p>
          <a:p>
            <a:r>
              <a:rPr lang="en-US" dirty="0" smtClean="0"/>
              <a:t>Contest Flight</a:t>
            </a:r>
            <a:endParaRPr lang="en-US" dirty="0"/>
          </a:p>
        </p:txBody>
      </p:sp>
      <p:sp>
        <p:nvSpPr>
          <p:cNvPr id="4" name="Date Placeholder 3"/>
          <p:cNvSpPr>
            <a:spLocks noGrp="1"/>
          </p:cNvSpPr>
          <p:nvPr>
            <p:ph type="dt" sz="half" idx="10"/>
          </p:nvPr>
        </p:nvSpPr>
        <p:spPr/>
        <p:txBody>
          <a:bodyPr/>
          <a:lstStyle/>
          <a:p>
            <a:r>
              <a:rPr lang="en-US" smtClean="0"/>
              <a:t>11/28/2012</a:t>
            </a:r>
            <a:endParaRPr lang="en-US"/>
          </a:p>
        </p:txBody>
      </p:sp>
      <p:sp>
        <p:nvSpPr>
          <p:cNvPr id="5" name="Footer Placeholder 4"/>
          <p:cNvSpPr>
            <a:spLocks noGrp="1"/>
          </p:cNvSpPr>
          <p:nvPr>
            <p:ph type="ftr" sz="quarter" idx="11"/>
          </p:nvPr>
        </p:nvSpPr>
        <p:spPr/>
        <p:txBody>
          <a:bodyPr/>
          <a:lstStyle/>
          <a:p>
            <a:r>
              <a:rPr lang="en-US" smtClean="0"/>
              <a:t>Version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4101225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8229600" cy="1143000"/>
          </a:xfrm>
        </p:spPr>
        <p:txBody>
          <a:bodyPr/>
          <a:lstStyle/>
          <a:p>
            <a:r>
              <a:rPr lang="en-US" dirty="0" smtClean="0"/>
              <a:t>Design The Rocket</a:t>
            </a:r>
            <a:endParaRPr lang="en-US" dirty="0"/>
          </a:p>
        </p:txBody>
      </p:sp>
      <p:sp>
        <p:nvSpPr>
          <p:cNvPr id="5" name="Content Placeholder 4"/>
          <p:cNvSpPr>
            <a:spLocks noGrp="1"/>
          </p:cNvSpPr>
          <p:nvPr>
            <p:ph idx="1"/>
          </p:nvPr>
        </p:nvSpPr>
        <p:spPr/>
        <p:txBody>
          <a:bodyPr/>
          <a:lstStyle/>
          <a:p>
            <a:pPr marL="0" indent="0" algn="ctr">
              <a:buNone/>
            </a:pPr>
            <a:r>
              <a:rPr lang="en-US" dirty="0" smtClean="0"/>
              <a:t>Start with an initial design.  Perhaps from a kit.</a:t>
            </a:r>
          </a:p>
          <a:p>
            <a:pPr marL="0" indent="0">
              <a:buNone/>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2362200"/>
            <a:ext cx="3810000" cy="3810000"/>
          </a:xfrm>
          <a:prstGeom prst="rect">
            <a:avLst/>
          </a:prstGeom>
        </p:spPr>
      </p:pic>
      <p:sp>
        <p:nvSpPr>
          <p:cNvPr id="2" name="Date Placeholder 1"/>
          <p:cNvSpPr>
            <a:spLocks noGrp="1"/>
          </p:cNvSpPr>
          <p:nvPr>
            <p:ph type="dt" sz="half" idx="10"/>
          </p:nvPr>
        </p:nvSpPr>
        <p:spPr/>
        <p:txBody>
          <a:bodyPr/>
          <a:lstStyle/>
          <a:p>
            <a:r>
              <a:rPr lang="en-US" smtClean="0"/>
              <a:t>11/28/2012</a:t>
            </a:r>
            <a:endParaRPr lang="en-US"/>
          </a:p>
        </p:txBody>
      </p:sp>
      <p:sp>
        <p:nvSpPr>
          <p:cNvPr id="3" name="Footer Placeholder 2"/>
          <p:cNvSpPr>
            <a:spLocks noGrp="1"/>
          </p:cNvSpPr>
          <p:nvPr>
            <p:ph type="ftr" sz="quarter" idx="11"/>
          </p:nvPr>
        </p:nvSpPr>
        <p:spPr/>
        <p:txBody>
          <a:bodyPr/>
          <a:lstStyle/>
          <a:p>
            <a:r>
              <a:rPr lang="en-US" smtClean="0"/>
              <a:t>Version 1</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5509857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The Rocket</a:t>
            </a:r>
          </a:p>
        </p:txBody>
      </p:sp>
      <p:sp>
        <p:nvSpPr>
          <p:cNvPr id="3" name="Content Placeholder 2"/>
          <p:cNvSpPr>
            <a:spLocks noGrp="1"/>
          </p:cNvSpPr>
          <p:nvPr>
            <p:ph idx="1"/>
          </p:nvPr>
        </p:nvSpPr>
        <p:spPr/>
        <p:txBody>
          <a:bodyPr/>
          <a:lstStyle/>
          <a:p>
            <a:pPr marL="0" indent="0" algn="just">
              <a:buNone/>
            </a:pPr>
            <a:r>
              <a:rPr lang="en-US" dirty="0" smtClean="0"/>
              <a:t>You could also create a design from scratch using parts available from vendors.</a:t>
            </a:r>
          </a:p>
          <a:p>
            <a:pPr marL="0" indent="0">
              <a:buNone/>
            </a:pP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3310836"/>
            <a:ext cx="2857500" cy="214312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0" y="2917230"/>
            <a:ext cx="1905000" cy="3021724"/>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3411350"/>
            <a:ext cx="2309773" cy="2033484"/>
          </a:xfrm>
          <a:prstGeom prst="rect">
            <a:avLst/>
          </a:prstGeom>
        </p:spPr>
      </p:pic>
      <p:sp>
        <p:nvSpPr>
          <p:cNvPr id="4" name="Date Placeholder 3"/>
          <p:cNvSpPr>
            <a:spLocks noGrp="1"/>
          </p:cNvSpPr>
          <p:nvPr>
            <p:ph type="dt" sz="half" idx="10"/>
          </p:nvPr>
        </p:nvSpPr>
        <p:spPr/>
        <p:txBody>
          <a:bodyPr/>
          <a:lstStyle/>
          <a:p>
            <a:r>
              <a:rPr lang="en-US" smtClean="0"/>
              <a:t>11/28/2012</a:t>
            </a:r>
            <a:endParaRPr lang="en-US"/>
          </a:p>
        </p:txBody>
      </p:sp>
      <p:sp>
        <p:nvSpPr>
          <p:cNvPr id="5" name="Footer Placeholder 4"/>
          <p:cNvSpPr>
            <a:spLocks noGrp="1"/>
          </p:cNvSpPr>
          <p:nvPr>
            <p:ph type="ftr" sz="quarter" idx="11"/>
          </p:nvPr>
        </p:nvSpPr>
        <p:spPr/>
        <p:txBody>
          <a:bodyPr/>
          <a:lstStyle/>
          <a:p>
            <a:r>
              <a:rPr lang="en-US" smtClean="0"/>
              <a:t>Version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4449725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The Rocket</a:t>
            </a:r>
          </a:p>
        </p:txBody>
      </p:sp>
      <p:sp>
        <p:nvSpPr>
          <p:cNvPr id="3" name="Content Placeholder 2"/>
          <p:cNvSpPr>
            <a:spLocks noGrp="1"/>
          </p:cNvSpPr>
          <p:nvPr>
            <p:ph idx="1"/>
          </p:nvPr>
        </p:nvSpPr>
        <p:spPr/>
        <p:txBody>
          <a:bodyPr/>
          <a:lstStyle/>
          <a:p>
            <a:pPr marL="0" indent="0">
              <a:buNone/>
            </a:pPr>
            <a:r>
              <a:rPr lang="en-US" dirty="0" smtClean="0"/>
              <a:t>Simulate the rocket’s flight.</a:t>
            </a:r>
          </a:p>
          <a:p>
            <a:pPr marL="0" indent="0">
              <a:buNone/>
            </a:pP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5248" b="5668"/>
          <a:stretch/>
        </p:blipFill>
        <p:spPr>
          <a:xfrm>
            <a:off x="914400" y="2234184"/>
            <a:ext cx="7239000" cy="4190999"/>
          </a:xfrm>
          <a:prstGeom prst="rect">
            <a:avLst/>
          </a:prstGeom>
        </p:spPr>
      </p:pic>
      <p:sp>
        <p:nvSpPr>
          <p:cNvPr id="5" name="Date Placeholder 4"/>
          <p:cNvSpPr>
            <a:spLocks noGrp="1"/>
          </p:cNvSpPr>
          <p:nvPr>
            <p:ph type="dt" sz="half" idx="10"/>
          </p:nvPr>
        </p:nvSpPr>
        <p:spPr/>
        <p:txBody>
          <a:bodyPr/>
          <a:lstStyle/>
          <a:p>
            <a:r>
              <a:rPr lang="en-US" smtClean="0"/>
              <a:t>11/28/2012</a:t>
            </a:r>
            <a:endParaRPr lang="en-US"/>
          </a:p>
        </p:txBody>
      </p:sp>
      <p:sp>
        <p:nvSpPr>
          <p:cNvPr id="6" name="Footer Placeholder 5"/>
          <p:cNvSpPr>
            <a:spLocks noGrp="1"/>
          </p:cNvSpPr>
          <p:nvPr>
            <p:ph type="ftr" sz="quarter" idx="11"/>
          </p:nvPr>
        </p:nvSpPr>
        <p:spPr/>
        <p:txBody>
          <a:bodyPr/>
          <a:lstStyle/>
          <a:p>
            <a:r>
              <a:rPr lang="en-US" smtClean="0"/>
              <a:t>Version 1</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0145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The Rocket</a:t>
            </a:r>
          </a:p>
        </p:txBody>
      </p:sp>
      <p:sp>
        <p:nvSpPr>
          <p:cNvPr id="3" name="Content Placeholder 2"/>
          <p:cNvSpPr>
            <a:spLocks noGrp="1"/>
          </p:cNvSpPr>
          <p:nvPr>
            <p:ph idx="1"/>
          </p:nvPr>
        </p:nvSpPr>
        <p:spPr/>
        <p:txBody>
          <a:bodyPr/>
          <a:lstStyle/>
          <a:p>
            <a:pPr marL="0" indent="0" algn="just">
              <a:buNone/>
            </a:pPr>
            <a:r>
              <a:rPr lang="en-US" dirty="0" smtClean="0"/>
              <a:t>Modify the design based on the results.  Lather, rinse and repeat, until your goals are achieved.</a:t>
            </a:r>
          </a:p>
          <a:p>
            <a:pPr marL="0" indent="0">
              <a:buNone/>
            </a:pP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8947" b="10055"/>
          <a:stretch/>
        </p:blipFill>
        <p:spPr>
          <a:xfrm>
            <a:off x="762000" y="2667000"/>
            <a:ext cx="7467601" cy="3930940"/>
          </a:xfrm>
          <a:prstGeom prst="rect">
            <a:avLst/>
          </a:prstGeom>
        </p:spPr>
      </p:pic>
      <p:sp>
        <p:nvSpPr>
          <p:cNvPr id="5" name="Date Placeholder 4"/>
          <p:cNvSpPr>
            <a:spLocks noGrp="1"/>
          </p:cNvSpPr>
          <p:nvPr>
            <p:ph type="dt" sz="half" idx="10"/>
          </p:nvPr>
        </p:nvSpPr>
        <p:spPr/>
        <p:txBody>
          <a:bodyPr/>
          <a:lstStyle/>
          <a:p>
            <a:r>
              <a:rPr lang="en-US" smtClean="0"/>
              <a:t>11/28/2012</a:t>
            </a:r>
            <a:endParaRPr lang="en-US"/>
          </a:p>
        </p:txBody>
      </p:sp>
      <p:sp>
        <p:nvSpPr>
          <p:cNvPr id="6" name="Footer Placeholder 5"/>
          <p:cNvSpPr>
            <a:spLocks noGrp="1"/>
          </p:cNvSpPr>
          <p:nvPr>
            <p:ph type="ftr" sz="quarter" idx="11"/>
          </p:nvPr>
        </p:nvSpPr>
        <p:spPr/>
        <p:txBody>
          <a:bodyPr/>
          <a:lstStyle/>
          <a:p>
            <a:r>
              <a:rPr lang="en-US" smtClean="0"/>
              <a:t>Version 1</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0663929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Preliminary Design Review</a:t>
            </a:r>
            <a:endParaRPr lang="en-US" dirty="0"/>
          </a:p>
        </p:txBody>
      </p:sp>
      <p:sp>
        <p:nvSpPr>
          <p:cNvPr id="3" name="Content Placeholder 2"/>
          <p:cNvSpPr>
            <a:spLocks noGrp="1"/>
          </p:cNvSpPr>
          <p:nvPr>
            <p:ph idx="1"/>
          </p:nvPr>
        </p:nvSpPr>
        <p:spPr/>
        <p:txBody>
          <a:bodyPr/>
          <a:lstStyle/>
          <a:p>
            <a:pPr marL="0" indent="0" algn="just">
              <a:buNone/>
            </a:pPr>
            <a:r>
              <a:rPr lang="en-US" dirty="0" smtClean="0"/>
              <a:t>We’ll want to check your design to make sure it makes sense and that you are on the right track.</a:t>
            </a:r>
          </a:p>
          <a:p>
            <a:r>
              <a:rPr lang="en-US" dirty="0" smtClean="0"/>
              <a:t>Does the design achieve the project goals?</a:t>
            </a:r>
          </a:p>
          <a:p>
            <a:r>
              <a:rPr lang="en-US" dirty="0" smtClean="0"/>
              <a:t>Does the rocket appear to be stable?</a:t>
            </a:r>
          </a:p>
          <a:p>
            <a:r>
              <a:rPr lang="en-US" dirty="0" smtClean="0"/>
              <a:t>Will the design be reasonable to build (i.e. not too difficult)?</a:t>
            </a:r>
          </a:p>
          <a:p>
            <a:r>
              <a:rPr lang="en-US" dirty="0" smtClean="0"/>
              <a:t>Have safety concerns been taken into account?</a:t>
            </a:r>
            <a:endParaRPr lang="en-US" dirty="0"/>
          </a:p>
        </p:txBody>
      </p:sp>
      <p:sp>
        <p:nvSpPr>
          <p:cNvPr id="4" name="Date Placeholder 3"/>
          <p:cNvSpPr>
            <a:spLocks noGrp="1"/>
          </p:cNvSpPr>
          <p:nvPr>
            <p:ph type="dt" sz="half" idx="10"/>
          </p:nvPr>
        </p:nvSpPr>
        <p:spPr/>
        <p:txBody>
          <a:bodyPr/>
          <a:lstStyle/>
          <a:p>
            <a:r>
              <a:rPr lang="en-US" smtClean="0"/>
              <a:t>11/28/2012</a:t>
            </a:r>
            <a:endParaRPr lang="en-US"/>
          </a:p>
        </p:txBody>
      </p:sp>
      <p:sp>
        <p:nvSpPr>
          <p:cNvPr id="5" name="Footer Placeholder 4"/>
          <p:cNvSpPr>
            <a:spLocks noGrp="1"/>
          </p:cNvSpPr>
          <p:nvPr>
            <p:ph type="ftr" sz="quarter" idx="11"/>
          </p:nvPr>
        </p:nvSpPr>
        <p:spPr/>
        <p:txBody>
          <a:bodyPr/>
          <a:lstStyle/>
          <a:p>
            <a:r>
              <a:rPr lang="en-US" smtClean="0"/>
              <a:t>Version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27655200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TotalTime>
  <Words>839</Words>
  <Application>Microsoft Office PowerPoint</Application>
  <PresentationFormat>On-screen Show (4:3)</PresentationFormat>
  <Paragraphs>125</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Midwest Regional Rocket Launch Competition Overview of the Design to Flight Process</vt:lpstr>
      <vt:lpstr>Design Goals</vt:lpstr>
      <vt:lpstr>Design Goals</vt:lpstr>
      <vt:lpstr>Process Stages</vt:lpstr>
      <vt:lpstr>Design The Rocket</vt:lpstr>
      <vt:lpstr>Design The Rocket</vt:lpstr>
      <vt:lpstr>Design The Rocket</vt:lpstr>
      <vt:lpstr>Design The Rocket</vt:lpstr>
      <vt:lpstr>Preliminary Design Review</vt:lpstr>
      <vt:lpstr>Scale Model Flight</vt:lpstr>
      <vt:lpstr>Develop a Budget for the Project</vt:lpstr>
      <vt:lpstr>Budget Review</vt:lpstr>
      <vt:lpstr>Construction</vt:lpstr>
      <vt:lpstr>Construction</vt:lpstr>
      <vt:lpstr>Ground Testing</vt:lpstr>
      <vt:lpstr>Safety Checks</vt:lpstr>
      <vt:lpstr>Safety Checks</vt:lpstr>
      <vt:lpstr>Test Flights</vt:lpstr>
      <vt:lpstr>Contest Flight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Design to Flight Process</dc:title>
  <dc:creator/>
  <cp:lastModifiedBy>Jonathan Sivier</cp:lastModifiedBy>
  <cp:revision>26</cp:revision>
  <dcterms:created xsi:type="dcterms:W3CDTF">2006-08-16T00:00:00Z</dcterms:created>
  <dcterms:modified xsi:type="dcterms:W3CDTF">2012-11-28T16:32:05Z</dcterms:modified>
</cp:coreProperties>
</file>