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731A8-AE4F-0822-8414-CD50EB8D421F}" v="805" dt="2023-06-28T19:15:07.340"/>
    <p1510:client id="{29E86D29-B9E8-49D7-9F31-6989B3989AE6}" v="1159" dt="2023-06-22T20:23:59.466"/>
    <p1510:client id="{700154AA-1FE5-39FE-742D-B0564B166140}" v="1" dt="2023-06-28T19:44:52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7019" y="806061"/>
            <a:ext cx="8655170" cy="202242"/>
          </a:xfrm>
        </p:spPr>
        <p:txBody>
          <a:bodyPr>
            <a:normAutofit fontScale="90000"/>
          </a:bodyPr>
          <a:lstStyle/>
          <a:p>
            <a:r>
              <a:rPr lang="de-DE" sz="2800" b="1" dirty="0">
                <a:cs typeface="Calibri Light"/>
              </a:rPr>
              <a:t>Passo a Passo de </a:t>
            </a:r>
            <a:r>
              <a:rPr lang="de-DE" sz="2800" b="1" dirty="0" err="1">
                <a:cs typeface="Calibri Light"/>
              </a:rPr>
              <a:t>Emissão</a:t>
            </a:r>
            <a:r>
              <a:rPr lang="de-DE" sz="2800" b="1" dirty="0">
                <a:cs typeface="Calibri Light"/>
              </a:rPr>
              <a:t> de Notas </a:t>
            </a:r>
            <a:r>
              <a:rPr lang="de-DE" sz="2800" b="1" dirty="0" err="1">
                <a:cs typeface="Calibri Light"/>
              </a:rPr>
              <a:t>Fiscais</a:t>
            </a:r>
            <a:r>
              <a:rPr lang="de-DE" sz="2800" b="1" dirty="0">
                <a:cs typeface="Calibri Light"/>
              </a:rPr>
              <a:t> EPO </a:t>
            </a:r>
            <a:endParaRPr lang="de-DE" sz="2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-10800000" flipV="1">
            <a:off x="5650301" y="5257800"/>
            <a:ext cx="5017699" cy="88903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dirty="0">
                <a:cs typeface="Calibri"/>
              </a:rPr>
              <a:t>001- SAP é o </a:t>
            </a:r>
            <a:r>
              <a:rPr lang="de-DE" dirty="0" err="1">
                <a:cs typeface="Calibri"/>
              </a:rPr>
              <a:t>comando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responsável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pela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emissão</a:t>
            </a:r>
            <a:r>
              <a:rPr lang="de-DE" dirty="0">
                <a:cs typeface="Calibri"/>
              </a:rPr>
              <a:t> de </a:t>
            </a:r>
            <a:r>
              <a:rPr lang="de-DE" dirty="0" err="1">
                <a:cs typeface="Calibri"/>
              </a:rPr>
              <a:t>nota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fiscal</a:t>
            </a:r>
            <a:endParaRPr lang="de-DE" dirty="0" err="1"/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150C58-712B-8E95-0C4F-46B6572E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1" y="1537900"/>
            <a:ext cx="6222520" cy="3106464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FB842AF-DC78-5C3E-6DB4-73E85A57B62E}"/>
              </a:ext>
            </a:extLst>
          </p:cNvPr>
          <p:cNvCxnSpPr/>
          <p:nvPr/>
        </p:nvCxnSpPr>
        <p:spPr>
          <a:xfrm flipH="1" flipV="1">
            <a:off x="6553200" y="2764767"/>
            <a:ext cx="2191110" cy="252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6">
            <a:extLst>
              <a:ext uri="{FF2B5EF4-FFF2-40B4-BE49-F238E27FC236}">
                <a16:creationId xmlns:a16="http://schemas.microsoft.com/office/drawing/2014/main" id="{A4B2FA8E-88CF-B0DE-DD7D-D49BCA90D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584" y="373272"/>
            <a:ext cx="1409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3187-BB99-2104-CDB6-B0D1F0A4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>
                <a:cs typeface="Calibri Light"/>
              </a:rPr>
              <a:t>CFOPS  CORRESPONDENTES PARA TRANSAÇÕES:</a:t>
            </a:r>
            <a:endParaRPr lang="pt-BR" sz="2800" b="1" dirty="0">
              <a:ea typeface="Calibri Light" panose="020F0302020204030204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8E954-0267-FDCA-0298-97F536DE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CFOP TERMINAIS EPO: 5809/AA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CFOP ACESSÓRIOS EPO: 5949/AA</a:t>
            </a:r>
          </a:p>
          <a:p>
            <a:r>
              <a:rPr lang="pt-BR" dirty="0">
                <a:ea typeface="Calibri"/>
                <a:cs typeface="Calibri"/>
              </a:rPr>
              <a:t>CFOP TERMINAIS BASE: 5552/AA</a:t>
            </a:r>
          </a:p>
          <a:p>
            <a:r>
              <a:rPr lang="pt-BR" dirty="0">
                <a:ea typeface="Calibri"/>
                <a:cs typeface="Calibri"/>
              </a:rPr>
              <a:t>CFOP ACESSÓRIOS BASE: 5557/AA</a:t>
            </a:r>
          </a:p>
          <a:p>
            <a:r>
              <a:rPr lang="pt-BR" dirty="0">
                <a:ea typeface="Calibri"/>
                <a:cs typeface="Calibri"/>
              </a:rPr>
              <a:t>NOTA DTH : </a:t>
            </a:r>
          </a:p>
          <a:p>
            <a:pPr marL="0" indent="0">
              <a:buNone/>
            </a:pPr>
            <a:r>
              <a:rPr lang="pt-BR" dirty="0">
                <a:ea typeface="Calibri"/>
                <a:cs typeface="Calibri"/>
              </a:rPr>
              <a:t>TERMINAIS E ACESSÓRIOS: 6908/AA 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8DA5CF9-04C9-011D-F748-1A8FF2A3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490" y="243876"/>
            <a:ext cx="1409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A1EEC-DD7E-ED09-11E5-E1E57608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5969288" y="2090414"/>
            <a:ext cx="5900467" cy="1132965"/>
          </a:xfrm>
        </p:spPr>
        <p:txBody>
          <a:bodyPr>
            <a:normAutofit/>
          </a:bodyPr>
          <a:lstStyle/>
          <a:p>
            <a:r>
              <a:rPr lang="pt-BR" sz="3200" dirty="0" err="1">
                <a:cs typeface="Calibri Light"/>
              </a:rPr>
              <a:t>Loga</a:t>
            </a:r>
            <a:r>
              <a:rPr lang="pt-BR" sz="3200" dirty="0">
                <a:cs typeface="Calibri Light"/>
              </a:rPr>
              <a:t> com acesso da Claro Usuário: Z e a senha da Claro</a:t>
            </a:r>
            <a:endParaRPr lang="pt-BR" sz="3200" dirty="0"/>
          </a:p>
        </p:txBody>
      </p:sp>
      <p:pic>
        <p:nvPicPr>
          <p:cNvPr id="4" name="Imagem 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7ACBF418-2B41-0A8E-047B-F69625DC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239" y="438765"/>
            <a:ext cx="4924424" cy="2797474"/>
          </a:xfr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0C46610-2774-9193-0D97-0CA4D2EDD428}"/>
              </a:ext>
            </a:extLst>
          </p:cNvPr>
          <p:cNvCxnSpPr/>
          <p:nvPr/>
        </p:nvCxnSpPr>
        <p:spPr>
          <a:xfrm flipH="1" flipV="1">
            <a:off x="2915728" y="1743973"/>
            <a:ext cx="3226279" cy="7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3C9D54E-41DD-E035-F2E2-9E92414CF73A}"/>
              </a:ext>
            </a:extLst>
          </p:cNvPr>
          <p:cNvCxnSpPr/>
          <p:nvPr/>
        </p:nvCxnSpPr>
        <p:spPr>
          <a:xfrm flipH="1" flipV="1">
            <a:off x="2612905" y="1929981"/>
            <a:ext cx="3240656" cy="72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54EE37-F65E-DA69-9F0A-57CEC791EEFF}"/>
              </a:ext>
            </a:extLst>
          </p:cNvPr>
          <p:cNvSpPr txBox="1"/>
          <p:nvPr/>
        </p:nvSpPr>
        <p:spPr>
          <a:xfrm>
            <a:off x="6708912" y="4820478"/>
            <a:ext cx="44560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Adicionando o comando J1B1N na barra de acesso do SAP</a:t>
            </a:r>
            <a:endParaRPr lang="pt-BR" dirty="0"/>
          </a:p>
        </p:txBody>
      </p:sp>
      <p:pic>
        <p:nvPicPr>
          <p:cNvPr id="8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765407C-81F3-D1B7-3899-8C6EE74F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4017753"/>
            <a:ext cx="3612670" cy="1942381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F00564-E1AD-5E6C-A12A-CA78A65F9B72}"/>
              </a:ext>
            </a:extLst>
          </p:cNvPr>
          <p:cNvCxnSpPr/>
          <p:nvPr/>
        </p:nvCxnSpPr>
        <p:spPr>
          <a:xfrm flipH="1" flipV="1">
            <a:off x="3157448" y="4688637"/>
            <a:ext cx="3168769" cy="81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316AD1-E5AA-D05E-303A-B32D14E33F12}"/>
              </a:ext>
            </a:extLst>
          </p:cNvPr>
          <p:cNvSpPr txBox="1"/>
          <p:nvPr/>
        </p:nvSpPr>
        <p:spPr>
          <a:xfrm>
            <a:off x="7001773" y="271372"/>
            <a:ext cx="49895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pt-BR" b="1" dirty="0">
                <a:ea typeface="Calibri"/>
                <a:cs typeface="Calibri"/>
              </a:rPr>
              <a:t>                                   </a:t>
            </a:r>
            <a:r>
              <a:rPr lang="pt-BR" sz="2800" b="1" dirty="0">
                <a:ea typeface="Calibri"/>
                <a:cs typeface="Calibri"/>
              </a:rPr>
              <a:t>     Aba de </a:t>
            </a:r>
            <a:r>
              <a:rPr lang="pt-BR" sz="2800" b="1" dirty="0" err="1">
                <a:ea typeface="Calibri"/>
                <a:cs typeface="Calibri"/>
              </a:rPr>
              <a:t>Logar</a:t>
            </a:r>
            <a:r>
              <a:rPr lang="pt-BR" sz="2800" b="1" dirty="0">
                <a:ea typeface="Calibri"/>
                <a:cs typeface="Calibri"/>
              </a:rPr>
              <a:t>: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5EAB4B36-B59D-AEEF-8012-C8FA42A71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51" y="6109839"/>
            <a:ext cx="1409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0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A53E-04E9-7138-E3C5-6497E259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784" y="480143"/>
            <a:ext cx="3902016" cy="1224922"/>
          </a:xfrm>
        </p:spPr>
        <p:txBody>
          <a:bodyPr>
            <a:normAutofit/>
          </a:bodyPr>
          <a:lstStyle/>
          <a:p>
            <a:r>
              <a:rPr lang="pt-BR" sz="2800" b="1" dirty="0">
                <a:cs typeface="Calibri Light"/>
              </a:rPr>
              <a:t>TG. NOTA FISCAL</a:t>
            </a:r>
            <a:endParaRPr lang="pt-BR" sz="2800" b="1" dirty="0">
              <a:ea typeface="Calibri Light"/>
              <a:cs typeface="Calibri Light"/>
            </a:endParaRP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83E03C7-0513-B768-0F51-106180C26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903" y="1038660"/>
            <a:ext cx="6817024" cy="3279834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71476EB-7490-F473-D072-BF2785822CF7}"/>
              </a:ext>
            </a:extLst>
          </p:cNvPr>
          <p:cNvSpPr txBox="1"/>
          <p:nvPr/>
        </p:nvSpPr>
        <p:spPr>
          <a:xfrm>
            <a:off x="6693285" y="3895013"/>
            <a:ext cx="483704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highlight>
                  <a:srgbClr val="FFFF00"/>
                </a:highlight>
                <a:cs typeface="Calibri"/>
              </a:rPr>
              <a:t>EMPRESA: </a:t>
            </a:r>
            <a:r>
              <a:rPr lang="pt-BR" sz="1600" dirty="0">
                <a:cs typeface="Calibri"/>
              </a:rPr>
              <a:t>881 (CLARO NXT)</a:t>
            </a:r>
          </a:p>
          <a:p>
            <a:r>
              <a:rPr lang="pt-BR" sz="1600" dirty="0">
                <a:highlight>
                  <a:srgbClr val="FFFF00"/>
                </a:highlight>
                <a:cs typeface="Calibri"/>
              </a:rPr>
              <a:t>LOCAL DE NEGÓCIOS:</a:t>
            </a:r>
            <a:r>
              <a:rPr lang="pt-BR" sz="1600" dirty="0">
                <a:cs typeface="Calibri"/>
              </a:rPr>
              <a:t> CÓD DO CENTRO DO CD DE DESTINO</a:t>
            </a:r>
          </a:p>
          <a:p>
            <a:r>
              <a:rPr lang="pt-BR" sz="1600" dirty="0">
                <a:highlight>
                  <a:srgbClr val="FFFF00"/>
                </a:highlight>
                <a:cs typeface="Calibri"/>
              </a:rPr>
              <a:t>NF FUNÇÃO PARCEIRO:</a:t>
            </a:r>
            <a:r>
              <a:rPr lang="pt-BR" sz="1600" dirty="0">
                <a:cs typeface="Calibri"/>
              </a:rPr>
              <a:t> FORNECEDOR (EPO) </a:t>
            </a:r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highlight>
                  <a:srgbClr val="FFFF00"/>
                </a:highlight>
                <a:cs typeface="Calibri"/>
              </a:rPr>
              <a:t>ID PARCEIRO :</a:t>
            </a:r>
            <a:r>
              <a:rPr lang="pt-BR" sz="1600" dirty="0">
                <a:cs typeface="Calibri"/>
              </a:rPr>
              <a:t> CÓD SAP DO PARCEIRO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FF0AAF-9946-7AC7-D2B9-104255BD6F14}"/>
              </a:ext>
            </a:extLst>
          </p:cNvPr>
          <p:cNvCxnSpPr/>
          <p:nvPr/>
        </p:nvCxnSpPr>
        <p:spPr>
          <a:xfrm>
            <a:off x="3725713" y="2582713"/>
            <a:ext cx="2970362" cy="144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C30680-EBE2-03C3-4C40-47987399741B}"/>
              </a:ext>
            </a:extLst>
          </p:cNvPr>
          <p:cNvSpPr txBox="1"/>
          <p:nvPr/>
        </p:nvSpPr>
        <p:spPr>
          <a:xfrm>
            <a:off x="6689535" y="633853"/>
            <a:ext cx="2020956" cy="1076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3" name="Imagem 7">
            <a:extLst>
              <a:ext uri="{FF2B5EF4-FFF2-40B4-BE49-F238E27FC236}">
                <a16:creationId xmlns:a16="http://schemas.microsoft.com/office/drawing/2014/main" id="{FFF04DB7-C5A6-92E7-F1B7-98E26BB27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980" y="100102"/>
            <a:ext cx="1409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1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269EF-CC81-62AE-C19D-F7FE1066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50016" cy="247262"/>
          </a:xfrm>
        </p:spPr>
        <p:txBody>
          <a:bodyPr>
            <a:noAutofit/>
          </a:bodyPr>
          <a:lstStyle/>
          <a:p>
            <a:r>
              <a:rPr lang="pt-BR" sz="2800" b="1" dirty="0">
                <a:cs typeface="Calibri Light"/>
              </a:rPr>
              <a:t>Preenchimento da Aba Síntese:</a:t>
            </a:r>
            <a:endParaRPr lang="pt-BR" sz="2800" b="1" dirty="0"/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5D64B851-1744-C23D-018A-991B92FFF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248" y="905475"/>
            <a:ext cx="8904522" cy="4063791"/>
          </a:xfrm>
        </p:spPr>
      </p:pic>
      <p:pic>
        <p:nvPicPr>
          <p:cNvPr id="5" name="Imagem 5" descr="Tabela&#10;&#10;Descrição gerada automaticamente">
            <a:extLst>
              <a:ext uri="{FF2B5EF4-FFF2-40B4-BE49-F238E27FC236}">
                <a16:creationId xmlns:a16="http://schemas.microsoft.com/office/drawing/2014/main" id="{753755F4-1753-808A-D0FE-ED2C5255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4665377"/>
            <a:ext cx="7128293" cy="18116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D343F9F-EEF8-6FE8-20E1-248B2A108CE8}"/>
              </a:ext>
            </a:extLst>
          </p:cNvPr>
          <p:cNvSpPr txBox="1"/>
          <p:nvPr/>
        </p:nvSpPr>
        <p:spPr>
          <a:xfrm>
            <a:off x="8133522" y="5068956"/>
            <a:ext cx="28657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Fazemos o cadastro manual de matérias com preço e CFOP, e imposto para  cada operação especifica.</a:t>
            </a:r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103D2087-E161-CC9A-1147-47B3E05B8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754" y="229499"/>
            <a:ext cx="1409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1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82113-292F-5615-D649-AAA381A3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96445"/>
            <a:ext cx="2507412" cy="692960"/>
          </a:xfrm>
        </p:spPr>
        <p:txBody>
          <a:bodyPr>
            <a:normAutofit fontScale="90000"/>
          </a:bodyPr>
          <a:lstStyle/>
          <a:p>
            <a:r>
              <a:rPr lang="pt-BR" sz="2800" b="1" dirty="0">
                <a:ea typeface="Calibri Light"/>
                <a:cs typeface="Calibri Light"/>
              </a:rPr>
              <a:t>Cadastro de  Impostos:</a:t>
            </a:r>
            <a:endParaRPr lang="pt-BR" sz="2800" b="1" dirty="0"/>
          </a:p>
        </p:txBody>
      </p:sp>
      <p:pic>
        <p:nvPicPr>
          <p:cNvPr id="4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809E134-FB9F-FD8C-15B5-44ECD9D31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595" y="370472"/>
            <a:ext cx="6951453" cy="978739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61B49D-F5D3-4C3C-5C51-46502B15EC3E}"/>
              </a:ext>
            </a:extLst>
          </p:cNvPr>
          <p:cNvSpPr txBox="1"/>
          <p:nvPr/>
        </p:nvSpPr>
        <p:spPr>
          <a:xfrm>
            <a:off x="6292594" y="2005641"/>
            <a:ext cx="51755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Calibri"/>
                <a:cs typeface="Calibri"/>
              </a:rPr>
              <a:t>Após adicionar todos os </a:t>
            </a:r>
            <a:r>
              <a:rPr lang="pt-BR" dirty="0" err="1">
                <a:ea typeface="Calibri"/>
                <a:cs typeface="Calibri"/>
              </a:rPr>
              <a:t>códs</a:t>
            </a:r>
            <a:r>
              <a:rPr lang="pt-BR" dirty="0">
                <a:ea typeface="Calibri"/>
                <a:cs typeface="Calibri"/>
              </a:rPr>
              <a:t> do  materiais, selecionamos todos os itens e intervalo.</a:t>
            </a: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2D0DDC6-83B0-FC37-BDDC-9B53DB2EDEF7}"/>
              </a:ext>
            </a:extLst>
          </p:cNvPr>
          <p:cNvCxnSpPr/>
          <p:nvPr/>
        </p:nvCxnSpPr>
        <p:spPr>
          <a:xfrm>
            <a:off x="5206581" y="1087467"/>
            <a:ext cx="1130059" cy="102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FB0C163-A67A-8A6D-6C10-08C865E9D5EC}"/>
              </a:ext>
            </a:extLst>
          </p:cNvPr>
          <p:cNvCxnSpPr/>
          <p:nvPr/>
        </p:nvCxnSpPr>
        <p:spPr>
          <a:xfrm>
            <a:off x="8627493" y="1144078"/>
            <a:ext cx="483080" cy="72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8EAF05-7D4C-D359-7DD1-5E5F772C8684}"/>
              </a:ext>
            </a:extLst>
          </p:cNvPr>
          <p:cNvSpPr txBox="1"/>
          <p:nvPr/>
        </p:nvSpPr>
        <p:spPr>
          <a:xfrm>
            <a:off x="3282100" y="3108322"/>
            <a:ext cx="6470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Calibri"/>
                <a:cs typeface="Calibri"/>
              </a:rPr>
              <a:t>Em seguida é feito o cadastro do impostos  de cada  item (tipo de imposto), e seu valor  total de cada item ( outra base).</a:t>
            </a:r>
            <a:endParaRPr lang="pt-BR" dirty="0"/>
          </a:p>
        </p:txBody>
      </p:sp>
      <p:pic>
        <p:nvPicPr>
          <p:cNvPr id="9" name="Imagem 9" descr="Tabela&#10;&#10;Descrição gerada automaticamente">
            <a:extLst>
              <a:ext uri="{FF2B5EF4-FFF2-40B4-BE49-F238E27FC236}">
                <a16:creationId xmlns:a16="http://schemas.microsoft.com/office/drawing/2014/main" id="{06238652-8FCE-38E8-EC6F-4FB9B3F4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49" y="3883711"/>
            <a:ext cx="9026104" cy="2886198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3948378-F709-5EBF-B678-A7EF241D974F}"/>
              </a:ext>
            </a:extLst>
          </p:cNvPr>
          <p:cNvCxnSpPr/>
          <p:nvPr/>
        </p:nvCxnSpPr>
        <p:spPr>
          <a:xfrm flipH="1">
            <a:off x="2265153" y="3816469"/>
            <a:ext cx="3916393" cy="212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25D884C-3F5D-4C17-BC1F-DB1410AA3E94}"/>
              </a:ext>
            </a:extLst>
          </p:cNvPr>
          <p:cNvCxnSpPr/>
          <p:nvPr/>
        </p:nvCxnSpPr>
        <p:spPr>
          <a:xfrm>
            <a:off x="7373968" y="3628665"/>
            <a:ext cx="1762663" cy="189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11">
            <a:extLst>
              <a:ext uri="{FF2B5EF4-FFF2-40B4-BE49-F238E27FC236}">
                <a16:creationId xmlns:a16="http://schemas.microsoft.com/office/drawing/2014/main" id="{B19C581C-45C8-BE0F-6387-A2826ABBB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37" y="71348"/>
            <a:ext cx="1409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2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DBD07-2C9D-C25F-086F-94E9A410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b="1" dirty="0">
                <a:cs typeface="Calibri Light"/>
              </a:rPr>
              <a:t>Aba valores totais:</a:t>
            </a:r>
            <a:r>
              <a:rPr lang="pt-BR" sz="3200" dirty="0">
                <a:cs typeface="Calibri Light"/>
              </a:rPr>
              <a:t> </a:t>
            </a:r>
            <a:br>
              <a:rPr lang="pt-BR" sz="3200" dirty="0">
                <a:cs typeface="Calibri Light"/>
              </a:rPr>
            </a:br>
            <a:r>
              <a:rPr lang="pt-BR" sz="3200" dirty="0">
                <a:cs typeface="Calibri Light"/>
              </a:rPr>
              <a:t>sai o  resumo do material cadastrado, com os impostos e valores cadastrados. </a:t>
            </a:r>
            <a:br>
              <a:rPr lang="pt-BR" dirty="0">
                <a:cs typeface="Calibri Light"/>
              </a:rPr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28FF3-5259-078B-9EB2-C69AFE613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35725" y="-58977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pic>
        <p:nvPicPr>
          <p:cNvPr id="7" name="Imagem 7" descr="Tabela&#10;&#10;Descrição gerada automaticamente">
            <a:extLst>
              <a:ext uri="{FF2B5EF4-FFF2-40B4-BE49-F238E27FC236}">
                <a16:creationId xmlns:a16="http://schemas.microsoft.com/office/drawing/2014/main" id="{F7C47211-724A-8DEF-CA25-16885F50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40" y="1127422"/>
            <a:ext cx="7775274" cy="4948214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00F45D54-6DB5-39BE-4FAD-8C75161F3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5" y="6081083"/>
            <a:ext cx="1409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4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D7EAD-D946-ED86-1777-8579818A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ea typeface="Calibri Light"/>
                <a:cs typeface="Calibri Light"/>
              </a:rPr>
              <a:t>Aba Mensagens:</a:t>
            </a:r>
            <a:endParaRPr lang="pt-BR" sz="2800" b="1" dirty="0"/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BBC881D2-34AE-D6FD-6564-628B0A68E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99" y="1566832"/>
            <a:ext cx="8078255" cy="4696394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A39A5B4-3F7B-C153-D38E-E9D9E82862D6}"/>
              </a:ext>
            </a:extLst>
          </p:cNvPr>
          <p:cNvSpPr txBox="1"/>
          <p:nvPr/>
        </p:nvSpPr>
        <p:spPr>
          <a:xfrm>
            <a:off x="7034279" y="5486211"/>
            <a:ext cx="485767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cadastramos as informações, que vai no roda pé da nota como: NOME DA EPO, NOME DO RESPONSÁVEL, O DEPARTAMENTO DE QUEM  EMITIU  A NOTA E NÚMERO DA SOLICITAÇÃO.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03C3BA7-979F-25C6-CBE5-5DE9B11B2BD1}"/>
              </a:ext>
            </a:extLst>
          </p:cNvPr>
          <p:cNvCxnSpPr/>
          <p:nvPr/>
        </p:nvCxnSpPr>
        <p:spPr>
          <a:xfrm flipH="1" flipV="1">
            <a:off x="3331774" y="5121755"/>
            <a:ext cx="3600090" cy="82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6">
            <a:extLst>
              <a:ext uri="{FF2B5EF4-FFF2-40B4-BE49-F238E27FC236}">
                <a16:creationId xmlns:a16="http://schemas.microsoft.com/office/drawing/2014/main" id="{B7C2EA40-85FB-9005-49FC-C1899B98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131" y="358895"/>
            <a:ext cx="1409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3BC7D-D97A-914D-1370-D4912D31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cs typeface="Calibri Light"/>
              </a:rPr>
              <a:t>Aba Transporte:</a:t>
            </a:r>
          </a:p>
        </p:txBody>
      </p:sp>
      <p:pic>
        <p:nvPicPr>
          <p:cNvPr id="4" name="Imagem 4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66181CA1-4A34-D632-10C8-754ECA5F0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13" y="1249019"/>
            <a:ext cx="9280405" cy="4756928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9B96316-C2F7-78A0-EEA2-C5FA52701540}"/>
              </a:ext>
            </a:extLst>
          </p:cNvPr>
          <p:cNvSpPr txBox="1"/>
          <p:nvPr/>
        </p:nvSpPr>
        <p:spPr>
          <a:xfrm>
            <a:off x="6020674" y="5969729"/>
            <a:ext cx="564873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cs typeface="Calibri"/>
              </a:rPr>
              <a:t>É feito o </a:t>
            </a:r>
            <a:r>
              <a:rPr lang="pt-BR" sz="2000" dirty="0" err="1">
                <a:cs typeface="Calibri"/>
              </a:rPr>
              <a:t>preenchImento</a:t>
            </a:r>
            <a:r>
              <a:rPr lang="pt-BR" sz="2000" dirty="0">
                <a:cs typeface="Calibri"/>
              </a:rPr>
              <a:t>  da volumetria da notas: peso e volume </a:t>
            </a:r>
            <a:endParaRPr lang="pt-BR" sz="2000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3C97E2C-1798-DF13-35E3-11784A9A0FE6}"/>
              </a:ext>
            </a:extLst>
          </p:cNvPr>
          <p:cNvCxnSpPr/>
          <p:nvPr/>
        </p:nvCxnSpPr>
        <p:spPr>
          <a:xfrm>
            <a:off x="5034053" y="3157807"/>
            <a:ext cx="4479984" cy="25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86A7461-FE27-3E44-752E-F5ADC2F22D57}"/>
              </a:ext>
            </a:extLst>
          </p:cNvPr>
          <p:cNvCxnSpPr/>
          <p:nvPr/>
        </p:nvCxnSpPr>
        <p:spPr>
          <a:xfrm>
            <a:off x="2488362" y="3156908"/>
            <a:ext cx="6435305" cy="275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DACDE80-AAA7-C3DC-0253-5FC3AC1F728D}"/>
              </a:ext>
            </a:extLst>
          </p:cNvPr>
          <p:cNvCxnSpPr/>
          <p:nvPr/>
        </p:nvCxnSpPr>
        <p:spPr>
          <a:xfrm>
            <a:off x="1265388" y="5025067"/>
            <a:ext cx="4911305" cy="137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2899C54-82D7-C44C-8278-3390DB003F52}"/>
              </a:ext>
            </a:extLst>
          </p:cNvPr>
          <p:cNvCxnSpPr/>
          <p:nvPr/>
        </p:nvCxnSpPr>
        <p:spPr>
          <a:xfrm>
            <a:off x="6354074" y="5225451"/>
            <a:ext cx="655608" cy="68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2B537D4-D566-E8DD-5113-BD2C080EF18B}"/>
              </a:ext>
            </a:extLst>
          </p:cNvPr>
          <p:cNvCxnSpPr/>
          <p:nvPr/>
        </p:nvCxnSpPr>
        <p:spPr>
          <a:xfrm>
            <a:off x="7115175" y="5138287"/>
            <a:ext cx="943154" cy="69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10">
            <a:extLst>
              <a:ext uri="{FF2B5EF4-FFF2-40B4-BE49-F238E27FC236}">
                <a16:creationId xmlns:a16="http://schemas.microsoft.com/office/drawing/2014/main" id="{99F6A2DC-44EC-A7D4-35F9-E23FC4293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867" y="358895"/>
            <a:ext cx="1409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1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1A186-EA3E-D618-BB67-6102C7C4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>
                <a:cs typeface="Calibri Light"/>
              </a:rPr>
              <a:t>Finalização de </a:t>
            </a:r>
            <a:r>
              <a:rPr lang="pt-BR" sz="2800" b="1" err="1">
                <a:cs typeface="Calibri Light"/>
              </a:rPr>
              <a:t>NF´s</a:t>
            </a:r>
            <a:r>
              <a:rPr lang="pt-BR" sz="2800" b="1" dirty="0">
                <a:cs typeface="Calibri Light"/>
              </a:rPr>
              <a:t> no SAP</a:t>
            </a:r>
            <a:endParaRPr lang="pt-BR" sz="2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E00C92-0538-4A6C-ADFA-6417A502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 dirty="0">
                <a:cs typeface="Calibri"/>
              </a:rPr>
              <a:t>Depois de feito todos o cadastro, nas abas correspondentes, salvamos as informações e é gerado um número de nota fiscal e aguardamos a liberação das </a:t>
            </a:r>
            <a:r>
              <a:rPr lang="pt-BR" dirty="0" err="1">
                <a:cs typeface="Calibri"/>
              </a:rPr>
              <a:t>NF´s</a:t>
            </a:r>
            <a:r>
              <a:rPr lang="pt-BR" dirty="0">
                <a:cs typeface="Calibri"/>
              </a:rPr>
              <a:t> correspondentes</a:t>
            </a:r>
            <a:endParaRPr lang="pt-BR"/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B34FF76-566B-976A-CC0E-9BEC5295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754" y="3490553"/>
            <a:ext cx="2764945" cy="2033497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D9F8FCE3-8645-74C1-6515-D9874F62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263" y="258253"/>
            <a:ext cx="1409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16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Passo a Passo de Emissão de Notas Fiscais EPO </vt:lpstr>
      <vt:lpstr>Loga com acesso da Claro Usuário: Z e a senha da Claro</vt:lpstr>
      <vt:lpstr>TG. NOTA FISCAL</vt:lpstr>
      <vt:lpstr>Preenchimento da Aba Síntese:</vt:lpstr>
      <vt:lpstr>Cadastro de  Impostos:</vt:lpstr>
      <vt:lpstr>Aba valores totais:  sai o  resumo do material cadastrado, com os impostos e valores cadastrados.  </vt:lpstr>
      <vt:lpstr>Aba Mensagens:</vt:lpstr>
      <vt:lpstr>Aba Transporte:</vt:lpstr>
      <vt:lpstr>Finalização de NF´s no SAP</vt:lpstr>
      <vt:lpstr>CFOPS  CORRESPONDENTES PARA TRANSAÇÕES: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pasom</dc:title>
  <dc:creator/>
  <cp:lastModifiedBy/>
  <cp:revision>518</cp:revision>
  <dcterms:created xsi:type="dcterms:W3CDTF">2023-06-22T18:48:18Z</dcterms:created>
  <dcterms:modified xsi:type="dcterms:W3CDTF">2023-06-28T19:45:46Z</dcterms:modified>
</cp:coreProperties>
</file>