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64" r:id="rId3"/>
    <p:sldId id="257" r:id="rId4"/>
    <p:sldId id="266" r:id="rId5"/>
    <p:sldId id="261" r:id="rId6"/>
    <p:sldId id="263" r:id="rId7"/>
    <p:sldId id="265" r:id="rId8"/>
    <p:sldId id="258" r:id="rId9"/>
    <p:sldId id="259" r:id="rId10"/>
    <p:sldId id="260"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441D"/>
    <a:srgbClr val="DEB796"/>
    <a:srgbClr val="DCAD98"/>
    <a:srgbClr val="6C8A22"/>
    <a:srgbClr val="FFFFFF"/>
    <a:srgbClr val="663300"/>
    <a:srgbClr val="CC9900"/>
    <a:srgbClr val="E0A494"/>
    <a:srgbClr val="DC9A88"/>
    <a:srgbClr val="F5C8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0230077-384F-4022-888A-0C2F1843F419}" type="datetimeFigureOut">
              <a:rPr lang="id-ID" smtClean="0"/>
              <a:t>19/05/2019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9E3700-3D6C-404F-BF64-66B08916666B}" type="slidenum">
              <a:rPr lang="id-ID" smtClean="0"/>
              <a:t>‹#›</a:t>
            </a:fld>
            <a:endParaRPr lang="id-ID"/>
          </a:p>
        </p:txBody>
      </p:sp>
    </p:spTree>
    <p:extLst>
      <p:ext uri="{BB962C8B-B14F-4D97-AF65-F5344CB8AC3E}">
        <p14:creationId xmlns:p14="http://schemas.microsoft.com/office/powerpoint/2010/main" val="206658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0230077-384F-4022-888A-0C2F1843F419}" type="datetimeFigureOut">
              <a:rPr lang="id-ID" smtClean="0"/>
              <a:t>19/05/2019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9E3700-3D6C-404F-BF64-66B08916666B}" type="slidenum">
              <a:rPr lang="id-ID" smtClean="0"/>
              <a:t>‹#›</a:t>
            </a:fld>
            <a:endParaRPr lang="id-ID"/>
          </a:p>
        </p:txBody>
      </p:sp>
    </p:spTree>
    <p:extLst>
      <p:ext uri="{BB962C8B-B14F-4D97-AF65-F5344CB8AC3E}">
        <p14:creationId xmlns:p14="http://schemas.microsoft.com/office/powerpoint/2010/main" val="2418747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0230077-384F-4022-888A-0C2F1843F419}" type="datetimeFigureOut">
              <a:rPr lang="id-ID" smtClean="0"/>
              <a:t>19/05/2019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9E3700-3D6C-404F-BF64-66B08916666B}" type="slidenum">
              <a:rPr lang="id-ID" smtClean="0"/>
              <a:t>‹#›</a:t>
            </a:fld>
            <a:endParaRPr lang="id-ID"/>
          </a:p>
        </p:txBody>
      </p:sp>
    </p:spTree>
    <p:extLst>
      <p:ext uri="{BB962C8B-B14F-4D97-AF65-F5344CB8AC3E}">
        <p14:creationId xmlns:p14="http://schemas.microsoft.com/office/powerpoint/2010/main" val="224633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0230077-384F-4022-888A-0C2F1843F419}" type="datetimeFigureOut">
              <a:rPr lang="id-ID" smtClean="0"/>
              <a:t>19/05/2019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9E3700-3D6C-404F-BF64-66B08916666B}" type="slidenum">
              <a:rPr lang="id-ID" smtClean="0"/>
              <a:t>‹#›</a:t>
            </a:fld>
            <a:endParaRPr lang="id-ID"/>
          </a:p>
        </p:txBody>
      </p:sp>
    </p:spTree>
    <p:extLst>
      <p:ext uri="{BB962C8B-B14F-4D97-AF65-F5344CB8AC3E}">
        <p14:creationId xmlns:p14="http://schemas.microsoft.com/office/powerpoint/2010/main" val="186431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230077-384F-4022-888A-0C2F1843F419}" type="datetimeFigureOut">
              <a:rPr lang="id-ID" smtClean="0"/>
              <a:t>19/05/2019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9E3700-3D6C-404F-BF64-66B08916666B}" type="slidenum">
              <a:rPr lang="id-ID" smtClean="0"/>
              <a:t>‹#›</a:t>
            </a:fld>
            <a:endParaRPr lang="id-ID"/>
          </a:p>
        </p:txBody>
      </p:sp>
    </p:spTree>
    <p:extLst>
      <p:ext uri="{BB962C8B-B14F-4D97-AF65-F5344CB8AC3E}">
        <p14:creationId xmlns:p14="http://schemas.microsoft.com/office/powerpoint/2010/main" val="107025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0230077-384F-4022-888A-0C2F1843F419}" type="datetimeFigureOut">
              <a:rPr lang="id-ID" smtClean="0"/>
              <a:t>19/05/2019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B9E3700-3D6C-404F-BF64-66B08916666B}" type="slidenum">
              <a:rPr lang="id-ID" smtClean="0"/>
              <a:t>‹#›</a:t>
            </a:fld>
            <a:endParaRPr lang="id-ID"/>
          </a:p>
        </p:txBody>
      </p:sp>
    </p:spTree>
    <p:extLst>
      <p:ext uri="{BB962C8B-B14F-4D97-AF65-F5344CB8AC3E}">
        <p14:creationId xmlns:p14="http://schemas.microsoft.com/office/powerpoint/2010/main" val="339909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0230077-384F-4022-888A-0C2F1843F419}" type="datetimeFigureOut">
              <a:rPr lang="id-ID" smtClean="0"/>
              <a:t>19/05/2019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B9E3700-3D6C-404F-BF64-66B08916666B}" type="slidenum">
              <a:rPr lang="id-ID" smtClean="0"/>
              <a:t>‹#›</a:t>
            </a:fld>
            <a:endParaRPr lang="id-ID"/>
          </a:p>
        </p:txBody>
      </p:sp>
    </p:spTree>
    <p:extLst>
      <p:ext uri="{BB962C8B-B14F-4D97-AF65-F5344CB8AC3E}">
        <p14:creationId xmlns:p14="http://schemas.microsoft.com/office/powerpoint/2010/main" val="138568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0230077-384F-4022-888A-0C2F1843F419}" type="datetimeFigureOut">
              <a:rPr lang="id-ID" smtClean="0"/>
              <a:t>19/05/2019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B9E3700-3D6C-404F-BF64-66B08916666B}" type="slidenum">
              <a:rPr lang="id-ID" smtClean="0"/>
              <a:t>‹#›</a:t>
            </a:fld>
            <a:endParaRPr lang="id-ID"/>
          </a:p>
        </p:txBody>
      </p:sp>
    </p:spTree>
    <p:extLst>
      <p:ext uri="{BB962C8B-B14F-4D97-AF65-F5344CB8AC3E}">
        <p14:creationId xmlns:p14="http://schemas.microsoft.com/office/powerpoint/2010/main" val="34103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30077-384F-4022-888A-0C2F1843F419}" type="datetimeFigureOut">
              <a:rPr lang="id-ID" smtClean="0"/>
              <a:t>19/05/2019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B9E3700-3D6C-404F-BF64-66B08916666B}" type="slidenum">
              <a:rPr lang="id-ID" smtClean="0"/>
              <a:t>‹#›</a:t>
            </a:fld>
            <a:endParaRPr lang="id-ID"/>
          </a:p>
        </p:txBody>
      </p:sp>
    </p:spTree>
    <p:extLst>
      <p:ext uri="{BB962C8B-B14F-4D97-AF65-F5344CB8AC3E}">
        <p14:creationId xmlns:p14="http://schemas.microsoft.com/office/powerpoint/2010/main" val="130166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230077-384F-4022-888A-0C2F1843F419}" type="datetimeFigureOut">
              <a:rPr lang="id-ID" smtClean="0"/>
              <a:t>19/05/2019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B9E3700-3D6C-404F-BF64-66B08916666B}" type="slidenum">
              <a:rPr lang="id-ID" smtClean="0"/>
              <a:t>‹#›</a:t>
            </a:fld>
            <a:endParaRPr lang="id-ID"/>
          </a:p>
        </p:txBody>
      </p:sp>
    </p:spTree>
    <p:extLst>
      <p:ext uri="{BB962C8B-B14F-4D97-AF65-F5344CB8AC3E}">
        <p14:creationId xmlns:p14="http://schemas.microsoft.com/office/powerpoint/2010/main" val="316722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230077-384F-4022-888A-0C2F1843F419}" type="datetimeFigureOut">
              <a:rPr lang="id-ID" smtClean="0"/>
              <a:t>19/05/2019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B9E3700-3D6C-404F-BF64-66B08916666B}" type="slidenum">
              <a:rPr lang="id-ID" smtClean="0"/>
              <a:t>‹#›</a:t>
            </a:fld>
            <a:endParaRPr lang="id-ID"/>
          </a:p>
        </p:txBody>
      </p:sp>
    </p:spTree>
    <p:extLst>
      <p:ext uri="{BB962C8B-B14F-4D97-AF65-F5344CB8AC3E}">
        <p14:creationId xmlns:p14="http://schemas.microsoft.com/office/powerpoint/2010/main" val="55643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30077-384F-4022-888A-0C2F1843F419}" type="datetimeFigureOut">
              <a:rPr lang="id-ID" smtClean="0"/>
              <a:t>19/05/2019</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E3700-3D6C-404F-BF64-66B08916666B}" type="slidenum">
              <a:rPr lang="id-ID" smtClean="0"/>
              <a:t>‹#›</a:t>
            </a:fld>
            <a:endParaRPr lang="id-ID"/>
          </a:p>
        </p:txBody>
      </p:sp>
    </p:spTree>
    <p:extLst>
      <p:ext uri="{BB962C8B-B14F-4D97-AF65-F5344CB8AC3E}">
        <p14:creationId xmlns:p14="http://schemas.microsoft.com/office/powerpoint/2010/main" val="32948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noFill/>
          <a:ln>
            <a:noFill/>
          </a:ln>
        </p:spPr>
        <p:txBody>
          <a:bodyPr>
            <a:normAutofit fontScale="90000"/>
          </a:bodyPr>
          <a:lstStyle/>
          <a:p>
            <a:pPr fontAlgn="base"/>
            <a:r>
              <a:rPr lang="id-ID" dirty="0">
                <a:solidFill>
                  <a:schemeClr val="bg1"/>
                </a:solidFill>
                <a:latin typeface="ISOCT" panose="00000400000000000000" pitchFamily="2" charset="0"/>
                <a:cs typeface="ISOCT" panose="00000400000000000000" pitchFamily="2" charset="0"/>
              </a:rPr>
              <a:t>Strongly Connected Components</a:t>
            </a:r>
          </a:p>
        </p:txBody>
      </p:sp>
      <p:pic>
        <p:nvPicPr>
          <p:cNvPr id="4"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920921">
            <a:off x="-441204" y="-84470"/>
            <a:ext cx="1501582" cy="1501582"/>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p:cNvSpPr>
            <a:spLocks noGrp="1"/>
          </p:cNvSpPr>
          <p:nvPr>
            <p:ph type="subTitle" idx="1"/>
          </p:nvPr>
        </p:nvSpPr>
        <p:spPr/>
        <p:txBody>
          <a:bodyPr/>
          <a:lstStyle/>
          <a:p>
            <a:r>
              <a:rPr lang="id-ID" b="1" dirty="0" smtClean="0">
                <a:solidFill>
                  <a:schemeClr val="bg1"/>
                </a:solidFill>
              </a:rPr>
              <a:t>BY : ALAA ILLIYYA	140810170008</a:t>
            </a:r>
          </a:p>
          <a:p>
            <a:endParaRPr lang="id-ID" dirty="0"/>
          </a:p>
        </p:txBody>
      </p:sp>
      <p:pic>
        <p:nvPicPr>
          <p:cNvPr id="7"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920921">
            <a:off x="-441205" y="808158"/>
            <a:ext cx="1501582" cy="15015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920921">
            <a:off x="-417062" y="1699585"/>
            <a:ext cx="1501582" cy="15015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920921">
            <a:off x="-392920" y="2591013"/>
            <a:ext cx="1501582" cy="15015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920921">
            <a:off x="-378258" y="3484527"/>
            <a:ext cx="1501582" cy="15015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920921">
            <a:off x="-373517" y="4378039"/>
            <a:ext cx="1501582" cy="15015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920921">
            <a:off x="-392921" y="5437626"/>
            <a:ext cx="1501582" cy="150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072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B3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778829" cy="1325563"/>
          </a:xfrm>
        </p:spPr>
        <p:txBody>
          <a:bodyPr/>
          <a:lstStyle/>
          <a:p>
            <a:r>
              <a:rPr lang="id-ID" dirty="0" smtClean="0">
                <a:solidFill>
                  <a:schemeClr val="bg1"/>
                </a:solidFill>
                <a:latin typeface="ISOCT" panose="00000400000000000000" pitchFamily="2" charset="0"/>
                <a:cs typeface="ISOCT" panose="00000400000000000000" pitchFamily="2" charset="0"/>
              </a:rPr>
              <a:t>COMPLEXITY</a:t>
            </a:r>
            <a:endParaRPr lang="id-ID" dirty="0">
              <a:solidFill>
                <a:schemeClr val="bg1"/>
              </a:solidFill>
              <a:latin typeface="ISOCT" panose="00000400000000000000" pitchFamily="2" charset="0"/>
              <a:cs typeface="ISOCT" panose="00000400000000000000" pitchFamily="2" charset="0"/>
            </a:endParaRPr>
          </a:p>
        </p:txBody>
      </p:sp>
      <p:pic>
        <p:nvPicPr>
          <p:cNvPr id="4"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31417">
            <a:off x="202363" y="5426171"/>
            <a:ext cx="1501582" cy="15015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53154" y="1581505"/>
            <a:ext cx="10466858" cy="3539430"/>
          </a:xfrm>
          <a:prstGeom prst="rect">
            <a:avLst/>
          </a:prstGeom>
          <a:noFill/>
        </p:spPr>
        <p:txBody>
          <a:bodyPr wrap="square" rtlCol="0">
            <a:spAutoFit/>
          </a:bodyPr>
          <a:lstStyle/>
          <a:p>
            <a:pPr marL="514350" indent="-514350">
              <a:buAutoNum type="arabicPeriod"/>
            </a:pPr>
            <a:r>
              <a:rPr lang="id-ID" sz="2800" dirty="0" smtClean="0">
                <a:latin typeface="ISOCPEUR" panose="020B0604020202020204" pitchFamily="34" charset="0"/>
              </a:rPr>
              <a:t>Call DFS(G) to compute finish time for each vertex. </a:t>
            </a:r>
          </a:p>
          <a:p>
            <a:r>
              <a:rPr lang="id-ID" sz="2800" dirty="0" smtClean="0">
                <a:latin typeface="ISOCPEUR" panose="020B0604020202020204" pitchFamily="34" charset="0"/>
              </a:rPr>
              <a:t>//DFS takes O(V+E)</a:t>
            </a:r>
          </a:p>
          <a:p>
            <a:r>
              <a:rPr lang="id-ID" sz="2800" dirty="0" smtClean="0">
                <a:latin typeface="ISOCPEUR" panose="020B0604020202020204" pitchFamily="34" charset="0"/>
              </a:rPr>
              <a:t>2. Compute G^T. </a:t>
            </a:r>
          </a:p>
          <a:p>
            <a:r>
              <a:rPr lang="id-ID" sz="2800" dirty="0" smtClean="0">
                <a:latin typeface="ISOCPEUR" panose="020B0604020202020204" pitchFamily="34" charset="0"/>
              </a:rPr>
              <a:t>// Computing transpose also takes O(V+E)</a:t>
            </a:r>
          </a:p>
          <a:p>
            <a:r>
              <a:rPr lang="id-ID" sz="2800" dirty="0" smtClean="0">
                <a:latin typeface="ISOCPEUR" panose="020B0604020202020204" pitchFamily="34" charset="0"/>
              </a:rPr>
              <a:t>3. Call DFS(G^T) on vertices in decreasing order of their finish times.</a:t>
            </a:r>
          </a:p>
          <a:p>
            <a:r>
              <a:rPr lang="id-ID" sz="2800" dirty="0" smtClean="0">
                <a:latin typeface="ISOCPEUR" panose="020B0604020202020204" pitchFamily="34" charset="0"/>
              </a:rPr>
              <a:t>// Again DFS takes O(V+E)</a:t>
            </a:r>
          </a:p>
          <a:p>
            <a:r>
              <a:rPr lang="id-ID" sz="2800" dirty="0" smtClean="0">
                <a:latin typeface="ISOCPEUR" panose="020B0604020202020204" pitchFamily="34" charset="0"/>
              </a:rPr>
              <a:t>4. Output: Vertices as separate SCC’s/</a:t>
            </a:r>
          </a:p>
          <a:p>
            <a:r>
              <a:rPr lang="id-ID" sz="2800" dirty="0" smtClean="0">
                <a:latin typeface="ISOCPEUR" panose="020B0604020202020204" pitchFamily="34" charset="0"/>
              </a:rPr>
              <a:t>Therefore, Overall Complexity = </a:t>
            </a:r>
            <a:r>
              <a:rPr lang="id-ID" sz="2800" dirty="0" smtClean="0">
                <a:solidFill>
                  <a:srgbClr val="C00000"/>
                </a:solidFill>
                <a:latin typeface="ISOCPEUR" panose="020B0604020202020204" pitchFamily="34" charset="0"/>
              </a:rPr>
              <a:t>O(V+E).</a:t>
            </a:r>
            <a:endParaRPr lang="id-ID" sz="2800" dirty="0">
              <a:solidFill>
                <a:srgbClr val="C00000"/>
              </a:solidFill>
              <a:latin typeface="ISOCPEUR" panose="020B0604020202020204" pitchFamily="34" charset="0"/>
            </a:endParaRPr>
          </a:p>
        </p:txBody>
      </p:sp>
    </p:spTree>
    <p:extLst>
      <p:ext uri="{BB962C8B-B14F-4D97-AF65-F5344CB8AC3E}">
        <p14:creationId xmlns:p14="http://schemas.microsoft.com/office/powerpoint/2010/main" val="1721369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1441D"/>
        </a:solidFill>
        <a:effectLst/>
      </p:bgPr>
    </p:bg>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78543" y="2159037"/>
            <a:ext cx="5054600" cy="2585323"/>
          </a:xfrm>
          <a:prstGeom prst="rect">
            <a:avLst/>
          </a:prstGeom>
          <a:solidFill>
            <a:srgbClr val="C1441D"/>
          </a:solidFill>
          <a:ln>
            <a:noFill/>
          </a:ln>
          <a:effectLst/>
        </p:spPr>
        <p:txBody>
          <a:bodyPr vert="horz" wrap="square" lIns="0" tIns="0" rIns="0" bIns="0" numCol="1" anchor="ctr" anchorCtr="0" compatLnSpc="1">
            <a:prstTxWarp prst="textNoShape">
              <a:avLst/>
            </a:prstTxWarp>
            <a:spAutoFit/>
          </a:bodyPr>
          <a:lstStyle/>
          <a:p>
            <a:pPr marL="0" lvl="0" indent="0" algn="just" eaLnBrk="0" fontAlgn="base" hangingPunct="0">
              <a:lnSpc>
                <a:spcPct val="100000"/>
              </a:lnSpc>
              <a:spcBef>
                <a:spcPct val="0"/>
              </a:spcBef>
              <a:spcAft>
                <a:spcPct val="0"/>
              </a:spcAft>
              <a:buNone/>
            </a:pPr>
            <a:r>
              <a:rPr lang="id-ID" sz="2400" dirty="0" smtClean="0">
                <a:solidFill>
                  <a:schemeClr val="bg1"/>
                </a:solidFill>
                <a:latin typeface="ISOCPEUR" panose="020B0604020202020204" pitchFamily="34" charset="0"/>
              </a:rPr>
              <a:t/>
            </a:r>
            <a:br>
              <a:rPr lang="id-ID" sz="2400" dirty="0" smtClean="0">
                <a:solidFill>
                  <a:schemeClr val="bg1"/>
                </a:solidFill>
                <a:latin typeface="ISOCPEUR" panose="020B0604020202020204" pitchFamily="34" charset="0"/>
              </a:rPr>
            </a:br>
            <a:r>
              <a:rPr lang="id-ID" sz="2400" dirty="0" smtClean="0">
                <a:solidFill>
                  <a:schemeClr val="bg1"/>
                </a:solidFill>
                <a:latin typeface="ISOCPEUR" panose="020B0604020202020204" pitchFamily="34" charset="0"/>
              </a:rPr>
              <a:t>Graph yang </a:t>
            </a:r>
            <a:r>
              <a:rPr lang="id-ID" sz="2400" dirty="0">
                <a:solidFill>
                  <a:schemeClr val="bg1"/>
                </a:solidFill>
                <a:latin typeface="ISOCPEUR" panose="020B0604020202020204" pitchFamily="34" charset="0"/>
              </a:rPr>
              <a:t>diarahkan sangat terhubung jika ada jalur antara semua pasangan simpul. </a:t>
            </a:r>
            <a:r>
              <a:rPr lang="id-ID" sz="2400" dirty="0" smtClean="0">
                <a:solidFill>
                  <a:schemeClr val="bg1"/>
                </a:solidFill>
                <a:latin typeface="ISOCPEUR" panose="020B0604020202020204" pitchFamily="34" charset="0"/>
              </a:rPr>
              <a:t>Strongly Connected Component </a:t>
            </a:r>
            <a:r>
              <a:rPr lang="id-ID" sz="2400" dirty="0">
                <a:solidFill>
                  <a:schemeClr val="bg1"/>
                </a:solidFill>
                <a:latin typeface="ISOCPEUR" panose="020B0604020202020204" pitchFamily="34" charset="0"/>
              </a:rPr>
              <a:t>(SCC) dari grafik berarah adalah subgraf yang terhubung sangat maksimal. Sebagai contoh, ada 3 SCC dalam </a:t>
            </a:r>
            <a:r>
              <a:rPr lang="id-ID" sz="2400" dirty="0" smtClean="0">
                <a:solidFill>
                  <a:schemeClr val="bg1"/>
                </a:solidFill>
                <a:latin typeface="ISOCPEUR" panose="020B0604020202020204" pitchFamily="34" charset="0"/>
              </a:rPr>
              <a:t>graph berikut.</a:t>
            </a:r>
            <a:endParaRPr kumimoji="0" lang="id-ID" altLang="id-ID" sz="2400" b="0" i="0" u="none" strike="noStrike" cap="none" normalizeH="0" baseline="0" dirty="0" smtClean="0">
              <a:ln>
                <a:noFill/>
              </a:ln>
              <a:solidFill>
                <a:schemeClr val="bg1"/>
              </a:solidFill>
              <a:effectLst/>
              <a:latin typeface="ISOCPEUR" panose="020B0604020202020204" pitchFamily="34" charset="0"/>
            </a:endParaRPr>
          </a:p>
        </p:txBody>
      </p:sp>
      <p:pic>
        <p:nvPicPr>
          <p:cNvPr id="9222" name="Picture 6" descr="S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458" y="899415"/>
            <a:ext cx="4497799" cy="25192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black and white square wallpap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26172"/>
            <a:ext cx="1501582" cy="15015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black and white square wallpap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0418" y="0"/>
            <a:ext cx="1501582" cy="15015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CCGraph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2457" y="3553128"/>
            <a:ext cx="4497799" cy="238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084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1441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7571" cy="1325563"/>
          </a:xfrm>
        </p:spPr>
        <p:txBody>
          <a:bodyPr/>
          <a:lstStyle/>
          <a:p>
            <a:r>
              <a:rPr lang="id-ID" dirty="0" smtClean="0">
                <a:solidFill>
                  <a:schemeClr val="bg1"/>
                </a:solidFill>
                <a:latin typeface="ISOCT" panose="00000400000000000000" pitchFamily="2" charset="0"/>
                <a:cs typeface="ISOCT" panose="00000400000000000000" pitchFamily="2" charset="0"/>
              </a:rPr>
              <a:t>ALGORITHM</a:t>
            </a:r>
            <a:endParaRPr lang="id-ID" dirty="0">
              <a:solidFill>
                <a:schemeClr val="bg1"/>
              </a:solidFill>
              <a:latin typeface="ISOCT" panose="00000400000000000000" pitchFamily="2" charset="0"/>
              <a:cs typeface="ISOCT" panose="00000400000000000000" pitchFamily="2" charset="0"/>
            </a:endParaRPr>
          </a:p>
        </p:txBody>
      </p:sp>
      <p:sp>
        <p:nvSpPr>
          <p:cNvPr id="3" name="Content Placeholder 2"/>
          <p:cNvSpPr>
            <a:spLocks noGrp="1"/>
          </p:cNvSpPr>
          <p:nvPr>
            <p:ph idx="1"/>
          </p:nvPr>
        </p:nvSpPr>
        <p:spPr>
          <a:xfrm>
            <a:off x="1259114" y="1690688"/>
            <a:ext cx="10515600" cy="4351338"/>
          </a:xfrm>
        </p:spPr>
        <p:txBody>
          <a:bodyPr>
            <a:normAutofit fontScale="85000" lnSpcReduction="10000"/>
          </a:bodyPr>
          <a:lstStyle/>
          <a:p>
            <a:pPr marL="0" indent="0">
              <a:buNone/>
            </a:pPr>
            <a:r>
              <a:rPr lang="id-ID" dirty="0" smtClean="0">
                <a:solidFill>
                  <a:schemeClr val="bg1"/>
                </a:solidFill>
                <a:latin typeface="ISOCPEUR" panose="020B0604020202020204" pitchFamily="34" charset="0"/>
              </a:rPr>
              <a:t>Kita dapat </a:t>
            </a:r>
            <a:r>
              <a:rPr lang="id-ID" dirty="0">
                <a:solidFill>
                  <a:schemeClr val="bg1"/>
                </a:solidFill>
                <a:latin typeface="ISOCPEUR" panose="020B0604020202020204" pitchFamily="34" charset="0"/>
              </a:rPr>
              <a:t>menemukan semua komponen yang sangat terhubung dalam waktu O (V + E) menggunakan algoritma Kosaraju. Berikut ini adalah detail algoritma Kosaraju. </a:t>
            </a:r>
            <a:endParaRPr lang="id-ID" dirty="0" smtClean="0">
              <a:solidFill>
                <a:schemeClr val="bg1"/>
              </a:solidFill>
              <a:latin typeface="ISOCPEUR" panose="020B0604020202020204" pitchFamily="34" charset="0"/>
            </a:endParaRPr>
          </a:p>
          <a:p>
            <a:pPr marL="514350" indent="-514350">
              <a:buAutoNum type="arabicParenR"/>
            </a:pPr>
            <a:r>
              <a:rPr lang="id-ID" dirty="0" smtClean="0">
                <a:solidFill>
                  <a:schemeClr val="bg1"/>
                </a:solidFill>
                <a:latin typeface="ISOCPEUR" panose="020B0604020202020204" pitchFamily="34" charset="0"/>
              </a:rPr>
              <a:t>Buat </a:t>
            </a:r>
            <a:r>
              <a:rPr lang="id-ID" dirty="0">
                <a:solidFill>
                  <a:schemeClr val="bg1"/>
                </a:solidFill>
                <a:latin typeface="ISOCPEUR" panose="020B0604020202020204" pitchFamily="34" charset="0"/>
              </a:rPr>
              <a:t>tumpukan kosong ‘S’ dan lakukan DFS traversal dari sebuah grafik. Dalam DFS traversal, setelah memanggil DFS rekursif untuk vertex yang berdekatan, dorong vertex ke stack. Dalam grafik di atas, jika kita memulai DFS dari titik 0, kita mendapatkan simpul dalam tumpukan sebagai 1, 2, 4, 3, 0. </a:t>
            </a:r>
            <a:endParaRPr lang="id-ID" dirty="0" smtClean="0">
              <a:solidFill>
                <a:schemeClr val="bg1"/>
              </a:solidFill>
              <a:latin typeface="ISOCPEUR" panose="020B0604020202020204" pitchFamily="34" charset="0"/>
            </a:endParaRPr>
          </a:p>
          <a:p>
            <a:pPr marL="514350" indent="-514350">
              <a:buAutoNum type="arabicParenR"/>
            </a:pPr>
            <a:r>
              <a:rPr lang="id-ID" dirty="0" smtClean="0">
                <a:solidFill>
                  <a:schemeClr val="bg1"/>
                </a:solidFill>
                <a:latin typeface="ISOCPEUR" panose="020B0604020202020204" pitchFamily="34" charset="0"/>
              </a:rPr>
              <a:t>Membalikkan </a:t>
            </a:r>
            <a:r>
              <a:rPr lang="id-ID" dirty="0">
                <a:solidFill>
                  <a:schemeClr val="bg1"/>
                </a:solidFill>
                <a:latin typeface="ISOCPEUR" panose="020B0604020202020204" pitchFamily="34" charset="0"/>
              </a:rPr>
              <a:t>arah semua busur untuk mendapatkan </a:t>
            </a:r>
            <a:r>
              <a:rPr lang="id-ID" dirty="0" smtClean="0">
                <a:solidFill>
                  <a:schemeClr val="bg1"/>
                </a:solidFill>
                <a:latin typeface="ISOCPEUR" panose="020B0604020202020204" pitchFamily="34" charset="0"/>
              </a:rPr>
              <a:t>graph </a:t>
            </a:r>
            <a:r>
              <a:rPr lang="id-ID" dirty="0">
                <a:solidFill>
                  <a:schemeClr val="bg1"/>
                </a:solidFill>
                <a:latin typeface="ISOCPEUR" panose="020B0604020202020204" pitchFamily="34" charset="0"/>
              </a:rPr>
              <a:t>transpose. </a:t>
            </a:r>
            <a:endParaRPr lang="id-ID" dirty="0" smtClean="0">
              <a:solidFill>
                <a:schemeClr val="bg1"/>
              </a:solidFill>
              <a:latin typeface="ISOCPEUR" panose="020B0604020202020204" pitchFamily="34" charset="0"/>
            </a:endParaRPr>
          </a:p>
          <a:p>
            <a:pPr marL="514350" indent="-514350">
              <a:buAutoNum type="arabicParenR"/>
            </a:pPr>
            <a:r>
              <a:rPr lang="id-ID" dirty="0" smtClean="0">
                <a:solidFill>
                  <a:schemeClr val="bg1"/>
                </a:solidFill>
                <a:latin typeface="ISOCPEUR" panose="020B0604020202020204" pitchFamily="34" charset="0"/>
              </a:rPr>
              <a:t>Satu </a:t>
            </a:r>
            <a:r>
              <a:rPr lang="id-ID" dirty="0">
                <a:solidFill>
                  <a:schemeClr val="bg1"/>
                </a:solidFill>
                <a:latin typeface="ISOCPEUR" panose="020B0604020202020204" pitchFamily="34" charset="0"/>
              </a:rPr>
              <a:t>per satu pop sebuah titik dari S sementara S tidak kosong. Biarkan titik muncul menjadi ‘v’. Ambil v sebagai sumber dan lakukan DFS (panggil DFSUtil (v)). DFS mulai dari v mencetak komponen yang sangat terhubung dari v. Pada contoh di atas</a:t>
            </a:r>
            <a:r>
              <a:rPr lang="id-ID" dirty="0" smtClean="0">
                <a:solidFill>
                  <a:schemeClr val="bg1"/>
                </a:solidFill>
                <a:latin typeface="ISOCPEUR" panose="020B0604020202020204" pitchFamily="34" charset="0"/>
              </a:rPr>
              <a:t>, </a:t>
            </a:r>
            <a:r>
              <a:rPr lang="id-ID" dirty="0">
                <a:solidFill>
                  <a:schemeClr val="bg1"/>
                </a:solidFill>
                <a:latin typeface="ISOCPEUR" panose="020B0604020202020204" pitchFamily="34" charset="0"/>
              </a:rPr>
              <a:t>memproses simpul dalam urutan 0, 3, 4, 2, 1 (Satu per satu muncul dari tumpukan).</a:t>
            </a:r>
          </a:p>
        </p:txBody>
      </p:sp>
      <p:pic>
        <p:nvPicPr>
          <p:cNvPr id="1026"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426172"/>
            <a:ext cx="1501582" cy="15015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0418" y="0"/>
            <a:ext cx="1501582" cy="150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935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1441D"/>
        </a:solidFill>
        <a:effectLst/>
      </p:bgPr>
    </p:bg>
    <p:spTree>
      <p:nvGrpSpPr>
        <p:cNvPr id="1" name=""/>
        <p:cNvGrpSpPr/>
        <p:nvPr/>
      </p:nvGrpSpPr>
      <p:grpSpPr>
        <a:xfrm>
          <a:off x="0" y="0"/>
          <a:ext cx="0" cy="0"/>
          <a:chOff x="0" y="0"/>
          <a:chExt cx="0" cy="0"/>
        </a:xfrm>
      </p:grpSpPr>
      <p:pic>
        <p:nvPicPr>
          <p:cNvPr id="6"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426172"/>
            <a:ext cx="1501582" cy="15015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146761"/>
            <a:ext cx="10515600" cy="1325563"/>
          </a:xfrm>
        </p:spPr>
        <p:txBody>
          <a:bodyPr/>
          <a:lstStyle/>
          <a:p>
            <a:r>
              <a:rPr lang="id-ID" dirty="0" smtClean="0">
                <a:solidFill>
                  <a:schemeClr val="bg1"/>
                </a:solidFill>
                <a:latin typeface="ISOCT" panose="00000400000000000000" pitchFamily="2" charset="0"/>
                <a:cs typeface="ISOCT" panose="00000400000000000000" pitchFamily="2" charset="0"/>
              </a:rPr>
              <a:t>Cont.</a:t>
            </a:r>
            <a:endParaRPr lang="id-ID" dirty="0">
              <a:solidFill>
                <a:schemeClr val="bg1"/>
              </a:solidFill>
              <a:latin typeface="ISOCT" panose="00000400000000000000" pitchFamily="2" charset="0"/>
              <a:cs typeface="ISOCT" panose="00000400000000000000" pitchFamily="2" charset="0"/>
            </a:endParaRPr>
          </a:p>
        </p:txBody>
      </p:sp>
      <p:sp>
        <p:nvSpPr>
          <p:cNvPr id="3" name="Content Placeholder 2"/>
          <p:cNvSpPr>
            <a:spLocks noGrp="1"/>
          </p:cNvSpPr>
          <p:nvPr>
            <p:ph idx="1"/>
          </p:nvPr>
        </p:nvSpPr>
        <p:spPr>
          <a:xfrm>
            <a:off x="838200" y="930959"/>
            <a:ext cx="11158182" cy="4351338"/>
          </a:xfrm>
          <a:noFill/>
        </p:spPr>
        <p:txBody>
          <a:bodyPr>
            <a:normAutofit/>
          </a:bodyPr>
          <a:lstStyle/>
          <a:p>
            <a:pPr marL="0" indent="0">
              <a:buNone/>
            </a:pPr>
            <a:r>
              <a:rPr lang="id-ID" sz="2400" dirty="0" smtClean="0">
                <a:solidFill>
                  <a:schemeClr val="bg1"/>
                </a:solidFill>
                <a:latin typeface="ISOCPEUR" panose="020B0604020202020204" pitchFamily="34" charset="0"/>
              </a:rPr>
              <a:t/>
            </a:r>
            <a:br>
              <a:rPr lang="id-ID" sz="2400" dirty="0" smtClean="0">
                <a:solidFill>
                  <a:schemeClr val="bg1"/>
                </a:solidFill>
                <a:latin typeface="ISOCPEUR" panose="020B0604020202020204" pitchFamily="34" charset="0"/>
              </a:rPr>
            </a:br>
            <a:r>
              <a:rPr lang="id-ID" sz="2400" dirty="0" smtClean="0">
                <a:solidFill>
                  <a:schemeClr val="bg1"/>
                </a:solidFill>
                <a:latin typeface="ISOCPEUR" panose="020B0604020202020204" pitchFamily="34" charset="0"/>
              </a:rPr>
              <a:t>1) Inisialisasi semua simpul sebagai tidak dikunjungi. </a:t>
            </a:r>
          </a:p>
          <a:p>
            <a:pPr marL="0" indent="0">
              <a:buNone/>
            </a:pPr>
            <a:r>
              <a:rPr lang="id-ID" sz="2400" dirty="0" smtClean="0">
                <a:solidFill>
                  <a:schemeClr val="bg1"/>
                </a:solidFill>
                <a:latin typeface="ISOCPEUR" panose="020B0604020202020204" pitchFamily="34" charset="0"/>
              </a:rPr>
              <a:t>2) Lakukan lintasan DFS grafik mulai dari sembarang titik v. Jika lintasan DFS tidak mengunjungi semua simpul, maka kembalikan false. </a:t>
            </a:r>
          </a:p>
          <a:p>
            <a:pPr marL="0" indent="0">
              <a:buNone/>
            </a:pPr>
            <a:r>
              <a:rPr lang="id-ID" sz="2400" dirty="0" smtClean="0">
                <a:solidFill>
                  <a:schemeClr val="bg1"/>
                </a:solidFill>
                <a:latin typeface="ISOCPEUR" panose="020B0604020202020204" pitchFamily="34" charset="0"/>
              </a:rPr>
              <a:t>3) Membalikkan semua busur (atau menemukan transpos atau membalikkan grafik) </a:t>
            </a:r>
          </a:p>
          <a:p>
            <a:pPr marL="0" indent="0">
              <a:buNone/>
            </a:pPr>
            <a:r>
              <a:rPr lang="id-ID" sz="2400" dirty="0" smtClean="0">
                <a:solidFill>
                  <a:schemeClr val="bg1"/>
                </a:solidFill>
                <a:latin typeface="ISOCPEUR" panose="020B0604020202020204" pitchFamily="34" charset="0"/>
              </a:rPr>
              <a:t>4) Tandai semua simpul sebagai tidak-dikunjungi dalam grafik terbalik. 5) Lakukan traversal DFS dari grafik terbalik mulai dari titik v yang sama (Sama seperti langkah 2). Jika DFS traversal tidak mengunjungi semua simpul, maka kembalikan false. Kalau tidak, kembalikan benar.</a:t>
            </a:r>
            <a:endParaRPr lang="id-ID" sz="2400" dirty="0">
              <a:solidFill>
                <a:schemeClr val="bg1"/>
              </a:solidFill>
              <a:latin typeface="ISOCPEUR" panose="020B0604020202020204" pitchFamily="34" charset="0"/>
            </a:endParaRPr>
          </a:p>
        </p:txBody>
      </p:sp>
      <p:sp>
        <p:nvSpPr>
          <p:cNvPr id="4" name="Rectangle 3"/>
          <p:cNvSpPr/>
          <p:nvPr/>
        </p:nvSpPr>
        <p:spPr>
          <a:xfrm>
            <a:off x="838200" y="4485934"/>
            <a:ext cx="11158182" cy="1938992"/>
          </a:xfrm>
          <a:prstGeom prst="rect">
            <a:avLst/>
          </a:prstGeom>
          <a:solidFill>
            <a:srgbClr val="C1441D"/>
          </a:solidFill>
        </p:spPr>
        <p:txBody>
          <a:bodyPr wrap="square">
            <a:spAutoFit/>
          </a:bodyPr>
          <a:lstStyle/>
          <a:p>
            <a:r>
              <a:rPr lang="id-ID" sz="2400" b="0" i="0" dirty="0" smtClean="0">
                <a:solidFill>
                  <a:schemeClr val="bg1"/>
                </a:solidFill>
                <a:effectLst/>
                <a:latin typeface="ISOCPEUR" panose="020B0604020202020204" pitchFamily="34" charset="0"/>
              </a:rPr>
              <a:t>Idenya adalah, jika setiap node dapat dicapai dari vertex v, dan setiap node dapat mencapai v, maka grafiknya sangat terhubung. Pada langkah 2, kami memeriksa apakah semua simpul dapat dijangkau dari v. Pada langkah 4, kami memeriksa apakah semua simpul dapat mencapai v (Dalam grafik terbalik, jika semua simpul dapat dijangkau dari v, maka semua simpul dapat mencapai v dalam grafik asli).</a:t>
            </a:r>
            <a:endParaRPr lang="id-ID" sz="2400" dirty="0">
              <a:solidFill>
                <a:schemeClr val="bg1"/>
              </a:solidFill>
              <a:latin typeface="ISOCPEUR" panose="020B0604020202020204" pitchFamily="34" charset="0"/>
            </a:endParaRPr>
          </a:p>
        </p:txBody>
      </p:sp>
      <p:pic>
        <p:nvPicPr>
          <p:cNvPr id="5"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0418" y="0"/>
            <a:ext cx="1501582" cy="150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915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B7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4261"/>
            <a:ext cx="3370943" cy="1325563"/>
          </a:xfrm>
        </p:spPr>
        <p:txBody>
          <a:bodyPr/>
          <a:lstStyle/>
          <a:p>
            <a:r>
              <a:rPr lang="id-ID" dirty="0">
                <a:solidFill>
                  <a:schemeClr val="bg1"/>
                </a:solidFill>
                <a:latin typeface="ISOCT" panose="00000400000000000000" pitchFamily="2" charset="0"/>
                <a:cs typeface="ISOCT" panose="00000400000000000000" pitchFamily="2" charset="0"/>
              </a:rPr>
              <a:t>P</a:t>
            </a:r>
            <a:r>
              <a:rPr lang="id-ID" dirty="0" smtClean="0">
                <a:solidFill>
                  <a:schemeClr val="bg1"/>
                </a:solidFill>
                <a:latin typeface="ISOCT" panose="00000400000000000000" pitchFamily="2" charset="0"/>
                <a:cs typeface="ISOCT" panose="00000400000000000000" pitchFamily="2" charset="0"/>
              </a:rPr>
              <a:t>ROGRAM</a:t>
            </a:r>
            <a:endParaRPr lang="id-ID" dirty="0">
              <a:solidFill>
                <a:schemeClr val="bg1"/>
              </a:solidFill>
              <a:latin typeface="ISOCT" panose="00000400000000000000" pitchFamily="2" charset="0"/>
              <a:cs typeface="ISOCT" panose="00000400000000000000" pitchFamily="2" charset="0"/>
            </a:endParaRPr>
          </a:p>
        </p:txBody>
      </p:sp>
      <p:pic>
        <p:nvPicPr>
          <p:cNvPr id="4"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06514">
            <a:off x="8394709" y="5383391"/>
            <a:ext cx="1184171" cy="11841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06514">
            <a:off x="9544050" y="5383392"/>
            <a:ext cx="1184171" cy="11841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06514">
            <a:off x="10648780" y="5383392"/>
            <a:ext cx="1184171" cy="118417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Grp="1" noChangeArrowheads="1"/>
          </p:cNvSpPr>
          <p:nvPr>
            <p:ph idx="1"/>
          </p:nvPr>
        </p:nvSpPr>
        <p:spPr bwMode="auto">
          <a:xfrm>
            <a:off x="404824" y="1150781"/>
            <a:ext cx="5381826"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rgbClr val="008200"/>
                </a:solidFill>
                <a:effectLst/>
                <a:latin typeface="Consolas" panose="020B0609020204030204" pitchFamily="49" charset="0"/>
              </a:rPr>
              <a:t>// C++ Implementation of Kosaraju's algorithm to print all SCCs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rgbClr val="808080"/>
                </a:solidFill>
                <a:effectLst/>
                <a:latin typeface="Consolas" panose="020B0609020204030204" pitchFamily="49" charset="0"/>
              </a:rPr>
              <a:t>#include &lt;iostream&gt;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rgbClr val="808080"/>
                </a:solidFill>
                <a:effectLst/>
                <a:latin typeface="Consolas" panose="020B0609020204030204" pitchFamily="49" charset="0"/>
              </a:rPr>
              <a:t>#include &lt;list&gt;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rgbClr val="808080"/>
                </a:solidFill>
                <a:effectLst/>
                <a:latin typeface="Consolas" panose="020B0609020204030204" pitchFamily="49" charset="0"/>
              </a:rPr>
              <a:t>#include &lt;stack&gt;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1" i="0" u="none" strike="noStrike" cap="none" normalizeH="0" baseline="0" dirty="0" smtClean="0">
                <a:ln>
                  <a:noFill/>
                </a:ln>
                <a:solidFill>
                  <a:srgbClr val="006699"/>
                </a:solidFill>
                <a:effectLst/>
                <a:latin typeface="Consolas" panose="020B0609020204030204" pitchFamily="49" charset="0"/>
              </a:rPr>
              <a:t>using</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1" i="0" u="none" strike="noStrike" cap="none" normalizeH="0" baseline="0" dirty="0" smtClean="0">
                <a:ln>
                  <a:noFill/>
                </a:ln>
                <a:solidFill>
                  <a:srgbClr val="006699"/>
                </a:solidFill>
                <a:effectLst/>
                <a:latin typeface="Consolas" panose="020B0609020204030204" pitchFamily="49" charset="0"/>
              </a:rPr>
              <a:t>namespace</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std;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1" i="0" u="none" strike="noStrike" cap="none" normalizeH="0" baseline="0" dirty="0" smtClean="0">
                <a:ln>
                  <a:noFill/>
                </a:ln>
                <a:solidFill>
                  <a:srgbClr val="006699"/>
                </a:solidFill>
                <a:effectLst/>
                <a:latin typeface="Consolas" panose="020B0609020204030204" pitchFamily="49" charset="0"/>
              </a:rPr>
              <a:t>class</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Graph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rgbClr val="000000"/>
                </a:solidFill>
                <a:effectLst/>
                <a:latin typeface="Consolas" panose="020B0609020204030204" pitchFamily="49" charset="0"/>
              </a:rPr>
              <a: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1" i="0" u="none" strike="noStrike" cap="none" normalizeH="0" baseline="0" dirty="0" smtClean="0">
                <a:ln>
                  <a:noFill/>
                </a:ln>
                <a:solidFill>
                  <a:srgbClr val="808080"/>
                </a:solidFill>
                <a:effectLst/>
                <a:latin typeface="Consolas" panose="020B0609020204030204" pitchFamily="49" charset="0"/>
              </a:rPr>
              <a:t>int</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V;    </a:t>
            </a:r>
            <a:r>
              <a:rPr kumimoji="0" lang="id-ID" altLang="id-ID" sz="1000" b="0" i="0" u="none" strike="noStrike" cap="none" normalizeH="0" baseline="0" dirty="0" smtClean="0">
                <a:ln>
                  <a:noFill/>
                </a:ln>
                <a:solidFill>
                  <a:srgbClr val="008200"/>
                </a:solidFill>
                <a:effectLst/>
                <a:latin typeface="Consolas" panose="020B0609020204030204" pitchFamily="49" charset="0"/>
              </a:rPr>
              <a:t>// No. of vertices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list&lt;</a:t>
            </a:r>
            <a:r>
              <a:rPr kumimoji="0" lang="id-ID" altLang="id-ID" sz="1000" b="1" i="0" u="none" strike="noStrike" cap="none" normalizeH="0" baseline="0" dirty="0" smtClean="0">
                <a:ln>
                  <a:noFill/>
                </a:ln>
                <a:solidFill>
                  <a:srgbClr val="808080"/>
                </a:solidFill>
                <a:effectLst/>
                <a:latin typeface="Consolas" panose="020B0609020204030204" pitchFamily="49" charset="0"/>
              </a:rPr>
              <a:t>int</a:t>
            </a:r>
            <a:r>
              <a:rPr kumimoji="0" lang="id-ID" altLang="id-ID" sz="1000" b="0" i="0" u="none" strike="noStrike" cap="none" normalizeH="0" baseline="0" dirty="0" smtClean="0">
                <a:ln>
                  <a:noFill/>
                </a:ln>
                <a:solidFill>
                  <a:srgbClr val="000000"/>
                </a:solidFill>
                <a:effectLst/>
                <a:latin typeface="Consolas" panose="020B0609020204030204" pitchFamily="49" charset="0"/>
              </a:rPr>
              <a:t>&gt; *adj;    </a:t>
            </a:r>
            <a:r>
              <a:rPr kumimoji="0" lang="id-ID" altLang="id-ID" sz="1000" b="0" i="0" u="none" strike="noStrike" cap="none" normalizeH="0" baseline="0" dirty="0" smtClean="0">
                <a:ln>
                  <a:noFill/>
                </a:ln>
                <a:solidFill>
                  <a:srgbClr val="008200"/>
                </a:solidFill>
                <a:effectLst/>
                <a:latin typeface="Consolas" panose="020B0609020204030204" pitchFamily="49" charset="0"/>
              </a:rPr>
              <a:t>// An array of adjacency lists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8200"/>
                </a:solidFill>
                <a:effectLst/>
                <a:latin typeface="Consolas" panose="020B0609020204030204" pitchFamily="49" charset="0"/>
              </a:rPr>
              <a:t>// Fills Stack with vertices (in increasing order of finishing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8200"/>
                </a:solidFill>
                <a:effectLst/>
                <a:latin typeface="Consolas" panose="020B0609020204030204" pitchFamily="49" charset="0"/>
              </a:rPr>
              <a:t>// times). The top element of stack has the maximum finishing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8200"/>
                </a:solidFill>
                <a:effectLst/>
                <a:latin typeface="Consolas" panose="020B0609020204030204" pitchFamily="49" charset="0"/>
              </a:rPr>
              <a:t>// time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1" i="0" u="none" strike="noStrike" cap="none" normalizeH="0" baseline="0" dirty="0" smtClean="0">
                <a:ln>
                  <a:noFill/>
                </a:ln>
                <a:solidFill>
                  <a:srgbClr val="006699"/>
                </a:solidFill>
                <a:effectLst/>
                <a:latin typeface="Consolas" panose="020B0609020204030204" pitchFamily="49" charset="0"/>
              </a:rPr>
              <a:t>void</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fillOrder(</a:t>
            </a:r>
            <a:r>
              <a:rPr kumimoji="0" lang="id-ID" altLang="id-ID" sz="1000" b="1" i="0" u="none" strike="noStrike" cap="none" normalizeH="0" baseline="0" dirty="0" smtClean="0">
                <a:ln>
                  <a:noFill/>
                </a:ln>
                <a:solidFill>
                  <a:srgbClr val="808080"/>
                </a:solidFill>
                <a:effectLst/>
                <a:latin typeface="Consolas" panose="020B0609020204030204" pitchFamily="49" charset="0"/>
              </a:rPr>
              <a:t>int</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v, </a:t>
            </a:r>
            <a:r>
              <a:rPr kumimoji="0" lang="id-ID" altLang="id-ID" sz="1000" b="1" i="0" u="none" strike="noStrike" cap="none" normalizeH="0" baseline="0" dirty="0" smtClean="0">
                <a:ln>
                  <a:noFill/>
                </a:ln>
                <a:solidFill>
                  <a:srgbClr val="808080"/>
                </a:solidFill>
                <a:effectLst/>
                <a:latin typeface="Consolas" panose="020B0609020204030204" pitchFamily="49" charset="0"/>
              </a:rPr>
              <a:t>bool</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visited[], stack&lt;</a:t>
            </a:r>
            <a:r>
              <a:rPr kumimoji="0" lang="id-ID" altLang="id-ID" sz="1000" b="1" i="0" u="none" strike="noStrike" cap="none" normalizeH="0" baseline="0" dirty="0" smtClean="0">
                <a:ln>
                  <a:noFill/>
                </a:ln>
                <a:solidFill>
                  <a:srgbClr val="808080"/>
                </a:solidFill>
                <a:effectLst/>
                <a:latin typeface="Consolas" panose="020B0609020204030204" pitchFamily="49" charset="0"/>
              </a:rPr>
              <a:t>int</a:t>
            </a:r>
            <a:r>
              <a:rPr kumimoji="0" lang="id-ID" altLang="id-ID" sz="1000" b="0" i="0" u="none" strike="noStrike" cap="none" normalizeH="0" baseline="0" dirty="0" smtClean="0">
                <a:ln>
                  <a:noFill/>
                </a:ln>
                <a:solidFill>
                  <a:srgbClr val="000000"/>
                </a:solidFill>
                <a:effectLst/>
                <a:latin typeface="Consolas" panose="020B0609020204030204" pitchFamily="49" charset="0"/>
              </a:rPr>
              <a:t>&gt; &amp;Stack);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8200"/>
                </a:solidFill>
                <a:effectLst/>
                <a:latin typeface="Consolas" panose="020B0609020204030204" pitchFamily="49" charset="0"/>
              </a:rPr>
              <a:t>// A recursive function to print DFS starting from v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1" i="0" u="none" strike="noStrike" cap="none" normalizeH="0" baseline="0" dirty="0" smtClean="0">
                <a:ln>
                  <a:noFill/>
                </a:ln>
                <a:solidFill>
                  <a:srgbClr val="006699"/>
                </a:solidFill>
                <a:effectLst/>
                <a:latin typeface="Consolas" panose="020B0609020204030204" pitchFamily="49" charset="0"/>
              </a:rPr>
              <a:t>void</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DFSUtil(</a:t>
            </a:r>
            <a:r>
              <a:rPr kumimoji="0" lang="id-ID" altLang="id-ID" sz="1000" b="1" i="0" u="none" strike="noStrike" cap="none" normalizeH="0" baseline="0" dirty="0" smtClean="0">
                <a:ln>
                  <a:noFill/>
                </a:ln>
                <a:solidFill>
                  <a:srgbClr val="808080"/>
                </a:solidFill>
                <a:effectLst/>
                <a:latin typeface="Consolas" panose="020B0609020204030204" pitchFamily="49" charset="0"/>
              </a:rPr>
              <a:t>int</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v, </a:t>
            </a:r>
            <a:r>
              <a:rPr kumimoji="0" lang="id-ID" altLang="id-ID" sz="1000" b="1" i="0" u="none" strike="noStrike" cap="none" normalizeH="0" baseline="0" dirty="0" smtClean="0">
                <a:ln>
                  <a:noFill/>
                </a:ln>
                <a:solidFill>
                  <a:srgbClr val="808080"/>
                </a:solidFill>
                <a:effectLst/>
                <a:latin typeface="Consolas" panose="020B0609020204030204" pitchFamily="49" charset="0"/>
              </a:rPr>
              <a:t>bool</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visited[]);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1" i="0" u="none" strike="noStrike" cap="none" normalizeH="0" baseline="0" dirty="0" smtClean="0">
                <a:ln>
                  <a:noFill/>
                </a:ln>
                <a:solidFill>
                  <a:srgbClr val="006699"/>
                </a:solidFill>
                <a:effectLst/>
                <a:latin typeface="Consolas" panose="020B0609020204030204" pitchFamily="49" charset="0"/>
              </a:rPr>
              <a:t>public</a:t>
            </a:r>
            <a:r>
              <a:rPr kumimoji="0" lang="id-ID" altLang="id-ID" sz="1000" b="0" i="0" u="none" strike="noStrike" cap="none" normalizeH="0" baseline="0" dirty="0" smtClean="0">
                <a:ln>
                  <a:noFill/>
                </a:ln>
                <a:solidFill>
                  <a:srgbClr val="000000"/>
                </a:solidFill>
                <a:effectLst/>
                <a:latin typeface="Consolas" panose="020B0609020204030204" pitchFamily="49" charset="0"/>
              </a:rPr>
              <a: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Graph(</a:t>
            </a:r>
            <a:r>
              <a:rPr kumimoji="0" lang="id-ID" altLang="id-ID" sz="1000" b="1" i="0" u="none" strike="noStrike" cap="none" normalizeH="0" baseline="0" dirty="0" smtClean="0">
                <a:ln>
                  <a:noFill/>
                </a:ln>
                <a:solidFill>
                  <a:srgbClr val="808080"/>
                </a:solidFill>
                <a:effectLst/>
                <a:latin typeface="Consolas" panose="020B0609020204030204" pitchFamily="49" charset="0"/>
              </a:rPr>
              <a:t>int</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V);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1" i="0" u="none" strike="noStrike" cap="none" normalizeH="0" baseline="0" dirty="0" smtClean="0">
                <a:ln>
                  <a:noFill/>
                </a:ln>
                <a:solidFill>
                  <a:srgbClr val="006699"/>
                </a:solidFill>
                <a:effectLst/>
                <a:latin typeface="Consolas" panose="020B0609020204030204" pitchFamily="49" charset="0"/>
              </a:rPr>
              <a:t>void</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addEdge(</a:t>
            </a:r>
            <a:r>
              <a:rPr kumimoji="0" lang="id-ID" altLang="id-ID" sz="1000" b="1" i="0" u="none" strike="noStrike" cap="none" normalizeH="0" baseline="0" dirty="0" smtClean="0">
                <a:ln>
                  <a:noFill/>
                </a:ln>
                <a:solidFill>
                  <a:srgbClr val="808080"/>
                </a:solidFill>
                <a:effectLst/>
                <a:latin typeface="Consolas" panose="020B0609020204030204" pitchFamily="49" charset="0"/>
              </a:rPr>
              <a:t>int</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v, </a:t>
            </a:r>
            <a:r>
              <a:rPr kumimoji="0" lang="id-ID" altLang="id-ID" sz="1000" b="1" i="0" u="none" strike="noStrike" cap="none" normalizeH="0" baseline="0" dirty="0" smtClean="0">
                <a:ln>
                  <a:noFill/>
                </a:ln>
                <a:solidFill>
                  <a:srgbClr val="808080"/>
                </a:solidFill>
                <a:effectLst/>
                <a:latin typeface="Consolas" panose="020B0609020204030204" pitchFamily="49" charset="0"/>
              </a:rPr>
              <a:t>int</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w);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8200"/>
                </a:solidFill>
                <a:effectLst/>
                <a:latin typeface="Consolas" panose="020B0609020204030204" pitchFamily="49" charset="0"/>
              </a:rPr>
              <a:t>// The main function that finds and prints strongly connected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8200"/>
                </a:solidFill>
                <a:effectLst/>
                <a:latin typeface="Consolas" panose="020B0609020204030204" pitchFamily="49" charset="0"/>
              </a:rPr>
              <a:t>// components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1" i="0" u="none" strike="noStrike" cap="none" normalizeH="0" baseline="0" dirty="0" smtClean="0">
                <a:ln>
                  <a:noFill/>
                </a:ln>
                <a:solidFill>
                  <a:srgbClr val="006699"/>
                </a:solidFill>
                <a:effectLst/>
                <a:latin typeface="Consolas" panose="020B0609020204030204" pitchFamily="49" charset="0"/>
              </a:rPr>
              <a:t>void</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printSCCs();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8200"/>
                </a:solidFill>
                <a:effectLst/>
                <a:latin typeface="Consolas" panose="020B0609020204030204" pitchFamily="49" charset="0"/>
              </a:rPr>
              <a:t>// Function that returns reverse (or transpose) of this graph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Graph getTranspose();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rgbClr val="000000"/>
                </a:solidFill>
                <a:effectLst/>
                <a:latin typeface="Consolas" panose="020B0609020204030204" pitchFamily="49" charset="0"/>
              </a:rPr>
              <a: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rgbClr val="000000"/>
                </a:solidFill>
                <a:effectLst/>
                <a:latin typeface="Consolas" panose="020B0609020204030204" pitchFamily="49" charset="0"/>
              </a:rPr>
              <a:t>Graph::Graph(</a:t>
            </a:r>
            <a:r>
              <a:rPr kumimoji="0" lang="id-ID" altLang="id-ID" sz="1000" b="1" i="0" u="none" strike="noStrike" cap="none" normalizeH="0" baseline="0" dirty="0" smtClean="0">
                <a:ln>
                  <a:noFill/>
                </a:ln>
                <a:solidFill>
                  <a:srgbClr val="808080"/>
                </a:solidFill>
                <a:effectLst/>
                <a:latin typeface="Consolas" panose="020B0609020204030204" pitchFamily="49" charset="0"/>
              </a:rPr>
              <a:t>int</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V)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rgbClr val="000000"/>
                </a:solidFill>
                <a:effectLst/>
                <a:latin typeface="Consolas" panose="020B0609020204030204" pitchFamily="49" charset="0"/>
              </a:rPr>
              <a: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1" i="0" u="none" strike="noStrike" cap="none" normalizeH="0" baseline="0" dirty="0" smtClean="0">
                <a:ln>
                  <a:noFill/>
                </a:ln>
                <a:solidFill>
                  <a:srgbClr val="006699"/>
                </a:solidFill>
                <a:effectLst/>
                <a:latin typeface="Consolas" panose="020B0609020204030204" pitchFamily="49" charset="0"/>
              </a:rPr>
              <a:t>this</a:t>
            </a:r>
            <a:r>
              <a:rPr kumimoji="0" lang="id-ID" altLang="id-ID" sz="1000" b="0" i="0" u="none" strike="noStrike" cap="none" normalizeH="0" baseline="0" dirty="0" smtClean="0">
                <a:ln>
                  <a:noFill/>
                </a:ln>
                <a:solidFill>
                  <a:srgbClr val="000000"/>
                </a:solidFill>
                <a:effectLst/>
                <a:latin typeface="Consolas" panose="020B0609020204030204" pitchFamily="49" charset="0"/>
              </a:rPr>
              <a:t>-&gt;V = V;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adj = </a:t>
            </a:r>
            <a:r>
              <a:rPr kumimoji="0" lang="id-ID" altLang="id-ID" sz="1000" b="1" i="0" u="none" strike="noStrike" cap="none" normalizeH="0" baseline="0" dirty="0" smtClean="0">
                <a:ln>
                  <a:noFill/>
                </a:ln>
                <a:solidFill>
                  <a:srgbClr val="006699"/>
                </a:solidFill>
                <a:effectLst/>
                <a:latin typeface="Consolas" panose="020B0609020204030204" pitchFamily="49" charset="0"/>
              </a:rPr>
              <a:t>new</a:t>
            </a:r>
            <a:r>
              <a:rPr kumimoji="0" lang="id-ID" altLang="id-ID" sz="1000" b="0" i="0" u="none" strike="noStrike" cap="none" normalizeH="0" baseline="0" dirty="0" smtClean="0">
                <a:ln>
                  <a:noFill/>
                </a:ln>
                <a:solidFill>
                  <a:schemeClr val="tx1"/>
                </a:solidFill>
                <a:effectLst/>
                <a:latin typeface="Consolas" panose="020B0609020204030204" pitchFamily="49" charset="0"/>
              </a:rPr>
              <a:t> </a:t>
            </a:r>
            <a:r>
              <a:rPr kumimoji="0" lang="id-ID" altLang="id-ID" sz="1000" b="0" i="0" u="none" strike="noStrike" cap="none" normalizeH="0" baseline="0" dirty="0" smtClean="0">
                <a:ln>
                  <a:noFill/>
                </a:ln>
                <a:solidFill>
                  <a:srgbClr val="000000"/>
                </a:solidFill>
                <a:effectLst/>
                <a:latin typeface="Consolas" panose="020B0609020204030204" pitchFamily="49" charset="0"/>
              </a:rPr>
              <a:t>list&lt;</a:t>
            </a:r>
            <a:r>
              <a:rPr kumimoji="0" lang="id-ID" altLang="id-ID" sz="1000" b="1" i="0" u="none" strike="noStrike" cap="none" normalizeH="0" baseline="0" dirty="0" smtClean="0">
                <a:ln>
                  <a:noFill/>
                </a:ln>
                <a:solidFill>
                  <a:srgbClr val="808080"/>
                </a:solidFill>
                <a:effectLst/>
                <a:latin typeface="Consolas" panose="020B0609020204030204" pitchFamily="49" charset="0"/>
              </a:rPr>
              <a:t>int</a:t>
            </a:r>
            <a:r>
              <a:rPr kumimoji="0" lang="id-ID" altLang="id-ID" sz="1000" b="0" i="0" u="none" strike="noStrike" cap="none" normalizeH="0" baseline="0" dirty="0" smtClean="0">
                <a:ln>
                  <a:noFill/>
                </a:ln>
                <a:solidFill>
                  <a:srgbClr val="000000"/>
                </a:solidFill>
                <a:effectLst/>
                <a:latin typeface="Consolas" panose="020B0609020204030204" pitchFamily="49" charset="0"/>
              </a:rPr>
              <a:t>&gt;[V];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rgbClr val="000000"/>
                </a:solidFill>
                <a:effectLst/>
                <a:latin typeface="Consolas" panose="020B0609020204030204" pitchFamily="49" charset="0"/>
              </a:rPr>
              <a:t>} </a:t>
            </a:r>
            <a:endParaRPr kumimoji="0" lang="id-ID" altLang="id-ID"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smtClean="0">
                <a:ln>
                  <a:noFill/>
                </a:ln>
                <a:solidFill>
                  <a:schemeClr val="tx1"/>
                </a:solidFill>
                <a:effectLst/>
                <a:latin typeface="Consolas" panose="020B0609020204030204" pitchFamily="49" charset="0"/>
              </a:rPr>
              <a:t>  </a:t>
            </a:r>
            <a:endParaRPr kumimoji="0" lang="id-ID" altLang="id-ID" sz="1000" b="0" i="0" u="none" strike="noStrike" cap="none" normalizeH="0" baseline="0" dirty="0" smtClean="0">
              <a:ln>
                <a:noFill/>
              </a:ln>
              <a:solidFill>
                <a:schemeClr val="tx1"/>
              </a:solidFill>
              <a:effectLst/>
            </a:endParaRPr>
          </a:p>
        </p:txBody>
      </p:sp>
      <p:sp>
        <p:nvSpPr>
          <p:cNvPr id="14" name="Rectangle 13"/>
          <p:cNvSpPr/>
          <p:nvPr/>
        </p:nvSpPr>
        <p:spPr>
          <a:xfrm>
            <a:off x="6220026" y="1100559"/>
            <a:ext cx="6521555" cy="5447645"/>
          </a:xfrm>
          <a:prstGeom prst="rect">
            <a:avLst/>
          </a:prstGeom>
        </p:spPr>
        <p:txBody>
          <a:bodyPr wrap="square">
            <a:spAutoFit/>
          </a:bodyPr>
          <a:lstStyle/>
          <a:p>
            <a:pPr lvl="0" eaLnBrk="0" fontAlgn="base" hangingPunct="0">
              <a:spcBef>
                <a:spcPct val="0"/>
              </a:spcBef>
              <a:spcAft>
                <a:spcPct val="0"/>
              </a:spcAft>
            </a:pPr>
            <a:r>
              <a:rPr kumimoji="0" lang="id-ID" altLang="id-ID" sz="1200" b="0" i="0" u="none" strike="noStrike" cap="none" normalizeH="0" baseline="0" dirty="0" smtClean="0">
                <a:ln>
                  <a:noFill/>
                </a:ln>
                <a:solidFill>
                  <a:srgbClr val="008200"/>
                </a:solidFill>
                <a:effectLst/>
                <a:latin typeface="Consolas" panose="020B0609020204030204" pitchFamily="49" charset="0"/>
              </a:rPr>
              <a:t>// A recursive function to print DFS starting from v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1" i="0" u="none" strike="noStrike" cap="none" normalizeH="0" baseline="0" dirty="0" smtClean="0">
                <a:ln>
                  <a:noFill/>
                </a:ln>
                <a:solidFill>
                  <a:srgbClr val="006699"/>
                </a:solidFill>
                <a:effectLst/>
                <a:latin typeface="Consolas" panose="020B0609020204030204" pitchFamily="49" charset="0"/>
              </a:rPr>
              <a:t>void</a:t>
            </a: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Graph::DFSUtil(</a:t>
            </a:r>
            <a:r>
              <a:rPr kumimoji="0" lang="id-ID" altLang="id-ID" sz="1200" b="1" i="0" u="none" strike="noStrike" cap="none" normalizeH="0" baseline="0" dirty="0" smtClean="0">
                <a:ln>
                  <a:noFill/>
                </a:ln>
                <a:solidFill>
                  <a:srgbClr val="808080"/>
                </a:solidFill>
                <a:effectLst/>
                <a:latin typeface="Consolas" panose="020B0609020204030204" pitchFamily="49" charset="0"/>
              </a:rPr>
              <a:t>int</a:t>
            </a: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v, </a:t>
            </a:r>
            <a:r>
              <a:rPr kumimoji="0" lang="id-ID" altLang="id-ID" sz="1200" b="1" i="0" u="none" strike="noStrike" cap="none" normalizeH="0" baseline="0" dirty="0" smtClean="0">
                <a:ln>
                  <a:noFill/>
                </a:ln>
                <a:solidFill>
                  <a:srgbClr val="808080"/>
                </a:solidFill>
                <a:effectLst/>
                <a:latin typeface="Consolas" panose="020B0609020204030204" pitchFamily="49" charset="0"/>
              </a:rPr>
              <a:t>bool</a:t>
            </a: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visited[])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rgbClr val="000000"/>
                </a:solidFill>
                <a:effectLst/>
                <a:latin typeface="Consolas" panose="020B0609020204030204" pitchFamily="49" charset="0"/>
              </a:rPr>
              <a:t>{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8200"/>
                </a:solidFill>
                <a:effectLst/>
                <a:latin typeface="Consolas" panose="020B0609020204030204" pitchFamily="49" charset="0"/>
              </a:rPr>
              <a:t>// Mark the current node as visited and print it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visited[v] = </a:t>
            </a:r>
            <a:r>
              <a:rPr kumimoji="0" lang="id-ID" altLang="id-ID" sz="1200" b="1" i="0" u="none" strike="noStrike" cap="none" normalizeH="0" baseline="0" dirty="0" smtClean="0">
                <a:ln>
                  <a:noFill/>
                </a:ln>
                <a:solidFill>
                  <a:srgbClr val="006699"/>
                </a:solidFill>
                <a:effectLst/>
                <a:latin typeface="Consolas" panose="020B0609020204030204" pitchFamily="49" charset="0"/>
              </a:rPr>
              <a:t>true</a:t>
            </a:r>
            <a:r>
              <a:rPr kumimoji="0" lang="id-ID" altLang="id-ID" sz="1200" b="0" i="0" u="none" strike="noStrike" cap="none" normalizeH="0" baseline="0" dirty="0" smtClean="0">
                <a:ln>
                  <a:noFill/>
                </a:ln>
                <a:solidFill>
                  <a:srgbClr val="000000"/>
                </a:solidFill>
                <a:effectLst/>
                <a:latin typeface="Consolas" panose="020B0609020204030204" pitchFamily="49" charset="0"/>
              </a:rPr>
              <a:t>;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cout &lt;&lt; v &lt;&lt; </a:t>
            </a:r>
            <a:r>
              <a:rPr kumimoji="0" lang="id-ID" altLang="id-ID" sz="1200" b="0" i="0" u="none" strike="noStrike" cap="none" normalizeH="0" baseline="0" dirty="0" smtClean="0">
                <a:ln>
                  <a:noFill/>
                </a:ln>
                <a:solidFill>
                  <a:srgbClr val="0000FF"/>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8200"/>
                </a:solidFill>
                <a:effectLst/>
                <a:latin typeface="Consolas" panose="020B0609020204030204" pitchFamily="49" charset="0"/>
              </a:rPr>
              <a:t>// Recur for all the vertices adjacent to this vertex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list&lt;</a:t>
            </a:r>
            <a:r>
              <a:rPr kumimoji="0" lang="id-ID" altLang="id-ID" sz="1200" b="1" i="0" u="none" strike="noStrike" cap="none" normalizeH="0" baseline="0" dirty="0" smtClean="0">
                <a:ln>
                  <a:noFill/>
                </a:ln>
                <a:solidFill>
                  <a:srgbClr val="808080"/>
                </a:solidFill>
                <a:effectLst/>
                <a:latin typeface="Consolas" panose="020B0609020204030204" pitchFamily="49" charset="0"/>
              </a:rPr>
              <a:t>int</a:t>
            </a:r>
            <a:r>
              <a:rPr kumimoji="0" lang="id-ID" altLang="id-ID" sz="1200" b="0" i="0" u="none" strike="noStrike" cap="none" normalizeH="0" baseline="0" dirty="0" smtClean="0">
                <a:ln>
                  <a:noFill/>
                </a:ln>
                <a:solidFill>
                  <a:srgbClr val="000000"/>
                </a:solidFill>
                <a:effectLst/>
                <a:latin typeface="Consolas" panose="020B0609020204030204" pitchFamily="49" charset="0"/>
              </a:rPr>
              <a:t>&gt;::iterator i;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1" i="0" u="none" strike="noStrike" cap="none" normalizeH="0" baseline="0" dirty="0" smtClean="0">
                <a:ln>
                  <a:noFill/>
                </a:ln>
                <a:solidFill>
                  <a:srgbClr val="006699"/>
                </a:solidFill>
                <a:effectLst/>
                <a:latin typeface="Consolas" panose="020B0609020204030204" pitchFamily="49" charset="0"/>
              </a:rPr>
              <a:t>for</a:t>
            </a: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(i = adj[v].begin(); i != adj[v].end(); ++i)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1" i="0" u="none" strike="noStrike" cap="none" normalizeH="0" baseline="0" dirty="0" smtClean="0">
                <a:ln>
                  <a:noFill/>
                </a:ln>
                <a:solidFill>
                  <a:srgbClr val="006699"/>
                </a:solidFill>
                <a:effectLst/>
                <a:latin typeface="Consolas" panose="020B0609020204030204" pitchFamily="49" charset="0"/>
              </a:rPr>
              <a:t>if</a:t>
            </a: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(!visited[*i])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DFSUtil(*i, visited);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rgbClr val="000000"/>
                </a:solidFill>
                <a:effectLst/>
                <a:latin typeface="Consolas" panose="020B0609020204030204" pitchFamily="49" charset="0"/>
              </a:rPr>
              <a:t>}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rgbClr val="000000"/>
                </a:solidFill>
                <a:effectLst/>
                <a:latin typeface="Consolas" panose="020B0609020204030204" pitchFamily="49" charset="0"/>
              </a:rPr>
              <a:t>Graph Graph::getTranspose()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rgbClr val="000000"/>
                </a:solidFill>
                <a:effectLst/>
                <a:latin typeface="Consolas" panose="020B0609020204030204" pitchFamily="49" charset="0"/>
              </a:rPr>
              <a:t>{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Graph g(V);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1" i="0" u="none" strike="noStrike" cap="none" normalizeH="0" baseline="0" dirty="0" smtClean="0">
                <a:ln>
                  <a:noFill/>
                </a:ln>
                <a:solidFill>
                  <a:srgbClr val="006699"/>
                </a:solidFill>
                <a:effectLst/>
                <a:latin typeface="Consolas" panose="020B0609020204030204" pitchFamily="49" charset="0"/>
              </a:rPr>
              <a:t>for</a:t>
            </a: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a:t>
            </a:r>
            <a:r>
              <a:rPr kumimoji="0" lang="id-ID" altLang="id-ID" sz="1200" b="1" i="0" u="none" strike="noStrike" cap="none" normalizeH="0" baseline="0" dirty="0" smtClean="0">
                <a:ln>
                  <a:noFill/>
                </a:ln>
                <a:solidFill>
                  <a:srgbClr val="808080"/>
                </a:solidFill>
                <a:effectLst/>
                <a:latin typeface="Consolas" panose="020B0609020204030204" pitchFamily="49" charset="0"/>
              </a:rPr>
              <a:t>int</a:t>
            </a: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v = 0; v &lt; V; v++)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8200"/>
                </a:solidFill>
                <a:effectLst/>
                <a:latin typeface="Consolas" panose="020B0609020204030204" pitchFamily="49" charset="0"/>
              </a:rPr>
              <a:t>// Recur for all the vertices adjacent to this vertex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list&lt;</a:t>
            </a:r>
            <a:r>
              <a:rPr kumimoji="0" lang="id-ID" altLang="id-ID" sz="1200" b="1" i="0" u="none" strike="noStrike" cap="none" normalizeH="0" baseline="0" dirty="0" smtClean="0">
                <a:ln>
                  <a:noFill/>
                </a:ln>
                <a:solidFill>
                  <a:srgbClr val="808080"/>
                </a:solidFill>
                <a:effectLst/>
                <a:latin typeface="Consolas" panose="020B0609020204030204" pitchFamily="49" charset="0"/>
              </a:rPr>
              <a:t>int</a:t>
            </a:r>
            <a:r>
              <a:rPr kumimoji="0" lang="id-ID" altLang="id-ID" sz="1200" b="0" i="0" u="none" strike="noStrike" cap="none" normalizeH="0" baseline="0" dirty="0" smtClean="0">
                <a:ln>
                  <a:noFill/>
                </a:ln>
                <a:solidFill>
                  <a:srgbClr val="000000"/>
                </a:solidFill>
                <a:effectLst/>
                <a:latin typeface="Consolas" panose="020B0609020204030204" pitchFamily="49" charset="0"/>
              </a:rPr>
              <a:t>&gt;::iterator i;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1" i="0" u="none" strike="noStrike" cap="none" normalizeH="0" baseline="0" dirty="0" smtClean="0">
                <a:ln>
                  <a:noFill/>
                </a:ln>
                <a:solidFill>
                  <a:srgbClr val="006699"/>
                </a:solidFill>
                <a:effectLst/>
                <a:latin typeface="Consolas" panose="020B0609020204030204" pitchFamily="49" charset="0"/>
              </a:rPr>
              <a:t>for</a:t>
            </a:r>
            <a:r>
              <a:rPr kumimoji="0" lang="id-ID" altLang="id-ID" sz="1200" b="0" i="0" u="none" strike="noStrike" cap="none" normalizeH="0" baseline="0" dirty="0" smtClean="0">
                <a:ln>
                  <a:noFill/>
                </a:ln>
                <a:solidFill>
                  <a:srgbClr val="000000"/>
                </a:solidFill>
                <a:effectLst/>
                <a:latin typeface="Consolas" panose="020B0609020204030204" pitchFamily="49" charset="0"/>
              </a:rPr>
              <a:t>(i = adj[v].begin(); i != adj[v].end(); ++i)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g.adj[*i].push_back(v);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1" i="0" u="none" strike="noStrike" cap="none" normalizeH="0" baseline="0" dirty="0" smtClean="0">
                <a:ln>
                  <a:noFill/>
                </a:ln>
                <a:solidFill>
                  <a:srgbClr val="006699"/>
                </a:solidFill>
                <a:effectLst/>
                <a:latin typeface="Consolas" panose="020B0609020204030204" pitchFamily="49" charset="0"/>
              </a:rPr>
              <a:t>return</a:t>
            </a:r>
            <a:r>
              <a:rPr kumimoji="0" lang="id-ID" altLang="id-ID" sz="1200" b="0" i="0" u="none" strike="noStrike" cap="none" normalizeH="0" baseline="0" dirty="0" smtClean="0">
                <a:ln>
                  <a:noFill/>
                </a:ln>
                <a:solidFill>
                  <a:schemeClr val="tx1"/>
                </a:solidFill>
                <a:effectLst/>
                <a:latin typeface="Consolas" panose="020B0609020204030204" pitchFamily="49" charset="0"/>
              </a:rPr>
              <a:t> </a:t>
            </a:r>
            <a:r>
              <a:rPr kumimoji="0" lang="id-ID" altLang="id-ID" sz="1200" b="0" i="0" u="none" strike="noStrike" cap="none" normalizeH="0" baseline="0" dirty="0" smtClean="0">
                <a:ln>
                  <a:noFill/>
                </a:ln>
                <a:solidFill>
                  <a:srgbClr val="000000"/>
                </a:solidFill>
                <a:effectLst/>
                <a:latin typeface="Consolas" panose="020B0609020204030204" pitchFamily="49" charset="0"/>
              </a:rPr>
              <a:t>g;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rgbClr val="000000"/>
                </a:solidFill>
                <a:effectLst/>
                <a:latin typeface="Consolas" panose="020B0609020204030204" pitchFamily="49" charset="0"/>
              </a:rPr>
              <a:t>} </a:t>
            </a:r>
            <a:endParaRPr kumimoji="0" lang="id-ID" altLang="id-ID" sz="12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200" b="0" i="0" u="none" strike="noStrike" cap="none" normalizeH="0" baseline="0" dirty="0" smtClean="0">
                <a:ln>
                  <a:noFill/>
                </a:ln>
                <a:solidFill>
                  <a:schemeClr val="tx1"/>
                </a:solidFill>
                <a:effectLst/>
                <a:latin typeface="Consolas" panose="020B0609020204030204" pitchFamily="49" charset="0"/>
              </a:rPr>
              <a:t>  </a:t>
            </a:r>
            <a:endParaRPr kumimoji="0" lang="id-ID" altLang="id-ID" sz="1200" b="0" i="0" u="none" strike="noStrike" cap="none" normalizeH="0" baseline="0" dirty="0" smtClean="0">
              <a:ln>
                <a:noFill/>
              </a:ln>
              <a:solidFill>
                <a:schemeClr val="tx1"/>
              </a:solidFill>
              <a:effectLst/>
            </a:endParaRPr>
          </a:p>
        </p:txBody>
      </p:sp>
      <p:cxnSp>
        <p:nvCxnSpPr>
          <p:cNvPr id="15" name="Straight Connector 14"/>
          <p:cNvCxnSpPr/>
          <p:nvPr/>
        </p:nvCxnSpPr>
        <p:spPr>
          <a:xfrm rot="5400000" flipV="1">
            <a:off x="3000788" y="3583407"/>
            <a:ext cx="5097264" cy="136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9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EB796"/>
        </a:solidFill>
        <a:effectLst/>
      </p:bgPr>
    </p:bg>
    <p:spTree>
      <p:nvGrpSpPr>
        <p:cNvPr id="1" name=""/>
        <p:cNvGrpSpPr/>
        <p:nvPr/>
      </p:nvGrpSpPr>
      <p:grpSpPr>
        <a:xfrm>
          <a:off x="0" y="0"/>
          <a:ext cx="0" cy="0"/>
          <a:chOff x="0" y="0"/>
          <a:chExt cx="0" cy="0"/>
        </a:xfrm>
      </p:grpSpPr>
      <p:pic>
        <p:nvPicPr>
          <p:cNvPr id="6"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06514">
            <a:off x="8394709" y="5383391"/>
            <a:ext cx="1184171" cy="11841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06514">
            <a:off x="9544050" y="5383392"/>
            <a:ext cx="1184171" cy="11841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06514">
            <a:off x="10648780" y="5383392"/>
            <a:ext cx="1184171" cy="11841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11797" y="691702"/>
            <a:ext cx="5208897" cy="5047536"/>
          </a:xfrm>
          <a:prstGeom prst="rect">
            <a:avLst/>
          </a:prstGeom>
        </p:spPr>
        <p:txBody>
          <a:bodyPr wrap="square">
            <a:spAutoFit/>
          </a:bodyPr>
          <a:lstStyle/>
          <a:p>
            <a:pPr lvl="0" eaLnBrk="0" fontAlgn="base" hangingPunct="0">
              <a:spcBef>
                <a:spcPct val="0"/>
              </a:spcBef>
              <a:spcAft>
                <a:spcPct val="0"/>
              </a:spcAft>
            </a:pPr>
            <a:r>
              <a:rPr kumimoji="0" lang="id-ID" altLang="id-ID" sz="1400" b="1" i="0" u="none" strike="noStrike" cap="none" normalizeH="0" baseline="0" dirty="0" smtClean="0">
                <a:ln>
                  <a:noFill/>
                </a:ln>
                <a:solidFill>
                  <a:srgbClr val="006699"/>
                </a:solidFill>
                <a:effectLst/>
                <a:latin typeface="Consolas" panose="020B0609020204030204" pitchFamily="49" charset="0"/>
              </a:rPr>
              <a:t>void</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Graph::addEdge(</a:t>
            </a:r>
            <a:r>
              <a:rPr kumimoji="0" lang="id-ID" altLang="id-ID" sz="1400" b="1" i="0" u="none" strike="noStrike" cap="none" normalizeH="0" baseline="0" dirty="0" smtClean="0">
                <a:ln>
                  <a:noFill/>
                </a:ln>
                <a:solidFill>
                  <a:srgbClr val="808080"/>
                </a:solidFill>
                <a:effectLst/>
                <a:latin typeface="Consolas" panose="020B0609020204030204" pitchFamily="49" charset="0"/>
              </a:rPr>
              <a:t>int</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v, </a:t>
            </a:r>
            <a:r>
              <a:rPr kumimoji="0" lang="id-ID" altLang="id-ID" sz="1400" b="1" i="0" u="none" strike="noStrike" cap="none" normalizeH="0" baseline="0" dirty="0" smtClean="0">
                <a:ln>
                  <a:noFill/>
                </a:ln>
                <a:solidFill>
                  <a:srgbClr val="808080"/>
                </a:solidFill>
                <a:effectLst/>
                <a:latin typeface="Consolas" panose="020B0609020204030204" pitchFamily="49" charset="0"/>
              </a:rPr>
              <a:t>int</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w)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adj[v].push_back(w); </a:t>
            </a:r>
            <a:r>
              <a:rPr kumimoji="0" lang="id-ID" altLang="id-ID" sz="1400" b="0" i="0" u="none" strike="noStrike" cap="none" normalizeH="0" baseline="0" dirty="0" smtClean="0">
                <a:ln>
                  <a:noFill/>
                </a:ln>
                <a:solidFill>
                  <a:srgbClr val="008200"/>
                </a:solidFill>
                <a:effectLst/>
                <a:latin typeface="Consolas" panose="020B0609020204030204" pitchFamily="49" charset="0"/>
              </a:rPr>
              <a:t>// Add w to v’s list.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1" i="0" u="none" strike="noStrike" cap="none" normalizeH="0" baseline="0" dirty="0" smtClean="0">
                <a:ln>
                  <a:noFill/>
                </a:ln>
                <a:solidFill>
                  <a:srgbClr val="006699"/>
                </a:solidFill>
                <a:effectLst/>
                <a:latin typeface="Consolas" panose="020B0609020204030204" pitchFamily="49" charset="0"/>
              </a:rPr>
              <a:t>void</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Graph::fillOrder(</a:t>
            </a:r>
            <a:r>
              <a:rPr kumimoji="0" lang="id-ID" altLang="id-ID" sz="1400" b="1" i="0" u="none" strike="noStrike" cap="none" normalizeH="0" baseline="0" dirty="0" smtClean="0">
                <a:ln>
                  <a:noFill/>
                </a:ln>
                <a:solidFill>
                  <a:srgbClr val="808080"/>
                </a:solidFill>
                <a:effectLst/>
                <a:latin typeface="Consolas" panose="020B0609020204030204" pitchFamily="49" charset="0"/>
              </a:rPr>
              <a:t>int</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v, </a:t>
            </a:r>
            <a:r>
              <a:rPr kumimoji="0" lang="id-ID" altLang="id-ID" sz="1400" b="1" i="0" u="none" strike="noStrike" cap="none" normalizeH="0" baseline="0" dirty="0" smtClean="0">
                <a:ln>
                  <a:noFill/>
                </a:ln>
                <a:solidFill>
                  <a:srgbClr val="808080"/>
                </a:solidFill>
                <a:effectLst/>
                <a:latin typeface="Consolas" panose="020B0609020204030204" pitchFamily="49" charset="0"/>
              </a:rPr>
              <a:t>bool</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visited[], stack&lt;</a:t>
            </a:r>
            <a:r>
              <a:rPr kumimoji="0" lang="id-ID" altLang="id-ID" sz="1400" b="1" i="0" u="none" strike="noStrike" cap="none" normalizeH="0" baseline="0" dirty="0" smtClean="0">
                <a:ln>
                  <a:noFill/>
                </a:ln>
                <a:solidFill>
                  <a:srgbClr val="808080"/>
                </a:solidFill>
                <a:effectLst/>
                <a:latin typeface="Consolas" panose="020B0609020204030204" pitchFamily="49" charset="0"/>
              </a:rPr>
              <a:t>int</a:t>
            </a:r>
            <a:r>
              <a:rPr kumimoji="0" lang="id-ID" altLang="id-ID" sz="1400" b="0" i="0" u="none" strike="noStrike" cap="none" normalizeH="0" baseline="0" dirty="0" smtClean="0">
                <a:ln>
                  <a:noFill/>
                </a:ln>
                <a:solidFill>
                  <a:srgbClr val="000000"/>
                </a:solidFill>
                <a:effectLst/>
                <a:latin typeface="Consolas" panose="020B0609020204030204" pitchFamily="49" charset="0"/>
              </a:rPr>
              <a:t>&gt; &amp;Stack)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8200"/>
                </a:solidFill>
                <a:effectLst/>
                <a:latin typeface="Consolas" panose="020B0609020204030204" pitchFamily="49" charset="0"/>
              </a:rPr>
              <a:t>// Mark the current node as visited and print it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visited[v] = </a:t>
            </a:r>
            <a:r>
              <a:rPr kumimoji="0" lang="id-ID" altLang="id-ID" sz="1400" b="1" i="0" u="none" strike="noStrike" cap="none" normalizeH="0" baseline="0" dirty="0" smtClean="0">
                <a:ln>
                  <a:noFill/>
                </a:ln>
                <a:solidFill>
                  <a:srgbClr val="006699"/>
                </a:solidFill>
                <a:effectLst/>
                <a:latin typeface="Consolas" panose="020B0609020204030204" pitchFamily="49" charset="0"/>
              </a:rPr>
              <a:t>true</a:t>
            </a: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8200"/>
                </a:solidFill>
                <a:effectLst/>
                <a:latin typeface="Consolas" panose="020B0609020204030204" pitchFamily="49" charset="0"/>
              </a:rPr>
              <a:t>// Recur for all the vertices adjacent to this vertex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list&lt;</a:t>
            </a:r>
            <a:r>
              <a:rPr kumimoji="0" lang="id-ID" altLang="id-ID" sz="1400" b="1" i="0" u="none" strike="noStrike" cap="none" normalizeH="0" baseline="0" dirty="0" smtClean="0">
                <a:ln>
                  <a:noFill/>
                </a:ln>
                <a:solidFill>
                  <a:srgbClr val="808080"/>
                </a:solidFill>
                <a:effectLst/>
                <a:latin typeface="Consolas" panose="020B0609020204030204" pitchFamily="49" charset="0"/>
              </a:rPr>
              <a:t>int</a:t>
            </a:r>
            <a:r>
              <a:rPr kumimoji="0" lang="id-ID" altLang="id-ID" sz="1400" b="0" i="0" u="none" strike="noStrike" cap="none" normalizeH="0" baseline="0" dirty="0" smtClean="0">
                <a:ln>
                  <a:noFill/>
                </a:ln>
                <a:solidFill>
                  <a:srgbClr val="000000"/>
                </a:solidFill>
                <a:effectLst/>
                <a:latin typeface="Consolas" panose="020B0609020204030204" pitchFamily="49" charset="0"/>
              </a:rPr>
              <a:t>&gt;::iterator i;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1" i="0" u="none" strike="noStrike" cap="none" normalizeH="0" baseline="0" dirty="0" smtClean="0">
                <a:ln>
                  <a:noFill/>
                </a:ln>
                <a:solidFill>
                  <a:srgbClr val="006699"/>
                </a:solidFill>
                <a:effectLst/>
                <a:latin typeface="Consolas" panose="020B0609020204030204" pitchFamily="49" charset="0"/>
              </a:rPr>
              <a:t>for</a:t>
            </a:r>
            <a:r>
              <a:rPr kumimoji="0" lang="id-ID" altLang="id-ID" sz="1400" b="0" i="0" u="none" strike="noStrike" cap="none" normalizeH="0" baseline="0" dirty="0" smtClean="0">
                <a:ln>
                  <a:noFill/>
                </a:ln>
                <a:solidFill>
                  <a:srgbClr val="000000"/>
                </a:solidFill>
                <a:effectLst/>
                <a:latin typeface="Consolas" panose="020B0609020204030204" pitchFamily="49" charset="0"/>
              </a:rPr>
              <a:t>(i = adj[v].begin(); i != adj[v].end(); ++i)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1" i="0" u="none" strike="noStrike" cap="none" normalizeH="0" baseline="0" dirty="0" smtClean="0">
                <a:ln>
                  <a:noFill/>
                </a:ln>
                <a:solidFill>
                  <a:srgbClr val="006699"/>
                </a:solidFill>
                <a:effectLst/>
                <a:latin typeface="Consolas" panose="020B0609020204030204" pitchFamily="49" charset="0"/>
              </a:rPr>
              <a:t>if</a:t>
            </a:r>
            <a:r>
              <a:rPr kumimoji="0" lang="id-ID" altLang="id-ID" sz="1400" b="0" i="0" u="none" strike="noStrike" cap="none" normalizeH="0" baseline="0" dirty="0" smtClean="0">
                <a:ln>
                  <a:noFill/>
                </a:ln>
                <a:solidFill>
                  <a:srgbClr val="000000"/>
                </a:solidFill>
                <a:effectLst/>
                <a:latin typeface="Consolas" panose="020B0609020204030204" pitchFamily="49" charset="0"/>
              </a:rPr>
              <a:t>(!visited[*i])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fillOrder(*i, visited, Stack);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8200"/>
                </a:solidFill>
                <a:effectLst/>
                <a:latin typeface="Consolas" panose="020B0609020204030204" pitchFamily="49" charset="0"/>
              </a:rPr>
              <a:t>// All vertices reachable from v are processed by now, push v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Stack.push(v);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p:txBody>
      </p:sp>
      <p:sp>
        <p:nvSpPr>
          <p:cNvPr id="10" name="Rectangle 9"/>
          <p:cNvSpPr/>
          <p:nvPr/>
        </p:nvSpPr>
        <p:spPr>
          <a:xfrm>
            <a:off x="5520694" y="454162"/>
            <a:ext cx="6284150" cy="5047536"/>
          </a:xfrm>
          <a:prstGeom prst="rect">
            <a:avLst/>
          </a:prstGeom>
        </p:spPr>
        <p:txBody>
          <a:bodyPr wrap="square">
            <a:spAutoFit/>
          </a:bodyPr>
          <a:lstStyle/>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rgbClr val="008200"/>
                </a:solidFill>
                <a:effectLst/>
                <a:latin typeface="Consolas" panose="020B0609020204030204" pitchFamily="49" charset="0"/>
              </a:rPr>
              <a:t>// The main function that finds and prints all strongly connected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rgbClr val="008200"/>
                </a:solidFill>
                <a:effectLst/>
                <a:latin typeface="Consolas" panose="020B0609020204030204" pitchFamily="49" charset="0"/>
              </a:rPr>
              <a:t>// components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1" i="0" u="none" strike="noStrike" cap="none" normalizeH="0" baseline="0" dirty="0" smtClean="0">
                <a:ln>
                  <a:noFill/>
                </a:ln>
                <a:solidFill>
                  <a:srgbClr val="006699"/>
                </a:solidFill>
                <a:effectLst/>
                <a:latin typeface="Consolas" panose="020B0609020204030204" pitchFamily="49" charset="0"/>
              </a:rPr>
              <a:t>void</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Graph::printSCCs()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stack&lt;</a:t>
            </a:r>
            <a:r>
              <a:rPr kumimoji="0" lang="id-ID" altLang="id-ID" sz="1400" b="1" i="0" u="none" strike="noStrike" cap="none" normalizeH="0" baseline="0" dirty="0" smtClean="0">
                <a:ln>
                  <a:noFill/>
                </a:ln>
                <a:solidFill>
                  <a:srgbClr val="808080"/>
                </a:solidFill>
                <a:effectLst/>
                <a:latin typeface="Consolas" panose="020B0609020204030204" pitchFamily="49" charset="0"/>
              </a:rPr>
              <a:t>int</a:t>
            </a:r>
            <a:r>
              <a:rPr kumimoji="0" lang="id-ID" altLang="id-ID" sz="1400" b="0" i="0" u="none" strike="noStrike" cap="none" normalizeH="0" baseline="0" dirty="0" smtClean="0">
                <a:ln>
                  <a:noFill/>
                </a:ln>
                <a:solidFill>
                  <a:srgbClr val="000000"/>
                </a:solidFill>
                <a:effectLst/>
                <a:latin typeface="Consolas" panose="020B0609020204030204" pitchFamily="49" charset="0"/>
              </a:rPr>
              <a:t>&gt; Stack;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8200"/>
                </a:solidFill>
                <a:effectLst/>
                <a:latin typeface="Consolas" panose="020B0609020204030204" pitchFamily="49" charset="0"/>
              </a:rPr>
              <a:t>// Mark all the vertices as not visited (For first DFS)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1" i="0" u="none" strike="noStrike" cap="none" normalizeH="0" baseline="0" dirty="0" smtClean="0">
                <a:ln>
                  <a:noFill/>
                </a:ln>
                <a:solidFill>
                  <a:srgbClr val="808080"/>
                </a:solidFill>
                <a:effectLst/>
                <a:latin typeface="Consolas" panose="020B0609020204030204" pitchFamily="49" charset="0"/>
              </a:rPr>
              <a:t>bool</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*visited = </a:t>
            </a:r>
            <a:r>
              <a:rPr kumimoji="0" lang="id-ID" altLang="id-ID" sz="1400" b="1" i="0" u="none" strike="noStrike" cap="none" normalizeH="0" baseline="0" dirty="0" smtClean="0">
                <a:ln>
                  <a:noFill/>
                </a:ln>
                <a:solidFill>
                  <a:srgbClr val="006699"/>
                </a:solidFill>
                <a:effectLst/>
                <a:latin typeface="Consolas" panose="020B0609020204030204" pitchFamily="49" charset="0"/>
              </a:rPr>
              <a:t>new</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1" i="0" u="none" strike="noStrike" cap="none" normalizeH="0" baseline="0" dirty="0" smtClean="0">
                <a:ln>
                  <a:noFill/>
                </a:ln>
                <a:solidFill>
                  <a:srgbClr val="808080"/>
                </a:solidFill>
                <a:effectLst/>
                <a:latin typeface="Consolas" panose="020B0609020204030204" pitchFamily="49" charset="0"/>
              </a:rPr>
              <a:t>bool</a:t>
            </a:r>
            <a:r>
              <a:rPr kumimoji="0" lang="id-ID" altLang="id-ID" sz="1400" b="0" i="0" u="none" strike="noStrike" cap="none" normalizeH="0" baseline="0" dirty="0" smtClean="0">
                <a:ln>
                  <a:noFill/>
                </a:ln>
                <a:solidFill>
                  <a:srgbClr val="000000"/>
                </a:solidFill>
                <a:effectLst/>
                <a:latin typeface="Consolas" panose="020B0609020204030204" pitchFamily="49" charset="0"/>
              </a:rPr>
              <a:t>[V];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1" i="0" u="none" strike="noStrike" cap="none" normalizeH="0" baseline="0" dirty="0" smtClean="0">
                <a:ln>
                  <a:noFill/>
                </a:ln>
                <a:solidFill>
                  <a:srgbClr val="006699"/>
                </a:solidFill>
                <a:effectLst/>
                <a:latin typeface="Consolas" panose="020B0609020204030204" pitchFamily="49" charset="0"/>
              </a:rPr>
              <a:t>for</a:t>
            </a:r>
            <a:r>
              <a:rPr kumimoji="0" lang="id-ID" altLang="id-ID" sz="1400" b="0" i="0" u="none" strike="noStrike" cap="none" normalizeH="0" baseline="0" dirty="0" smtClean="0">
                <a:ln>
                  <a:noFill/>
                </a:ln>
                <a:solidFill>
                  <a:srgbClr val="000000"/>
                </a:solidFill>
                <a:effectLst/>
                <a:latin typeface="Consolas" panose="020B0609020204030204" pitchFamily="49" charset="0"/>
              </a:rPr>
              <a:t>(</a:t>
            </a:r>
            <a:r>
              <a:rPr kumimoji="0" lang="id-ID" altLang="id-ID" sz="1400" b="1" i="0" u="none" strike="noStrike" cap="none" normalizeH="0" baseline="0" dirty="0" smtClean="0">
                <a:ln>
                  <a:noFill/>
                </a:ln>
                <a:solidFill>
                  <a:srgbClr val="808080"/>
                </a:solidFill>
                <a:effectLst/>
                <a:latin typeface="Consolas" panose="020B0609020204030204" pitchFamily="49" charset="0"/>
              </a:rPr>
              <a:t>int</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i = 0; i &lt; V; i++)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visited[i] = </a:t>
            </a:r>
            <a:r>
              <a:rPr kumimoji="0" lang="id-ID" altLang="id-ID" sz="1400" b="1" i="0" u="none" strike="noStrike" cap="none" normalizeH="0" baseline="0" dirty="0" smtClean="0">
                <a:ln>
                  <a:noFill/>
                </a:ln>
                <a:solidFill>
                  <a:srgbClr val="006699"/>
                </a:solidFill>
                <a:effectLst/>
                <a:latin typeface="Consolas" panose="020B0609020204030204" pitchFamily="49" charset="0"/>
              </a:rPr>
              <a:t>false</a:t>
            </a: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8200"/>
                </a:solidFill>
                <a:effectLst/>
                <a:latin typeface="Consolas" panose="020B0609020204030204" pitchFamily="49" charset="0"/>
              </a:rPr>
              <a:t>// Fill vertices in stack according to their finishing times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1" i="0" u="none" strike="noStrike" cap="none" normalizeH="0" baseline="0" dirty="0" smtClean="0">
                <a:ln>
                  <a:noFill/>
                </a:ln>
                <a:solidFill>
                  <a:srgbClr val="006699"/>
                </a:solidFill>
                <a:effectLst/>
                <a:latin typeface="Consolas" panose="020B0609020204030204" pitchFamily="49" charset="0"/>
              </a:rPr>
              <a:t>for</a:t>
            </a:r>
            <a:r>
              <a:rPr kumimoji="0" lang="id-ID" altLang="id-ID" sz="1400" b="0" i="0" u="none" strike="noStrike" cap="none" normalizeH="0" baseline="0" dirty="0" smtClean="0">
                <a:ln>
                  <a:noFill/>
                </a:ln>
                <a:solidFill>
                  <a:srgbClr val="000000"/>
                </a:solidFill>
                <a:effectLst/>
                <a:latin typeface="Consolas" panose="020B0609020204030204" pitchFamily="49" charset="0"/>
              </a:rPr>
              <a:t>(</a:t>
            </a:r>
            <a:r>
              <a:rPr kumimoji="0" lang="id-ID" altLang="id-ID" sz="1400" b="1" i="0" u="none" strike="noStrike" cap="none" normalizeH="0" baseline="0" dirty="0" smtClean="0">
                <a:ln>
                  <a:noFill/>
                </a:ln>
                <a:solidFill>
                  <a:srgbClr val="808080"/>
                </a:solidFill>
                <a:effectLst/>
                <a:latin typeface="Consolas" panose="020B0609020204030204" pitchFamily="49" charset="0"/>
              </a:rPr>
              <a:t>int</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i = 0; i &lt; V; i++)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1" i="0" u="none" strike="noStrike" cap="none" normalizeH="0" baseline="0" dirty="0" smtClean="0">
                <a:ln>
                  <a:noFill/>
                </a:ln>
                <a:solidFill>
                  <a:srgbClr val="006699"/>
                </a:solidFill>
                <a:effectLst/>
                <a:latin typeface="Consolas" panose="020B0609020204030204" pitchFamily="49" charset="0"/>
              </a:rPr>
              <a:t>if</a:t>
            </a:r>
            <a:r>
              <a:rPr kumimoji="0" lang="id-ID" altLang="id-ID" sz="1400" b="0" i="0" u="none" strike="noStrike" cap="none" normalizeH="0" baseline="0" dirty="0" smtClean="0">
                <a:ln>
                  <a:noFill/>
                </a:ln>
                <a:solidFill>
                  <a:srgbClr val="000000"/>
                </a:solidFill>
                <a:effectLst/>
                <a:latin typeface="Consolas" panose="020B0609020204030204" pitchFamily="49" charset="0"/>
              </a:rPr>
              <a:t>(visited[i] == </a:t>
            </a:r>
            <a:r>
              <a:rPr kumimoji="0" lang="id-ID" altLang="id-ID" sz="1400" b="1" i="0" u="none" strike="noStrike" cap="none" normalizeH="0" baseline="0" dirty="0" smtClean="0">
                <a:ln>
                  <a:noFill/>
                </a:ln>
                <a:solidFill>
                  <a:srgbClr val="006699"/>
                </a:solidFill>
                <a:effectLst/>
                <a:latin typeface="Consolas" panose="020B0609020204030204" pitchFamily="49" charset="0"/>
              </a:rPr>
              <a:t>false</a:t>
            </a: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fillOrder(i, visited, Stack);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8200"/>
                </a:solidFill>
                <a:effectLst/>
                <a:latin typeface="Consolas" panose="020B0609020204030204" pitchFamily="49" charset="0"/>
              </a:rPr>
              <a:t>// Create a reversed graph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Graph gr = getTranspose();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p:txBody>
      </p:sp>
      <p:cxnSp>
        <p:nvCxnSpPr>
          <p:cNvPr id="12" name="Straight Connector 11"/>
          <p:cNvCxnSpPr/>
          <p:nvPr/>
        </p:nvCxnSpPr>
        <p:spPr>
          <a:xfrm rot="5400000" flipV="1">
            <a:off x="2965238" y="3183782"/>
            <a:ext cx="5097264" cy="136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639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EB796"/>
        </a:solidFill>
        <a:effectLst/>
      </p:bgPr>
    </p:bg>
    <p:spTree>
      <p:nvGrpSpPr>
        <p:cNvPr id="1" name=""/>
        <p:cNvGrpSpPr/>
        <p:nvPr/>
      </p:nvGrpSpPr>
      <p:grpSpPr>
        <a:xfrm>
          <a:off x="0" y="0"/>
          <a:ext cx="0" cy="0"/>
          <a:chOff x="0" y="0"/>
          <a:chExt cx="0" cy="0"/>
        </a:xfrm>
      </p:grpSpPr>
      <p:sp>
        <p:nvSpPr>
          <p:cNvPr id="4" name="Rectangle 3"/>
          <p:cNvSpPr/>
          <p:nvPr/>
        </p:nvSpPr>
        <p:spPr>
          <a:xfrm>
            <a:off x="5981799" y="462405"/>
            <a:ext cx="6096000" cy="4555093"/>
          </a:xfrm>
          <a:prstGeom prst="rect">
            <a:avLst/>
          </a:prstGeom>
        </p:spPr>
        <p:txBody>
          <a:bodyPr>
            <a:spAutoFit/>
          </a:bodyPr>
          <a:lstStyle/>
          <a:p>
            <a:pPr lvl="0" eaLnBrk="0" fontAlgn="base" hangingPunct="0">
              <a:spcBef>
                <a:spcPct val="0"/>
              </a:spcBef>
              <a:spcAft>
                <a:spcPct val="0"/>
              </a:spcAft>
            </a:pPr>
            <a:r>
              <a:rPr kumimoji="0" lang="id-ID" altLang="id-ID" sz="1600" b="0" i="0" u="none" strike="noStrike" cap="none" normalizeH="0" baseline="0" dirty="0" smtClean="0">
                <a:ln>
                  <a:noFill/>
                </a:ln>
                <a:solidFill>
                  <a:srgbClr val="008200"/>
                </a:solidFill>
                <a:effectLst/>
                <a:latin typeface="Consolas" panose="020B0609020204030204" pitchFamily="49" charset="0"/>
              </a:rPr>
              <a:t>// Driver program to test above functions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1" i="0" u="none" strike="noStrike" cap="none" normalizeH="0" baseline="0" dirty="0" smtClean="0">
                <a:ln>
                  <a:noFill/>
                </a:ln>
                <a:solidFill>
                  <a:srgbClr val="808080"/>
                </a:solidFill>
                <a:effectLst/>
                <a:latin typeface="Consolas" panose="020B0609020204030204" pitchFamily="49" charset="0"/>
              </a:rPr>
              <a:t>int</a:t>
            </a:r>
            <a:r>
              <a:rPr kumimoji="0" lang="id-ID" altLang="id-ID" sz="1600" b="0" i="0" u="none" strike="noStrike" cap="none" normalizeH="0" baseline="0" dirty="0" smtClean="0">
                <a:ln>
                  <a:noFill/>
                </a:ln>
                <a:solidFill>
                  <a:schemeClr val="tx1"/>
                </a:solidFill>
                <a:effectLst/>
                <a:latin typeface="Consolas" panose="020B0609020204030204" pitchFamily="49" charset="0"/>
              </a:rPr>
              <a:t> </a:t>
            </a:r>
            <a:r>
              <a:rPr kumimoji="0" lang="id-ID" altLang="id-ID" sz="1600" b="0" i="0" u="none" strike="noStrike" cap="none" normalizeH="0" baseline="0" dirty="0" smtClean="0">
                <a:ln>
                  <a:noFill/>
                </a:ln>
                <a:solidFill>
                  <a:srgbClr val="000000"/>
                </a:solidFill>
                <a:effectLst/>
                <a:latin typeface="Consolas" panose="020B0609020204030204" pitchFamily="49" charset="0"/>
              </a:rPr>
              <a:t>main()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rgbClr val="000000"/>
                </a:solidFill>
                <a:effectLst/>
                <a:latin typeface="Consolas" panose="020B0609020204030204" pitchFamily="49" charset="0"/>
              </a:rPr>
              <a:t>{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chemeClr val="tx1"/>
                </a:solidFill>
                <a:effectLst/>
                <a:latin typeface="Consolas" panose="020B0609020204030204" pitchFamily="49" charset="0"/>
              </a:rPr>
              <a:t>    </a:t>
            </a:r>
            <a:r>
              <a:rPr kumimoji="0" lang="id-ID" altLang="id-ID" sz="1600" b="0" i="0" u="none" strike="noStrike" cap="none" normalizeH="0" baseline="0" dirty="0" smtClean="0">
                <a:ln>
                  <a:noFill/>
                </a:ln>
                <a:solidFill>
                  <a:srgbClr val="008200"/>
                </a:solidFill>
                <a:effectLst/>
                <a:latin typeface="Consolas" panose="020B0609020204030204" pitchFamily="49" charset="0"/>
              </a:rPr>
              <a:t>// Create a graph given in the above diagram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chemeClr val="tx1"/>
                </a:solidFill>
                <a:effectLst/>
                <a:latin typeface="Consolas" panose="020B0609020204030204" pitchFamily="49" charset="0"/>
              </a:rPr>
              <a:t>    </a:t>
            </a:r>
            <a:r>
              <a:rPr kumimoji="0" lang="id-ID" altLang="id-ID" sz="1600" b="0" i="0" u="none" strike="noStrike" cap="none" normalizeH="0" baseline="0" dirty="0" smtClean="0">
                <a:ln>
                  <a:noFill/>
                </a:ln>
                <a:solidFill>
                  <a:srgbClr val="000000"/>
                </a:solidFill>
                <a:effectLst/>
                <a:latin typeface="Consolas" panose="020B0609020204030204" pitchFamily="49" charset="0"/>
              </a:rPr>
              <a:t>Graph g(5);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chemeClr val="tx1"/>
                </a:solidFill>
                <a:effectLst/>
                <a:latin typeface="Consolas" panose="020B0609020204030204" pitchFamily="49" charset="0"/>
              </a:rPr>
              <a:t>    </a:t>
            </a:r>
            <a:r>
              <a:rPr kumimoji="0" lang="id-ID" altLang="id-ID" sz="1600" b="0" i="0" u="none" strike="noStrike" cap="none" normalizeH="0" baseline="0" dirty="0" smtClean="0">
                <a:ln>
                  <a:noFill/>
                </a:ln>
                <a:solidFill>
                  <a:srgbClr val="000000"/>
                </a:solidFill>
                <a:effectLst/>
                <a:latin typeface="Consolas" panose="020B0609020204030204" pitchFamily="49" charset="0"/>
              </a:rPr>
              <a:t>g.addEdge(1, 0);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chemeClr val="tx1"/>
                </a:solidFill>
                <a:effectLst/>
                <a:latin typeface="Consolas" panose="020B0609020204030204" pitchFamily="49" charset="0"/>
              </a:rPr>
              <a:t>    </a:t>
            </a:r>
            <a:r>
              <a:rPr kumimoji="0" lang="id-ID" altLang="id-ID" sz="1600" b="0" i="0" u="none" strike="noStrike" cap="none" normalizeH="0" baseline="0" dirty="0" smtClean="0">
                <a:ln>
                  <a:noFill/>
                </a:ln>
                <a:solidFill>
                  <a:srgbClr val="000000"/>
                </a:solidFill>
                <a:effectLst/>
                <a:latin typeface="Consolas" panose="020B0609020204030204" pitchFamily="49" charset="0"/>
              </a:rPr>
              <a:t>g.addEdge(0, 2);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chemeClr val="tx1"/>
                </a:solidFill>
                <a:effectLst/>
                <a:latin typeface="Consolas" panose="020B0609020204030204" pitchFamily="49" charset="0"/>
              </a:rPr>
              <a:t>    </a:t>
            </a:r>
            <a:r>
              <a:rPr kumimoji="0" lang="id-ID" altLang="id-ID" sz="1600" b="0" i="0" u="none" strike="noStrike" cap="none" normalizeH="0" baseline="0" dirty="0" smtClean="0">
                <a:ln>
                  <a:noFill/>
                </a:ln>
                <a:solidFill>
                  <a:srgbClr val="000000"/>
                </a:solidFill>
                <a:effectLst/>
                <a:latin typeface="Consolas" panose="020B0609020204030204" pitchFamily="49" charset="0"/>
              </a:rPr>
              <a:t>g.addEdge(2, 1);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chemeClr val="tx1"/>
                </a:solidFill>
                <a:effectLst/>
                <a:latin typeface="Consolas" panose="020B0609020204030204" pitchFamily="49" charset="0"/>
              </a:rPr>
              <a:t>    </a:t>
            </a:r>
            <a:r>
              <a:rPr kumimoji="0" lang="id-ID" altLang="id-ID" sz="1600" b="0" i="0" u="none" strike="noStrike" cap="none" normalizeH="0" baseline="0" dirty="0" smtClean="0">
                <a:ln>
                  <a:noFill/>
                </a:ln>
                <a:solidFill>
                  <a:srgbClr val="000000"/>
                </a:solidFill>
                <a:effectLst/>
                <a:latin typeface="Consolas" panose="020B0609020204030204" pitchFamily="49" charset="0"/>
              </a:rPr>
              <a:t>g.addEdge(0, 3);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chemeClr val="tx1"/>
                </a:solidFill>
                <a:effectLst/>
                <a:latin typeface="Consolas" panose="020B0609020204030204" pitchFamily="49" charset="0"/>
              </a:rPr>
              <a:t>    </a:t>
            </a:r>
            <a:r>
              <a:rPr kumimoji="0" lang="id-ID" altLang="id-ID" sz="1600" b="0" i="0" u="none" strike="noStrike" cap="none" normalizeH="0" baseline="0" dirty="0" smtClean="0">
                <a:ln>
                  <a:noFill/>
                </a:ln>
                <a:solidFill>
                  <a:srgbClr val="000000"/>
                </a:solidFill>
                <a:effectLst/>
                <a:latin typeface="Consolas" panose="020B0609020204030204" pitchFamily="49" charset="0"/>
              </a:rPr>
              <a:t>g.addEdge(3, 4);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chemeClr val="tx1"/>
                </a:solidFill>
                <a:effectLst/>
                <a:latin typeface="Consolas" panose="020B0609020204030204" pitchFamily="49" charset="0"/>
              </a:rPr>
              <a:t>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chemeClr val="tx1"/>
                </a:solidFill>
                <a:effectLst/>
                <a:latin typeface="Consolas" panose="020B0609020204030204" pitchFamily="49" charset="0"/>
              </a:rPr>
              <a:t>    </a:t>
            </a:r>
            <a:r>
              <a:rPr kumimoji="0" lang="id-ID" altLang="id-ID" sz="1600" b="0" i="0" u="none" strike="noStrike" cap="none" normalizeH="0" baseline="0" dirty="0" smtClean="0">
                <a:ln>
                  <a:noFill/>
                </a:ln>
                <a:solidFill>
                  <a:srgbClr val="000000"/>
                </a:solidFill>
                <a:effectLst/>
                <a:latin typeface="Consolas" panose="020B0609020204030204" pitchFamily="49" charset="0"/>
              </a:rPr>
              <a:t>cout &lt;&lt; </a:t>
            </a:r>
            <a:r>
              <a:rPr kumimoji="0" lang="id-ID" altLang="id-ID" sz="1600" b="0" i="0" u="none" strike="noStrike" cap="none" normalizeH="0" baseline="0" dirty="0" smtClean="0">
                <a:ln>
                  <a:noFill/>
                </a:ln>
                <a:solidFill>
                  <a:srgbClr val="0000FF"/>
                </a:solidFill>
                <a:effectLst/>
                <a:latin typeface="Consolas" panose="020B0609020204030204" pitchFamily="49" charset="0"/>
              </a:rPr>
              <a:t>"Following are strongly connected components in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chemeClr val="tx1"/>
                </a:solidFill>
                <a:effectLst/>
                <a:latin typeface="Consolas" panose="020B0609020204030204" pitchFamily="49" charset="0"/>
              </a:rPr>
              <a:t>            </a:t>
            </a:r>
            <a:r>
              <a:rPr kumimoji="0" lang="id-ID" altLang="id-ID" sz="1600" b="0" i="0" u="none" strike="noStrike" cap="none" normalizeH="0" baseline="0" dirty="0" smtClean="0">
                <a:ln>
                  <a:noFill/>
                </a:ln>
                <a:solidFill>
                  <a:srgbClr val="0000FF"/>
                </a:solidFill>
                <a:effectLst/>
                <a:latin typeface="Consolas" panose="020B0609020204030204" pitchFamily="49" charset="0"/>
              </a:rPr>
              <a:t>"given graph \n"</a:t>
            </a:r>
            <a:r>
              <a:rPr kumimoji="0" lang="id-ID" altLang="id-ID" sz="1600" b="0" i="0" u="none" strike="noStrike" cap="none" normalizeH="0" baseline="0" dirty="0" smtClean="0">
                <a:ln>
                  <a:noFill/>
                </a:ln>
                <a:solidFill>
                  <a:srgbClr val="000000"/>
                </a:solidFill>
                <a:effectLst/>
                <a:latin typeface="Consolas" panose="020B0609020204030204" pitchFamily="49" charset="0"/>
              </a:rPr>
              <a:t>;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chemeClr val="tx1"/>
                </a:solidFill>
                <a:effectLst/>
                <a:latin typeface="Consolas" panose="020B0609020204030204" pitchFamily="49" charset="0"/>
              </a:rPr>
              <a:t>    </a:t>
            </a:r>
            <a:r>
              <a:rPr kumimoji="0" lang="id-ID" altLang="id-ID" sz="1600" b="0" i="0" u="none" strike="noStrike" cap="none" normalizeH="0" baseline="0" dirty="0" smtClean="0">
                <a:ln>
                  <a:noFill/>
                </a:ln>
                <a:solidFill>
                  <a:srgbClr val="000000"/>
                </a:solidFill>
                <a:effectLst/>
                <a:latin typeface="Consolas" panose="020B0609020204030204" pitchFamily="49" charset="0"/>
              </a:rPr>
              <a:t>g.printSCCs();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chemeClr val="tx1"/>
                </a:solidFill>
                <a:effectLst/>
                <a:latin typeface="Consolas" panose="020B0609020204030204" pitchFamily="49" charset="0"/>
              </a:rPr>
              <a:t>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chemeClr val="tx1"/>
                </a:solidFill>
                <a:effectLst/>
                <a:latin typeface="Consolas" panose="020B0609020204030204" pitchFamily="49" charset="0"/>
              </a:rPr>
              <a:t>    </a:t>
            </a:r>
            <a:r>
              <a:rPr kumimoji="0" lang="id-ID" altLang="id-ID" sz="1600" b="1" i="0" u="none" strike="noStrike" cap="none" normalizeH="0" baseline="0" dirty="0" smtClean="0">
                <a:ln>
                  <a:noFill/>
                </a:ln>
                <a:solidFill>
                  <a:srgbClr val="006699"/>
                </a:solidFill>
                <a:effectLst/>
                <a:latin typeface="Consolas" panose="020B0609020204030204" pitchFamily="49" charset="0"/>
              </a:rPr>
              <a:t>return</a:t>
            </a:r>
            <a:r>
              <a:rPr kumimoji="0" lang="id-ID" altLang="id-ID" sz="1600" b="0" i="0" u="none" strike="noStrike" cap="none" normalizeH="0" baseline="0" dirty="0" smtClean="0">
                <a:ln>
                  <a:noFill/>
                </a:ln>
                <a:solidFill>
                  <a:schemeClr val="tx1"/>
                </a:solidFill>
                <a:effectLst/>
                <a:latin typeface="Consolas" panose="020B0609020204030204" pitchFamily="49" charset="0"/>
              </a:rPr>
              <a:t> </a:t>
            </a:r>
            <a:r>
              <a:rPr kumimoji="0" lang="id-ID" altLang="id-ID" sz="1600" b="0" i="0" u="none" strike="noStrike" cap="none" normalizeH="0" baseline="0" dirty="0" smtClean="0">
                <a:ln>
                  <a:noFill/>
                </a:ln>
                <a:solidFill>
                  <a:srgbClr val="000000"/>
                </a:solidFill>
                <a:effectLst/>
                <a:latin typeface="Consolas" panose="020B0609020204030204" pitchFamily="49" charset="0"/>
              </a:rPr>
              <a:t>0; </a:t>
            </a:r>
            <a:endParaRPr kumimoji="0" lang="id-ID" altLang="id-ID"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600" b="0" i="0" u="none" strike="noStrike" cap="none" normalizeH="0" baseline="0" dirty="0" smtClean="0">
                <a:ln>
                  <a:noFill/>
                </a:ln>
                <a:solidFill>
                  <a:srgbClr val="000000"/>
                </a:solidFill>
                <a:effectLst/>
                <a:latin typeface="Consolas" panose="020B0609020204030204" pitchFamily="49" charset="0"/>
              </a:rPr>
              <a:t>} </a:t>
            </a:r>
            <a:endParaRPr kumimoji="0" lang="id-ID" altLang="id-ID" sz="1600" b="0" i="0" u="none" strike="noStrike" cap="none" normalizeH="0" baseline="0" dirty="0" smtClean="0">
              <a:ln>
                <a:noFill/>
              </a:ln>
              <a:solidFill>
                <a:schemeClr val="tx1"/>
              </a:solidFill>
              <a:effectLst/>
            </a:endParaRPr>
          </a:p>
        </p:txBody>
      </p:sp>
      <p:pic>
        <p:nvPicPr>
          <p:cNvPr id="9"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06514">
            <a:off x="8394709" y="5383391"/>
            <a:ext cx="1184171" cy="11841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06514">
            <a:off x="9544050" y="5383392"/>
            <a:ext cx="1184171" cy="11841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06514">
            <a:off x="10648780" y="5383392"/>
            <a:ext cx="1184171" cy="118417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95618" y="462405"/>
            <a:ext cx="5181600" cy="5047536"/>
          </a:xfrm>
          <a:prstGeom prst="rect">
            <a:avLst/>
          </a:prstGeom>
        </p:spPr>
        <p:txBody>
          <a:bodyPr wrap="square">
            <a:spAutoFit/>
          </a:bodyPr>
          <a:lstStyle/>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8200"/>
                </a:solidFill>
                <a:effectLst/>
                <a:latin typeface="Consolas" panose="020B0609020204030204" pitchFamily="49" charset="0"/>
              </a:rPr>
              <a:t>// Mark all the vertices as not visited (For second DFS)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1" i="0" u="none" strike="noStrike" cap="none" normalizeH="0" baseline="0" dirty="0" smtClean="0">
                <a:ln>
                  <a:noFill/>
                </a:ln>
                <a:solidFill>
                  <a:srgbClr val="006699"/>
                </a:solidFill>
                <a:effectLst/>
                <a:latin typeface="Consolas" panose="020B0609020204030204" pitchFamily="49" charset="0"/>
              </a:rPr>
              <a:t>for</a:t>
            </a:r>
            <a:r>
              <a:rPr kumimoji="0" lang="id-ID" altLang="id-ID" sz="1400" b="0" i="0" u="none" strike="noStrike" cap="none" normalizeH="0" baseline="0" dirty="0" smtClean="0">
                <a:ln>
                  <a:noFill/>
                </a:ln>
                <a:solidFill>
                  <a:srgbClr val="000000"/>
                </a:solidFill>
                <a:effectLst/>
                <a:latin typeface="Consolas" panose="020B0609020204030204" pitchFamily="49" charset="0"/>
              </a:rPr>
              <a:t>(</a:t>
            </a:r>
            <a:r>
              <a:rPr kumimoji="0" lang="id-ID" altLang="id-ID" sz="1400" b="1" i="0" u="none" strike="noStrike" cap="none" normalizeH="0" baseline="0" dirty="0" smtClean="0">
                <a:ln>
                  <a:noFill/>
                </a:ln>
                <a:solidFill>
                  <a:srgbClr val="808080"/>
                </a:solidFill>
                <a:effectLst/>
                <a:latin typeface="Consolas" panose="020B0609020204030204" pitchFamily="49" charset="0"/>
              </a:rPr>
              <a:t>int</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i = 0; i &lt; V; i++)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visited[i] = </a:t>
            </a:r>
            <a:r>
              <a:rPr kumimoji="0" lang="id-ID" altLang="id-ID" sz="1400" b="1" i="0" u="none" strike="noStrike" cap="none" normalizeH="0" baseline="0" dirty="0" smtClean="0">
                <a:ln>
                  <a:noFill/>
                </a:ln>
                <a:solidFill>
                  <a:srgbClr val="006699"/>
                </a:solidFill>
                <a:effectLst/>
                <a:latin typeface="Consolas" panose="020B0609020204030204" pitchFamily="49" charset="0"/>
              </a:rPr>
              <a:t>false</a:t>
            </a: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8200"/>
                </a:solidFill>
                <a:effectLst/>
                <a:latin typeface="Consolas" panose="020B0609020204030204" pitchFamily="49" charset="0"/>
              </a:rPr>
              <a:t>// Now process all vertices in order defined by Stack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1" i="0" u="none" strike="noStrike" cap="none" normalizeH="0" baseline="0" dirty="0" smtClean="0">
                <a:ln>
                  <a:noFill/>
                </a:ln>
                <a:solidFill>
                  <a:srgbClr val="006699"/>
                </a:solidFill>
                <a:effectLst/>
                <a:latin typeface="Consolas" panose="020B0609020204030204" pitchFamily="49" charset="0"/>
              </a:rPr>
              <a:t>while</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(Stack.empty() == </a:t>
            </a:r>
            <a:r>
              <a:rPr kumimoji="0" lang="id-ID" altLang="id-ID" sz="1400" b="1" i="0" u="none" strike="noStrike" cap="none" normalizeH="0" baseline="0" dirty="0" smtClean="0">
                <a:ln>
                  <a:noFill/>
                </a:ln>
                <a:solidFill>
                  <a:srgbClr val="006699"/>
                </a:solidFill>
                <a:effectLst/>
                <a:latin typeface="Consolas" panose="020B0609020204030204" pitchFamily="49" charset="0"/>
              </a:rPr>
              <a:t>false</a:t>
            </a: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8200"/>
                </a:solidFill>
                <a:effectLst/>
                <a:latin typeface="Consolas" panose="020B0609020204030204" pitchFamily="49" charset="0"/>
              </a:rPr>
              <a:t>// Pop a vertex from stack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1" i="0" u="none" strike="noStrike" cap="none" normalizeH="0" baseline="0" dirty="0" smtClean="0">
                <a:ln>
                  <a:noFill/>
                </a:ln>
                <a:solidFill>
                  <a:srgbClr val="808080"/>
                </a:solidFill>
                <a:effectLst/>
                <a:latin typeface="Consolas" panose="020B0609020204030204" pitchFamily="49" charset="0"/>
              </a:rPr>
              <a:t>int</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v = Stack.top();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Stack.pop();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8200"/>
                </a:solidFill>
                <a:effectLst/>
                <a:latin typeface="Consolas" panose="020B0609020204030204" pitchFamily="49" charset="0"/>
              </a:rPr>
              <a:t>// Print Strongly connected component of the popped vertex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1" i="0" u="none" strike="noStrike" cap="none" normalizeH="0" baseline="0" dirty="0" smtClean="0">
                <a:ln>
                  <a:noFill/>
                </a:ln>
                <a:solidFill>
                  <a:srgbClr val="006699"/>
                </a:solidFill>
                <a:effectLst/>
                <a:latin typeface="Consolas" panose="020B0609020204030204" pitchFamily="49" charset="0"/>
              </a:rPr>
              <a:t>if</a:t>
            </a: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(visited[v] == </a:t>
            </a:r>
            <a:r>
              <a:rPr kumimoji="0" lang="id-ID" altLang="id-ID" sz="1400" b="1" i="0" u="none" strike="noStrike" cap="none" normalizeH="0" baseline="0" dirty="0" smtClean="0">
                <a:ln>
                  <a:noFill/>
                </a:ln>
                <a:solidFill>
                  <a:srgbClr val="006699"/>
                </a:solidFill>
                <a:effectLst/>
                <a:latin typeface="Consolas" panose="020B0609020204030204" pitchFamily="49" charset="0"/>
              </a:rPr>
              <a:t>false</a:t>
            </a: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gr.DFSUtil(v, visited);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cout &lt;&lt; endl;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rgbClr val="000000"/>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id-ID" altLang="id-ID" sz="1400" b="0" i="0" u="none" strike="noStrike" cap="none" normalizeH="0" baseline="0" dirty="0" smtClean="0">
                <a:ln>
                  <a:noFill/>
                </a:ln>
                <a:solidFill>
                  <a:schemeClr val="tx1"/>
                </a:solidFill>
                <a:effectLst/>
                <a:latin typeface="Consolas" panose="020B0609020204030204" pitchFamily="49" charset="0"/>
              </a:rPr>
              <a:t>  </a:t>
            </a:r>
            <a:endParaRPr kumimoji="0" lang="id-ID" altLang="id-ID" sz="1400" b="0" i="0" u="none" strike="noStrike" cap="none" normalizeH="0" baseline="0" dirty="0" smtClean="0">
              <a:ln>
                <a:noFill/>
              </a:ln>
              <a:solidFill>
                <a:schemeClr val="tx1"/>
              </a:solidFill>
              <a:effectLst/>
            </a:endParaRPr>
          </a:p>
        </p:txBody>
      </p:sp>
      <p:cxnSp>
        <p:nvCxnSpPr>
          <p:cNvPr id="13" name="Straight Connector 12"/>
          <p:cNvCxnSpPr/>
          <p:nvPr/>
        </p:nvCxnSpPr>
        <p:spPr>
          <a:xfrm rot="5400000" flipV="1">
            <a:off x="2965238" y="3183782"/>
            <a:ext cx="5097264" cy="136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rotWithShape="1">
          <a:blip r:embed="rId3"/>
          <a:srcRect l="13321" t="21877" r="52090" b="54828"/>
          <a:stretch/>
        </p:blipFill>
        <p:spPr>
          <a:xfrm>
            <a:off x="1189971" y="4940844"/>
            <a:ext cx="4217158" cy="1596788"/>
          </a:xfrm>
          <a:prstGeom prst="rect">
            <a:avLst/>
          </a:prstGeom>
        </p:spPr>
      </p:pic>
    </p:spTree>
    <p:extLst>
      <p:ext uri="{BB962C8B-B14F-4D97-AF65-F5344CB8AC3E}">
        <p14:creationId xmlns:p14="http://schemas.microsoft.com/office/powerpoint/2010/main" val="2481894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C8A2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6886" y="342732"/>
            <a:ext cx="6491514" cy="1325563"/>
          </a:xfrm>
        </p:spPr>
        <p:txBody>
          <a:bodyPr/>
          <a:lstStyle/>
          <a:p>
            <a:r>
              <a:rPr lang="id-ID" dirty="0" smtClean="0">
                <a:solidFill>
                  <a:schemeClr val="bg1"/>
                </a:solidFill>
                <a:latin typeface="ISOCT" panose="00000400000000000000" pitchFamily="2" charset="0"/>
                <a:cs typeface="ISOCT" panose="00000400000000000000" pitchFamily="2" charset="0"/>
              </a:rPr>
              <a:t>IMPLEMENTATION</a:t>
            </a:r>
            <a:endParaRPr lang="id-ID" dirty="0">
              <a:solidFill>
                <a:schemeClr val="bg1"/>
              </a:solidFill>
              <a:latin typeface="ISOCT" panose="00000400000000000000" pitchFamily="2" charset="0"/>
              <a:cs typeface="ISOCT" panose="00000400000000000000" pitchFamily="2" charset="0"/>
            </a:endParaRPr>
          </a:p>
        </p:txBody>
      </p:sp>
      <p:sp>
        <p:nvSpPr>
          <p:cNvPr id="3" name="Content Placeholder 2"/>
          <p:cNvSpPr>
            <a:spLocks noGrp="1"/>
          </p:cNvSpPr>
          <p:nvPr>
            <p:ph idx="1"/>
          </p:nvPr>
        </p:nvSpPr>
        <p:spPr>
          <a:xfrm>
            <a:off x="838200" y="1825625"/>
            <a:ext cx="10312021" cy="3169456"/>
          </a:xfrm>
        </p:spPr>
        <p:txBody>
          <a:bodyPr>
            <a:normAutofit fontScale="92500" lnSpcReduction="20000"/>
          </a:bodyPr>
          <a:lstStyle/>
          <a:p>
            <a:pPr marL="0" indent="0">
              <a:buNone/>
            </a:pPr>
            <a:r>
              <a:rPr lang="id-ID" dirty="0" smtClean="0">
                <a:solidFill>
                  <a:schemeClr val="bg1"/>
                </a:solidFill>
                <a:latin typeface="ISOCPEUR" panose="020B0604020202020204" pitchFamily="34" charset="0"/>
              </a:rPr>
              <a:t/>
            </a:r>
            <a:br>
              <a:rPr lang="id-ID" dirty="0" smtClean="0">
                <a:solidFill>
                  <a:schemeClr val="bg1"/>
                </a:solidFill>
                <a:latin typeface="ISOCPEUR" panose="020B0604020202020204" pitchFamily="34" charset="0"/>
              </a:rPr>
            </a:br>
            <a:r>
              <a:rPr lang="id-ID" dirty="0" smtClean="0">
                <a:solidFill>
                  <a:schemeClr val="bg1"/>
                </a:solidFill>
                <a:latin typeface="ISOCPEUR" panose="020B0604020202020204" pitchFamily="34" charset="0"/>
              </a:rPr>
              <a:t>	Algoritma </a:t>
            </a:r>
            <a:r>
              <a:rPr lang="id-ID" dirty="0">
                <a:solidFill>
                  <a:schemeClr val="bg1"/>
                </a:solidFill>
                <a:latin typeface="ISOCPEUR" panose="020B0604020202020204" pitchFamily="34" charset="0"/>
              </a:rPr>
              <a:t>SCC dapat digunakan sebagai langkah pertama dalam banyak algoritma </a:t>
            </a:r>
            <a:r>
              <a:rPr lang="id-ID" dirty="0" smtClean="0">
                <a:solidFill>
                  <a:schemeClr val="bg1"/>
                </a:solidFill>
                <a:latin typeface="ISOCPEUR" panose="020B0604020202020204" pitchFamily="34" charset="0"/>
              </a:rPr>
              <a:t>graph </a:t>
            </a:r>
            <a:r>
              <a:rPr lang="id-ID" dirty="0">
                <a:solidFill>
                  <a:schemeClr val="bg1"/>
                </a:solidFill>
                <a:latin typeface="ISOCPEUR" panose="020B0604020202020204" pitchFamily="34" charset="0"/>
              </a:rPr>
              <a:t>yang hanya bekerja pada grafik yang terhubung kuat. Dalam jejaring sosial, sekelompok orang umumnya sangat terhubung (Misalnya, siswa dari suatu kelas atau tempat umum lainnya). </a:t>
            </a:r>
            <a:endParaRPr lang="id-ID" dirty="0" smtClean="0">
              <a:solidFill>
                <a:schemeClr val="bg1"/>
              </a:solidFill>
              <a:latin typeface="ISOCPEUR" panose="020B0604020202020204" pitchFamily="34" charset="0"/>
            </a:endParaRPr>
          </a:p>
          <a:p>
            <a:pPr marL="0" indent="0">
              <a:buNone/>
            </a:pPr>
            <a:r>
              <a:rPr lang="id-ID" dirty="0">
                <a:solidFill>
                  <a:schemeClr val="bg1"/>
                </a:solidFill>
                <a:latin typeface="ISOCPEUR" panose="020B0604020202020204" pitchFamily="34" charset="0"/>
              </a:rPr>
              <a:t>	</a:t>
            </a:r>
            <a:r>
              <a:rPr lang="id-ID" dirty="0" smtClean="0">
                <a:solidFill>
                  <a:schemeClr val="bg1"/>
                </a:solidFill>
                <a:latin typeface="ISOCPEUR" panose="020B0604020202020204" pitchFamily="34" charset="0"/>
              </a:rPr>
              <a:t>Banyak </a:t>
            </a:r>
            <a:r>
              <a:rPr lang="id-ID" dirty="0">
                <a:solidFill>
                  <a:schemeClr val="bg1"/>
                </a:solidFill>
                <a:latin typeface="ISOCPEUR" panose="020B0604020202020204" pitchFamily="34" charset="0"/>
              </a:rPr>
              <a:t>orang dalam grup ini umumnya menyukai beberapa halaman umum atau bermain game umum. Algoritma SCC dapat digunakan untuk menemukan grup tersebut dan menyarankan halaman atau game yang biasa disukai kepada orang-orang dalam grup yang belum menyukai umumnya menyukai halaman atau memainkan game.</a:t>
            </a:r>
          </a:p>
        </p:txBody>
      </p:sp>
      <p:pic>
        <p:nvPicPr>
          <p:cNvPr id="4"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523471">
            <a:off x="-285203" y="-143164"/>
            <a:ext cx="1249787" cy="12497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732531">
            <a:off x="11101251" y="5825515"/>
            <a:ext cx="1249787" cy="12497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38200" y="5095125"/>
            <a:ext cx="9454595" cy="492443"/>
          </a:xfrm>
          <a:prstGeom prst="rect">
            <a:avLst/>
          </a:prstGeom>
          <a:noFill/>
        </p:spPr>
        <p:txBody>
          <a:bodyPr wrap="square" rtlCol="0">
            <a:spAutoFit/>
          </a:bodyPr>
          <a:lstStyle/>
          <a:p>
            <a:r>
              <a:rPr lang="id-ID" sz="2600" dirty="0" smtClean="0">
                <a:solidFill>
                  <a:schemeClr val="bg1"/>
                </a:solidFill>
                <a:latin typeface="ISOCPEUR" panose="020B0604020202020204" pitchFamily="34" charset="0"/>
              </a:rPr>
              <a:t>Applications : Compiler Analysis, data mining, scientific computing</a:t>
            </a:r>
            <a:endParaRPr lang="id-ID" sz="2600" dirty="0">
              <a:solidFill>
                <a:schemeClr val="bg1"/>
              </a:solidFill>
              <a:latin typeface="ISOCPEUR" panose="020B0604020202020204" pitchFamily="34" charset="0"/>
            </a:endParaRPr>
          </a:p>
        </p:txBody>
      </p:sp>
    </p:spTree>
    <p:extLst>
      <p:ext uri="{BB962C8B-B14F-4D97-AF65-F5344CB8AC3E}">
        <p14:creationId xmlns:p14="http://schemas.microsoft.com/office/powerpoint/2010/main" val="928770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610600" cy="1325563"/>
          </a:xfrm>
        </p:spPr>
        <p:txBody>
          <a:bodyPr/>
          <a:lstStyle/>
          <a:p>
            <a:r>
              <a:rPr lang="id-ID" dirty="0" smtClean="0">
                <a:solidFill>
                  <a:schemeClr val="bg1"/>
                </a:solidFill>
                <a:latin typeface="ISOCT" panose="00000400000000000000" pitchFamily="2" charset="0"/>
                <a:cs typeface="ISOCT" panose="00000400000000000000" pitchFamily="2" charset="0"/>
              </a:rPr>
              <a:t>QUESTION AND ANSWER</a:t>
            </a:r>
            <a:endParaRPr lang="id-ID" dirty="0">
              <a:solidFill>
                <a:schemeClr val="bg1"/>
              </a:solidFill>
              <a:latin typeface="ISOCT" panose="00000400000000000000" pitchFamily="2" charset="0"/>
              <a:cs typeface="ISOCT" panose="00000400000000000000" pitchFamily="2" charset="0"/>
            </a:endParaRPr>
          </a:p>
        </p:txBody>
      </p:sp>
      <p:pic>
        <p:nvPicPr>
          <p:cNvPr id="6"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0418" y="0"/>
            <a:ext cx="1501582" cy="15015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0418" y="1371600"/>
            <a:ext cx="1501582" cy="15015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0418" y="2743200"/>
            <a:ext cx="1501582" cy="15015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0418" y="4114800"/>
            <a:ext cx="1501582" cy="15015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black and white square 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0418" y="5356418"/>
            <a:ext cx="1501582" cy="1501582"/>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4"/>
          <p:cNvPicPr>
            <a:picLocks noChangeAspect="1"/>
          </p:cNvPicPr>
          <p:nvPr/>
        </p:nvPicPr>
        <p:blipFill rotWithShape="1">
          <a:blip r:embed="rId3"/>
          <a:srcRect l="6504" t="24537" r="56012" b="23397"/>
          <a:stretch/>
        </p:blipFill>
        <p:spPr>
          <a:xfrm>
            <a:off x="4394579" y="1501582"/>
            <a:ext cx="3484957" cy="2721470"/>
          </a:xfrm>
          <a:prstGeom prst="rect">
            <a:avLst/>
          </a:prstGeom>
        </p:spPr>
      </p:pic>
      <p:pic>
        <p:nvPicPr>
          <p:cNvPr id="12" name="Picture 11"/>
          <p:cNvPicPr>
            <a:picLocks noChangeAspect="1"/>
          </p:cNvPicPr>
          <p:nvPr/>
        </p:nvPicPr>
        <p:blipFill rotWithShape="1">
          <a:blip r:embed="rId4"/>
          <a:srcRect l="6493" t="25461" r="55830" b="24342"/>
          <a:stretch/>
        </p:blipFill>
        <p:spPr>
          <a:xfrm>
            <a:off x="610966" y="1501581"/>
            <a:ext cx="3724029" cy="2700000"/>
          </a:xfrm>
          <a:prstGeom prst="rect">
            <a:avLst/>
          </a:prstGeom>
        </p:spPr>
      </p:pic>
      <p:pic>
        <p:nvPicPr>
          <p:cNvPr id="13" name="Picture 12"/>
          <p:cNvPicPr>
            <a:picLocks noChangeAspect="1"/>
          </p:cNvPicPr>
          <p:nvPr/>
        </p:nvPicPr>
        <p:blipFill rotWithShape="1">
          <a:blip r:embed="rId5"/>
          <a:srcRect l="18291" t="20763" r="46524" b="50018"/>
          <a:stretch/>
        </p:blipFill>
        <p:spPr>
          <a:xfrm>
            <a:off x="4631823" y="4294927"/>
            <a:ext cx="4672312" cy="2122982"/>
          </a:xfrm>
          <a:prstGeom prst="rect">
            <a:avLst/>
          </a:prstGeom>
        </p:spPr>
      </p:pic>
      <p:sp>
        <p:nvSpPr>
          <p:cNvPr id="14" name="TextBox 13"/>
          <p:cNvSpPr txBox="1"/>
          <p:nvPr/>
        </p:nvSpPr>
        <p:spPr>
          <a:xfrm>
            <a:off x="373721" y="4503596"/>
            <a:ext cx="4258102" cy="646331"/>
          </a:xfrm>
          <a:prstGeom prst="rect">
            <a:avLst/>
          </a:prstGeom>
          <a:noFill/>
        </p:spPr>
        <p:txBody>
          <a:bodyPr wrap="square" rtlCol="0">
            <a:spAutoFit/>
          </a:bodyPr>
          <a:lstStyle/>
          <a:p>
            <a:r>
              <a:rPr lang="id-ID" dirty="0" smtClean="0">
                <a:solidFill>
                  <a:schemeClr val="bg1"/>
                </a:solidFill>
                <a:latin typeface="ISOCPEUR" panose="020B0604020202020204" pitchFamily="34" charset="0"/>
              </a:rPr>
              <a:t>Tentukan Strongly Connected Components dari graph di atas!</a:t>
            </a:r>
            <a:endParaRPr lang="id-ID" dirty="0">
              <a:solidFill>
                <a:schemeClr val="bg1"/>
              </a:solidFill>
              <a:latin typeface="ISOCPEUR" panose="020B0604020202020204" pitchFamily="34" charset="0"/>
            </a:endParaRPr>
          </a:p>
        </p:txBody>
      </p:sp>
    </p:spTree>
    <p:extLst>
      <p:ext uri="{BB962C8B-B14F-4D97-AF65-F5344CB8AC3E}">
        <p14:creationId xmlns:p14="http://schemas.microsoft.com/office/powerpoint/2010/main" val="22640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3045</TotalTime>
  <Words>412</Words>
  <Application>Microsoft Office PowerPoint</Application>
  <PresentationFormat>Widescreen</PresentationFormat>
  <Paragraphs>172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ISOCPEUR</vt:lpstr>
      <vt:lpstr>ISOCT</vt:lpstr>
      <vt:lpstr>Office Theme</vt:lpstr>
      <vt:lpstr>Strongly Connected Components</vt:lpstr>
      <vt:lpstr>PowerPoint Presentation</vt:lpstr>
      <vt:lpstr>ALGORITHM</vt:lpstr>
      <vt:lpstr>Cont.</vt:lpstr>
      <vt:lpstr>PROGRAM</vt:lpstr>
      <vt:lpstr>PowerPoint Presentation</vt:lpstr>
      <vt:lpstr>PowerPoint Presentation</vt:lpstr>
      <vt:lpstr>IMPLEMENTATION</vt:lpstr>
      <vt:lpstr>QUESTION AND ANSWER</vt:lpstr>
      <vt:lpstr>COMPLEXITY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46</cp:revision>
  <dcterms:created xsi:type="dcterms:W3CDTF">2019-05-19T14:05:10Z</dcterms:created>
  <dcterms:modified xsi:type="dcterms:W3CDTF">2019-05-21T16:50:22Z</dcterms:modified>
</cp:coreProperties>
</file>