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9" r:id="rId7"/>
    <p:sldId id="269" r:id="rId8"/>
    <p:sldId id="270" r:id="rId9"/>
    <p:sldId id="261" r:id="rId10"/>
    <p:sldId id="264" r:id="rId11"/>
    <p:sldId id="262" r:id="rId12"/>
    <p:sldId id="265" r:id="rId13"/>
    <p:sldId id="266" r:id="rId14"/>
    <p:sldId id="260" r:id="rId15"/>
    <p:sldId id="267" r:id="rId16"/>
    <p:sldId id="271" r:id="rId17"/>
    <p:sldId id="268" r:id="rId18"/>
    <p:sldId id="258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75"/>
  </p:normalViewPr>
  <p:slideViewPr>
    <p:cSldViewPr snapToGrid="0" snapToObjects="1">
      <p:cViewPr varScale="1">
        <p:scale>
          <a:sx n="38" d="100"/>
          <a:sy n="38" d="100"/>
        </p:scale>
        <p:origin x="4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634183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Rectangle"/>
          <p:cNvSpPr/>
          <p:nvPr/>
        </p:nvSpPr>
        <p:spPr>
          <a:xfrm>
            <a:off x="-386061" y="13224527"/>
            <a:ext cx="25156122" cy="7070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8881" y="13368494"/>
            <a:ext cx="214313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made with        from innovation lab"/>
          <p:cNvSpPr txBox="1"/>
          <p:nvPr/>
        </p:nvSpPr>
        <p:spPr>
          <a:xfrm>
            <a:off x="10864634" y="13313833"/>
            <a:ext cx="2857932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>
                <a:solidFill>
                  <a:srgbClr val="00B2BD"/>
                </a:solidFill>
              </a:defRPr>
            </a:lvl1pPr>
          </a:lstStyle>
          <a:p>
            <a:r>
              <a:t>made with        from innovation lab</a:t>
            </a:r>
          </a:p>
        </p:txBody>
      </p:sp>
      <p:pic>
        <p:nvPicPr>
          <p:cNvPr id="23" name="o-logo-green.png" descr="o-logo-green.png"/>
          <p:cNvPicPr>
            <a:picLocks noChangeAspect="1"/>
          </p:cNvPicPr>
          <p:nvPr/>
        </p:nvPicPr>
        <p:blipFill>
          <a:blip r:embed="rId3">
            <a:alphaModFix amt="4713"/>
            <a:extLst/>
          </a:blip>
          <a:stretch>
            <a:fillRect/>
          </a:stretch>
        </p:blipFill>
        <p:spPr>
          <a:xfrm>
            <a:off x="9915500" y="3443248"/>
            <a:ext cx="4553000" cy="6829504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2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315063" y="314214"/>
            <a:ext cx="493060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o-logo-green.png" descr="o-logo-green.png"/>
          <p:cNvPicPr>
            <a:picLocks noChangeAspect="1"/>
          </p:cNvPicPr>
          <p:nvPr/>
        </p:nvPicPr>
        <p:blipFill>
          <a:blip r:embed="rId2">
            <a:alphaModFix amt="4713"/>
            <a:extLst/>
          </a:blip>
          <a:stretch>
            <a:fillRect/>
          </a:stretch>
        </p:blipFill>
        <p:spPr>
          <a:xfrm>
            <a:off x="9915500" y="3443248"/>
            <a:ext cx="4553000" cy="6829504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13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96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32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64250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solidFill>
                  <a:srgbClr val="5E5E5E"/>
                </a:solidFill>
                <a:latin typeface="EK03Serif-B01"/>
                <a:ea typeface="EK03Serif-B01"/>
                <a:cs typeface="EK03Serif-B01"/>
                <a:sym typeface="EK03Serif-B01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33" name="Rectangle"/>
          <p:cNvSpPr/>
          <p:nvPr/>
        </p:nvSpPr>
        <p:spPr>
          <a:xfrm>
            <a:off x="-386061" y="13224527"/>
            <a:ext cx="25156122" cy="7070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48881" y="13368494"/>
            <a:ext cx="214313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made with        from innovation lab"/>
          <p:cNvSpPr txBox="1"/>
          <p:nvPr/>
        </p:nvSpPr>
        <p:spPr>
          <a:xfrm>
            <a:off x="10864634" y="13313833"/>
            <a:ext cx="2857932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>
                <a:solidFill>
                  <a:srgbClr val="00B2BD"/>
                </a:solidFill>
              </a:defRPr>
            </a:lvl1pPr>
          </a:lstStyle>
          <a:p>
            <a:r>
              <a:t>made with        from innovation lab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315063" y="314214"/>
            <a:ext cx="493060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o-logo-green.png" descr="o-logo-green.png"/>
          <p:cNvPicPr>
            <a:picLocks noChangeAspect="1"/>
          </p:cNvPicPr>
          <p:nvPr/>
        </p:nvPicPr>
        <p:blipFill>
          <a:blip r:embed="rId2">
            <a:alphaModFix amt="4713"/>
            <a:extLst/>
          </a:blip>
          <a:stretch>
            <a:fillRect/>
          </a:stretch>
        </p:blipFill>
        <p:spPr>
          <a:xfrm>
            <a:off x="9915500" y="3443248"/>
            <a:ext cx="4553000" cy="6829504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153" name="Rectangle"/>
          <p:cNvSpPr/>
          <p:nvPr/>
        </p:nvSpPr>
        <p:spPr>
          <a:xfrm>
            <a:off x="-386061" y="13224527"/>
            <a:ext cx="25156122" cy="7070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48881" y="13368494"/>
            <a:ext cx="214313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made with        from innovation lab"/>
          <p:cNvSpPr txBox="1"/>
          <p:nvPr/>
        </p:nvSpPr>
        <p:spPr>
          <a:xfrm>
            <a:off x="10864634" y="13313833"/>
            <a:ext cx="2857932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>
                <a:solidFill>
                  <a:srgbClr val="00B2BD"/>
                </a:solidFill>
              </a:defRPr>
            </a:lvl1pPr>
          </a:lstStyle>
          <a:p>
            <a:r>
              <a:t>made with        from innovation lab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315063" y="314214"/>
            <a:ext cx="493060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Rectangle"/>
          <p:cNvSpPr/>
          <p:nvPr/>
        </p:nvSpPr>
        <p:spPr>
          <a:xfrm>
            <a:off x="-386061" y="13224527"/>
            <a:ext cx="25156122" cy="7070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8881" y="13368494"/>
            <a:ext cx="214313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made with        from innovation lab"/>
          <p:cNvSpPr txBox="1"/>
          <p:nvPr/>
        </p:nvSpPr>
        <p:spPr>
          <a:xfrm>
            <a:off x="10864634" y="13313833"/>
            <a:ext cx="2857932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>
                <a:solidFill>
                  <a:srgbClr val="00B2BD"/>
                </a:solidFill>
              </a:defRPr>
            </a:lvl1pPr>
          </a:lstStyle>
          <a:p>
            <a:r>
              <a:t>made with        from innovation lab</a:t>
            </a:r>
          </a:p>
        </p:txBody>
      </p:sp>
      <p:pic>
        <p:nvPicPr>
          <p:cNvPr id="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15063" y="314214"/>
            <a:ext cx="493060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o-logo-green.png" descr="o-logo-green.png"/>
          <p:cNvPicPr>
            <a:picLocks noChangeAspect="1"/>
          </p:cNvPicPr>
          <p:nvPr/>
        </p:nvPicPr>
        <p:blipFill>
          <a:blip r:embed="rId2">
            <a:alphaModFix amt="4713"/>
            <a:extLst/>
          </a:blip>
          <a:stretch>
            <a:fillRect/>
          </a:stretch>
        </p:blipFill>
        <p:spPr>
          <a:xfrm>
            <a:off x="9915500" y="3443248"/>
            <a:ext cx="4553000" cy="6829504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Rectangle"/>
          <p:cNvSpPr/>
          <p:nvPr/>
        </p:nvSpPr>
        <p:spPr>
          <a:xfrm>
            <a:off x="-386061" y="13224527"/>
            <a:ext cx="25156122" cy="7070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48881" y="13368494"/>
            <a:ext cx="214313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made with        from innovation lab"/>
          <p:cNvSpPr txBox="1"/>
          <p:nvPr/>
        </p:nvSpPr>
        <p:spPr>
          <a:xfrm>
            <a:off x="10864634" y="13313833"/>
            <a:ext cx="2857932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>
                <a:solidFill>
                  <a:srgbClr val="00B2BD"/>
                </a:solidFill>
              </a:defRPr>
            </a:lvl1pPr>
          </a:lstStyle>
          <a:p>
            <a:r>
              <a:t>made with        from innovation lab</a:t>
            </a:r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315063" y="314214"/>
            <a:ext cx="493060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o-logo-green.png" descr="o-logo-green.png"/>
          <p:cNvPicPr>
            <a:picLocks noChangeAspect="1"/>
          </p:cNvPicPr>
          <p:nvPr/>
        </p:nvPicPr>
        <p:blipFill>
          <a:blip r:embed="rId2">
            <a:alphaModFix amt="4713"/>
            <a:extLst/>
          </a:blip>
          <a:stretch>
            <a:fillRect/>
          </a:stretch>
        </p:blipFill>
        <p:spPr>
          <a:xfrm>
            <a:off x="9915500" y="3443248"/>
            <a:ext cx="4553000" cy="6829504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60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>
                <a:solidFill>
                  <a:srgbClr val="5E5E5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Rectangle"/>
          <p:cNvSpPr/>
          <p:nvPr/>
        </p:nvSpPr>
        <p:spPr>
          <a:xfrm>
            <a:off x="-386061" y="13224527"/>
            <a:ext cx="25156122" cy="7070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6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48881" y="13368494"/>
            <a:ext cx="214313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made with        from innovation lab"/>
          <p:cNvSpPr txBox="1"/>
          <p:nvPr/>
        </p:nvSpPr>
        <p:spPr>
          <a:xfrm>
            <a:off x="10864634" y="13313833"/>
            <a:ext cx="2857932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>
                <a:solidFill>
                  <a:srgbClr val="00B2BD"/>
                </a:solidFill>
              </a:defRPr>
            </a:lvl1pPr>
          </a:lstStyle>
          <a:p>
            <a:r>
              <a:t>made with        from innovation lab</a:t>
            </a:r>
          </a:p>
        </p:txBody>
      </p:sp>
      <p:pic>
        <p:nvPicPr>
          <p:cNvPr id="6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315063" y="314214"/>
            <a:ext cx="493060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o-logo-green.png" descr="o-logo-green.png"/>
          <p:cNvPicPr>
            <a:picLocks noChangeAspect="1"/>
          </p:cNvPicPr>
          <p:nvPr/>
        </p:nvPicPr>
        <p:blipFill>
          <a:blip r:embed="rId2">
            <a:alphaModFix amt="4713"/>
            <a:extLst/>
          </a:blip>
          <a:stretch>
            <a:fillRect/>
          </a:stretch>
        </p:blipFill>
        <p:spPr>
          <a:xfrm>
            <a:off x="9915500" y="3443248"/>
            <a:ext cx="4553000" cy="6829504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82" name="Rectangle"/>
          <p:cNvSpPr/>
          <p:nvPr/>
        </p:nvSpPr>
        <p:spPr>
          <a:xfrm>
            <a:off x="-118072" y="-133635"/>
            <a:ext cx="24620144" cy="1657699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EFEFEF"/>
              </a:gs>
            </a:gsLst>
            <a:lin ang="5400000"/>
          </a:gradFill>
          <a:ln w="12700">
            <a:miter lim="400000"/>
          </a:ln>
          <a:effectLst>
            <a:outerShdw blurRad="584200" dist="25400" dir="5400000" rotWithShape="0">
              <a:srgbClr val="000000">
                <a:alpha val="23785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8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15063" y="314214"/>
            <a:ext cx="493060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Rectangle"/>
          <p:cNvSpPr/>
          <p:nvPr/>
        </p:nvSpPr>
        <p:spPr>
          <a:xfrm>
            <a:off x="-386061" y="13224527"/>
            <a:ext cx="25156122" cy="7070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8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48881" y="13368493"/>
            <a:ext cx="214313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made with        from innovation lab"/>
          <p:cNvSpPr txBox="1"/>
          <p:nvPr/>
        </p:nvSpPr>
        <p:spPr>
          <a:xfrm>
            <a:off x="10864634" y="13313832"/>
            <a:ext cx="2857932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>
                <a:solidFill>
                  <a:srgbClr val="00B2BD"/>
                </a:solidFill>
              </a:defRPr>
            </a:lvl1pPr>
          </a:lstStyle>
          <a:p>
            <a:r>
              <a:t>made with        from innovation lab</a:t>
            </a:r>
          </a:p>
        </p:txBody>
      </p: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1158776"/>
          </a:xfrm>
          <a:prstGeom prst="rect">
            <a:avLst/>
          </a:prstGeom>
        </p:spPr>
        <p:txBody>
          <a:bodyPr anchor="t"/>
          <a:lstStyle>
            <a:lvl1pPr algn="l">
              <a:defRPr sz="5600">
                <a:solidFill>
                  <a:srgbClr val="5E5E5E"/>
                </a:solidFill>
                <a:latin typeface="EK03Plain-B02"/>
                <a:ea typeface="EK03Plain-B02"/>
                <a:cs typeface="EK03Plain-B02"/>
                <a:sym typeface="EK03Plain-B02"/>
              </a:defRPr>
            </a:lvl1pPr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idx="1"/>
          </p:nvPr>
        </p:nvSpPr>
        <p:spPr>
          <a:xfrm>
            <a:off x="1714500" y="3149600"/>
            <a:ext cx="21005800" cy="9296400"/>
          </a:xfrm>
          <a:prstGeom prst="rect">
            <a:avLst/>
          </a:prstGeom>
        </p:spPr>
        <p:txBody>
          <a:bodyPr anchor="t"/>
          <a:lstStyle>
            <a:lvl1pPr>
              <a:defRPr sz="32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1pPr>
            <a:lvl2pPr>
              <a:defRPr sz="32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2pPr>
            <a:lvl3pPr>
              <a:defRPr sz="32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3pPr>
            <a:lvl4pPr>
              <a:defRPr sz="32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4pPr>
            <a:lvl5pPr>
              <a:defRPr sz="32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 anchor="t"/>
          <a:lstStyle>
            <a:lvl1pPr marL="558800" indent="-558800">
              <a:spcBef>
                <a:spcPts val="4500"/>
              </a:spcBef>
              <a:defRPr sz="38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1pPr>
            <a:lvl2pPr marL="1117600" indent="-558800">
              <a:spcBef>
                <a:spcPts val="4500"/>
              </a:spcBef>
              <a:defRPr sz="38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2pPr>
            <a:lvl3pPr marL="1676400" indent="-558800">
              <a:spcBef>
                <a:spcPts val="4500"/>
              </a:spcBef>
              <a:defRPr sz="38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3pPr>
            <a:lvl4pPr marL="2235200" indent="-558800">
              <a:spcBef>
                <a:spcPts val="4500"/>
              </a:spcBef>
              <a:defRPr sz="38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4pPr>
            <a:lvl5pPr marL="2794000" indent="-558800">
              <a:spcBef>
                <a:spcPts val="4500"/>
              </a:spcBef>
              <a:defRPr sz="38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o-logo-green.png" descr="o-logo-green.png"/>
          <p:cNvPicPr>
            <a:picLocks noChangeAspect="1"/>
          </p:cNvPicPr>
          <p:nvPr/>
        </p:nvPicPr>
        <p:blipFill>
          <a:blip r:embed="rId2">
            <a:alphaModFix amt="4713"/>
            <a:extLst/>
          </a:blip>
          <a:stretch>
            <a:fillRect/>
          </a:stretch>
        </p:blipFill>
        <p:spPr>
          <a:xfrm>
            <a:off x="9915500" y="3443248"/>
            <a:ext cx="4553000" cy="6829504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 anchor="t"/>
          <a:lstStyle>
            <a:lvl1pPr>
              <a:defRPr sz="48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1pPr>
            <a:lvl2pPr>
              <a:defRPr sz="48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2pPr>
            <a:lvl3pPr>
              <a:defRPr sz="48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3pPr>
            <a:lvl4pPr>
              <a:defRPr sz="48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4pPr>
            <a:lvl5pPr>
              <a:defRPr sz="4800">
                <a:solidFill>
                  <a:srgbClr val="5E5E5E"/>
                </a:solidFill>
                <a:latin typeface="EK03Plain-L01"/>
                <a:ea typeface="EK03Plain-L01"/>
                <a:cs typeface="EK03Plain-L01"/>
                <a:sym typeface="EK03Plain-L01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Rectangle"/>
          <p:cNvSpPr/>
          <p:nvPr/>
        </p:nvSpPr>
        <p:spPr>
          <a:xfrm>
            <a:off x="-386061" y="13224527"/>
            <a:ext cx="25156122" cy="7070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0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48881" y="13368494"/>
            <a:ext cx="214313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made with        from innovation lab"/>
          <p:cNvSpPr txBox="1"/>
          <p:nvPr/>
        </p:nvSpPr>
        <p:spPr>
          <a:xfrm>
            <a:off x="10864634" y="13313833"/>
            <a:ext cx="2857932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>
                <a:solidFill>
                  <a:srgbClr val="00B2BD"/>
                </a:solidFill>
              </a:defRPr>
            </a:lvl1pPr>
          </a:lstStyle>
          <a:p>
            <a:r>
              <a:t>made with        from innovation lab</a:t>
            </a:r>
          </a:p>
        </p:txBody>
      </p:sp>
      <p:pic>
        <p:nvPicPr>
          <p:cNvPr id="110" name="o-logo-green.png" descr="o-logo-green.png"/>
          <p:cNvPicPr>
            <a:picLocks noChangeAspect="1"/>
          </p:cNvPicPr>
          <p:nvPr/>
        </p:nvPicPr>
        <p:blipFill>
          <a:blip r:embed="rId2">
            <a:alphaModFix amt="4713"/>
            <a:extLst/>
          </a:blip>
          <a:stretch>
            <a:fillRect/>
          </a:stretch>
        </p:blipFill>
        <p:spPr>
          <a:xfrm>
            <a:off x="19399701" y="4340525"/>
            <a:ext cx="4552999" cy="6829504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11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315063" y="314214"/>
            <a:ext cx="493060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0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15063" y="314214"/>
            <a:ext cx="493060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-logo-green.png" descr="o-logo-green.png"/>
          <p:cNvPicPr>
            <a:picLocks noChangeAspect="1"/>
          </p:cNvPicPr>
          <p:nvPr/>
        </p:nvPicPr>
        <p:blipFill>
          <a:blip r:embed="rId14">
            <a:alphaModFix amt="4713"/>
            <a:extLst/>
          </a:blip>
          <a:stretch>
            <a:fillRect/>
          </a:stretch>
        </p:blipFill>
        <p:spPr>
          <a:xfrm>
            <a:off x="9915500" y="3443248"/>
            <a:ext cx="4553000" cy="6829504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3" name="Rectangle"/>
          <p:cNvSpPr/>
          <p:nvPr/>
        </p:nvSpPr>
        <p:spPr>
          <a:xfrm>
            <a:off x="-386061" y="13224527"/>
            <a:ext cx="25156122" cy="7070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1848881" y="13368494"/>
            <a:ext cx="214313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made with        from innovation lab"/>
          <p:cNvSpPr txBox="1"/>
          <p:nvPr/>
        </p:nvSpPr>
        <p:spPr>
          <a:xfrm>
            <a:off x="10864634" y="13313833"/>
            <a:ext cx="2857932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>
                <a:solidFill>
                  <a:srgbClr val="00B2BD"/>
                </a:solidFill>
              </a:defRPr>
            </a:lvl1pPr>
          </a:lstStyle>
          <a:p>
            <a:r>
              <a:t>made with        from innovation lab</a:t>
            </a:r>
          </a:p>
        </p:txBody>
      </p:sp>
      <p:sp>
        <p:nvSpPr>
          <p:cNvPr id="6" name="Rectangle"/>
          <p:cNvSpPr/>
          <p:nvPr/>
        </p:nvSpPr>
        <p:spPr>
          <a:xfrm>
            <a:off x="-118072" y="-133635"/>
            <a:ext cx="24620144" cy="1657699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EFEFEF"/>
              </a:gs>
            </a:gsLst>
            <a:lin ang="5400000"/>
          </a:gradFill>
          <a:ln w="12700">
            <a:miter lim="400000"/>
          </a:ln>
          <a:effectLst>
            <a:outerShdw blurRad="584200" dist="25400" dir="5400000" rotWithShape="0">
              <a:srgbClr val="000000">
                <a:alpha val="23785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23315063" y="314214"/>
            <a:ext cx="493060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/>
        </p:nvSpPr>
        <p:spPr>
          <a:xfrm>
            <a:off x="1689100" y="355600"/>
            <a:ext cx="21005800" cy="11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5600" b="0">
                <a:solidFill>
                  <a:srgbClr val="5E5E5E"/>
                </a:solidFill>
                <a:latin typeface="EK03Plain-B02"/>
                <a:ea typeface="EK03Plain-B02"/>
                <a:cs typeface="EK03Plain-B02"/>
                <a:sym typeface="EK03Plain-B02"/>
              </a:defRPr>
            </a:lvl1pPr>
          </a:lstStyle>
          <a:p>
            <a:r>
              <a:t>Title Text</a:t>
            </a:r>
          </a:p>
        </p:txBody>
      </p:sp>
      <p:sp>
        <p:nvSpPr>
          <p:cNvPr id="9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EK03Serif-B01"/>
          <a:ea typeface="EK03Serif-B01"/>
          <a:cs typeface="EK03Serif-B01"/>
          <a:sym typeface="EK03Serif-B01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EK03Serif-B01"/>
          <a:ea typeface="EK03Serif-B01"/>
          <a:cs typeface="EK03Serif-B01"/>
          <a:sym typeface="EK03Serif-B01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EK03Serif-B01"/>
          <a:ea typeface="EK03Serif-B01"/>
          <a:cs typeface="EK03Serif-B01"/>
          <a:sym typeface="EK03Serif-B01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EK03Serif-B01"/>
          <a:ea typeface="EK03Serif-B01"/>
          <a:cs typeface="EK03Serif-B01"/>
          <a:sym typeface="EK03Serif-B01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EK03Serif-B01"/>
          <a:ea typeface="EK03Serif-B01"/>
          <a:cs typeface="EK03Serif-B01"/>
          <a:sym typeface="EK03Serif-B01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EK03Serif-B01"/>
          <a:ea typeface="EK03Serif-B01"/>
          <a:cs typeface="EK03Serif-B01"/>
          <a:sym typeface="EK03Serif-B01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EK03Serif-B01"/>
          <a:ea typeface="EK03Serif-B01"/>
          <a:cs typeface="EK03Serif-B01"/>
          <a:sym typeface="EK03Serif-B01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EK03Serif-B01"/>
          <a:ea typeface="EK03Serif-B01"/>
          <a:cs typeface="EK03Serif-B01"/>
          <a:sym typeface="EK03Serif-B01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EK03Serif-B01"/>
          <a:ea typeface="EK03Serif-B01"/>
          <a:cs typeface="EK03Serif-B01"/>
          <a:sym typeface="EK03Serif-B01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Bod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68" name="home.png" descr="ho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100" y="-7588"/>
            <a:ext cx="24460200" cy="1372312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CB5FB1-7AB8-A64C-AA8B-A749D5B59759}"/>
              </a:ext>
            </a:extLst>
          </p:cNvPr>
          <p:cNvSpPr txBox="1"/>
          <p:nvPr/>
        </p:nvSpPr>
        <p:spPr>
          <a:xfrm>
            <a:off x="7953375" y="2298700"/>
            <a:ext cx="16430625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bg1"/>
                </a:solidFill>
              </a:rPr>
              <a:t>AI Hackathon.</a:t>
            </a:r>
            <a:endParaRPr kumimoji="0" lang="en-US" sz="6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14B3C27-18DB-EF47-829B-EBD2F090A488}"/>
              </a:ext>
            </a:extLst>
          </p:cNvPr>
          <p:cNvSpPr txBox="1"/>
          <p:nvPr/>
        </p:nvSpPr>
        <p:spPr>
          <a:xfrm>
            <a:off x="-38100" y="1272778"/>
            <a:ext cx="1047750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The Disrupting Samaritans 1</a:t>
            </a:r>
            <a:endParaRPr kumimoji="0" lang="en-US" sz="6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6000" dirty="0"/>
              <a:t>Correlation w.r.t </a:t>
            </a:r>
            <a:r>
              <a:rPr lang="en-GB" sz="6000" dirty="0" smtClean="0"/>
              <a:t>Target (3/3)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294795"/>
            <a:ext cx="22783800" cy="105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4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6000" dirty="0"/>
              <a:t>Correlation with other </a:t>
            </a:r>
            <a:r>
              <a:rPr lang="en-GB" sz="6000" dirty="0" smtClean="0"/>
              <a:t>features</a:t>
            </a:r>
            <a:r>
              <a:rPr lang="en-US" dirty="0"/>
              <a:t>	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1" y="1873446"/>
            <a:ext cx="24174539" cy="1097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71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6000" dirty="0" smtClean="0"/>
              <a:t>Model – Training and Evaluation Details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xfrm>
            <a:off x="1384300" y="2286000"/>
            <a:ext cx="21005800" cy="1071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  <a:defRPr>
                <a:latin typeface="EK03Plain-B02"/>
                <a:ea typeface="EK03Plain-B02"/>
                <a:cs typeface="EK03Plain-B02"/>
                <a:sym typeface="EK03Plain-B02"/>
              </a:defRPr>
            </a:pPr>
            <a:r>
              <a:rPr lang="en-GB" dirty="0" smtClean="0"/>
              <a:t>Random Forest Classifier: (</a:t>
            </a:r>
            <a:r>
              <a:rPr lang="en-GB" dirty="0" err="1" smtClean="0"/>
              <a:t>n_estimators</a:t>
            </a:r>
            <a:r>
              <a:rPr lang="en-GB" dirty="0" smtClean="0"/>
              <a:t>=200)</a:t>
            </a:r>
          </a:p>
          <a:p>
            <a:pPr>
              <a:buSzTx/>
              <a:defRPr>
                <a:latin typeface="EK03Plain-B02"/>
                <a:ea typeface="EK03Plain-B02"/>
                <a:cs typeface="EK03Plain-B02"/>
                <a:sym typeface="EK03Plain-B02"/>
              </a:defRPr>
            </a:pPr>
            <a:endParaRPr lang="en-GB" dirty="0" smtClean="0"/>
          </a:p>
          <a:p>
            <a:pPr>
              <a:buSzTx/>
              <a:defRPr>
                <a:latin typeface="EK03Plain-B02"/>
                <a:ea typeface="EK03Plain-B02"/>
                <a:cs typeface="EK03Plain-B02"/>
                <a:sym typeface="EK03Plain-B02"/>
              </a:defRPr>
            </a:pPr>
            <a:r>
              <a:rPr lang="en-GB" dirty="0" smtClean="0"/>
              <a:t>Classification Report: </a:t>
            </a:r>
          </a:p>
          <a:p>
            <a:pPr>
              <a:buSzTx/>
              <a:defRPr>
                <a:latin typeface="EK03Plain-B02"/>
                <a:ea typeface="EK03Plain-B02"/>
                <a:cs typeface="EK03Plain-B02"/>
                <a:sym typeface="EK03Plain-B02"/>
              </a:defRPr>
            </a:pPr>
            <a:endParaRPr lang="en-GB" dirty="0"/>
          </a:p>
          <a:p>
            <a:pPr>
              <a:buSzTx/>
              <a:defRPr>
                <a:latin typeface="EK03Plain-B02"/>
                <a:ea typeface="EK03Plain-B02"/>
                <a:cs typeface="EK03Plain-B02"/>
                <a:sym typeface="EK03Plain-B02"/>
              </a:defRPr>
            </a:pPr>
            <a:endParaRPr lang="en-GB" dirty="0" smtClean="0"/>
          </a:p>
          <a:p>
            <a:pPr>
              <a:buSzTx/>
              <a:defRPr>
                <a:latin typeface="EK03Plain-B02"/>
                <a:ea typeface="EK03Plain-B02"/>
                <a:cs typeface="EK03Plain-B02"/>
                <a:sym typeface="EK03Plain-B02"/>
              </a:defRPr>
            </a:pPr>
            <a:endParaRPr lang="en-GB" dirty="0" smtClean="0"/>
          </a:p>
          <a:p>
            <a:pPr>
              <a:buSzTx/>
              <a:defRPr>
                <a:latin typeface="EK03Plain-B02"/>
                <a:ea typeface="EK03Plain-B02"/>
                <a:cs typeface="EK03Plain-B02"/>
                <a:sym typeface="EK03Plain-B02"/>
              </a:defRPr>
            </a:pPr>
            <a:r>
              <a:rPr lang="en-GB" dirty="0" smtClean="0"/>
              <a:t>Confusion Matrix: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281" y="4083050"/>
            <a:ext cx="13587039" cy="3619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283" y="9082453"/>
            <a:ext cx="14528617" cy="352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85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6000" dirty="0" smtClean="0"/>
              <a:t>Conclusion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xfrm>
            <a:off x="1384300" y="2286000"/>
            <a:ext cx="21005800" cy="1071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  <a:defRPr>
                <a:latin typeface="EK03Plain-B02"/>
                <a:ea typeface="EK03Plain-B02"/>
                <a:cs typeface="EK03Plain-B02"/>
                <a:sym typeface="EK03Plain-B02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63442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6000" dirty="0" smtClean="0"/>
              <a:t>Appendix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EK03Plain-B02"/>
                <a:ea typeface="EK03Plain-B02"/>
                <a:cs typeface="EK03Plain-B02"/>
                <a:sym typeface="EK03Plain-B02"/>
              </a:defRPr>
            </a:pPr>
            <a:r>
              <a:rPr lang="en-GB" dirty="0" smtClean="0"/>
              <a:t>Feature </a:t>
            </a:r>
            <a:r>
              <a:rPr lang="en-GB" dirty="0" smtClean="0"/>
              <a:t>Selection</a:t>
            </a:r>
          </a:p>
          <a:p>
            <a:pPr marL="0" indent="0">
              <a:buSzTx/>
              <a:buNone/>
              <a:defRPr>
                <a:latin typeface="EK03Plain-B02"/>
                <a:ea typeface="EK03Plain-B02"/>
                <a:cs typeface="EK03Plain-B02"/>
                <a:sym typeface="EK03Plain-B02"/>
              </a:defRPr>
            </a:pPr>
            <a:r>
              <a:rPr lang="en-GB" dirty="0" smtClean="0"/>
              <a:t>Other machine learning models tried</a:t>
            </a:r>
            <a:endParaRPr lang="en-GB" dirty="0" smtClean="0"/>
          </a:p>
          <a:p>
            <a:pPr marL="0" indent="0">
              <a:buSzTx/>
              <a:buNone/>
              <a:defRPr>
                <a:latin typeface="EK03Plain-B02"/>
                <a:ea typeface="EK03Plain-B02"/>
                <a:cs typeface="EK03Plain-B02"/>
                <a:sym typeface="EK03Plain-B02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0963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hank You"/>
          <p:cNvSpPr txBox="1">
            <a:spLocks noGrp="1"/>
          </p:cNvSpPr>
          <p:nvPr>
            <p:ph type="body" idx="14"/>
          </p:nvPr>
        </p:nvSpPr>
        <p:spPr>
          <a:xfrm>
            <a:off x="2387600" y="5575299"/>
            <a:ext cx="19621500" cy="1828801"/>
          </a:xfrm>
          <a:prstGeom prst="rect">
            <a:avLst/>
          </a:prstGeom>
        </p:spPr>
        <p:txBody>
          <a:bodyPr/>
          <a:lstStyle>
            <a:lvl1pPr algn="l">
              <a:defRPr sz="11200"/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Technology Stack.	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PYTHON 3.6 </a:t>
            </a:r>
          </a:p>
          <a:p>
            <a:r>
              <a:rPr lang="en-GB" dirty="0" smtClean="0"/>
              <a:t>Libraries Used:</a:t>
            </a:r>
          </a:p>
          <a:p>
            <a:pPr marL="1149350" lvl="1" indent="-514350">
              <a:buFont typeface="+mj-lt"/>
              <a:buAutoNum type="arabicPeriod"/>
            </a:pPr>
            <a:r>
              <a:rPr lang="en-GB" dirty="0" smtClean="0"/>
              <a:t>Python Pandas</a:t>
            </a:r>
          </a:p>
          <a:p>
            <a:pPr marL="1149350" lvl="1" indent="-514350">
              <a:buFont typeface="+mj-lt"/>
              <a:buAutoNum type="arabicPeriod"/>
            </a:pPr>
            <a:r>
              <a:rPr lang="en-GB" dirty="0" err="1" smtClean="0"/>
              <a:t>NumPy</a:t>
            </a:r>
            <a:endParaRPr lang="en-GB" dirty="0" smtClean="0"/>
          </a:p>
          <a:p>
            <a:pPr marL="1149350" lvl="1" indent="-514350">
              <a:buFont typeface="+mj-lt"/>
              <a:buAutoNum type="arabicPeriod"/>
            </a:pPr>
            <a:r>
              <a:rPr lang="en-GB" dirty="0" err="1" smtClean="0"/>
              <a:t>Scikit</a:t>
            </a:r>
            <a:r>
              <a:rPr lang="en-GB" dirty="0"/>
              <a:t> learn </a:t>
            </a:r>
            <a:r>
              <a:rPr lang="en-GB" dirty="0" smtClean="0"/>
              <a:t>– </a:t>
            </a:r>
            <a:r>
              <a:rPr lang="en-GB" dirty="0" err="1" smtClean="0"/>
              <a:t>LabelEncoder</a:t>
            </a:r>
            <a:r>
              <a:rPr lang="en-GB" dirty="0"/>
              <a:t>, </a:t>
            </a:r>
            <a:r>
              <a:rPr lang="en-GB" dirty="0" err="1" smtClean="0"/>
              <a:t>StandardScaler</a:t>
            </a:r>
            <a:r>
              <a:rPr lang="en-GB" dirty="0"/>
              <a:t> and </a:t>
            </a:r>
            <a:r>
              <a:rPr lang="en-GB" b="1" dirty="0" err="1"/>
              <a:t>RandomForestClassifier</a:t>
            </a:r>
            <a:endParaRPr lang="en-GB" b="1" dirty="0" smtClean="0"/>
          </a:p>
          <a:p>
            <a:pPr marL="1149350" lvl="1" indent="-514350">
              <a:buFont typeface="+mj-lt"/>
              <a:buAutoNum type="arabicPeriod"/>
            </a:pPr>
            <a:r>
              <a:rPr lang="en-GB" dirty="0" smtClean="0"/>
              <a:t>Regular Expression (re)</a:t>
            </a:r>
            <a:endParaRPr lang="en-GB" dirty="0"/>
          </a:p>
          <a:p>
            <a:r>
              <a:rPr lang="en-GB" dirty="0" err="1" smtClean="0"/>
              <a:t>MicroStrategy</a:t>
            </a:r>
            <a:r>
              <a:rPr lang="en-GB" dirty="0" smtClean="0"/>
              <a:t> for Data Exploration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00" y="6583835"/>
            <a:ext cx="270510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150" y="4164426"/>
            <a:ext cx="2724150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465" y="4976052"/>
            <a:ext cx="2357438" cy="2357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606" y="9505049"/>
            <a:ext cx="6567088" cy="32708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Problem being solved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xfrm>
            <a:off x="827809" y="2623127"/>
            <a:ext cx="21005800" cy="929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EK03Plain-B02"/>
                <a:ea typeface="EK03Plain-B02"/>
                <a:cs typeface="EK03Plain-B02"/>
                <a:sym typeface="EK03Plain-B02"/>
              </a:defRPr>
            </a:pPr>
            <a:r>
              <a:rPr lang="en-GB" sz="4800" dirty="0" smtClean="0">
                <a:solidFill>
                  <a:schemeClr val="tx2"/>
                </a:solidFill>
              </a:rPr>
              <a:t>     Group </a:t>
            </a:r>
            <a:r>
              <a:rPr lang="en-GB" sz="4800" dirty="0">
                <a:solidFill>
                  <a:schemeClr val="tx2"/>
                </a:solidFill>
              </a:rPr>
              <a:t>materialisation Forecast</a:t>
            </a:r>
            <a:r>
              <a:rPr lang="en-GB" sz="4800" dirty="0" smtClean="0">
                <a:solidFill>
                  <a:schemeClr val="tx2"/>
                </a:solidFill>
              </a:rPr>
              <a:t>:</a:t>
            </a:r>
            <a:endParaRPr lang="en-GB" sz="48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8985" y="4307431"/>
            <a:ext cx="16378217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3600" b="0" dirty="0" smtClean="0">
                <a:solidFill>
                  <a:schemeClr val="tx2"/>
                </a:solidFill>
                <a:latin typeface="EK"/>
              </a:rPr>
              <a:t>  </a:t>
            </a:r>
          </a:p>
          <a:p>
            <a:pPr algn="l"/>
            <a:r>
              <a:rPr lang="en-GB" sz="3600" b="0" dirty="0" smtClean="0">
                <a:solidFill>
                  <a:schemeClr val="tx2"/>
                </a:solidFill>
                <a:latin typeface="EK03Plain-L01" panose="00000300000000000000" pitchFamily="2" charset="0"/>
                <a:cs typeface="EK03Plain-L01" panose="00000300000000000000" pitchFamily="2" charset="0"/>
              </a:rPr>
              <a:t>Groups book in bulk and block a large number of seats on a flight departure date. The general behaviour of group bookings is volatile. A group materialisation model will predict the expected materialisation rate on the reservations and will help influence the overbooking levels to avoid empty seats due to last minute cancellations.</a:t>
            </a:r>
          </a:p>
          <a:p>
            <a:pPr algn="l"/>
            <a:endParaRPr lang="en-GB" b="0" dirty="0" smtClean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178" y="7271327"/>
            <a:ext cx="3854044" cy="573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424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Approach	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xfrm>
            <a:off x="827809" y="2623127"/>
            <a:ext cx="21005800" cy="929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EK03Plain-B02"/>
                <a:ea typeface="EK03Plain-B02"/>
                <a:cs typeface="EK03Plain-B02"/>
                <a:sym typeface="EK03Plain-B02"/>
              </a:defRPr>
            </a:pPr>
            <a:endParaRPr lang="en-GB" dirty="0"/>
          </a:p>
          <a:p>
            <a:pPr marL="0" indent="0">
              <a:buSzTx/>
              <a:buNone/>
              <a:defRPr>
                <a:latin typeface="EK03Plain-B02"/>
                <a:ea typeface="EK03Plain-B02"/>
                <a:cs typeface="EK03Plain-B02"/>
                <a:sym typeface="EK03Plain-B02"/>
              </a:defRPr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598883" y="1806714"/>
            <a:ext cx="20785117" cy="9151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endParaRPr lang="en-GB" sz="4400" b="0" dirty="0" smtClean="0">
              <a:solidFill>
                <a:schemeClr val="tx2"/>
              </a:solidFill>
              <a:latin typeface="EK03Plain-L01" panose="00000300000000000000" pitchFamily="2" charset="0"/>
              <a:cs typeface="EK03Plain-L01" panose="00000300000000000000" pitchFamily="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GB" sz="4400" b="0" dirty="0" smtClean="0">
                <a:solidFill>
                  <a:schemeClr val="tx2"/>
                </a:solidFill>
                <a:latin typeface="EK03Plain-L01" panose="00000300000000000000" pitchFamily="2" charset="0"/>
                <a:cs typeface="EK03Plain-L01" panose="00000300000000000000" pitchFamily="2" charset="0"/>
              </a:rPr>
              <a:t>Data Analysis</a:t>
            </a:r>
          </a:p>
          <a:p>
            <a:pPr marL="742950" indent="-742950" algn="l">
              <a:buFont typeface="+mj-lt"/>
              <a:buAutoNum type="arabicPeriod"/>
            </a:pPr>
            <a:endParaRPr lang="en-GB" sz="4400" b="0" dirty="0" smtClean="0">
              <a:solidFill>
                <a:schemeClr val="tx2"/>
              </a:solidFill>
              <a:latin typeface="EK03Plain-L01" panose="00000300000000000000" pitchFamily="2" charset="0"/>
              <a:cs typeface="EK03Plain-L01" panose="00000300000000000000" pitchFamily="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GB" sz="4400" b="0" dirty="0" smtClean="0">
                <a:solidFill>
                  <a:schemeClr val="tx2"/>
                </a:solidFill>
                <a:latin typeface="EK03Plain-L01" panose="00000300000000000000" pitchFamily="2" charset="0"/>
                <a:cs typeface="EK03Plain-L01" panose="00000300000000000000" pitchFamily="2" charset="0"/>
              </a:rPr>
              <a:t>Features selection </a:t>
            </a:r>
          </a:p>
          <a:p>
            <a:pPr marL="742950" indent="-742950" algn="l">
              <a:buFont typeface="+mj-lt"/>
              <a:buAutoNum type="arabicPeriod"/>
            </a:pPr>
            <a:endParaRPr lang="en-GB" sz="4400" b="0" dirty="0" smtClean="0">
              <a:solidFill>
                <a:schemeClr val="tx2"/>
              </a:solidFill>
              <a:latin typeface="EK03Plain-L01" panose="00000300000000000000" pitchFamily="2" charset="0"/>
              <a:cs typeface="EK03Plain-L01" panose="00000300000000000000" pitchFamily="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GB" sz="4400" b="0" dirty="0" smtClean="0">
                <a:solidFill>
                  <a:schemeClr val="tx2"/>
                </a:solidFill>
                <a:latin typeface="EK03Plain-L01" panose="00000300000000000000" pitchFamily="2" charset="0"/>
                <a:cs typeface="EK03Plain-L01" panose="00000300000000000000" pitchFamily="2" charset="0"/>
              </a:rPr>
              <a:t>Feature pre-processing</a:t>
            </a:r>
          </a:p>
          <a:p>
            <a:pPr marL="742950" indent="-742950" algn="l">
              <a:buFont typeface="+mj-lt"/>
              <a:buAutoNum type="arabicPeriod"/>
            </a:pPr>
            <a:endParaRPr lang="en-GB" sz="4400" b="0" dirty="0" smtClean="0">
              <a:solidFill>
                <a:schemeClr val="tx2"/>
              </a:solidFill>
              <a:latin typeface="EK03Plain-L01" panose="00000300000000000000" pitchFamily="2" charset="0"/>
              <a:cs typeface="EK03Plain-L01" panose="00000300000000000000" pitchFamily="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GB" sz="4400" b="0" dirty="0" smtClean="0">
                <a:solidFill>
                  <a:schemeClr val="tx2"/>
                </a:solidFill>
                <a:latin typeface="EK03Plain-L01" panose="00000300000000000000" pitchFamily="2" charset="0"/>
                <a:cs typeface="EK03Plain-L01" panose="00000300000000000000" pitchFamily="2" charset="0"/>
              </a:rPr>
              <a:t>Correlation </a:t>
            </a:r>
            <a:r>
              <a:rPr lang="en-GB" sz="4400" b="0" dirty="0">
                <a:solidFill>
                  <a:schemeClr val="tx2"/>
                </a:solidFill>
                <a:latin typeface="EK03Plain-L01" panose="00000300000000000000" pitchFamily="2" charset="0"/>
                <a:cs typeface="EK03Plain-L01" panose="00000300000000000000" pitchFamily="2" charset="0"/>
              </a:rPr>
              <a:t>w.r.t </a:t>
            </a:r>
            <a:r>
              <a:rPr lang="en-GB" sz="4400" b="0" dirty="0" smtClean="0">
                <a:solidFill>
                  <a:schemeClr val="tx2"/>
                </a:solidFill>
                <a:latin typeface="EK03Plain-L01" panose="00000300000000000000" pitchFamily="2" charset="0"/>
                <a:cs typeface="EK03Plain-L01" panose="00000300000000000000" pitchFamily="2" charset="0"/>
              </a:rPr>
              <a:t>target</a:t>
            </a:r>
          </a:p>
          <a:p>
            <a:pPr marL="742950" indent="-742950" algn="l">
              <a:buFont typeface="+mj-lt"/>
              <a:buAutoNum type="arabicPeriod"/>
            </a:pPr>
            <a:endParaRPr lang="en-GB" sz="4400" b="0" dirty="0" smtClean="0">
              <a:solidFill>
                <a:schemeClr val="tx2"/>
              </a:solidFill>
              <a:latin typeface="EK03Plain-L01" panose="00000300000000000000" pitchFamily="2" charset="0"/>
              <a:cs typeface="EK03Plain-L01" panose="00000300000000000000" pitchFamily="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GB" sz="4400" b="0" dirty="0" smtClean="0">
                <a:solidFill>
                  <a:schemeClr val="tx2"/>
                </a:solidFill>
                <a:latin typeface="EK03Plain-L01" panose="00000300000000000000" pitchFamily="2" charset="0"/>
                <a:cs typeface="EK03Plain-L01" panose="00000300000000000000" pitchFamily="2" charset="0"/>
              </a:rPr>
              <a:t>Correlation </a:t>
            </a:r>
            <a:r>
              <a:rPr lang="en-GB" sz="4400" b="0" dirty="0">
                <a:solidFill>
                  <a:schemeClr val="tx2"/>
                </a:solidFill>
                <a:latin typeface="EK03Plain-L01" panose="00000300000000000000" pitchFamily="2" charset="0"/>
                <a:cs typeface="EK03Plain-L01" panose="00000300000000000000" pitchFamily="2" charset="0"/>
              </a:rPr>
              <a:t>with other </a:t>
            </a:r>
            <a:r>
              <a:rPr lang="en-GB" sz="4400" b="0" dirty="0" smtClean="0">
                <a:solidFill>
                  <a:schemeClr val="tx2"/>
                </a:solidFill>
                <a:latin typeface="EK03Plain-L01" panose="00000300000000000000" pitchFamily="2" charset="0"/>
                <a:cs typeface="EK03Plain-L01" panose="00000300000000000000" pitchFamily="2" charset="0"/>
              </a:rPr>
              <a:t>features</a:t>
            </a:r>
          </a:p>
          <a:p>
            <a:pPr marL="742950" indent="-742950" algn="l">
              <a:buFont typeface="+mj-lt"/>
              <a:buAutoNum type="arabicPeriod"/>
            </a:pPr>
            <a:endParaRPr lang="en-GB" sz="4400" b="0" dirty="0" smtClean="0">
              <a:solidFill>
                <a:schemeClr val="tx2"/>
              </a:solidFill>
              <a:latin typeface="EK03Plain-L01" panose="00000300000000000000" pitchFamily="2" charset="0"/>
              <a:cs typeface="EK03Plain-L01" panose="00000300000000000000" pitchFamily="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GB" sz="4400" b="0" dirty="0" smtClean="0">
                <a:solidFill>
                  <a:schemeClr val="tx2"/>
                </a:solidFill>
                <a:latin typeface="EK03Plain-L01" panose="00000300000000000000" pitchFamily="2" charset="0"/>
                <a:cs typeface="EK03Plain-L01" panose="00000300000000000000" pitchFamily="2" charset="0"/>
              </a:rPr>
              <a:t>Machine Learning model Training and Evaluation</a:t>
            </a:r>
          </a:p>
          <a:p>
            <a:pPr algn="l"/>
            <a:endParaRPr lang="en-GB" b="0" dirty="0">
              <a:latin typeface="EK03Plain-L01" panose="00000300000000000000" pitchFamily="2" charset="0"/>
              <a:cs typeface="EK03Plain-L01" panose="00000300000000000000" pitchFamily="2" charset="0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EK03Plain-L01" panose="00000300000000000000" pitchFamily="2" charset="0"/>
              <a:cs typeface="EK03Plain-L01" panose="00000300000000000000" pitchFamily="2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61851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High Level Solution Architecture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xfrm>
            <a:off x="827809" y="2623127"/>
            <a:ext cx="21005800" cy="929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EK03Plain-B02"/>
                <a:ea typeface="EK03Plain-B02"/>
                <a:cs typeface="EK03Plain-B02"/>
                <a:sym typeface="EK03Plain-B02"/>
              </a:defRPr>
            </a:pPr>
            <a:endParaRPr lang="en-GB" dirty="0"/>
          </a:p>
          <a:p>
            <a:pPr marL="0" indent="0">
              <a:buSzTx/>
              <a:buNone/>
              <a:defRPr>
                <a:latin typeface="EK03Plain-B02"/>
                <a:ea typeface="EK03Plain-B02"/>
                <a:cs typeface="EK03Plain-B02"/>
                <a:sym typeface="EK03Plain-B02"/>
              </a:defRPr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689100" y="6430422"/>
            <a:ext cx="2078511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endParaRPr lang="en-GB" b="0" dirty="0">
              <a:latin typeface="EK03Plain-L01" panose="00000300000000000000" pitchFamily="2" charset="0"/>
              <a:cs typeface="EK03Plain-L01" panose="00000300000000000000" pitchFamily="2" charset="0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EK03Plain-L01" panose="00000300000000000000" pitchFamily="2" charset="0"/>
              <a:cs typeface="EK03Plain-L01" panose="00000300000000000000" pitchFamily="2" charset="0"/>
              <a:sym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29" y="3194045"/>
            <a:ext cx="23627342" cy="72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37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Feature Selection – Initial Phase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5987"/>
            <a:ext cx="23159589" cy="937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2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Feature Selection – Detail Phase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54" y="3615505"/>
            <a:ext cx="24040546" cy="736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39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6000" dirty="0"/>
              <a:t>Correlation w.r.t </a:t>
            </a:r>
            <a:r>
              <a:rPr lang="en-GB" sz="6000" dirty="0" smtClean="0"/>
              <a:t>Target (1/3)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67" y="2091306"/>
            <a:ext cx="22484266" cy="1095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327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6000" dirty="0"/>
              <a:t>Correlation w.r.t </a:t>
            </a:r>
            <a:r>
              <a:rPr lang="en-GB" sz="6000" dirty="0" smtClean="0"/>
              <a:t>Target (2/3)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41" y="2050728"/>
            <a:ext cx="22859619" cy="107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14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E6F3C38CE3E243A11B521C2C00114B" ma:contentTypeVersion="6" ma:contentTypeDescription="Create a new document." ma:contentTypeScope="" ma:versionID="f576f4f645041a549755c93f995df315">
  <xsd:schema xmlns:xsd="http://www.w3.org/2001/XMLSchema" xmlns:xs="http://www.w3.org/2001/XMLSchema" xmlns:p="http://schemas.microsoft.com/office/2006/metadata/properties" xmlns:ns2="249aa84e-f27e-4bec-aa6b-0b4dd4053698" xmlns:ns3="9f6ca9ca-fe60-448d-9cc6-28d0052e27d6" targetNamespace="http://schemas.microsoft.com/office/2006/metadata/properties" ma:root="true" ma:fieldsID="db2a375d9833a0c9e04ec8465686c900" ns2:_="" ns3:_="">
    <xsd:import namespace="249aa84e-f27e-4bec-aa6b-0b4dd4053698"/>
    <xsd:import namespace="9f6ca9ca-fe60-448d-9cc6-28d0052e27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9aa84e-f27e-4bec-aa6b-0b4dd4053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ca9ca-fe60-448d-9cc6-28d0052e27d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503BC2-4DC5-4B17-9314-BCFD8D1B33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8D14B8-4114-4D91-A0E1-3B270AF179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9aa84e-f27e-4bec-aa6b-0b4dd4053698"/>
    <ds:schemaRef ds:uri="9f6ca9ca-fe60-448d-9cc6-28d0052e27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49A0E9-87A1-4D12-8184-E25B9FAC7120}">
  <ds:schemaRefs>
    <ds:schemaRef ds:uri="http://schemas.microsoft.com/office/2006/metadata/properties"/>
    <ds:schemaRef ds:uri="http://purl.org/dc/elements/1.1/"/>
    <ds:schemaRef ds:uri="249aa84e-f27e-4bec-aa6b-0b4dd4053698"/>
    <ds:schemaRef ds:uri="http://schemas.openxmlformats.org/package/2006/metadata/core-properties"/>
    <ds:schemaRef ds:uri="http://purl.org/dc/terms/"/>
    <ds:schemaRef ds:uri="9f6ca9ca-fe60-448d-9cc6-28d0052e27d6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186</Words>
  <Application>Microsoft Office PowerPoint</Application>
  <PresentationFormat>Custom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EK</vt:lpstr>
      <vt:lpstr>EK03Plain-B02</vt:lpstr>
      <vt:lpstr>EK03Plain-L01</vt:lpstr>
      <vt:lpstr>EK03Serif-B01</vt:lpstr>
      <vt:lpstr>Helvetica Neue</vt:lpstr>
      <vt:lpstr>Helvetica Neue Light</vt:lpstr>
      <vt:lpstr>Helvetica Neue Medium</vt:lpstr>
      <vt:lpstr>White</vt:lpstr>
      <vt:lpstr>PowerPoint Presentation</vt:lpstr>
      <vt:lpstr>Technology Stack. </vt:lpstr>
      <vt:lpstr>Problem being solved</vt:lpstr>
      <vt:lpstr>Approach </vt:lpstr>
      <vt:lpstr>High Level Solution Architecture</vt:lpstr>
      <vt:lpstr>Feature Selection – Initial Phase</vt:lpstr>
      <vt:lpstr>Feature Selection – Detail Phase</vt:lpstr>
      <vt:lpstr>Correlation w.r.t Target (1/3)</vt:lpstr>
      <vt:lpstr>Correlation w.r.t Target (2/3)</vt:lpstr>
      <vt:lpstr>Correlation w.r.t Target (3/3)</vt:lpstr>
      <vt:lpstr>Correlation with other features </vt:lpstr>
      <vt:lpstr>Model – Training and Evaluation Details</vt:lpstr>
      <vt:lpstr>Conclusion</vt:lpstr>
      <vt:lpstr>Appendix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Niranjana Mangaleswaran</dc:creator>
  <cp:lastModifiedBy>Mahesh Manik Sonavane</cp:lastModifiedBy>
  <cp:revision>64</cp:revision>
  <dcterms:modified xsi:type="dcterms:W3CDTF">2018-04-05T10:57:46Z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0x0101001CE6F3C38CE3E243A11B521C2C00114B</vt:lpwstr>
  </property>
</Properties>
</file>