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7" r:id="rId17"/>
    <p:sldId id="271" r:id="rId18"/>
    <p:sldId id="272" r:id="rId19"/>
    <p:sldId id="274" r:id="rId20"/>
    <p:sldId id="268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31" autoAdjust="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F77A9-B881-4450-87F1-76852B2DDC2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95E92-4EFD-4535-B17C-9805284C0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95E92-4EFD-4535-B17C-9805284C0E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D211953-E252-4DBA-BCD0-6DBC3F1701C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4ABE261-BB15-4A8D-845A-A7D7843EF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ns-3-highway-mobility/downloads/l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inninglizard.com/tinyxm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Improving VANET Simulator In NS-3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Bradley </a:t>
            </a:r>
            <a:r>
              <a:rPr lang="en-US" dirty="0" err="1" smtClean="0"/>
              <a:t>Dupont</a:t>
            </a:r>
            <a:endParaRPr lang="en-US" dirty="0" smtClean="0"/>
          </a:p>
          <a:p>
            <a:r>
              <a:rPr lang="en-US" dirty="0" smtClean="0"/>
              <a:t>Michele </a:t>
            </a:r>
            <a:r>
              <a:rPr lang="en-US" dirty="0" err="1" smtClean="0"/>
              <a:t>Weigle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IDM and MOBIL</a:t>
            </a:r>
          </a:p>
          <a:p>
            <a:endParaRPr lang="en-US" dirty="0" smtClean="0"/>
          </a:p>
          <a:p>
            <a:r>
              <a:rPr lang="en-US" dirty="0" smtClean="0"/>
              <a:t>Omni-directional Highways</a:t>
            </a:r>
          </a:p>
          <a:p>
            <a:endParaRPr lang="en-US" dirty="0" smtClean="0"/>
          </a:p>
          <a:p>
            <a:r>
              <a:rPr lang="en-US" dirty="0" smtClean="0"/>
              <a:t>Connect Highways</a:t>
            </a:r>
          </a:p>
          <a:p>
            <a:pPr lvl="1"/>
            <a:r>
              <a:rPr lang="en-US" dirty="0" smtClean="0"/>
              <a:t>Intersections especially important</a:t>
            </a:r>
          </a:p>
          <a:p>
            <a:pPr lvl="1"/>
            <a:r>
              <a:rPr lang="en-US" dirty="0" smtClean="0"/>
              <a:t>Can influence traffic flow</a:t>
            </a:r>
          </a:p>
          <a:p>
            <a:pPr lvl="1"/>
            <a:r>
              <a:rPr lang="en-US" dirty="0" smtClean="0"/>
              <a:t>Can quickly modify traffic density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Highway controlled by </a:t>
            </a:r>
            <a:r>
              <a:rPr lang="en-US" dirty="0" err="1" smtClean="0"/>
              <a:t>HighwayProject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Highways connect to Highways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Vehicle creation externalized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different types of connections</a:t>
            </a:r>
          </a:p>
          <a:p>
            <a:pPr lvl="1"/>
            <a:r>
              <a:rPr lang="en-US" dirty="0" smtClean="0"/>
              <a:t>Straight, Left, Right, Back</a:t>
            </a:r>
          </a:p>
          <a:p>
            <a:r>
              <a:rPr lang="en-US" dirty="0" smtClean="0"/>
              <a:t>Highway can have any combination on any lane</a:t>
            </a:r>
          </a:p>
          <a:p>
            <a:r>
              <a:rPr lang="en-US" dirty="0" smtClean="0"/>
              <a:t>Highways look for Vehicles recursively</a:t>
            </a:r>
          </a:p>
          <a:p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295400" y="4191000"/>
            <a:ext cx="5715000" cy="2354580"/>
            <a:chOff x="1219200" y="4198620"/>
            <a:chExt cx="5715000" cy="2354580"/>
          </a:xfrm>
        </p:grpSpPr>
        <p:sp>
          <p:nvSpPr>
            <p:cNvPr id="4" name="Rectangle 3"/>
            <p:cNvSpPr/>
            <p:nvPr/>
          </p:nvSpPr>
          <p:spPr>
            <a:xfrm>
              <a:off x="1219200" y="4762500"/>
              <a:ext cx="1981200" cy="5334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 rot="10800000" flipH="1">
              <a:off x="1219200" y="5029200"/>
              <a:ext cx="1981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200400" y="4762500"/>
              <a:ext cx="1981200" cy="5334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1"/>
              <a:endCxn id="10" idx="3"/>
            </p:cNvCxnSpPr>
            <p:nvPr/>
          </p:nvCxnSpPr>
          <p:spPr>
            <a:xfrm rot="10800000" flipH="1">
              <a:off x="3200400" y="5029200"/>
              <a:ext cx="1981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gonal Stripe 11"/>
            <p:cNvSpPr/>
            <p:nvPr/>
          </p:nvSpPr>
          <p:spPr>
            <a:xfrm>
              <a:off x="5181600" y="4198620"/>
              <a:ext cx="1371600" cy="838200"/>
            </a:xfrm>
            <a:prstGeom prst="diagStripe">
              <a:avLst>
                <a:gd name="adj" fmla="val 67884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1600" y="5021580"/>
              <a:ext cx="1752600" cy="274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1600" y="5029200"/>
              <a:ext cx="274320" cy="1524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Highway handles Traffic Lights</a:t>
            </a:r>
          </a:p>
          <a:p>
            <a:r>
              <a:rPr lang="en-US" dirty="0" smtClean="0"/>
              <a:t>Traffic Lights are special Obstacles</a:t>
            </a:r>
          </a:p>
          <a:p>
            <a:r>
              <a:rPr lang="en-US" dirty="0" smtClean="0"/>
              <a:t>Vehicles that cannot stop in time pass through Traffic Lights</a:t>
            </a:r>
          </a:p>
          <a:p>
            <a:r>
              <a:rPr lang="en-US" dirty="0" err="1" smtClean="0"/>
              <a:t>TrafficLightGenerator</a:t>
            </a:r>
            <a:r>
              <a:rPr lang="en-US" dirty="0" smtClean="0"/>
              <a:t> utility created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0600" y="4343400"/>
            <a:ext cx="6477000" cy="1828800"/>
            <a:chOff x="1066800" y="3886200"/>
            <a:chExt cx="5638800" cy="1524000"/>
          </a:xfrm>
        </p:grpSpPr>
        <p:sp>
          <p:nvSpPr>
            <p:cNvPr id="7" name="Rectangle 6"/>
            <p:cNvSpPr/>
            <p:nvPr/>
          </p:nvSpPr>
          <p:spPr>
            <a:xfrm>
              <a:off x="1066800" y="3886200"/>
              <a:ext cx="5638800" cy="1524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1"/>
              <a:endCxn id="7" idx="3"/>
            </p:cNvCxnSpPr>
            <p:nvPr/>
          </p:nvCxnSpPr>
          <p:spPr>
            <a:xfrm rot="10800000" flipH="1">
              <a:off x="1066800" y="4648200"/>
              <a:ext cx="5638800" cy="1588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bdupont\AppData\Local\Microsoft\Windows\Temporary Internet Files\Content.IE5\327HI11S\MC90043254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5410200"/>
            <a:ext cx="579437" cy="579437"/>
          </a:xfrm>
          <a:prstGeom prst="rect">
            <a:avLst/>
          </a:prstGeom>
          <a:noFill/>
        </p:spPr>
      </p:pic>
      <p:pic>
        <p:nvPicPr>
          <p:cNvPr id="15" name="Picture 2" descr="C:\Users\bdupont\AppData\Local\Microsoft\Windows\Temporary Internet Files\Content.IE5\327HI11S\MC90043254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525963"/>
            <a:ext cx="579437" cy="579437"/>
          </a:xfrm>
          <a:prstGeom prst="rect">
            <a:avLst/>
          </a:prstGeom>
          <a:noFill/>
        </p:spPr>
      </p:pic>
      <p:pic>
        <p:nvPicPr>
          <p:cNvPr id="1027" name="Picture 3" descr="C:\Users\bdupont\AppData\Local\Microsoft\Windows\Temporary Internet Files\Content.IE5\98ZSA25S\MC90044033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1371600" cy="741146"/>
          </a:xfrm>
          <a:prstGeom prst="rect">
            <a:avLst/>
          </a:prstGeom>
          <a:noFill/>
        </p:spPr>
      </p:pic>
      <p:pic>
        <p:nvPicPr>
          <p:cNvPr id="17" name="Picture 3" descr="C:\Users\bdupont\AppData\Local\Microsoft\Windows\Temporary Internet Files\Content.IE5\98ZSA25S\MC90044033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5334000"/>
            <a:ext cx="1371600" cy="7411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Needed to verify IDM/Mobil</a:t>
            </a:r>
          </a:p>
          <a:p>
            <a:r>
              <a:rPr lang="en-US" sz="2800" dirty="0" smtClean="0"/>
              <a:t>Constructed test scenario</a:t>
            </a:r>
          </a:p>
          <a:p>
            <a:r>
              <a:rPr lang="en-US" sz="2800" dirty="0" smtClean="0"/>
              <a:t>Ran on both architectures</a:t>
            </a:r>
          </a:p>
          <a:p>
            <a:r>
              <a:rPr lang="en-US" sz="2800" dirty="0" smtClean="0"/>
              <a:t>Compared data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Needed to verify </a:t>
            </a:r>
            <a:r>
              <a:rPr lang="en-US" sz="2800" dirty="0" err="1" smtClean="0"/>
              <a:t>omni</a:t>
            </a:r>
            <a:r>
              <a:rPr lang="en-US" sz="2800" dirty="0" smtClean="0"/>
              <a:t>-directionality</a:t>
            </a:r>
          </a:p>
          <a:p>
            <a:r>
              <a:rPr lang="en-US" sz="2800" dirty="0" smtClean="0"/>
              <a:t>Ran same test scenario</a:t>
            </a:r>
          </a:p>
          <a:p>
            <a:r>
              <a:rPr lang="en-US" sz="2800" dirty="0" smtClean="0"/>
              <a:t>Pointed Highway in different directions</a:t>
            </a:r>
          </a:p>
          <a:p>
            <a:pPr lvl="1"/>
            <a:r>
              <a:rPr lang="en-US" sz="2400" dirty="0" smtClean="0"/>
              <a:t>45, 90, 135, 180, 225, 270, 315 degrees</a:t>
            </a:r>
          </a:p>
          <a:p>
            <a:r>
              <a:rPr lang="en-US" sz="2800" dirty="0" smtClean="0"/>
              <a:t>Compared results to expected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714" y="4191000"/>
            <a:ext cx="404908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1514" y="4191000"/>
            <a:ext cx="404908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for both versions available for free on </a:t>
            </a:r>
            <a:r>
              <a:rPr lang="en-US" dirty="0" err="1" smtClean="0"/>
              <a:t>google</a:t>
            </a:r>
            <a:r>
              <a:rPr lang="en-US" dirty="0" smtClean="0"/>
              <a:t> code: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http://code.google.com/p/ns-3-highway-mobility/downloads/list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Highway editor</a:t>
            </a:r>
          </a:p>
          <a:p>
            <a:pPr lvl="1"/>
            <a:r>
              <a:rPr lang="en-US" dirty="0" smtClean="0"/>
              <a:t>Doing the configuration by hand is time-consuming and error-prone</a:t>
            </a:r>
          </a:p>
          <a:p>
            <a:r>
              <a:rPr lang="en-US" dirty="0" smtClean="0"/>
              <a:t>Better customization hooks</a:t>
            </a:r>
          </a:p>
          <a:p>
            <a:pPr lvl="1"/>
            <a:r>
              <a:rPr lang="en-US" dirty="0" smtClean="0"/>
              <a:t>Current Vehicle control is limited to one call per step</a:t>
            </a:r>
          </a:p>
          <a:p>
            <a:r>
              <a:rPr lang="en-US" dirty="0" smtClean="0"/>
              <a:t>Upgrade Highways to curves</a:t>
            </a:r>
          </a:p>
          <a:p>
            <a:pPr lvl="1"/>
            <a:r>
              <a:rPr lang="en-US" dirty="0" smtClean="0"/>
              <a:t>Straight lines effective, but not perfect</a:t>
            </a:r>
          </a:p>
          <a:p>
            <a:r>
              <a:rPr lang="en-US" dirty="0" smtClean="0"/>
              <a:t>Add third dimension to travel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002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</a:t>
            </a:r>
          </a:p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Arbabi</a:t>
            </a:r>
            <a:r>
              <a:rPr lang="en-US" sz="1400" dirty="0" smtClean="0"/>
              <a:t>] - </a:t>
            </a:r>
            <a:r>
              <a:rPr lang="en-US" sz="1400" dirty="0" err="1" smtClean="0"/>
              <a:t>Arbabi</a:t>
            </a:r>
            <a:r>
              <a:rPr lang="en-US" sz="1400" dirty="0" smtClean="0"/>
              <a:t>, H., and </a:t>
            </a:r>
            <a:r>
              <a:rPr lang="en-US" sz="1400" dirty="0" err="1" smtClean="0"/>
              <a:t>Weigle</a:t>
            </a:r>
            <a:r>
              <a:rPr lang="en-US" sz="1400" dirty="0" smtClean="0"/>
              <a:t>, M. 2010. Highway Mobility and Vehicular Ad-Hoc Networks in NS-3, In </a:t>
            </a:r>
            <a:r>
              <a:rPr lang="en-US" sz="1400" i="1" dirty="0" smtClean="0"/>
              <a:t>Proceedings of the 2010 Winter Simulation </a:t>
            </a:r>
            <a:r>
              <a:rPr lang="en-US" sz="1400" i="1" dirty="0" err="1" smtClean="0"/>
              <a:t>Conferance</a:t>
            </a: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Original Architecture</a:t>
            </a:r>
          </a:p>
          <a:p>
            <a:endParaRPr lang="en-US" dirty="0" smtClean="0"/>
          </a:p>
          <a:p>
            <a:r>
              <a:rPr lang="en-US" dirty="0" smtClean="0"/>
              <a:t>Updated Architecture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24 Highways </a:t>
            </a:r>
          </a:p>
          <a:p>
            <a:r>
              <a:rPr lang="en-US" sz="2800" dirty="0" smtClean="0"/>
              <a:t>4 </a:t>
            </a:r>
            <a:r>
              <a:rPr lang="en-US" sz="2800" dirty="0" err="1" smtClean="0"/>
              <a:t>VehicleGenerators</a:t>
            </a:r>
            <a:endParaRPr lang="en-US" sz="2800" dirty="0" smtClean="0"/>
          </a:p>
          <a:p>
            <a:r>
              <a:rPr lang="en-US" sz="2800" dirty="0" smtClean="0"/>
              <a:t>1 </a:t>
            </a:r>
            <a:r>
              <a:rPr lang="en-US" sz="2800" dirty="0" err="1" smtClean="0"/>
              <a:t>TrafficLight</a:t>
            </a:r>
            <a:r>
              <a:rPr lang="en-US" sz="2800" dirty="0" smtClean="0"/>
              <a:t> Generator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429000"/>
            <a:ext cx="419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429000"/>
            <a:ext cx="434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&lt;highway </a:t>
            </a:r>
          </a:p>
          <a:p>
            <a:pPr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highwayId</a:t>
            </a:r>
            <a:r>
              <a:rPr lang="en-US" sz="1600" dirty="0" smtClean="0"/>
              <a:t>="1" </a:t>
            </a:r>
            <a:r>
              <a:rPr lang="en-US" sz="1600" dirty="0" err="1" smtClean="0"/>
              <a:t>numberOfLanes</a:t>
            </a:r>
            <a:r>
              <a:rPr lang="en-US" sz="1600" dirty="0" smtClean="0"/>
              <a:t>="2" direction="0.0" length="50.0" </a:t>
            </a:r>
          </a:p>
          <a:p>
            <a:pPr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startX</a:t>
            </a:r>
            <a:r>
              <a:rPr lang="en-US" sz="1600" dirty="0" smtClean="0"/>
              <a:t>="-150.0" </a:t>
            </a:r>
            <a:r>
              <a:rPr lang="en-US" sz="1600" dirty="0" err="1" smtClean="0"/>
              <a:t>startY</a:t>
            </a:r>
            <a:r>
              <a:rPr lang="en-US" sz="1600" dirty="0" smtClean="0"/>
              <a:t>="10.0" </a:t>
            </a:r>
            <a:r>
              <a:rPr lang="en-US" sz="1600" dirty="0" err="1" smtClean="0"/>
              <a:t>leftTurnSpeed</a:t>
            </a:r>
            <a:r>
              <a:rPr lang="en-US" sz="1600" dirty="0" smtClean="0"/>
              <a:t>="2.2352”</a:t>
            </a:r>
          </a:p>
          <a:p>
            <a:pPr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rightTurnSpeed</a:t>
            </a:r>
            <a:r>
              <a:rPr lang="en-US" sz="1600" dirty="0" smtClean="0"/>
              <a:t>="2.2352" </a:t>
            </a:r>
            <a:r>
              <a:rPr lang="en-US" sz="1600" dirty="0" err="1" smtClean="0"/>
              <a:t>laneWidth</a:t>
            </a:r>
            <a:r>
              <a:rPr lang="en-US" sz="1600" dirty="0" smtClean="0"/>
              <a:t>="5.0"&gt;</a:t>
            </a:r>
          </a:p>
          <a:p>
            <a:pPr>
              <a:buNone/>
            </a:pPr>
            <a:r>
              <a:rPr lang="en-US" sz="1600" dirty="0" smtClean="0"/>
              <a:t>      &lt;</a:t>
            </a:r>
            <a:r>
              <a:rPr lang="en-US" sz="1600" dirty="0" err="1" smtClean="0"/>
              <a:t>frontHighways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        &lt;</a:t>
            </a:r>
            <a:r>
              <a:rPr lang="en-US" sz="1600" dirty="0" err="1" smtClean="0"/>
              <a:t>highwayConnection</a:t>
            </a:r>
            <a:r>
              <a:rPr lang="en-US" sz="1600" dirty="0" smtClean="0"/>
              <a:t> </a:t>
            </a:r>
            <a:r>
              <a:rPr lang="en-US" sz="1600" dirty="0" err="1" smtClean="0"/>
              <a:t>highwayId</a:t>
            </a:r>
            <a:r>
              <a:rPr lang="en-US" sz="1600" dirty="0" smtClean="0"/>
              <a:t>="2" </a:t>
            </a:r>
            <a:r>
              <a:rPr lang="en-US" sz="1600" dirty="0" err="1" smtClean="0"/>
              <a:t>laneOffset</a:t>
            </a:r>
            <a:r>
              <a:rPr lang="en-US" sz="1600" dirty="0" smtClean="0"/>
              <a:t>="0" offset="-1"/&gt;</a:t>
            </a:r>
          </a:p>
          <a:p>
            <a:pPr>
              <a:buNone/>
            </a:pPr>
            <a:r>
              <a:rPr lang="en-US" sz="1600" dirty="0" smtClean="0"/>
              <a:t>      &lt;/</a:t>
            </a:r>
            <a:r>
              <a:rPr lang="en-US" sz="1600" dirty="0" err="1" smtClean="0"/>
              <a:t>frontHighways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&lt;/highway&gt;</a:t>
            </a:r>
          </a:p>
          <a:p>
            <a:pPr>
              <a:buNone/>
            </a:pPr>
            <a:r>
              <a:rPr lang="en-US" sz="1600" dirty="0" smtClean="0"/>
              <a:t>….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vehicleGenerator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  </a:t>
            </a:r>
            <a:r>
              <a:rPr lang="en-US" sz="1600" dirty="0" err="1" smtClean="0"/>
              <a:t>highwayId</a:t>
            </a:r>
            <a:r>
              <a:rPr lang="en-US" sz="1600" dirty="0" smtClean="0"/>
              <a:t>="1" </a:t>
            </a:r>
            <a:r>
              <a:rPr lang="en-US" sz="1600" dirty="0" err="1" smtClean="0"/>
              <a:t>wifiConfigId</a:t>
            </a:r>
            <a:r>
              <a:rPr lang="en-US" sz="1600" dirty="0" smtClean="0"/>
              <a:t>="1" flow="1.0" </a:t>
            </a:r>
            <a:r>
              <a:rPr lang="en-US" sz="1600" dirty="0" err="1" smtClean="0"/>
              <a:t>lowVelocity</a:t>
            </a:r>
            <a:r>
              <a:rPr lang="en-US" sz="1600" dirty="0" smtClean="0"/>
              <a:t>="18.1168" </a:t>
            </a:r>
          </a:p>
          <a:p>
            <a:pPr>
              <a:buNone/>
            </a:pPr>
            <a:r>
              <a:rPr lang="en-US" sz="1600" dirty="0" smtClean="0"/>
              <a:t>	  </a:t>
            </a:r>
            <a:r>
              <a:rPr lang="en-US" sz="1600" dirty="0" err="1" smtClean="0"/>
              <a:t>highVelocity</a:t>
            </a:r>
            <a:r>
              <a:rPr lang="en-US" sz="1600" dirty="0" smtClean="0"/>
              <a:t>="23.1168" </a:t>
            </a:r>
            <a:r>
              <a:rPr lang="en-US" sz="1600" dirty="0" err="1" smtClean="0"/>
              <a:t>minGap</a:t>
            </a:r>
            <a:r>
              <a:rPr lang="en-US" sz="1600" dirty="0" smtClean="0"/>
              <a:t>="45.0" </a:t>
            </a:r>
            <a:r>
              <a:rPr lang="en-US" sz="1600" dirty="0" err="1" smtClean="0"/>
              <a:t>penetrationRate</a:t>
            </a:r>
            <a:r>
              <a:rPr lang="en-US" sz="1600" dirty="0" smtClean="0"/>
              <a:t>="100.0"&gt;</a:t>
            </a:r>
          </a:p>
          <a:p>
            <a:pPr>
              <a:buNone/>
            </a:pPr>
            <a:r>
              <a:rPr lang="en-US" sz="1600" dirty="0" smtClean="0"/>
              <a:t>      &lt;destination weight="0.3" </a:t>
            </a:r>
            <a:r>
              <a:rPr lang="en-US" sz="1600" dirty="0" err="1" smtClean="0"/>
              <a:t>destinationId</a:t>
            </a:r>
            <a:r>
              <a:rPr lang="en-US" sz="1600" dirty="0" smtClean="0"/>
              <a:t>="22"/&gt;</a:t>
            </a:r>
          </a:p>
          <a:p>
            <a:pPr>
              <a:buNone/>
            </a:pPr>
            <a:r>
              <a:rPr lang="en-US" sz="1600" dirty="0" smtClean="0"/>
              <a:t>      &lt;destination weight="0.3" </a:t>
            </a:r>
            <a:r>
              <a:rPr lang="en-US" sz="1600" dirty="0" err="1" smtClean="0"/>
              <a:t>destinationId</a:t>
            </a:r>
            <a:r>
              <a:rPr lang="en-US" sz="1600" dirty="0" smtClean="0"/>
              <a:t>="16"/&gt;</a:t>
            </a:r>
          </a:p>
          <a:p>
            <a:pPr>
              <a:buNone/>
            </a:pPr>
            <a:r>
              <a:rPr lang="en-US" sz="1600" dirty="0" smtClean="0"/>
              <a:t>      &lt;destination weight="0.4" </a:t>
            </a:r>
            <a:r>
              <a:rPr lang="en-US" sz="1600" dirty="0" err="1" smtClean="0"/>
              <a:t>destinationId</a:t>
            </a:r>
            <a:r>
              <a:rPr lang="en-US" sz="1600" dirty="0" smtClean="0"/>
              <a:t>="4"/&gt;</a:t>
            </a:r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 err="1" smtClean="0"/>
              <a:t>vehicleGenerator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 for loading XML is </a:t>
            </a:r>
            <a:r>
              <a:rPr lang="en-US" dirty="0" err="1" smtClean="0"/>
              <a:t>TinyXML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http://www.grinninglizard.com/tinyxml/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96896"/>
            <a:ext cx="7467600" cy="333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Vehicular Ad-Hoc Network (VANET)</a:t>
            </a:r>
          </a:p>
          <a:p>
            <a:endParaRPr lang="en-US" dirty="0" smtClean="0"/>
          </a:p>
          <a:p>
            <a:r>
              <a:rPr lang="en-US" dirty="0" smtClean="0"/>
              <a:t>Vehicle-to-Vehicle</a:t>
            </a:r>
          </a:p>
          <a:p>
            <a:endParaRPr lang="en-US" dirty="0" smtClean="0"/>
          </a:p>
          <a:p>
            <a:r>
              <a:rPr lang="en-US" dirty="0" smtClean="0"/>
              <a:t>Vehicle-to-Infrastructure</a:t>
            </a:r>
          </a:p>
          <a:p>
            <a:endParaRPr lang="en-US" dirty="0" smtClean="0"/>
          </a:p>
          <a:p>
            <a:r>
              <a:rPr lang="en-US" dirty="0" smtClean="0"/>
              <a:t>Many safety and commercial possibilities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test</a:t>
            </a:r>
          </a:p>
          <a:p>
            <a:r>
              <a:rPr lang="en-US" dirty="0" smtClean="0"/>
              <a:t>Purchasing equipment expensive</a:t>
            </a:r>
          </a:p>
          <a:p>
            <a:r>
              <a:rPr lang="en-US" dirty="0" smtClean="0"/>
              <a:t>Massive tests not feasible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bdupont\AppData\Local\Microsoft\Windows\Temporary Internet Files\Content.IE5\8S69QO3J\MP90043871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267200"/>
            <a:ext cx="2230437" cy="2230437"/>
          </a:xfrm>
          <a:prstGeom prst="rect">
            <a:avLst/>
          </a:prstGeom>
          <a:noFill/>
        </p:spPr>
      </p:pic>
      <p:pic>
        <p:nvPicPr>
          <p:cNvPr id="1027" name="Picture 3" descr="C:\Users\bdupont\AppData\Local\Microsoft\Windows\Temporary Internet Files\Content.IE5\327HI11S\MC90034999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657600"/>
            <a:ext cx="762000" cy="1282574"/>
          </a:xfrm>
          <a:prstGeom prst="rect">
            <a:avLst/>
          </a:prstGeom>
          <a:noFill/>
        </p:spPr>
      </p:pic>
      <p:pic>
        <p:nvPicPr>
          <p:cNvPr id="1028" name="Picture 4" descr="C:\Users\bdupont\AppData\Local\Microsoft\Windows\Temporary Internet Files\Content.IE5\98ZSA25S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5720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the only alternative</a:t>
            </a:r>
          </a:p>
          <a:p>
            <a:endParaRPr lang="en-US" dirty="0" smtClean="0"/>
          </a:p>
          <a:p>
            <a:r>
              <a:rPr lang="en-US" dirty="0" smtClean="0"/>
              <a:t>Traffic simulators work for Vehicles</a:t>
            </a:r>
          </a:p>
          <a:p>
            <a:endParaRPr lang="en-US" dirty="0" smtClean="0"/>
          </a:p>
          <a:p>
            <a:r>
              <a:rPr lang="en-US" dirty="0" smtClean="0"/>
              <a:t>Network simulators for Networks</a:t>
            </a:r>
          </a:p>
          <a:p>
            <a:endParaRPr lang="en-US" dirty="0" smtClean="0"/>
          </a:p>
          <a:p>
            <a:r>
              <a:rPr lang="en-US" dirty="0" smtClean="0"/>
              <a:t>Integration incomplete or insufficient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NS-3 a powerful network simulator</a:t>
            </a:r>
          </a:p>
          <a:p>
            <a:endParaRPr lang="en-US" dirty="0" smtClean="0"/>
          </a:p>
          <a:p>
            <a:r>
              <a:rPr lang="en-US" dirty="0" smtClean="0"/>
              <a:t>Built-in mobility model</a:t>
            </a:r>
          </a:p>
          <a:p>
            <a:endParaRPr lang="en-US" dirty="0" smtClean="0"/>
          </a:p>
          <a:p>
            <a:r>
              <a:rPr lang="en-US" dirty="0" smtClean="0"/>
              <a:t>Mobility model can be extended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Built by </a:t>
            </a:r>
            <a:r>
              <a:rPr lang="en-US" dirty="0" err="1" smtClean="0"/>
              <a:t>Arbabi</a:t>
            </a:r>
            <a:r>
              <a:rPr lang="en-US" dirty="0" smtClean="0"/>
              <a:t>, </a:t>
            </a:r>
            <a:r>
              <a:rPr lang="en-US" dirty="0" err="1" smtClean="0"/>
              <a:t>Weigle</a:t>
            </a:r>
            <a:endParaRPr lang="en-US" dirty="0" smtClean="0"/>
          </a:p>
          <a:p>
            <a:r>
              <a:rPr lang="en-US" dirty="0" smtClean="0"/>
              <a:t>Uses Intelligent Driver Model (IDM)</a:t>
            </a:r>
          </a:p>
          <a:p>
            <a:pPr lvl="1"/>
            <a:r>
              <a:rPr lang="en-US" dirty="0" smtClean="0"/>
              <a:t>A driver-following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Equation uses distance, velocity delta, and max acceleration and breaking</a:t>
            </a:r>
            <a:endParaRPr lang="en-US" dirty="0" smtClean="0"/>
          </a:p>
          <a:p>
            <a:r>
              <a:rPr lang="en-US" dirty="0" smtClean="0"/>
              <a:t>Uses MOBIL</a:t>
            </a:r>
          </a:p>
          <a:p>
            <a:pPr lvl="1"/>
            <a:r>
              <a:rPr lang="en-US" dirty="0" smtClean="0"/>
              <a:t>A lane-change model</a:t>
            </a:r>
          </a:p>
          <a:p>
            <a:pPr lvl="1"/>
            <a:r>
              <a:rPr lang="en-US" dirty="0" smtClean="0"/>
              <a:t>Uses information from </a:t>
            </a:r>
            <a:r>
              <a:rPr lang="en-US" dirty="0" smtClean="0"/>
              <a:t>IDM</a:t>
            </a:r>
          </a:p>
          <a:p>
            <a:pPr lvl="1"/>
            <a:r>
              <a:rPr lang="en-US" dirty="0" smtClean="0"/>
              <a:t>Looks for a more free path in next lane vs. negative impact on following vehicle in next lane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Two Direction Highway</a:t>
            </a:r>
          </a:p>
          <a:p>
            <a:pPr lvl="1"/>
            <a:r>
              <a:rPr lang="en-US" dirty="0" smtClean="0"/>
              <a:t>Highway has multiple Lanes</a:t>
            </a:r>
          </a:p>
          <a:p>
            <a:r>
              <a:rPr lang="en-US" dirty="0" smtClean="0"/>
              <a:t>Vehicle Objects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Configurable IDM / MOBIL objects</a:t>
            </a:r>
          </a:p>
          <a:p>
            <a:r>
              <a:rPr lang="en-US" dirty="0" smtClean="0"/>
              <a:t>Automatic or Manual Vehicle Creation</a:t>
            </a:r>
          </a:p>
          <a:p>
            <a:r>
              <a:rPr lang="en-US" dirty="0" smtClean="0"/>
              <a:t>Customization 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269468"/>
            <a:ext cx="7848600" cy="121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24600" y="6488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</a:t>
            </a:r>
            <a:r>
              <a:rPr lang="en-US" dirty="0" err="1" smtClean="0"/>
              <a:t>Arbabi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one Highway</a:t>
            </a:r>
          </a:p>
          <a:p>
            <a:endParaRPr lang="en-US" dirty="0" smtClean="0"/>
          </a:p>
          <a:p>
            <a:r>
              <a:rPr lang="en-US" dirty="0" smtClean="0"/>
              <a:t>Only east/west</a:t>
            </a:r>
          </a:p>
          <a:p>
            <a:endParaRPr lang="en-US" dirty="0" smtClean="0"/>
          </a:p>
          <a:p>
            <a:r>
              <a:rPr lang="en-US" dirty="0" smtClean="0"/>
              <a:t>No intersections</a:t>
            </a:r>
          </a:p>
          <a:p>
            <a:endParaRPr lang="en-US" dirty="0" smtClean="0"/>
          </a:p>
          <a:p>
            <a:r>
              <a:rPr lang="en-US" dirty="0" smtClean="0"/>
              <a:t>Command-line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Highway class difficult to maintain/extend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2775</TotalTime>
  <Words>432</Words>
  <Application>Microsoft Office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</vt:lpstr>
      <vt:lpstr>Improving VANET Simulator In NS-3</vt:lpstr>
      <vt:lpstr>Outline</vt:lpstr>
      <vt:lpstr>Introduction</vt:lpstr>
      <vt:lpstr>Introduction</vt:lpstr>
      <vt:lpstr>Introduction</vt:lpstr>
      <vt:lpstr>Introduction</vt:lpstr>
      <vt:lpstr>Original Architecture</vt:lpstr>
      <vt:lpstr>Original Architecture</vt:lpstr>
      <vt:lpstr>Original Architecture</vt:lpstr>
      <vt:lpstr>New Architecture</vt:lpstr>
      <vt:lpstr>New Architecture</vt:lpstr>
      <vt:lpstr>New Architecture</vt:lpstr>
      <vt:lpstr>New Architecture</vt:lpstr>
      <vt:lpstr>New Architecture</vt:lpstr>
      <vt:lpstr>New Architecture</vt:lpstr>
      <vt:lpstr>New Architecture</vt:lpstr>
      <vt:lpstr>Future Work</vt:lpstr>
      <vt:lpstr>Slide 18</vt:lpstr>
      <vt:lpstr>References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Improvemening VANET Simulator In NS-3</dc:title>
  <dc:creator>Bradley Dupont</dc:creator>
  <cp:lastModifiedBy>Bradley Dupont</cp:lastModifiedBy>
  <cp:revision>125</cp:revision>
  <dcterms:created xsi:type="dcterms:W3CDTF">2011-10-25T21:12:56Z</dcterms:created>
  <dcterms:modified xsi:type="dcterms:W3CDTF">2011-11-09T23:47:15Z</dcterms:modified>
</cp:coreProperties>
</file>