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906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3c3c3b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6E92EC8-215F-47D4-918F-B38967DBCB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952560" y="685800"/>
            <a:ext cx="4952520" cy="34286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Date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19151-F351-4373-A3A7-E2987F1F56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32812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77856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7768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32812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377856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FA96C9-7797-4A29-BAFC-BF3E000DADD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043F12-69A5-47E4-80C4-33C61524C49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F9192B-9D4C-406A-A811-599991F56DA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42E425-2B87-4760-B6EF-C233E54FA5C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5DCDB5-BDE3-41FD-BBE0-18E3D364E2C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C702A2-0E02-4A31-9EA8-AEF3C1FB28A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267312-FF11-4D2B-89CB-3B9406DD300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1DDC81-FA60-4D8A-A699-389898E6A66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C10FC0-AA64-48AF-85A9-EAB0891318B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628CF7-B907-4A9F-88DA-DAA0DC65AEA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B66279-F4E2-4E56-966F-1AE704F6CC0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32812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77856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7768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32812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77856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86C8A1-6865-4876-AACB-5820993DAE7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9F735-4DDB-479F-9B21-1E6F0F48916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ED6E57-56AE-4F44-BB94-6B8152E9231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C3D011-459A-4481-A710-EA08E3AE5C2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2A2D1-E72F-45C7-A0F5-58268071F45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58B70-F569-4FAB-9770-EAD85A1BB60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5AAAE-4CBE-4482-8ABB-68A368CD94B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C78E3F-7800-44F6-8473-D1AF1B1BC79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ED396-0BA4-4B64-81AE-3534030533C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2F5C8-7166-484E-9829-C19D506E255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8669BC-ABE8-4E74-A9EA-B8F87836FF9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E30E7-792F-414E-B9EA-F6E9FF568D4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32812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3778560" y="148464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87768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232812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3778560" y="3562560"/>
            <a:ext cx="13809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757FC4-DBE3-45F3-A41C-0A107961DBA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075840" y="356256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7768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075840" y="1484640"/>
            <a:ext cx="20930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77680" y="3562560"/>
            <a:ext cx="42897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7"/>
          <p:cNvSpPr/>
          <p:nvPr/>
        </p:nvSpPr>
        <p:spPr>
          <a:xfrm>
            <a:off x="383760" y="6527520"/>
            <a:ext cx="24609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6418c"/>
                </a:solidFill>
                <a:latin typeface="Arial Narrow"/>
              </a:rPr>
              <a:t>© 2021 Renesas Design Vietnam Co., Ltd. All rights reserved.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" name="Gerade Verbindung 15"/>
          <p:cNvSpPr/>
          <p:nvPr/>
        </p:nvSpPr>
        <p:spPr>
          <a:xfrm>
            <a:off x="380160" y="6336000"/>
            <a:ext cx="9143640" cy="360"/>
          </a:xfrm>
          <a:prstGeom prst="line">
            <a:avLst/>
          </a:prstGeom>
          <a:ln w="6350">
            <a:solidFill>
              <a:srgbClr val="3c3c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fik 8" descr="">
            <a:hlinkClick r:id="" action="ppaction://hlinkshowjump?jump=firstslide"/>
          </p:cNvPr>
          <p:cNvPicPr/>
          <p:nvPr/>
        </p:nvPicPr>
        <p:blipFill>
          <a:blip r:embed="rId2"/>
          <a:stretch/>
        </p:blipFill>
        <p:spPr>
          <a:xfrm>
            <a:off x="8111880" y="6451200"/>
            <a:ext cx="1403640" cy="275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380160" y="0"/>
            <a:ext cx="9143280" cy="6155640"/>
          </a:xfrm>
          <a:prstGeom prst="rect">
            <a:avLst/>
          </a:prstGeom>
          <a:noFill/>
          <a:ln w="0">
            <a:noFill/>
          </a:ln>
        </p:spPr>
        <p:txBody>
          <a:bodyPr lIns="144000" rIns="90000" tIns="144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3c3c3b"/>
                </a:solidFill>
                <a:latin typeface="Arial"/>
              </a:rPr>
              <a:t>Bild durch Klicken auf Symbol hinzufügen</a:t>
            </a:r>
            <a:endParaRPr b="0" lang="de-DE" sz="10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7680" y="0"/>
            <a:ext cx="4094640" cy="2591640"/>
          </a:xfrm>
          <a:prstGeom prst="rect">
            <a:avLst/>
          </a:prstGeom>
          <a:solidFill>
            <a:srgbClr val="06418c"/>
          </a:solidFill>
          <a:ln w="0">
            <a:noFill/>
          </a:ln>
        </p:spPr>
        <p:txBody>
          <a:bodyPr lIns="252000" rIns="252000" tIns="252000" bIns="25200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600" spc="-1" strike="noStrike">
                <a:solidFill>
                  <a:srgbClr val="ffffff"/>
                </a:solidFill>
                <a:latin typeface="Arial Narrow"/>
              </a:rPr>
              <a:t>Textmasterformat</a:t>
            </a:r>
            <a:br>
              <a:rPr sz="3600"/>
            </a:br>
            <a:r>
              <a:rPr b="1" lang="de-DE" sz="3600" spc="-1" strike="noStrike">
                <a:solidFill>
                  <a:srgbClr val="ffffff"/>
                </a:solidFill>
                <a:latin typeface="Arial Narrow"/>
              </a:rPr>
              <a:t>bearbeiten</a:t>
            </a:r>
            <a:endParaRPr b="0" lang="de-DE" sz="3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Arial Narrow"/>
              </a:rPr>
              <a:t>Zweite Ebene</a:t>
            </a:r>
            <a:endParaRPr b="0" lang="de-DE" sz="20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77680" y="2700000"/>
            <a:ext cx="4094640" cy="4337640"/>
          </a:xfrm>
          <a:prstGeom prst="rect">
            <a:avLst/>
          </a:prstGeom>
          <a:solidFill>
            <a:srgbClr val="9d9d9d"/>
          </a:solidFill>
          <a:ln w="0">
            <a:noFill/>
          </a:ln>
        </p:spPr>
        <p:txBody>
          <a:bodyPr lIns="252000" rIns="180000" tIns="180000" bIns="18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/>
                </a:solidFill>
                <a:latin typeface="Arial Narrow"/>
              </a:rPr>
              <a:t>Textmasterformat bearbeiten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3c3c3b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feld 7"/>
          <p:cNvSpPr/>
          <p:nvPr/>
        </p:nvSpPr>
        <p:spPr>
          <a:xfrm>
            <a:off x="383760" y="6527520"/>
            <a:ext cx="24609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6418c"/>
                </a:solidFill>
                <a:latin typeface="Arial Narrow"/>
              </a:rPr>
              <a:t>© 2021 Renesas Design Vietnam Co., Ltd. All rights reserved.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Gerade Verbindung 15"/>
          <p:cNvSpPr/>
          <p:nvPr/>
        </p:nvSpPr>
        <p:spPr>
          <a:xfrm>
            <a:off x="380160" y="6336000"/>
            <a:ext cx="9143640" cy="360"/>
          </a:xfrm>
          <a:prstGeom prst="line">
            <a:avLst/>
          </a:prstGeom>
          <a:ln w="6350">
            <a:solidFill>
              <a:srgbClr val="3c3c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8" descr="">
            <a:hlinkClick r:id="" action="ppaction://hlinkshowjump?jump=firstslide"/>
          </p:cNvPr>
          <p:cNvPicPr/>
          <p:nvPr/>
        </p:nvPicPr>
        <p:blipFill>
          <a:blip r:embed="rId2"/>
          <a:stretch/>
        </p:blipFill>
        <p:spPr>
          <a:xfrm>
            <a:off x="8111880" y="6451200"/>
            <a:ext cx="1403640" cy="275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6418c"/>
                </a:solidFill>
                <a:latin typeface="Arial Narrow"/>
              </a:rPr>
              <a:t>Titelmasterformat durch Klicken bearbeiten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67D1FEB7-4E2F-4D42-93CC-1FA970F2FEE2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77680" y="1800000"/>
            <a:ext cx="73123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de-DE" sz="1600" spc="-1" strike="noStrike">
                <a:solidFill>
                  <a:srgbClr val="3c3c3b"/>
                </a:solidFill>
                <a:latin typeface="Arial"/>
              </a:rPr>
              <a:t>Textmasterformat bearbeiten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49" name="Gerade Verbindung 4"/>
          <p:cNvSpPr/>
          <p:nvPr/>
        </p:nvSpPr>
        <p:spPr>
          <a:xfrm>
            <a:off x="877320" y="1512000"/>
            <a:ext cx="1950120" cy="360"/>
          </a:xfrm>
          <a:prstGeom prst="line">
            <a:avLst/>
          </a:prstGeom>
          <a:ln w="38100">
            <a:solidFill>
              <a:srgbClr val="f2f2f2">
                <a:lumMod val="50000"/>
              </a:srgb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7"/>
          <p:cNvSpPr/>
          <p:nvPr/>
        </p:nvSpPr>
        <p:spPr>
          <a:xfrm>
            <a:off x="383760" y="6527520"/>
            <a:ext cx="246096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06418c"/>
                </a:solidFill>
                <a:latin typeface="Arial Narrow"/>
              </a:rPr>
              <a:t>© 2021 Renesas Design Vietnam Co., Ltd. All rights reserved.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" name="Gerade Verbindung 15"/>
          <p:cNvSpPr/>
          <p:nvPr/>
        </p:nvSpPr>
        <p:spPr>
          <a:xfrm>
            <a:off x="380160" y="6336000"/>
            <a:ext cx="9143640" cy="360"/>
          </a:xfrm>
          <a:prstGeom prst="line">
            <a:avLst/>
          </a:prstGeom>
          <a:ln w="6350">
            <a:solidFill>
              <a:srgbClr val="3c3c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Grafik 8" descr="">
            <a:hlinkClick r:id="" action="ppaction://hlinkshowjump?jump=firstslide"/>
          </p:cNvPr>
          <p:cNvPicPr/>
          <p:nvPr/>
        </p:nvPicPr>
        <p:blipFill>
          <a:blip r:embed="rId2"/>
          <a:stretch/>
        </p:blipFill>
        <p:spPr>
          <a:xfrm>
            <a:off x="8111880" y="6451200"/>
            <a:ext cx="1403640" cy="275400"/>
          </a:xfrm>
          <a:prstGeom prst="rect">
            <a:avLst/>
          </a:prstGeom>
          <a:ln w="0">
            <a:noFill/>
          </a:ln>
        </p:spPr>
      </p:pic>
      <p:sp>
        <p:nvSpPr>
          <p:cNvPr id="89" name="Rechteck 5"/>
          <p:cNvSpPr/>
          <p:nvPr/>
        </p:nvSpPr>
        <p:spPr>
          <a:xfrm>
            <a:off x="380160" y="540000"/>
            <a:ext cx="9143280" cy="5615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sldNum" idx="2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ECB2C711-D4D5-47A1-9AD0-8B2275D015C6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77680" y="1484640"/>
            <a:ext cx="4289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de-DE" sz="1800" spc="-1" strike="noStrike" cap="all">
                <a:solidFill>
                  <a:srgbClr val="ffffff"/>
                </a:solidFill>
                <a:latin typeface="Arial Narrow"/>
              </a:rPr>
              <a:t>Textmasterformat bearbeiten</a:t>
            </a:r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92" name="Gerade Verbindung 7"/>
          <p:cNvSpPr/>
          <p:nvPr/>
        </p:nvSpPr>
        <p:spPr>
          <a:xfrm>
            <a:off x="877320" y="1268640"/>
            <a:ext cx="1950120" cy="360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3c3c3b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図プレースホルダー 8" descr=""/>
          <p:cNvPicPr/>
          <p:nvPr/>
        </p:nvPicPr>
        <p:blipFill>
          <a:blip r:embed="rId1"/>
          <a:srcRect l="0" t="12582" r="0" b="12582"/>
          <a:stretch/>
        </p:blipFill>
        <p:spPr>
          <a:xfrm>
            <a:off x="380160" y="0"/>
            <a:ext cx="9143280" cy="61556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877680" y="1124640"/>
            <a:ext cx="8107560" cy="1439640"/>
          </a:xfrm>
          <a:prstGeom prst="rect">
            <a:avLst/>
          </a:prstGeom>
          <a:solidFill>
            <a:srgbClr val="06418c"/>
          </a:solidFill>
          <a:ln w="0">
            <a:noFill/>
          </a:ln>
        </p:spPr>
        <p:txBody>
          <a:bodyPr lIns="252000" rIns="252000" tIns="252000" bIns="25200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 cap="all">
                <a:solidFill>
                  <a:srgbClr val="ffffff"/>
                </a:solidFill>
                <a:latin typeface="Arial Narrow"/>
              </a:rPr>
              <a:t>BKU / Rvc / cadence collaboration</a:t>
            </a:r>
            <a:endParaRPr b="0" lang="de-DE" sz="3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ffffff"/>
                </a:solidFill>
                <a:latin typeface="Arial Narrow"/>
              </a:rPr>
              <a:t>LaB 1 - Simulation</a:t>
            </a:r>
            <a:endParaRPr b="0" lang="de-DE" sz="20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77680" y="2700000"/>
            <a:ext cx="4894200" cy="1594440"/>
          </a:xfrm>
          <a:prstGeom prst="rect">
            <a:avLst/>
          </a:prstGeom>
          <a:solidFill>
            <a:srgbClr val="9d9d9d"/>
          </a:solidFill>
          <a:ln w="0">
            <a:noFill/>
          </a:ln>
        </p:spPr>
        <p:txBody>
          <a:bodyPr lIns="252000" rIns="180000" tIns="180000" bIns="18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 Narrow"/>
              </a:rPr>
              <a:t>May 05</a:t>
            </a:r>
            <a:r>
              <a:rPr b="0" lang="en-US" sz="1600" spc="-1" strike="noStrike" baseline="30000">
                <a:solidFill>
                  <a:srgbClr val="ffffff"/>
                </a:solidFill>
                <a:latin typeface="Arial Narrow"/>
              </a:rPr>
              <a:t>th</a:t>
            </a:r>
            <a:r>
              <a:rPr b="0" lang="en-US" sz="1600" spc="-1" strike="noStrike">
                <a:solidFill>
                  <a:srgbClr val="ffffff"/>
                </a:solidFill>
                <a:latin typeface="Arial Narrow"/>
              </a:rPr>
              <a:t> , 2021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 Narrow"/>
              </a:rPr>
              <a:t>Nhan Le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/>
                </a:solidFill>
                <a:latin typeface="Arial Narrow"/>
              </a:rPr>
              <a:t>OA-ICT Group / Frontend Design 1 Department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/>
                </a:solidFill>
                <a:latin typeface="Arial Narrow"/>
              </a:rPr>
              <a:t>HW Engineering Division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ffffff"/>
                </a:solidFill>
                <a:latin typeface="Arial Narrow"/>
              </a:rPr>
              <a:t>Renesas Design Vietnam Co., Ltd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8" descr=""/>
          <p:cNvPicPr/>
          <p:nvPr/>
        </p:nvPicPr>
        <p:blipFill>
          <a:blip r:embed="rId1"/>
          <a:stretch/>
        </p:blipFill>
        <p:spPr>
          <a:xfrm>
            <a:off x="0" y="2277000"/>
            <a:ext cx="9905760" cy="391932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Open Waveform by GUI (4/4)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4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8FE1864E-EBA9-4AE0-854B-B4156AC4A3D0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00040" y="1800000"/>
            <a:ext cx="9349200" cy="2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7: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Select Design -&gt; Select signals -&gt; Signal’s wave will be displayed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14" name="TextBox 12"/>
          <p:cNvSpPr/>
          <p:nvPr/>
        </p:nvSpPr>
        <p:spPr>
          <a:xfrm>
            <a:off x="56520" y="3059640"/>
            <a:ext cx="172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Select design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TextBox 18"/>
          <p:cNvSpPr/>
          <p:nvPr/>
        </p:nvSpPr>
        <p:spPr>
          <a:xfrm>
            <a:off x="784080" y="5213520"/>
            <a:ext cx="100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Select signals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TextBox 19"/>
          <p:cNvSpPr/>
          <p:nvPr/>
        </p:nvSpPr>
        <p:spPr>
          <a:xfrm>
            <a:off x="4520880" y="5085360"/>
            <a:ext cx="180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Signal’s wave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5" descr=""/>
          <p:cNvPicPr/>
          <p:nvPr/>
        </p:nvPicPr>
        <p:blipFill>
          <a:blip r:embed="rId1"/>
          <a:stretch/>
        </p:blipFill>
        <p:spPr>
          <a:xfrm>
            <a:off x="155160" y="2349000"/>
            <a:ext cx="3676320" cy="234288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Some useful buttons in GUI (1/3)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15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E19DEFD8-D219-44D1-B911-6B2CBEE56ABA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-6840" y="1598040"/>
            <a:ext cx="4167360" cy="2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Zoom In (+) - Zoom Out (-) - Zoom Full (=) buttons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21" name="Rectangle 9"/>
          <p:cNvSpPr/>
          <p:nvPr/>
        </p:nvSpPr>
        <p:spPr>
          <a:xfrm>
            <a:off x="3150000" y="3425040"/>
            <a:ext cx="503640" cy="23904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6" descr=""/>
          <p:cNvPicPr/>
          <p:nvPr/>
        </p:nvPicPr>
        <p:blipFill>
          <a:blip r:embed="rId2"/>
          <a:stretch/>
        </p:blipFill>
        <p:spPr>
          <a:xfrm>
            <a:off x="4680000" y="3088800"/>
            <a:ext cx="2592000" cy="318132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23" name="Rectangle 13"/>
          <p:cNvSpPr/>
          <p:nvPr/>
        </p:nvSpPr>
        <p:spPr>
          <a:xfrm>
            <a:off x="5040000" y="5945040"/>
            <a:ext cx="1944000" cy="23256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tent Placeholder 3"/>
          <p:cNvSpPr/>
          <p:nvPr/>
        </p:nvSpPr>
        <p:spPr>
          <a:xfrm>
            <a:off x="4536000" y="1598040"/>
            <a:ext cx="545724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Auto add to Wave-view button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When this button active (red light), click on to any signal will add it to Wave-view automatically.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When this button in-active, you need to press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“Ctrl + W”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to add targeted signal to Wave-view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 descr=""/>
          <p:cNvPicPr/>
          <p:nvPr/>
        </p:nvPicPr>
        <p:blipFill>
          <a:blip r:embed="rId1"/>
          <a:stretch/>
        </p:blipFill>
        <p:spPr>
          <a:xfrm>
            <a:off x="107640" y="2696760"/>
            <a:ext cx="5090400" cy="234900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Some useful buttons in GUI (2/3)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16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4DC320FE-9976-4DE6-9740-9C6CF1C2A202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877680" y="1840680"/>
            <a:ext cx="4167360" cy="2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Open Source code Browser button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29" name="Rectangle 9"/>
          <p:cNvSpPr/>
          <p:nvPr/>
        </p:nvSpPr>
        <p:spPr>
          <a:xfrm>
            <a:off x="3944880" y="2680200"/>
            <a:ext cx="215640" cy="23256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0" name="Picture 4" descr=""/>
          <p:cNvPicPr/>
          <p:nvPr/>
        </p:nvPicPr>
        <p:blipFill>
          <a:blip r:embed="rId2"/>
          <a:stretch/>
        </p:blipFill>
        <p:spPr>
          <a:xfrm>
            <a:off x="5872320" y="2435760"/>
            <a:ext cx="3998880" cy="316800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31" name="TextBox 17"/>
          <p:cNvSpPr/>
          <p:nvPr/>
        </p:nvSpPr>
        <p:spPr>
          <a:xfrm>
            <a:off x="2746440" y="2251080"/>
            <a:ext cx="282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Select signal then Click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Right Arrow 8"/>
          <p:cNvSpPr/>
          <p:nvPr/>
        </p:nvSpPr>
        <p:spPr>
          <a:xfrm>
            <a:off x="5283360" y="3774600"/>
            <a:ext cx="503640" cy="4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1a9"/>
          </a:solidFill>
          <a:ln>
            <a:solidFill>
              <a:srgbClr val="3253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7" descr=""/>
          <p:cNvPicPr/>
          <p:nvPr/>
        </p:nvPicPr>
        <p:blipFill>
          <a:blip r:embed="rId1"/>
          <a:stretch/>
        </p:blipFill>
        <p:spPr>
          <a:xfrm>
            <a:off x="107640" y="2696760"/>
            <a:ext cx="5090400" cy="234900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Some useful buttons in GUI (3/3)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17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5DFDD52F-5FA9-4054-BDBA-4A5A0288F661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877680" y="1840680"/>
            <a:ext cx="4167360" cy="2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Open Schematic Tracer button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37" name="Rectangle 9"/>
          <p:cNvSpPr/>
          <p:nvPr/>
        </p:nvSpPr>
        <p:spPr>
          <a:xfrm>
            <a:off x="4160880" y="2680200"/>
            <a:ext cx="215640" cy="23256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7"/>
          <p:cNvSpPr/>
          <p:nvPr/>
        </p:nvSpPr>
        <p:spPr>
          <a:xfrm>
            <a:off x="2746440" y="2251080"/>
            <a:ext cx="282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Select signal then Click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Right Arrow 8"/>
          <p:cNvSpPr/>
          <p:nvPr/>
        </p:nvSpPr>
        <p:spPr>
          <a:xfrm>
            <a:off x="5283360" y="3774600"/>
            <a:ext cx="503640" cy="48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1a9"/>
          </a:solidFill>
          <a:ln>
            <a:solidFill>
              <a:srgbClr val="32537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5" descr=""/>
          <p:cNvPicPr/>
          <p:nvPr/>
        </p:nvPicPr>
        <p:blipFill>
          <a:blip r:embed="rId2"/>
          <a:stretch/>
        </p:blipFill>
        <p:spPr>
          <a:xfrm>
            <a:off x="5896440" y="2620080"/>
            <a:ext cx="4008960" cy="2781000"/>
          </a:xfrm>
          <a:prstGeom prst="rect">
            <a:avLst/>
          </a:prstGeom>
          <a:ln w="0">
            <a:solidFill>
              <a:srgbClr val="3c3c3b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877680" y="1484640"/>
            <a:ext cx="4289760" cy="2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ffffff"/>
                </a:solidFill>
                <a:latin typeface="Arial Narrow"/>
              </a:rPr>
              <a:t>THANK YOU FOR YOUR LISTENING</a:t>
            </a:r>
            <a:endParaRPr b="0" lang="de-DE" sz="18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 idx="18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7998F987-A4C2-481F-BCDD-88CE09F30E6C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Overview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6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59D73435-6162-4533-85F3-DE24C254DB13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877680" y="1800000"/>
            <a:ext cx="902808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This Lab will familiarize you with one of Cadence simulation tool - 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Xcelium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.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This Lab will cover the following: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lvl="2" marL="355680" indent="-177840">
              <a:lnSpc>
                <a:spcPct val="120000"/>
              </a:lnSpc>
              <a:spcAft>
                <a:spcPts val="799"/>
              </a:spcAft>
              <a:buClr>
                <a:srgbClr val="06418c"/>
              </a:buClr>
              <a:buFont typeface="Wingdings" charset="2"/>
              <a:buChar char="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How to use Xcelium for execute simulation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lvl="2" marL="355680" indent="-177840">
              <a:lnSpc>
                <a:spcPct val="120000"/>
              </a:lnSpc>
              <a:spcAft>
                <a:spcPts val="799"/>
              </a:spcAft>
              <a:buClr>
                <a:srgbClr val="06418c"/>
              </a:buClr>
              <a:buFont typeface="Wingdings" charset="2"/>
              <a:buChar char="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How to generate Waveform file by Xcelium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lvl="2" marL="355680" indent="-177840">
              <a:lnSpc>
                <a:spcPct val="120000"/>
              </a:lnSpc>
              <a:spcAft>
                <a:spcPts val="799"/>
              </a:spcAft>
              <a:buClr>
                <a:srgbClr val="06418c"/>
              </a:buClr>
              <a:buFont typeface="Wingdings" charset="2"/>
              <a:buChar char="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How to debug by using GUI (</a:t>
            </a:r>
            <a:r>
              <a:rPr b="1" lang="en-US" sz="1600" spc="-1" strike="noStrike" u="sng">
                <a:solidFill>
                  <a:srgbClr val="3c3c3b"/>
                </a:solidFill>
                <a:uFillTx/>
                <a:latin typeface="Arial"/>
              </a:rPr>
              <a:t>G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raphic </a:t>
            </a:r>
            <a:r>
              <a:rPr b="1" lang="en-US" sz="1600" spc="-1" strike="noStrike" u="sng">
                <a:solidFill>
                  <a:srgbClr val="3c3c3b"/>
                </a:solidFill>
                <a:uFillTx/>
                <a:latin typeface="Arial"/>
              </a:rPr>
              <a:t>U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ser </a:t>
            </a:r>
            <a:r>
              <a:rPr b="1" lang="en-US" sz="1600" spc="-1" strike="noStrike" u="sng">
                <a:solidFill>
                  <a:srgbClr val="3c3c3b"/>
                </a:solidFill>
                <a:uFillTx/>
                <a:latin typeface="Arial"/>
              </a:rPr>
              <a:t>I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nterface)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lvl="1" marL="177840" indent="-177840">
              <a:lnSpc>
                <a:spcPct val="120000"/>
              </a:lnSpc>
              <a:spcAft>
                <a:spcPts val="799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In this material, command-line instructions are shown with gray background, for example: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2" name="Content Placeholder 3"/>
          <p:cNvSpPr/>
          <p:nvPr/>
        </p:nvSpPr>
        <p:spPr>
          <a:xfrm>
            <a:off x="1280520" y="4739040"/>
            <a:ext cx="2448000" cy="56340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simulation_env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simulation_env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7"/>
          <p:cNvSpPr/>
          <p:nvPr/>
        </p:nvSpPr>
        <p:spPr>
          <a:xfrm>
            <a:off x="165600" y="2061000"/>
            <a:ext cx="2410560" cy="273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Getting Started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7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6ECA7811-1F33-47E1-94BD-E8B8ACE4EB0C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65600" y="1800000"/>
            <a:ext cx="6803280" cy="283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00000"/>
              </a:lnSpc>
              <a:spcAft>
                <a:spcPts val="601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Firstly, please create the tree folder as below: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</a:t>
            </a:r>
            <a:r>
              <a:rPr b="0" i="1" lang="en-US" sz="1600" spc="-1" strike="noStrike">
                <a:solidFill>
                  <a:srgbClr val="0000ff"/>
                </a:solidFill>
                <a:latin typeface="Arial"/>
              </a:rPr>
              <a:t>${Student_ID}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</a:t>
            </a:r>
            <a:r>
              <a:rPr b="1" i="1" lang="en-US" sz="1600" spc="-1" strike="noStrike">
                <a:solidFill>
                  <a:srgbClr val="3c3c3b"/>
                </a:solidFill>
                <a:latin typeface="Arial"/>
              </a:rPr>
              <a:t>|-- output                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Output folder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   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|-- design            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Used to store your output design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   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`-- doc                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Used to store your output document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</a:t>
            </a:r>
            <a:r>
              <a:rPr b="1" i="1" lang="en-US" sz="1600" spc="-1" strike="noStrike">
                <a:solidFill>
                  <a:srgbClr val="3c3c3b"/>
                </a:solidFill>
                <a:latin typeface="Arial"/>
              </a:rPr>
              <a:t>|-- work                  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Working folder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   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|-- simulation_env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Simulation’s work-place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   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|-- synthesis_env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Synthesis’s work-place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      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`-- lec_env                         </a:t>
            </a:r>
            <a:r>
              <a:rPr b="0" i="1" lang="en-US" sz="1600" spc="-1" strike="noStrike">
                <a:solidFill>
                  <a:srgbClr val="3c3c3b"/>
                </a:solidFill>
                <a:latin typeface="Wingdings"/>
              </a:rPr>
              <a:t>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Equivalence checking’s work-place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47" name="Content Placeholder 3"/>
          <p:cNvSpPr/>
          <p:nvPr/>
        </p:nvSpPr>
        <p:spPr>
          <a:xfrm>
            <a:off x="6969240" y="2421000"/>
            <a:ext cx="2944440" cy="28011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</a:t>
            </a:r>
            <a:r>
              <a:rPr b="0" lang="en-US" sz="1600" spc="-1" strike="noStrike">
                <a:solidFill>
                  <a:srgbClr val="0000ff"/>
                </a:solidFill>
                <a:latin typeface="Arial"/>
              </a:rPr>
              <a:t>{Student_ID}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</a:t>
            </a:r>
            <a:r>
              <a:rPr b="0" lang="en-US" sz="1600" spc="-1" strike="noStrike">
                <a:solidFill>
                  <a:srgbClr val="0000ff"/>
                </a:solidFill>
                <a:latin typeface="Arial"/>
              </a:rPr>
              <a:t>{Student_ID}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output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output/design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output/doc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work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work/simulation_env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work/synthesis_env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mkdir work/lec_env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ontent Placeholder 3"/>
          <p:cNvSpPr/>
          <p:nvPr/>
        </p:nvSpPr>
        <p:spPr>
          <a:xfrm>
            <a:off x="6939720" y="1800000"/>
            <a:ext cx="26211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77840" indent="-177840">
              <a:lnSpc>
                <a:spcPct val="100000"/>
              </a:lnSpc>
              <a:spcAft>
                <a:spcPts val="601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To do that, execute below commands: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Simulate with Xcelium (1/2)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8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E9564122-7120-463B-AB9D-61030E966E3F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77680" y="1800000"/>
            <a:ext cx="9028080" cy="42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1: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Change directory to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simulation_env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folder. In this Lab 1, we will work at this place: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2: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Copy Design file and Testbench file into this place.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3: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Execute below commands to get permission for using Xcelium: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The last command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“cd -”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use to turn back to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simulation_env 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directory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4: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Execute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“</a:t>
            </a:r>
            <a:r>
              <a:rPr b="1" i="1" lang="en-US" sz="1600" spc="-1" strike="noStrike">
                <a:solidFill>
                  <a:srgbClr val="ff0000"/>
                </a:solidFill>
                <a:latin typeface="Arial"/>
              </a:rPr>
              <a:t>xrun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 -access rw -licqueue -64BIT -l run.log ${design_file} ${testbench_file}”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For example: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52" name="Content Placeholder 3"/>
          <p:cNvSpPr/>
          <p:nvPr/>
        </p:nvSpPr>
        <p:spPr>
          <a:xfrm>
            <a:off x="921600" y="2214720"/>
            <a:ext cx="273600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work/simulation_env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ontent Placeholder 3"/>
          <p:cNvSpPr/>
          <p:nvPr/>
        </p:nvSpPr>
        <p:spPr>
          <a:xfrm>
            <a:off x="1071360" y="3581280"/>
            <a:ext cx="4032000" cy="12027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/home/share_file/cadence/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source add_path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source add_license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-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ontent Placeholder 3"/>
          <p:cNvSpPr/>
          <p:nvPr/>
        </p:nvSpPr>
        <p:spPr>
          <a:xfrm>
            <a:off x="1035000" y="5922000"/>
            <a:ext cx="712836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</a:t>
            </a: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xrun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-access rw -licqueue -64BIT -l run.log bound_flasher.v testbench.v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Simulate with Xcelium (2/2)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 idx="9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2D106C35-6053-459E-9572-495C9CFEF66A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877680" y="1556640"/>
            <a:ext cx="9028080" cy="40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5: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After the simulation finishes, you can check the simulation result via Log file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“run.log”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6: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Each time you want to execute simulation, you need to perform </a:t>
            </a: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Step 3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-&gt;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6418c"/>
                </a:solidFill>
                <a:latin typeface="Arial"/>
              </a:rPr>
              <a:t>Step 4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again.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It may be inconvenience. To avoid that, you can add all commands into 1 file (ex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“go_sim”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file):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After that, for simulation, you can execute only: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58" name="Content Placeholder 3"/>
          <p:cNvSpPr/>
          <p:nvPr/>
        </p:nvSpPr>
        <p:spPr>
          <a:xfrm>
            <a:off x="1064520" y="1971360"/>
            <a:ext cx="151164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vi run.log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ontent Placeholder 3"/>
          <p:cNvSpPr/>
          <p:nvPr/>
        </p:nvSpPr>
        <p:spPr>
          <a:xfrm>
            <a:off x="5391720" y="5317560"/>
            <a:ext cx="151164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go_sim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1"/>
          <a:stretch/>
        </p:blipFill>
        <p:spPr>
          <a:xfrm>
            <a:off x="1069200" y="3141000"/>
            <a:ext cx="7915680" cy="207288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161" name="TextBox 13"/>
          <p:cNvSpPr/>
          <p:nvPr/>
        </p:nvSpPr>
        <p:spPr>
          <a:xfrm>
            <a:off x="877680" y="5652000"/>
            <a:ext cx="8841240" cy="77436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WARNING: The simulation time might less than 5 minutes. If it over 5 minutes, it might hang-up.</a:t>
            </a:r>
            <a:br>
              <a:rPr sz="1500"/>
            </a:br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When it hang-up, please press “Ctrl + C” to stop the simulation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1686240" y="3400200"/>
            <a:ext cx="1439640" cy="28944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10"/>
          <p:cNvSpPr/>
          <p:nvPr/>
        </p:nvSpPr>
        <p:spPr>
          <a:xfrm>
            <a:off x="5359680" y="3401640"/>
            <a:ext cx="1825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Don’t forget to add this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Straight Arrow Connector 12"/>
          <p:cNvSpPr/>
          <p:nvPr/>
        </p:nvSpPr>
        <p:spPr>
          <a:xfrm>
            <a:off x="3126240" y="3546000"/>
            <a:ext cx="21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33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5" descr=""/>
          <p:cNvPicPr/>
          <p:nvPr/>
        </p:nvPicPr>
        <p:blipFill>
          <a:blip r:embed="rId1"/>
          <a:stretch/>
        </p:blipFill>
        <p:spPr>
          <a:xfrm>
            <a:off x="4861440" y="2213640"/>
            <a:ext cx="5031720" cy="287136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Generate Waveform file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10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1A7C4D9E-42B2-4105-8705-9FA370E36CBB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121320" y="1800000"/>
            <a:ext cx="5443200" cy="43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1: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Add following code lines into the testbench file: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2: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Re-execute simulation.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3: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After simulation finish, check that the Waveform file has been dumped – </a:t>
            </a:r>
            <a:r>
              <a:rPr b="1" i="1" lang="en-US" sz="1600" spc="-1" strike="noStrike">
                <a:solidFill>
                  <a:srgbClr val="3c3c3b"/>
                </a:solidFill>
                <a:latin typeface="Arial"/>
              </a:rPr>
              <a:t>“waves.dsn”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and </a:t>
            </a:r>
            <a:r>
              <a:rPr b="1" i="1" lang="en-US" sz="1600" spc="-1" strike="noStrike">
                <a:solidFill>
                  <a:srgbClr val="3c3c3b"/>
                </a:solidFill>
                <a:latin typeface="Arial"/>
              </a:rPr>
              <a:t>“waves.trn”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69" name="Content Placeholder 3"/>
          <p:cNvSpPr/>
          <p:nvPr/>
        </p:nvSpPr>
        <p:spPr>
          <a:xfrm>
            <a:off x="308520" y="2214720"/>
            <a:ext cx="3528000" cy="12027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initial 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$recordfile ("waves");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 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$recordvars ("depth=0", testbench);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end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Rounded Rectangle 11"/>
          <p:cNvSpPr/>
          <p:nvPr/>
        </p:nvSpPr>
        <p:spPr>
          <a:xfrm>
            <a:off x="5312880" y="2213640"/>
            <a:ext cx="844200" cy="206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ounded Rectangle 12"/>
          <p:cNvSpPr/>
          <p:nvPr/>
        </p:nvSpPr>
        <p:spPr>
          <a:xfrm>
            <a:off x="6638040" y="4450680"/>
            <a:ext cx="834840" cy="277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Box 13"/>
          <p:cNvSpPr/>
          <p:nvPr/>
        </p:nvSpPr>
        <p:spPr>
          <a:xfrm>
            <a:off x="6969240" y="3245040"/>
            <a:ext cx="180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3399"/>
                </a:solidFill>
                <a:latin typeface="Arial"/>
              </a:rPr>
              <a:t>Must be same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rved Connector 15"/>
          <p:cNvSpPr/>
          <p:nvPr/>
        </p:nvSpPr>
        <p:spPr>
          <a:xfrm>
            <a:off x="6157440" y="2316960"/>
            <a:ext cx="897840" cy="2133360"/>
          </a:xfrm>
          <a:prstGeom prst="curvedConnector2">
            <a:avLst/>
          </a:prstGeom>
          <a:noFill/>
          <a:ln>
            <a:solidFill>
              <a:srgbClr val="ff3399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14"/>
          <p:cNvSpPr/>
          <p:nvPr/>
        </p:nvSpPr>
        <p:spPr>
          <a:xfrm>
            <a:off x="121320" y="4221000"/>
            <a:ext cx="4147200" cy="10026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</a:rPr>
              <a:t>WARNING: Before execute simulation with dumping Waveform, please ensure that your Testbench has the “$finish” code line to end the simulation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5" name="Rounded Rectangle 18"/>
          <p:cNvSpPr/>
          <p:nvPr/>
        </p:nvSpPr>
        <p:spPr>
          <a:xfrm>
            <a:off x="5793480" y="3848040"/>
            <a:ext cx="844200" cy="206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Box 19"/>
          <p:cNvSpPr/>
          <p:nvPr/>
        </p:nvSpPr>
        <p:spPr>
          <a:xfrm>
            <a:off x="7662240" y="3766680"/>
            <a:ext cx="182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00"/>
                </a:solidFill>
                <a:latin typeface="Arial"/>
              </a:rPr>
              <a:t>End simulation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Straight Arrow Connector 20"/>
          <p:cNvSpPr/>
          <p:nvPr/>
        </p:nvSpPr>
        <p:spPr>
          <a:xfrm>
            <a:off x="6638040" y="3951360"/>
            <a:ext cx="105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Open Waveform by GUI (1/4)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1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6A7FF615-C057-4355-AA03-B39EC5F2A6CD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290520" y="1800000"/>
            <a:ext cx="9028080" cy="335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1: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Execute below commands to get permission for using Xcelium: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2: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Execute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3: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Like above, you can add all command into 1 file (ex </a:t>
            </a:r>
            <a:r>
              <a:rPr b="0" i="1" lang="en-US" sz="1600" spc="-1" strike="noStrike">
                <a:solidFill>
                  <a:srgbClr val="3c3c3b"/>
                </a:solidFill>
                <a:latin typeface="Arial"/>
              </a:rPr>
              <a:t>“go_gui”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file) and execute only: </a:t>
            </a: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20000"/>
              </a:lnSpc>
              <a:spcAft>
                <a:spcPts val="1800"/>
              </a:spcAft>
              <a:buNone/>
              <a:tabLst>
                <a:tab algn="r" pos="7176960"/>
              </a:tabLst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81" name="Content Placeholder 3"/>
          <p:cNvSpPr/>
          <p:nvPr/>
        </p:nvSpPr>
        <p:spPr>
          <a:xfrm>
            <a:off x="477720" y="2205000"/>
            <a:ext cx="4032000" cy="120276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/home/share_file/cadence/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source add_path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source add_license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cd -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ontent Placeholder 3"/>
          <p:cNvSpPr/>
          <p:nvPr/>
        </p:nvSpPr>
        <p:spPr>
          <a:xfrm>
            <a:off x="2072520" y="3517560"/>
            <a:ext cx="260712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simvision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-64 &amp;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ontent Placeholder 3"/>
          <p:cNvSpPr/>
          <p:nvPr/>
        </p:nvSpPr>
        <p:spPr>
          <a:xfrm>
            <a:off x="8772120" y="4046760"/>
            <a:ext cx="1151640" cy="2437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%&gt; go_gui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4" name="Picture 14" descr=""/>
          <p:cNvPicPr/>
          <p:nvPr/>
        </p:nvPicPr>
        <p:blipFill>
          <a:blip r:embed="rId1"/>
          <a:stretch/>
        </p:blipFill>
        <p:spPr>
          <a:xfrm>
            <a:off x="432000" y="4353120"/>
            <a:ext cx="5888880" cy="179496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185" name="Rectangle 9"/>
          <p:cNvSpPr/>
          <p:nvPr/>
        </p:nvSpPr>
        <p:spPr>
          <a:xfrm>
            <a:off x="1079280" y="4656240"/>
            <a:ext cx="1439640" cy="28944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0"/>
          <p:cNvSpPr/>
          <p:nvPr/>
        </p:nvSpPr>
        <p:spPr>
          <a:xfrm>
            <a:off x="4493160" y="4604760"/>
            <a:ext cx="1905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3399"/>
                </a:solidFill>
                <a:latin typeface="Arial"/>
              </a:rPr>
              <a:t>Don’t forget to add this 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Straight Arrow Connector 11"/>
          <p:cNvSpPr/>
          <p:nvPr/>
        </p:nvSpPr>
        <p:spPr>
          <a:xfrm>
            <a:off x="2519640" y="4802040"/>
            <a:ext cx="197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33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Open Waveform by GUI (2/4)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12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61D0648E-9E65-4D38-9E89-0BEEC0893447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290520" y="1800000"/>
            <a:ext cx="9028080" cy="14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4: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The GUI will be opened like below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  <a:p>
            <a:pPr>
              <a:lnSpc>
                <a:spcPct val="120000"/>
              </a:lnSpc>
              <a:spcAft>
                <a:spcPts val="1800"/>
              </a:spcAft>
              <a:buNone/>
              <a:tabLst>
                <a:tab algn="r" pos="7176960"/>
              </a:tabLst>
            </a:pP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grpSp>
        <p:nvGrpSpPr>
          <p:cNvPr id="191" name="Group 7"/>
          <p:cNvGrpSpPr/>
          <p:nvPr/>
        </p:nvGrpSpPr>
        <p:grpSpPr>
          <a:xfrm>
            <a:off x="0" y="2233080"/>
            <a:ext cx="9905760" cy="3849120"/>
            <a:chOff x="0" y="2233080"/>
            <a:chExt cx="9905760" cy="3849120"/>
          </a:xfrm>
        </p:grpSpPr>
        <p:pic>
          <p:nvPicPr>
            <p:cNvPr id="192" name="Picture 4" descr=""/>
            <p:cNvPicPr/>
            <p:nvPr/>
          </p:nvPicPr>
          <p:blipFill>
            <a:blip r:embed="rId1"/>
            <a:stretch/>
          </p:blipFill>
          <p:spPr>
            <a:xfrm>
              <a:off x="0" y="2277000"/>
              <a:ext cx="9905760" cy="3805200"/>
            </a:xfrm>
            <a:prstGeom prst="rect">
              <a:avLst/>
            </a:prstGeom>
            <a:ln w="0">
              <a:solidFill>
                <a:srgbClr val="3c3c3b"/>
              </a:solidFill>
            </a:ln>
          </p:spPr>
        </p:pic>
        <p:sp>
          <p:nvSpPr>
            <p:cNvPr id="193" name="Rectangle 13"/>
            <p:cNvSpPr/>
            <p:nvPr/>
          </p:nvSpPr>
          <p:spPr>
            <a:xfrm>
              <a:off x="3512880" y="3544560"/>
              <a:ext cx="6336360" cy="2404080"/>
            </a:xfrm>
            <a:prstGeom prst="rect">
              <a:avLst/>
            </a:prstGeom>
            <a:noFill/>
            <a:ln>
              <a:solidFill>
                <a:srgbClr val="ff339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TextBox 14"/>
            <p:cNvSpPr/>
            <p:nvPr/>
          </p:nvSpPr>
          <p:spPr>
            <a:xfrm>
              <a:off x="5601240" y="3663720"/>
              <a:ext cx="1905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3399"/>
                  </a:solidFill>
                  <a:latin typeface="Arial"/>
                </a:rPr>
                <a:t>Waveform’s display area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5" name="TextBox 16"/>
            <p:cNvSpPr/>
            <p:nvPr/>
          </p:nvSpPr>
          <p:spPr>
            <a:xfrm>
              <a:off x="2072520" y="4179600"/>
              <a:ext cx="91440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b050"/>
                  </a:solidFill>
                  <a:latin typeface="Arial"/>
                </a:rPr>
                <a:t>Signal name area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Rectangle 17"/>
            <p:cNvSpPr/>
            <p:nvPr/>
          </p:nvSpPr>
          <p:spPr>
            <a:xfrm>
              <a:off x="13320" y="2233080"/>
              <a:ext cx="9892080" cy="907560"/>
            </a:xfrm>
            <a:prstGeom prst="rect">
              <a:avLst/>
            </a:prstGeom>
            <a:noFill/>
            <a:ln>
              <a:solidFill>
                <a:srgbClr val="00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TextBox 18"/>
            <p:cNvSpPr/>
            <p:nvPr/>
          </p:nvSpPr>
          <p:spPr>
            <a:xfrm>
              <a:off x="4502520" y="2239560"/>
              <a:ext cx="1746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ff"/>
                  </a:solidFill>
                  <a:latin typeface="Arial"/>
                </a:rPr>
                <a:t>Tool bar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8" name="Rectangle 24"/>
            <p:cNvSpPr/>
            <p:nvPr/>
          </p:nvSpPr>
          <p:spPr>
            <a:xfrm>
              <a:off x="2000520" y="3544560"/>
              <a:ext cx="986400" cy="2404080"/>
            </a:xfrm>
            <a:prstGeom prst="rect">
              <a:avLst/>
            </a:prstGeom>
            <a:noFill/>
            <a:ln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Rectangle 25"/>
            <p:cNvSpPr/>
            <p:nvPr/>
          </p:nvSpPr>
          <p:spPr>
            <a:xfrm>
              <a:off x="43200" y="4869000"/>
              <a:ext cx="1740960" cy="719640"/>
            </a:xfrm>
            <a:prstGeom prst="rect">
              <a:avLst/>
            </a:prstGeom>
            <a:noFill/>
            <a:ln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TextBox 26"/>
            <p:cNvSpPr/>
            <p:nvPr/>
          </p:nvSpPr>
          <p:spPr>
            <a:xfrm>
              <a:off x="85680" y="4892760"/>
              <a:ext cx="15544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b050"/>
                  </a:solidFill>
                  <a:latin typeface="Arial"/>
                </a:rPr>
                <a:t>Signal name area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77680" y="936000"/>
            <a:ext cx="6922080" cy="44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6418c"/>
                </a:solidFill>
                <a:latin typeface="Arial Narrow"/>
              </a:rPr>
              <a:t>Open Waveform by GUI (3/4)</a:t>
            </a:r>
            <a:endParaRPr b="0" lang="de-DE" sz="3200" spc="-1" strike="noStrike">
              <a:solidFill>
                <a:srgbClr val="3c3c3b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 idx="13"/>
          </p:nvPr>
        </p:nvSpPr>
        <p:spPr>
          <a:xfrm>
            <a:off x="4680000" y="6527520"/>
            <a:ext cx="545760" cy="12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de-DE" sz="800" spc="-1" strike="noStrike">
                <a:solidFill>
                  <a:srgbClr val="06418c"/>
                </a:solidFill>
                <a:latin typeface="Arial Narrow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de-DE" sz="800" spc="-1" strike="noStrike">
                <a:solidFill>
                  <a:srgbClr val="06418c"/>
                </a:solidFill>
                <a:latin typeface="Arial Narrow"/>
              </a:rPr>
              <a:t>Page </a:t>
            </a:r>
            <a:fld id="{EB06B3BD-A382-4FDF-9F5B-4D7936793B51}" type="slidenum">
              <a:rPr b="1" lang="de-DE" sz="800" spc="-1" strike="noStrike">
                <a:solidFill>
                  <a:srgbClr val="06418c"/>
                </a:solidFill>
                <a:latin typeface="Arial Narrow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280" y="1800000"/>
            <a:ext cx="4734000" cy="2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5: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Click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“File”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-&gt;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“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Open Database”</a:t>
            </a:r>
            <a:endParaRPr b="0" lang="de-DE" sz="1600" spc="-1" strike="noStrike">
              <a:solidFill>
                <a:srgbClr val="3c3c3b"/>
              </a:solidFill>
              <a:latin typeface="Arial"/>
            </a:endParaRPr>
          </a:p>
        </p:txBody>
      </p:sp>
      <p:pic>
        <p:nvPicPr>
          <p:cNvPr id="204" name="Picture 7" descr=""/>
          <p:cNvPicPr/>
          <p:nvPr/>
        </p:nvPicPr>
        <p:blipFill>
          <a:blip r:embed="rId1"/>
          <a:stretch/>
        </p:blipFill>
        <p:spPr>
          <a:xfrm>
            <a:off x="64080" y="2565720"/>
            <a:ext cx="4970520" cy="185688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05" name="Rectangle 13"/>
          <p:cNvSpPr/>
          <p:nvPr/>
        </p:nvSpPr>
        <p:spPr>
          <a:xfrm>
            <a:off x="51120" y="2693160"/>
            <a:ext cx="221040" cy="23148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Rectangle 14"/>
          <p:cNvSpPr/>
          <p:nvPr/>
        </p:nvSpPr>
        <p:spPr>
          <a:xfrm>
            <a:off x="64080" y="3141000"/>
            <a:ext cx="1864080" cy="14076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Picture 15" descr=""/>
          <p:cNvPicPr/>
          <p:nvPr/>
        </p:nvPicPr>
        <p:blipFill>
          <a:blip r:embed="rId2"/>
          <a:stretch/>
        </p:blipFill>
        <p:spPr>
          <a:xfrm>
            <a:off x="5456520" y="2565720"/>
            <a:ext cx="3816720" cy="3655440"/>
          </a:xfrm>
          <a:prstGeom prst="rect">
            <a:avLst/>
          </a:prstGeom>
          <a:ln w="0">
            <a:solidFill>
              <a:srgbClr val="3c3c3b"/>
            </a:solidFill>
          </a:ln>
        </p:spPr>
      </p:pic>
      <p:sp>
        <p:nvSpPr>
          <p:cNvPr id="208" name="Content Placeholder 3"/>
          <p:cNvSpPr/>
          <p:nvPr/>
        </p:nvSpPr>
        <p:spPr>
          <a:xfrm>
            <a:off x="5456880" y="1800000"/>
            <a:ext cx="424800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77840" indent="-177840">
              <a:lnSpc>
                <a:spcPct val="120000"/>
              </a:lnSpc>
              <a:spcAft>
                <a:spcPts val="1800"/>
              </a:spcAft>
              <a:buClr>
                <a:srgbClr val="06418c"/>
              </a:buClr>
              <a:buFont typeface="Wingdings" charset="2"/>
              <a:buChar char=""/>
              <a:tabLst>
                <a:tab algn="r" pos="7176960"/>
              </a:tabLst>
            </a:pPr>
            <a:r>
              <a:rPr b="1" lang="en-US" sz="1600" spc="-1" strike="noStrike" u="sng">
                <a:solidFill>
                  <a:srgbClr val="06418c"/>
                </a:solidFill>
                <a:uFillTx/>
                <a:latin typeface="Arial"/>
              </a:rPr>
              <a:t>Step 6:</a:t>
            </a:r>
            <a:r>
              <a:rPr b="0" lang="en-US" sz="1600" spc="-1" strike="noStrike">
                <a:solidFill>
                  <a:srgbClr val="3c3c3b"/>
                </a:solidFill>
                <a:latin typeface="Arial"/>
              </a:rPr>
              <a:t> Choose Waveform file -&gt; </a:t>
            </a:r>
            <a:r>
              <a:rPr b="1" lang="en-US" sz="1600" spc="-1" strike="noStrike">
                <a:solidFill>
                  <a:srgbClr val="3c3c3b"/>
                </a:solidFill>
                <a:latin typeface="Arial"/>
              </a:rPr>
              <a:t>“Open &amp; Dismiss”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Rectangle 17"/>
          <p:cNvSpPr/>
          <p:nvPr/>
        </p:nvSpPr>
        <p:spPr>
          <a:xfrm>
            <a:off x="6432840" y="5949360"/>
            <a:ext cx="896040" cy="212760"/>
          </a:xfrm>
          <a:prstGeom prst="rect">
            <a:avLst/>
          </a:prstGeom>
          <a:noFill/>
          <a:ln>
            <a:solidFill>
              <a:srgbClr val="ff33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69591</TotalTime>
  <Application>LibreOffice/7.3.7.2$Linux_X86_64 LibreOffice_project/30$Build-2</Application>
  <AppVersion>15.0000</AppVersion>
  <Words>974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2015-08-18T12:30:57Z</dcterms:created>
  <dc:creator>TuanTran</dc:creator>
  <dc:description/>
  <dc:language>en-US</dc:language>
  <cp:lastModifiedBy/>
  <dcterms:modified xsi:type="dcterms:W3CDTF">2024-03-20T23:32:05Z</dcterms:modified>
  <cp:revision>957</cp:revision>
  <dc:subject/>
  <dc:title>Conformal_LEC_Overview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A4 Paper (210x297 mm)</vt:lpwstr>
  </property>
  <property fmtid="{D5CDD505-2E9C-101B-9397-08002B2CF9AE}" pid="4" name="Slides">
    <vt:i4>14</vt:i4>
  </property>
</Properties>
</file>