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31"/>
  </p:notesMasterIdLst>
  <p:sldIdLst>
    <p:sldId id="257" r:id="rId5"/>
    <p:sldId id="401" r:id="rId6"/>
    <p:sldId id="409" r:id="rId7"/>
    <p:sldId id="400" r:id="rId8"/>
    <p:sldId id="403" r:id="rId9"/>
    <p:sldId id="415" r:id="rId10"/>
    <p:sldId id="406" r:id="rId11"/>
    <p:sldId id="404" r:id="rId12"/>
    <p:sldId id="405" r:id="rId13"/>
    <p:sldId id="416" r:id="rId14"/>
    <p:sldId id="412" r:id="rId15"/>
    <p:sldId id="420" r:id="rId16"/>
    <p:sldId id="421" r:id="rId17"/>
    <p:sldId id="408" r:id="rId18"/>
    <p:sldId id="402" r:id="rId19"/>
    <p:sldId id="407" r:id="rId20"/>
    <p:sldId id="410" r:id="rId21"/>
    <p:sldId id="417" r:id="rId22"/>
    <p:sldId id="418" r:id="rId23"/>
    <p:sldId id="419" r:id="rId24"/>
    <p:sldId id="422" r:id="rId25"/>
    <p:sldId id="423" r:id="rId26"/>
    <p:sldId id="413" r:id="rId27"/>
    <p:sldId id="414" r:id="rId28"/>
    <p:sldId id="425" r:id="rId29"/>
    <p:sldId id="363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27" autoAdjust="0"/>
  </p:normalViewPr>
  <p:slideViewPr>
    <p:cSldViewPr showGuides="1">
      <p:cViewPr varScale="1">
        <p:scale>
          <a:sx n="114" d="100"/>
          <a:sy n="114" d="100"/>
        </p:scale>
        <p:origin x="300" y="102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2020 </a:t>
            </a:r>
            <a:r>
              <a:rPr lang="en-US" sz="80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 Design Vietnam Co., Ltd. 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srgbClr val="FFFF00"/>
                </a:solidFill>
              </a:rPr>
              <a:t>Cadence genus</a:t>
            </a:r>
            <a:endParaRPr kumimoji="1" lang="en-US" altLang="ja-JP" cap="all" dirty="0">
              <a:solidFill>
                <a:srgbClr val="FFFF00"/>
              </a:solidFill>
            </a:endParaRPr>
          </a:p>
          <a:p>
            <a:pPr lvl="1"/>
            <a:r>
              <a:rPr kumimoji="1" lang="en-US" altLang="ja-JP" cap="all"/>
              <a:t>Training lab for bku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</p:spPr>
        <p:txBody>
          <a:bodyPr>
            <a:spAutoFit/>
          </a:bodyPr>
          <a:lstStyle/>
          <a:p>
            <a:r>
              <a:rPr lang="en-US"/>
              <a:t>May, 2021</a:t>
            </a:r>
            <a:endParaRPr lang="en-US" dirty="0"/>
          </a:p>
          <a:p>
            <a:r>
              <a:rPr lang="en-US" dirty="0"/>
              <a:t>NGUYEN XUAN PHUC</a:t>
            </a:r>
          </a:p>
          <a:p>
            <a:r>
              <a:rPr lang="en-US" dirty="0"/>
              <a:t>FRONTEND DESIGN 1 DEPARTMENT</a:t>
            </a:r>
          </a:p>
          <a:p>
            <a:r>
              <a:rPr lang="en-US" dirty="0"/>
              <a:t>Renesas DESIGN VIETNAM CO., LTD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6741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5:   Check synthesis Log file to confirm no </a:t>
            </a:r>
            <a:r>
              <a:rPr lang="en-US" b="1" dirty="0">
                <a:solidFill>
                  <a:srgbClr val="FF0000"/>
                </a:solidFill>
              </a:rPr>
              <a:t>“Error”</a:t>
            </a:r>
            <a:r>
              <a:rPr lang="en-US" dirty="0"/>
              <a:t> occur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If it occurs “Error”, you need to resolved all Error before go to next step.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sync.log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0056" y="2286028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392" y="2271088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680667"/>
            <a:ext cx="5610225" cy="2619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23392" y="2659512"/>
            <a:ext cx="587441" cy="264053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659512"/>
            <a:ext cx="5514975" cy="27527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00054" y="3107382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00054" y="3537209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00054" y="4365104"/>
            <a:ext cx="587441" cy="45370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6:   Check Synthesis Report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./LAB1/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final_area.rpt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Design Area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final_qor.rpt</a:t>
            </a: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Information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final_time.rpt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Detail Timing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392" y="3501008"/>
            <a:ext cx="10410870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Critical Path Slack (CPS)(unit:ps) &gt;= 0 proves QUALIFIED NETLIST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728083"/>
            <a:ext cx="4010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240016" y="4346027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9536" y="4331087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4696642"/>
            <a:ext cx="36290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907697" y="5270974"/>
            <a:ext cx="906421" cy="470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3362" y="5270974"/>
            <a:ext cx="292928" cy="8167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48128" y="5301208"/>
            <a:ext cx="906421" cy="47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40416" y="5301208"/>
            <a:ext cx="292928" cy="81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7:   Prepare script to load NETLIST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//Create new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392" y="2420888"/>
            <a:ext cx="1041087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set DESIGN        </a:t>
            </a:r>
            <a:r>
              <a:rPr lang="en-US" sz="1000" dirty="0" err="1">
                <a:latin typeface="Consolas" panose="020B0609020204030204" pitchFamily="49" charset="0"/>
              </a:rPr>
              <a:t>bound_flasher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Library setup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read_libs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"../LIB/slow.lib ../LIB/pll.lib  ../LIB/CDK_S128x16.lib  ../LIB/CDK_S256x16.lib  ../LIB/CDK_R512x16.lib "</a:t>
            </a:r>
          </a:p>
          <a:p>
            <a:pPr marL="355600" lvl="3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read_physical</a:t>
            </a:r>
            <a:r>
              <a:rPr lang="en-US" sz="1000" dirty="0">
                <a:latin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</a:rPr>
              <a:t>lef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 " ../LEF/gsclib045_tech.lef ../LEF/gsclib045_macro.lef ../LEF/</a:t>
            </a:r>
            <a:r>
              <a:rPr lang="en-US" sz="1000" dirty="0" err="1">
                <a:solidFill>
                  <a:srgbClr val="C00000"/>
                </a:solidFill>
                <a:latin typeface="Consolas" panose="020B0609020204030204" pitchFamily="49" charset="0"/>
              </a:rPr>
              <a:t>pll.lef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   ../LEF/CDK_S128x16.lef  ../LEF/CDK_S256x16.lef ../LEF/CDK_R512x16.lef "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pPr marL="355600" lvl="3" indent="0">
              <a:buNone/>
            </a:pP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read_hdl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"./outputs/</a:t>
            </a:r>
            <a:r>
              <a:rPr lang="en-US" sz="1000" dirty="0" err="1">
                <a:solidFill>
                  <a:srgbClr val="C00000"/>
                </a:solidFill>
                <a:latin typeface="Consolas" panose="020B0609020204030204" pitchFamily="49" charset="0"/>
              </a:rPr>
              <a:t>bound_flasher_m.v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pPr marL="355600" lvl="3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elaborate 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$DESIGN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52384" y="2429189"/>
            <a:ext cx="148187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gui.tcl</a:t>
            </a:r>
            <a:endParaRPr lang="en-US" sz="1400"/>
          </a:p>
        </p:txBody>
      </p:sp>
      <p:sp>
        <p:nvSpPr>
          <p:cNvPr id="4" name="Rectangular Callout 3"/>
          <p:cNvSpPr/>
          <p:nvPr/>
        </p:nvSpPr>
        <p:spPr>
          <a:xfrm>
            <a:off x="3431704" y="5157192"/>
            <a:ext cx="4536504" cy="648072"/>
          </a:xfrm>
          <a:prstGeom prst="wedgeRectCallout">
            <a:avLst>
              <a:gd name="adj1" fmla="val -57040"/>
              <a:gd name="adj2" fmla="val -129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Suppose that NETLIST is stored at LAB1/outputs/bound_flasher_m.v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3723" y="2430032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079776" y="2198080"/>
            <a:ext cx="2016224" cy="445615"/>
          </a:xfrm>
          <a:prstGeom prst="wedgeRectCallout">
            <a:avLst>
              <a:gd name="adj1" fmla="val -67207"/>
              <a:gd name="adj2" fmla="val 30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</p:spTree>
    <p:extLst>
      <p:ext uri="{BB962C8B-B14F-4D97-AF65-F5344CB8AC3E}">
        <p14:creationId xmlns:p14="http://schemas.microsoft.com/office/powerpoint/2010/main" val="425811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8:   Invoke NETLIST Schematic Window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392" y="1754791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gui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//Open Genus GUI and load NETLIST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204864"/>
            <a:ext cx="7344816" cy="4073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7717" y="2255334"/>
            <a:ext cx="4101256" cy="1237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16" y="2836311"/>
            <a:ext cx="4246420" cy="295437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606308" y="4313498"/>
            <a:ext cx="155393" cy="1562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83432" y="3645024"/>
            <a:ext cx="576064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368" y="4992832"/>
            <a:ext cx="136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Righ Click</a:t>
            </a:r>
          </a:p>
        </p:txBody>
      </p:sp>
    </p:spTree>
    <p:extLst>
      <p:ext uri="{BB962C8B-B14F-4D97-AF65-F5344CB8AC3E}">
        <p14:creationId xmlns:p14="http://schemas.microsoft.com/office/powerpoint/2010/main" val="101442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/>
              <a:t>LAB 3: LOW-POWER SYNTHESIS</a:t>
            </a:r>
          </a:p>
        </p:txBody>
      </p:sp>
    </p:spTree>
    <p:extLst>
      <p:ext uri="{BB962C8B-B14F-4D97-AF65-F5344CB8AC3E}">
        <p14:creationId xmlns:p14="http://schemas.microsoft.com/office/powerpoint/2010/main" val="272545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1:   Prepare your RTL and put to below path </a:t>
            </a:r>
            <a:r>
              <a:rPr lang="en-US" b="1" dirty="0">
                <a:latin typeface="Consolas" panose="020B0609020204030204" pitchFamily="49" charset="0"/>
              </a:rPr>
              <a:t>./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/RTL/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2:   Prepare constraints as below 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3140968"/>
            <a:ext cx="1041087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# Set the current design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current_design bound_flasher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create_clock -name 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"clk"</a:t>
            </a:r>
            <a:r>
              <a:rPr lang="en-US" sz="1600" b="1">
                <a:latin typeface="Consolas" panose="020B0609020204030204" pitchFamily="49" charset="0"/>
              </a:rPr>
              <a:t> -add -period 5.0 -waveform {0.0 2.5} [get_ports clk]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flick]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rst_n]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set_output_delay -clock [get_clocks clk] -add_delay 2.5 [get_ports lamp 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set_max_fanout 15.000 [current_design]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set_max_transition 1.2 [current_design]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2198381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/constraints/</a:t>
            </a:r>
            <a:r>
              <a:rPr lang="en-US" sz="1600" b="1" dirty="0" err="1">
                <a:latin typeface="Consolas" panose="020B0609020204030204" pitchFamily="49" charset="0"/>
              </a:rPr>
              <a:t>bound_flasher_gate.sdc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040216" y="3134790"/>
            <a:ext cx="299404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bound_flasher_gate.sdc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2697779" y="3419507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66267" y="4377022"/>
            <a:ext cx="636046" cy="792088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439816" y="2996952"/>
            <a:ext cx="2016224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840416" y="3487428"/>
            <a:ext cx="1800200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Clock Port Name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408368" y="4290855"/>
            <a:ext cx="1800200" cy="445615"/>
          </a:xfrm>
          <a:prstGeom prst="wedgeRectCallout">
            <a:avLst>
              <a:gd name="adj1" fmla="val -58275"/>
              <a:gd name="adj2" fmla="val 8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Inputs  /  Outputs</a:t>
            </a:r>
          </a:p>
        </p:txBody>
      </p:sp>
    </p:spTree>
    <p:extLst>
      <p:ext uri="{BB962C8B-B14F-4D97-AF65-F5344CB8AC3E}">
        <p14:creationId xmlns:p14="http://schemas.microsoft.com/office/powerpoint/2010/main" val="75304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730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Step 3:   Modify environment a bit to map current design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2420888"/>
            <a:ext cx="10410870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Preset global variables and attributes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set DESIGN </a:t>
            </a:r>
            <a:r>
              <a:rPr lang="en-US" sz="1000" dirty="0" err="1">
                <a:latin typeface="Consolas" panose="020B0609020204030204" pitchFamily="49" charset="0"/>
              </a:rPr>
              <a:t>bound_flasher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read_hdl</a:t>
            </a:r>
            <a:r>
              <a:rPr lang="en-US" sz="1000" dirty="0">
                <a:latin typeface="Consolas" panose="020B0609020204030204" pitchFamily="49" charset="0"/>
              </a:rPr>
              <a:t> "</a:t>
            </a:r>
            <a:r>
              <a:rPr lang="en-US" sz="1000" dirty="0" err="1">
                <a:latin typeface="Consolas" panose="020B0609020204030204" pitchFamily="49" charset="0"/>
              </a:rPr>
              <a:t>bound_flasher.v</a:t>
            </a:r>
            <a:r>
              <a:rPr lang="en-US" sz="1000" dirty="0">
                <a:latin typeface="Consolas" panose="020B0609020204030204" pitchFamily="49" charset="0"/>
              </a:rPr>
              <a:t>"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elaborate $DESIGN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Constraints Setup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read_sdc</a:t>
            </a:r>
            <a:r>
              <a:rPr lang="en-US" sz="1000" dirty="0">
                <a:latin typeface="Consolas" panose="020B0609020204030204" pitchFamily="49" charset="0"/>
              </a:rPr>
              <a:t> ../constraints/</a:t>
            </a:r>
            <a:r>
              <a:rPr lang="en-US" sz="1000" dirty="0" err="1">
                <a:latin typeface="Consolas" panose="020B0609020204030204" pitchFamily="49" charset="0"/>
              </a:rPr>
              <a:t>bound_flasher_gate.sdc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Optimize Netlist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write_hdl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 &gt; ${_OUTPUTS_PATH}/${DESIGN}_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m.v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write_do_lec</a:t>
            </a: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quit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/LAB3/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endParaRPr lang="en-US" sz="1600" dirty="0"/>
          </a:p>
        </p:txBody>
      </p:sp>
      <p:sp>
        <p:nvSpPr>
          <p:cNvPr id="13" name="Rectangular Callout 12"/>
          <p:cNvSpPr/>
          <p:nvPr/>
        </p:nvSpPr>
        <p:spPr>
          <a:xfrm>
            <a:off x="3071664" y="295743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99855" y="3050844"/>
            <a:ext cx="992772" cy="205141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288" y="3697096"/>
            <a:ext cx="1248144" cy="14173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3215680" y="3717032"/>
            <a:ext cx="2016224" cy="329294"/>
          </a:xfrm>
          <a:prstGeom prst="wedgeRectCallout">
            <a:avLst>
              <a:gd name="adj1" fmla="val -63325"/>
              <a:gd name="adj2" fmla="val -26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RTL File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11624" y="4605831"/>
            <a:ext cx="1637954" cy="16505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4583832" y="458175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Constraint File Name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4394362" y="5373216"/>
            <a:ext cx="2421718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FF00"/>
                </a:solidFill>
              </a:rPr>
              <a:t>NETLIST File (Important)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4378557" y="6042548"/>
            <a:ext cx="2016224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Quit at end</a:t>
            </a:r>
          </a:p>
        </p:txBody>
      </p:sp>
    </p:spTree>
    <p:extLst>
      <p:ext uri="{BB962C8B-B14F-4D97-AF65-F5344CB8AC3E}">
        <p14:creationId xmlns:p14="http://schemas.microsoft.com/office/powerpoint/2010/main" val="258959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Step 4:   Setting Power Optimization Attributes</a:t>
            </a:r>
          </a:p>
          <a:p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  Low-power synthesis is included as part of the synthesis process.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392" y="2143884"/>
            <a:ext cx="1041087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Library setup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/ .lp_insert_clock_gating true 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/ .leakage_power_effort medium 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Leakage/Dynamic power/Clock Gating setup.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#set_db "design:$DESIGN" .lp_clock_gating_cell         [vfind /lib* -lib_cell &lt;cg_libcell_name&gt;]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"design:$DESIGN" .max_leakage_power            0.0 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"design:$DESIGN" .lp_power_optimization_weight 0.5    ;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#&lt;value from 0 to 1&gt; 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"design:$DESIGN" .max_dynamic_power            100 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074062" y="2636912"/>
            <a:ext cx="5478322" cy="288032"/>
          </a:xfrm>
          <a:prstGeom prst="wedgeRectCallout">
            <a:avLst>
              <a:gd name="adj1" fmla="val -54923"/>
              <a:gd name="adj2" fmla="val -11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Enable Clock-Gating features. It must be enable before ELABORATE command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4074062" y="3140968"/>
            <a:ext cx="5478322" cy="288032"/>
          </a:xfrm>
          <a:prstGeom prst="wedgeRectCallout">
            <a:avLst>
              <a:gd name="adj1" fmla="val -54773"/>
              <a:gd name="adj2" fmla="val -2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Set the leakage power optimization effort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7176120" y="4435767"/>
            <a:ext cx="4896544" cy="288032"/>
          </a:xfrm>
          <a:prstGeom prst="wedgeRectCallout">
            <a:avLst>
              <a:gd name="adj1" fmla="val -56960"/>
              <a:gd name="adj2" fmla="val -40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Specify the optimization weight for dynamic power versus leakage power. 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015880" y="4795807"/>
            <a:ext cx="4896544" cy="288032"/>
          </a:xfrm>
          <a:prstGeom prst="wedgeRectCallout">
            <a:avLst>
              <a:gd name="adj1" fmla="val -48548"/>
              <a:gd name="adj2" fmla="val -108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Set the maximum dynamic power attribute </a:t>
            </a:r>
          </a:p>
        </p:txBody>
      </p:sp>
    </p:spTree>
    <p:extLst>
      <p:ext uri="{BB962C8B-B14F-4D97-AF65-F5344CB8AC3E}">
        <p14:creationId xmlns:p14="http://schemas.microsoft.com/office/powerpoint/2010/main" val="71417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27604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5:   Source Genus &amp; license files. Then, execute Synthesis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following message will show in the Genus session when synthesis is done: 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add_path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add_license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cd -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</a:p>
          <a:p>
            <a:pPr marL="355600" lvl="3"/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r>
              <a:rPr lang="en-US" sz="1600" b="1" dirty="0">
                <a:latin typeface="Consolas" panose="020B0609020204030204" pitchFamily="49" charset="0"/>
              </a:rPr>
              <a:t> | tee -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 sync.log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0" y="4221088"/>
            <a:ext cx="54292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04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6741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6:   Check synthesis Log file to confirm no </a:t>
            </a:r>
            <a:r>
              <a:rPr lang="en-US" b="1" dirty="0">
                <a:solidFill>
                  <a:srgbClr val="FF0000"/>
                </a:solidFill>
              </a:rPr>
              <a:t>“Error”</a:t>
            </a:r>
            <a:r>
              <a:rPr lang="en-US" dirty="0"/>
              <a:t> occur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If it occurs “Error”, you need to resolved all Error before go to next step.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sync.log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0056" y="2286028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392" y="2271088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680667"/>
            <a:ext cx="5610225" cy="2619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23392" y="2659512"/>
            <a:ext cx="587441" cy="264053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659512"/>
            <a:ext cx="5514975" cy="27527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00054" y="3107382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00054" y="3537209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00054" y="4365104"/>
            <a:ext cx="587441" cy="45370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74359"/>
          </a:xfrm>
        </p:spPr>
        <p:txBody>
          <a:bodyPr/>
          <a:lstStyle/>
          <a:p>
            <a:r>
              <a:rPr lang="en-US" dirty="0"/>
              <a:t>PRACTICE WITH LAB 1</a:t>
            </a:r>
          </a:p>
          <a:p>
            <a:r>
              <a:rPr lang="en-US" dirty="0"/>
              <a:t>PRACTICE WITH LAB 3</a:t>
            </a:r>
          </a:p>
          <a:p>
            <a:r>
              <a:rPr lang="en-US" dirty="0"/>
              <a:t>SEARCH FOR MAXIMUM OPERATING FREQUENCY OF DESIGN &amp; </a:t>
            </a:r>
            <a:r>
              <a:rPr lang="en-US" dirty="0">
                <a:solidFill>
                  <a:srgbClr val="FF0000"/>
                </a:solidFill>
              </a:rPr>
              <a:t>SUBMISSION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0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7:   Check Synthesis Report (AS LAB 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final_area.rpt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Design Area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final_qor.rpt</a:t>
            </a: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Information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final_time.rpt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Detail Timing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392" y="3501008"/>
            <a:ext cx="10410870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Critical Path Slack (CPS)(unit:ps) &gt;= 0 proves QUALIFIED NETLIST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728083"/>
            <a:ext cx="4010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240016" y="4346027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9536" y="4331087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4696642"/>
            <a:ext cx="36290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907697" y="5270974"/>
            <a:ext cx="906421" cy="470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3362" y="5270974"/>
            <a:ext cx="292928" cy="8167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48128" y="5301208"/>
            <a:ext cx="906421" cy="47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40416" y="5301208"/>
            <a:ext cx="292928" cy="81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8:   Prepare script to load NETLIST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//Create new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392" y="2420888"/>
            <a:ext cx="1041087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 DESIGN        bound_flasher</a:t>
            </a:r>
          </a:p>
          <a:p>
            <a:pPr marL="355600" lvl="3" indent="0">
              <a:buNone/>
            </a:pPr>
            <a:endParaRPr lang="en-US" sz="1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Library setup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read_libs  </a:t>
            </a:r>
            <a:r>
              <a:rPr lang="en-US" sz="1000">
                <a:solidFill>
                  <a:srgbClr val="C00000"/>
                </a:solidFill>
                <a:latin typeface="Consolas" panose="020B0609020204030204" pitchFamily="49" charset="0"/>
              </a:rPr>
              <a:t>"../LIB/slow.lib ../LIB/pll.lib  ../LIB/CDK_S128x16.lib  ../LIB/CDK_S256x16.lib  ../LIB/CDK_R512x16.lib "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read_physical -lef</a:t>
            </a:r>
            <a:r>
              <a:rPr lang="en-US" sz="1000">
                <a:solidFill>
                  <a:srgbClr val="C00000"/>
                </a:solidFill>
                <a:latin typeface="Consolas" panose="020B0609020204030204" pitchFamily="49" charset="0"/>
              </a:rPr>
              <a:t> " ../LEF/gsclib045_tech.lef ../LEF/gsclib045_macro.lef ../LEF/pll.lef   ../LEF/CDK_S128x16.lef  ../LEF/CDK_S256x16.lef ../LEF/CDK_R512x16.lef "</a:t>
            </a:r>
            <a:r>
              <a:rPr lang="en-US" sz="1000">
                <a:latin typeface="Consolas" panose="020B0609020204030204" pitchFamily="49" charset="0"/>
              </a:rPr>
              <a:t> </a:t>
            </a:r>
          </a:p>
          <a:p>
            <a:pPr marL="355600" lvl="3" indent="0">
              <a:buNone/>
            </a:pPr>
            <a:endParaRPr lang="en-US" sz="1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read_hdl </a:t>
            </a:r>
            <a:r>
              <a:rPr lang="en-US" sz="1000">
                <a:solidFill>
                  <a:srgbClr val="C00000"/>
                </a:solidFill>
                <a:latin typeface="Consolas" panose="020B0609020204030204" pitchFamily="49" charset="0"/>
              </a:rPr>
              <a:t>"./outputs/bound_flasher_m.v"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elaborate </a:t>
            </a:r>
            <a:r>
              <a:rPr lang="en-US" sz="1000">
                <a:solidFill>
                  <a:srgbClr val="00B050"/>
                </a:solidFill>
                <a:latin typeface="Consolas" panose="020B0609020204030204" pitchFamily="49" charset="0"/>
              </a:rPr>
              <a:t>$DESIGN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52384" y="2429189"/>
            <a:ext cx="148187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gui.tcl</a:t>
            </a:r>
            <a:endParaRPr lang="en-US" sz="1400"/>
          </a:p>
        </p:txBody>
      </p:sp>
      <p:sp>
        <p:nvSpPr>
          <p:cNvPr id="4" name="Rectangular Callout 3"/>
          <p:cNvSpPr/>
          <p:nvPr/>
        </p:nvSpPr>
        <p:spPr>
          <a:xfrm>
            <a:off x="3431704" y="5157192"/>
            <a:ext cx="4536504" cy="648072"/>
          </a:xfrm>
          <a:prstGeom prst="wedgeRectCallout">
            <a:avLst>
              <a:gd name="adj1" fmla="val -57040"/>
              <a:gd name="adj2" fmla="val -129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that NETLIST is stored at LAB3/outputs/</a:t>
            </a:r>
            <a:r>
              <a:rPr lang="en-US" dirty="0" err="1"/>
              <a:t>bound_flasher_m.v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3723" y="2430032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079776" y="2198080"/>
            <a:ext cx="2016224" cy="445615"/>
          </a:xfrm>
          <a:prstGeom prst="wedgeRectCallout">
            <a:avLst>
              <a:gd name="adj1" fmla="val -67207"/>
              <a:gd name="adj2" fmla="val 30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</p:spTree>
    <p:extLst>
      <p:ext uri="{BB962C8B-B14F-4D97-AF65-F5344CB8AC3E}">
        <p14:creationId xmlns:p14="http://schemas.microsoft.com/office/powerpoint/2010/main" val="19948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9:   Invoke NETLIST Schematic Window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392" y="1754791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gui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//Open Genus GUI and load NETLIST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204864"/>
            <a:ext cx="7344816" cy="4073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7717" y="2255334"/>
            <a:ext cx="4101256" cy="1237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16" y="2836311"/>
            <a:ext cx="4246420" cy="295437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606308" y="4313498"/>
            <a:ext cx="155393" cy="1562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83432" y="3645024"/>
            <a:ext cx="576064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368" y="4992832"/>
            <a:ext cx="136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Righ Click</a:t>
            </a:r>
          </a:p>
        </p:txBody>
      </p:sp>
    </p:spTree>
    <p:extLst>
      <p:ext uri="{BB962C8B-B14F-4D97-AF65-F5344CB8AC3E}">
        <p14:creationId xmlns:p14="http://schemas.microsoft.com/office/powerpoint/2010/main" val="265500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8364304" cy="1795703"/>
          </a:xfrm>
        </p:spPr>
        <p:txBody>
          <a:bodyPr/>
          <a:lstStyle/>
          <a:p>
            <a:r>
              <a:rPr lang="en-US" dirty="0"/>
              <a:t>Search maximum design frequency &amp;</a:t>
            </a:r>
          </a:p>
          <a:p>
            <a:r>
              <a:rPr lang="en-US" dirty="0"/>
              <a:t>SUBMISSION DATA</a:t>
            </a:r>
          </a:p>
        </p:txBody>
      </p:sp>
    </p:spTree>
    <p:extLst>
      <p:ext uri="{BB962C8B-B14F-4D97-AF65-F5344CB8AC3E}">
        <p14:creationId xmlns:p14="http://schemas.microsoft.com/office/powerpoint/2010/main" val="239070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/>
              <a:t>Search maximum design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4896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Please re-use </a:t>
            </a:r>
            <a:r>
              <a:rPr lang="en-US" b="1" dirty="0">
                <a:solidFill>
                  <a:srgbClr val="FF0000"/>
                </a:solidFill>
              </a:rPr>
              <a:t>LAB1</a:t>
            </a:r>
            <a:r>
              <a:rPr lang="en-US" dirty="0"/>
              <a:t> and change Design Frequency until MAX while Critical Path Slave &gt;=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Change Design Constraints and re-run Synthesis as </a:t>
            </a:r>
            <a:r>
              <a:rPr lang="en-US" b="1" dirty="0">
                <a:solidFill>
                  <a:srgbClr val="FF0000"/>
                </a:solidFill>
              </a:rPr>
              <a:t>LAB1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392" y="3140968"/>
            <a:ext cx="1041087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# Set the current design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current_design bound_flasher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create_clock -name 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"clk"</a:t>
            </a:r>
            <a:r>
              <a:rPr lang="en-US" sz="1600" b="1">
                <a:latin typeface="Consolas" panose="020B0609020204030204" pitchFamily="49" charset="0"/>
              </a:rPr>
              <a:t> -add -period 5.0 -waveform {0.0 2.5} [get_ports clk]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flick]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rst_n]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set_output_delay -clock [get_clocks clk] -add_delay 2.5 [get_ports lamp 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set_max_fanout 15.000 [current_design]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set_max_transition 1.2 [current_design]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392" y="2198381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/constraints/</a:t>
            </a:r>
            <a:r>
              <a:rPr lang="en-US" sz="1600" b="1" dirty="0" err="1">
                <a:latin typeface="Consolas" panose="020B0609020204030204" pitchFamily="49" charset="0"/>
              </a:rPr>
              <a:t>bound_flasher_gate.sdc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3134790"/>
            <a:ext cx="299404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bound_flasher_gate.sdc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6779741" y="4401736"/>
            <a:ext cx="485534" cy="792088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4511824" y="2914630"/>
            <a:ext cx="1440160" cy="699873"/>
          </a:xfrm>
          <a:prstGeom prst="wedgeRectCallout">
            <a:avLst>
              <a:gd name="adj1" fmla="val 15056"/>
              <a:gd name="adj2" fmla="val 75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Change Design Clock Period (ns)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9408368" y="4290855"/>
            <a:ext cx="1800200" cy="445615"/>
          </a:xfrm>
          <a:prstGeom prst="wedgeRectCallout">
            <a:avLst>
              <a:gd name="adj1" fmla="val -58275"/>
              <a:gd name="adj2" fmla="val 8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Inputs  /  Outputs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600056" y="2894490"/>
            <a:ext cx="1440160" cy="793530"/>
          </a:xfrm>
          <a:prstGeom prst="wedgeRectCallout">
            <a:avLst>
              <a:gd name="adj1" fmla="val 18488"/>
              <a:gd name="adj2" fmla="val 77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Change so that Duty Cycle = 50%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6600056" y="5394426"/>
            <a:ext cx="1440160" cy="935442"/>
          </a:xfrm>
          <a:prstGeom prst="wedgeRectCallout">
            <a:avLst>
              <a:gd name="adj1" fmla="val -15833"/>
              <a:gd name="adj2" fmla="val -72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Change so that it is 50% of Design Clock Period (ns)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22661" y="3840841"/>
            <a:ext cx="485534" cy="450014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5708195" y="4065848"/>
            <a:ext cx="1323909" cy="33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5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91518" y="2060848"/>
            <a:ext cx="819677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/>
              <a:t>Submission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37733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After re-synthesize with Maximum frequency, please submit below data:</a:t>
            </a:r>
            <a:br>
              <a:rPr lang="en-US" dirty="0"/>
            </a:br>
            <a:r>
              <a:rPr lang="en-US" b="1" dirty="0"/>
              <a:t>(Note that LAB1 &amp; LAB3 just for practice, no need to submit any data related to them)</a:t>
            </a: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Netlist:</a:t>
            </a:r>
            <a:r>
              <a:rPr lang="en-US" b="1" dirty="0">
                <a:latin typeface="Consolas" panose="020B0609020204030204" pitchFamily="49" charset="0"/>
              </a:rPr>
              <a:t> 		outputs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/${DESIGN}_</a:t>
            </a:r>
            <a:r>
              <a:rPr lang="en-US" b="1" dirty="0" err="1">
                <a:latin typeface="Consolas" panose="020B0609020204030204" pitchFamily="49" charset="0"/>
              </a:rPr>
              <a:t>m.v</a:t>
            </a:r>
            <a:r>
              <a:rPr lang="en-US" b="1" dirty="0">
                <a:latin typeface="Consolas" panose="020B0609020204030204" pitchFamily="49" charset="0"/>
              </a:rPr>
              <a:t> (Ex: 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Area report: </a:t>
            </a:r>
            <a:r>
              <a:rPr lang="en-US" b="1" dirty="0">
                <a:latin typeface="Consolas" panose="020B0609020204030204" pitchFamily="49" charset="0"/>
              </a:rPr>
              <a:t>	reports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final_area.rpt</a:t>
            </a:r>
            <a:endParaRPr lang="en-US" b="1" dirty="0">
              <a:latin typeface="Consolas" panose="020B0609020204030204" pitchFamily="49" charset="0"/>
            </a:endParaRP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QoR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report: </a:t>
            </a:r>
            <a:r>
              <a:rPr lang="en-US" b="1" dirty="0">
                <a:latin typeface="Consolas" panose="020B0609020204030204" pitchFamily="49" charset="0"/>
              </a:rPr>
              <a:t>		reports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final_qor.rpt</a:t>
            </a:r>
            <a:endParaRPr lang="en-US" b="1" dirty="0">
              <a:latin typeface="Consolas" panose="020B0609020204030204" pitchFamily="49" charset="0"/>
            </a:endParaRP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Timing report: </a:t>
            </a:r>
            <a:r>
              <a:rPr lang="en-US" b="1" dirty="0">
                <a:latin typeface="Consolas" panose="020B0609020204030204" pitchFamily="49" charset="0"/>
              </a:rPr>
              <a:t>	reports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final_time.rpt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59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/>
              <a:t>LAB structure</a:t>
            </a:r>
          </a:p>
        </p:txBody>
      </p:sp>
    </p:spTree>
    <p:extLst>
      <p:ext uri="{BB962C8B-B14F-4D97-AF65-F5344CB8AC3E}">
        <p14:creationId xmlns:p14="http://schemas.microsoft.com/office/powerpoint/2010/main" val="398066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/>
              <a:t>LAB DIRECTORY STRUCTURE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28575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run the lab, it requires 4 below data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RTL DESIGN (*.v)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SYNTHESIS LIBRARY (*.lib)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SYNTHESIS CONSTRAINT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SAMPLE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Please copy Sample Environment Kit from Cadence to your each synthesis working folder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90" y="3790612"/>
            <a:ext cx="1041087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~]$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cd      /home/</a:t>
            </a:r>
            <a:r>
              <a:rPr lang="en-US" sz="1600" b="1" dirty="0" err="1">
                <a:latin typeface="Consolas" panose="020B0609020204030204" pitchFamily="49" charset="0"/>
              </a:rPr>
              <a:t>vlsi_group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Student_ID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latin typeface="Consolas" panose="020B0609020204030204" pitchFamily="49" charset="0"/>
              </a:rPr>
              <a:t>/work/</a:t>
            </a:r>
            <a:r>
              <a:rPr lang="en-US" sz="1600" b="1" dirty="0" err="1">
                <a:latin typeface="Consolas" panose="020B0609020204030204" pitchFamily="49" charset="0"/>
              </a:rPr>
              <a:t>synthesis_env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cp -rf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/cadence/installs/</a:t>
            </a:r>
            <a:r>
              <a:rPr lang="en-US" sz="1600" b="1" dirty="0" err="1">
                <a:latin typeface="Consolas" panose="020B0609020204030204" pitchFamily="49" charset="0"/>
              </a:rPr>
              <a:t>Genus_CUI_RAK</a:t>
            </a:r>
            <a:r>
              <a:rPr lang="en-US" sz="1600" b="1" dirty="0">
                <a:latin typeface="Consolas" panose="020B0609020204030204" pitchFamily="49" charset="0"/>
              </a:rPr>
              <a:t>/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endParaRPr 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2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/>
              <a:t>LAB DIRECTORY STRUCTURE (2/2)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3163868"/>
            <a:ext cx="8148861" cy="3001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5690" y="1340768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ls 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251721"/>
            <a:ext cx="2594120" cy="1340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83632" y="32189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①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3632" y="35726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②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3632" y="390020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3632" y="42561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④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1984" y="477533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①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1984" y="37531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②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51984" y="32189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1984" y="530336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④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904941" y="1844824"/>
            <a:ext cx="0" cy="419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2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/>
              <a:t>LAB 1: BASIC GENUS FLOW</a:t>
            </a:r>
          </a:p>
        </p:txBody>
      </p:sp>
    </p:spTree>
    <p:extLst>
      <p:ext uri="{BB962C8B-B14F-4D97-AF65-F5344CB8AC3E}">
        <p14:creationId xmlns:p14="http://schemas.microsoft.com/office/powerpoint/2010/main" val="155374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1:   Prepare your RTL and put to below path </a:t>
            </a:r>
            <a:r>
              <a:rPr lang="en-US" b="1" dirty="0">
                <a:latin typeface="Consolas" panose="020B0609020204030204" pitchFamily="49" charset="0"/>
              </a:rPr>
              <a:t>./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/RTL/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2:   Prepare constraints as below 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3140968"/>
            <a:ext cx="1041087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 Set the current design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current_design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bound_flasher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create_clock</a:t>
            </a:r>
            <a:r>
              <a:rPr lang="en-US" sz="1600" b="1" dirty="0">
                <a:latin typeface="Consolas" panose="020B0609020204030204" pitchFamily="49" charset="0"/>
              </a:rPr>
              <a:t> -name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clk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latin typeface="Consolas" panose="020B0609020204030204" pitchFamily="49" charset="0"/>
              </a:rPr>
              <a:t> -add -period 5.0 -waveform {0.0 2.5}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set_input_delay</a:t>
            </a:r>
            <a:r>
              <a:rPr lang="en-US" sz="1600" b="1" dirty="0">
                <a:latin typeface="Consolas" panose="020B0609020204030204" pitchFamily="49" charset="0"/>
              </a:rPr>
              <a:t>  -clock [</a:t>
            </a:r>
            <a:r>
              <a:rPr lang="en-US" sz="1600" b="1" dirty="0" err="1">
                <a:latin typeface="Consolas" panose="020B0609020204030204" pitchFamily="49" charset="0"/>
              </a:rPr>
              <a:t>get_clocks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 -</a:t>
            </a:r>
            <a:r>
              <a:rPr lang="en-US" sz="1600" b="1" dirty="0" err="1">
                <a:latin typeface="Consolas" panose="020B0609020204030204" pitchFamily="49" charset="0"/>
              </a:rPr>
              <a:t>add_delay</a:t>
            </a:r>
            <a:r>
              <a:rPr lang="en-US" sz="1600" b="1" dirty="0">
                <a:latin typeface="Consolas" panose="020B0609020204030204" pitchFamily="49" charset="0"/>
              </a:rPr>
              <a:t> 2.5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flick]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set_input_delay</a:t>
            </a:r>
            <a:r>
              <a:rPr lang="en-US" sz="1600" b="1" dirty="0">
                <a:latin typeface="Consolas" panose="020B0609020204030204" pitchFamily="49" charset="0"/>
              </a:rPr>
              <a:t>  -clock [</a:t>
            </a:r>
            <a:r>
              <a:rPr lang="en-US" sz="1600" b="1" dirty="0" err="1">
                <a:latin typeface="Consolas" panose="020B0609020204030204" pitchFamily="49" charset="0"/>
              </a:rPr>
              <a:t>get_clocks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 -</a:t>
            </a:r>
            <a:r>
              <a:rPr lang="en-US" sz="1600" b="1" dirty="0" err="1">
                <a:latin typeface="Consolas" panose="020B0609020204030204" pitchFamily="49" charset="0"/>
              </a:rPr>
              <a:t>add_delay</a:t>
            </a:r>
            <a:r>
              <a:rPr lang="en-US" sz="1600" b="1" dirty="0">
                <a:latin typeface="Consolas" panose="020B0609020204030204" pitchFamily="49" charset="0"/>
              </a:rPr>
              <a:t> 2.5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rst_n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set_output_delay</a:t>
            </a:r>
            <a:r>
              <a:rPr lang="en-US" sz="1600" b="1" dirty="0">
                <a:latin typeface="Consolas" panose="020B0609020204030204" pitchFamily="49" charset="0"/>
              </a:rPr>
              <a:t> -clock [</a:t>
            </a:r>
            <a:r>
              <a:rPr lang="en-US" sz="1600" b="1" dirty="0" err="1">
                <a:latin typeface="Consolas" panose="020B0609020204030204" pitchFamily="49" charset="0"/>
              </a:rPr>
              <a:t>get_clocks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 -</a:t>
            </a:r>
            <a:r>
              <a:rPr lang="en-US" sz="1600" b="1" dirty="0" err="1">
                <a:latin typeface="Consolas" panose="020B0609020204030204" pitchFamily="49" charset="0"/>
              </a:rPr>
              <a:t>add_delay</a:t>
            </a:r>
            <a:r>
              <a:rPr lang="en-US" sz="1600" b="1" dirty="0">
                <a:latin typeface="Consolas" panose="020B0609020204030204" pitchFamily="49" charset="0"/>
              </a:rPr>
              <a:t> 2.5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lamp ]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set_max_fanout</a:t>
            </a:r>
            <a:r>
              <a:rPr lang="en-US" sz="1600" b="1" dirty="0">
                <a:latin typeface="Consolas" panose="020B0609020204030204" pitchFamily="49" charset="0"/>
              </a:rPr>
              <a:t> 15.000 [</a:t>
            </a:r>
            <a:r>
              <a:rPr lang="en-US" sz="1600" b="1" dirty="0" err="1">
                <a:latin typeface="Consolas" panose="020B0609020204030204" pitchFamily="49" charset="0"/>
              </a:rPr>
              <a:t>current_design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set_max_transition</a:t>
            </a:r>
            <a:r>
              <a:rPr lang="en-US" sz="1600" b="1" dirty="0">
                <a:latin typeface="Consolas" panose="020B0609020204030204" pitchFamily="49" charset="0"/>
              </a:rPr>
              <a:t> 1.2 [</a:t>
            </a:r>
            <a:r>
              <a:rPr lang="en-US" sz="1600" b="1" dirty="0" err="1">
                <a:latin typeface="Consolas" panose="020B0609020204030204" pitchFamily="49" charset="0"/>
              </a:rPr>
              <a:t>current_design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2198381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/constraints/</a:t>
            </a:r>
            <a:r>
              <a:rPr lang="en-US" sz="1600" b="1" dirty="0" err="1">
                <a:latin typeface="Consolas" panose="020B0609020204030204" pitchFamily="49" charset="0"/>
              </a:rPr>
              <a:t>bound_flasher_gate.sdc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040216" y="3134790"/>
            <a:ext cx="299404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bound_flasher_gate.sdc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2697779" y="3419507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66267" y="4377022"/>
            <a:ext cx="636046" cy="792088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439816" y="2996952"/>
            <a:ext cx="2016224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840416" y="3487428"/>
            <a:ext cx="1800200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Clock Port Name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408368" y="4290855"/>
            <a:ext cx="1800200" cy="445615"/>
          </a:xfrm>
          <a:prstGeom prst="wedgeRectCallout">
            <a:avLst>
              <a:gd name="adj1" fmla="val -58275"/>
              <a:gd name="adj2" fmla="val 8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Inputs  /  Outputs</a:t>
            </a:r>
          </a:p>
        </p:txBody>
      </p:sp>
    </p:spTree>
    <p:extLst>
      <p:ext uri="{BB962C8B-B14F-4D97-AF65-F5344CB8AC3E}">
        <p14:creationId xmlns:p14="http://schemas.microsoft.com/office/powerpoint/2010/main" val="4368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730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Step 3:   Modify environment a bit to map current design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2420888"/>
            <a:ext cx="10410870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Preset global variables and attributes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set DESIGN </a:t>
            </a:r>
            <a:r>
              <a:rPr lang="en-US" sz="1000" dirty="0" err="1">
                <a:latin typeface="Consolas" panose="020B0609020204030204" pitchFamily="49" charset="0"/>
              </a:rPr>
              <a:t>bound_flasher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read_hdl</a:t>
            </a:r>
            <a:r>
              <a:rPr lang="en-US" sz="1000" dirty="0">
                <a:latin typeface="Consolas" panose="020B0609020204030204" pitchFamily="49" charset="0"/>
              </a:rPr>
              <a:t> "</a:t>
            </a:r>
            <a:r>
              <a:rPr lang="en-US" sz="1000" dirty="0" err="1">
                <a:latin typeface="Consolas" panose="020B0609020204030204" pitchFamily="49" charset="0"/>
              </a:rPr>
              <a:t>bound_flasher.v</a:t>
            </a:r>
            <a:r>
              <a:rPr lang="en-US" sz="1000" dirty="0">
                <a:latin typeface="Consolas" panose="020B0609020204030204" pitchFamily="49" charset="0"/>
              </a:rPr>
              <a:t>"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elaborate $DESIGN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Constraints Setup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read_sdc</a:t>
            </a:r>
            <a:r>
              <a:rPr lang="en-US" sz="1000" dirty="0">
                <a:latin typeface="Consolas" panose="020B0609020204030204" pitchFamily="49" charset="0"/>
              </a:rPr>
              <a:t> ../constraints/</a:t>
            </a:r>
            <a:r>
              <a:rPr lang="en-US" sz="1000" dirty="0" err="1">
                <a:latin typeface="Consolas" panose="020B0609020204030204" pitchFamily="49" charset="0"/>
              </a:rPr>
              <a:t>bound_flasher_gate.sdc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Optimize Netlist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write_hdl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 &gt; ${_OUTPUTS_PATH}/${DESIGN}_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m.v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write_do_lec</a:t>
            </a: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quit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/LAB1/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endParaRPr lang="en-US" sz="1600" dirty="0"/>
          </a:p>
        </p:txBody>
      </p:sp>
      <p:sp>
        <p:nvSpPr>
          <p:cNvPr id="13" name="Rectangular Callout 12"/>
          <p:cNvSpPr/>
          <p:nvPr/>
        </p:nvSpPr>
        <p:spPr>
          <a:xfrm>
            <a:off x="3071664" y="295743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99855" y="3050844"/>
            <a:ext cx="992772" cy="205141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288" y="3697096"/>
            <a:ext cx="1248144" cy="14173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3215680" y="3717032"/>
            <a:ext cx="2016224" cy="329294"/>
          </a:xfrm>
          <a:prstGeom prst="wedgeRectCallout">
            <a:avLst>
              <a:gd name="adj1" fmla="val -63325"/>
              <a:gd name="adj2" fmla="val -26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RTL File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11624" y="4605831"/>
            <a:ext cx="1637954" cy="16505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4583832" y="458175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Constraint File Name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4394362" y="5373216"/>
            <a:ext cx="2421718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FF00"/>
                </a:solidFill>
              </a:rPr>
              <a:t>NETLIST File (Important)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4378557" y="6042548"/>
            <a:ext cx="2016224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Quit at end</a:t>
            </a:r>
          </a:p>
        </p:txBody>
      </p:sp>
    </p:spTree>
    <p:extLst>
      <p:ext uri="{BB962C8B-B14F-4D97-AF65-F5344CB8AC3E}">
        <p14:creationId xmlns:p14="http://schemas.microsoft.com/office/powerpoint/2010/main" val="87837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27604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4:   Source Genus &amp; license files. Then, execute Synthesis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following message will show in the Genus session when synthesis is done: 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add_path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add_license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cd -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./LAB1/</a:t>
            </a:r>
          </a:p>
          <a:p>
            <a:pPr marL="355600" lvl="3"/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r>
              <a:rPr lang="en-US" sz="1600" b="1" dirty="0">
                <a:latin typeface="Consolas" panose="020B0609020204030204" pitchFamily="49" charset="0"/>
              </a:rPr>
              <a:t> | tee -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 sync.log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0" y="4221088"/>
            <a:ext cx="54292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295014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0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E63106A-C05F-495E-8229-D24B783B9330}" vid="{1665157C-E23C-4462-9858-AE6CB20D8E0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4AEB292C7F940AC7C75BCBC9D5238" ma:contentTypeVersion="10" ma:contentTypeDescription="Create a new document." ma:contentTypeScope="" ma:versionID="b2afb1efd27bd9d1a06b38bac9243d27">
  <xsd:schema xmlns:xsd="http://www.w3.org/2001/XMLSchema" xmlns:xs="http://www.w3.org/2001/XMLSchema" xmlns:p="http://schemas.microsoft.com/office/2006/metadata/properties" xmlns:ns1="http://schemas.microsoft.com/sharepoint/v3" xmlns:ns2="a5cf9098-95d1-4643-bcd4-c3673cd0cbbe" xmlns:ns3="ef34c839-cd0a-494a-bd11-799dc90ee3f6" targetNamespace="http://schemas.microsoft.com/office/2006/metadata/properties" ma:root="true" ma:fieldsID="8e2dc1f41b1791b67cf2c2cef483ebb8" ns1:_="" ns2:_="" ns3:_="">
    <xsd:import namespace="http://schemas.microsoft.com/sharepoint/v3"/>
    <xsd:import namespace="a5cf9098-95d1-4643-bcd4-c3673cd0cbbe"/>
    <xsd:import namespace="ef34c839-cd0a-494a-bd11-799dc90ee3f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f9098-95d1-4643-bcd4-c3673cd0c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4c839-cd0a-494a-bd11-799dc90ee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71853E-0EF3-4973-AB23-17AA5798BB66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a5cf9098-95d1-4643-bcd4-c3673cd0cbbe"/>
    <ds:schemaRef ds:uri="http://www.w3.org/XML/1998/namespace"/>
    <ds:schemaRef ds:uri="http://schemas.microsoft.com/sharepoint/v3"/>
    <ds:schemaRef ds:uri="http://schemas.openxmlformats.org/package/2006/metadata/core-properties"/>
    <ds:schemaRef ds:uri="ef34c839-cd0a-494a-bd11-799dc90ee3f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9B1A2-0D9C-4812-91CC-CE629D093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5cf9098-95d1-4643-bcd4-c3673cd0cbbe"/>
    <ds:schemaRef ds:uri="ef34c839-cd0a-494a-bd11-799dc90ee3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Renesas_PPTtemp_conf_EN_2020 (1)</Template>
  <TotalTime>1220</TotalTime>
  <Words>2307</Words>
  <Application>Microsoft Office PowerPoint</Application>
  <PresentationFormat>Widescreen</PresentationFormat>
  <Paragraphs>381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MS Gothic</vt:lpstr>
      <vt:lpstr>Arial</vt:lpstr>
      <vt:lpstr>Arial Narrow</vt:lpstr>
      <vt:lpstr>Calibri</vt:lpstr>
      <vt:lpstr>Consolas</vt:lpstr>
      <vt:lpstr>Symbol</vt:lpstr>
      <vt:lpstr>Wingdings</vt:lpstr>
      <vt:lpstr>Renesas Template 2020 - EN Confidential</vt:lpstr>
      <vt:lpstr>PowerPoint Presentation</vt:lpstr>
      <vt:lpstr>AGENDA</vt:lpstr>
      <vt:lpstr>PowerPoint Presentation</vt:lpstr>
      <vt:lpstr>LAB DIRECTORY STRUCTURE (1/2)</vt:lpstr>
      <vt:lpstr>LAB DIRECTORY STRUCTURE (2/2)</vt:lpstr>
      <vt:lpstr>PowerPoint Presentation</vt:lpstr>
      <vt:lpstr>LAB1: BASIC GENUS FLOW</vt:lpstr>
      <vt:lpstr>LAB1: BASIC GENUS FLOW</vt:lpstr>
      <vt:lpstr>LAB1: BASIC GENUS FLOW</vt:lpstr>
      <vt:lpstr>LAB1: BASIC GENUS FLOW</vt:lpstr>
      <vt:lpstr>LAB1: BASIC GENUS FLOW</vt:lpstr>
      <vt:lpstr>LAB1: BASIC GENUS FLOW</vt:lpstr>
      <vt:lpstr>LAB1: BASIC GENUS FLOW</vt:lpstr>
      <vt:lpstr>PowerPoint Presentation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PowerPoint Presentation</vt:lpstr>
      <vt:lpstr>Search maximum design frequency</vt:lpstr>
      <vt:lpstr>Submission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Thy Minh. Duong</dc:creator>
  <cp:lastModifiedBy>Nhan Le</cp:lastModifiedBy>
  <cp:revision>189</cp:revision>
  <dcterms:created xsi:type="dcterms:W3CDTF">2019-12-30T05:11:45Z</dcterms:created>
  <dcterms:modified xsi:type="dcterms:W3CDTF">2021-05-26T07:35:18Z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0x01010016A4AEB292C7F940AC7C75BCBC9D5238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