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19"/>
  </p:notesMasterIdLst>
  <p:sldIdLst>
    <p:sldId id="440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5" r:id="rId13"/>
    <p:sldId id="604" r:id="rId14"/>
    <p:sldId id="606" r:id="rId15"/>
    <p:sldId id="607" r:id="rId16"/>
    <p:sldId id="608" r:id="rId17"/>
    <p:sldId id="451" r:id="rId18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330" autoAdjust="0"/>
  </p:normalViewPr>
  <p:slideViewPr>
    <p:cSldViewPr showGuides="1">
      <p:cViewPr varScale="1">
        <p:scale>
          <a:sx n="113" d="100"/>
          <a:sy n="113" d="100"/>
        </p:scale>
        <p:origin x="1206" y="102"/>
      </p:cViewPr>
      <p:guideLst>
        <p:guide orient="horz"/>
        <p:guide pos="3976"/>
        <p:guide orient="horz" pos="2472"/>
        <p:guide orient="horz" pos="1389"/>
        <p:guide pos="3231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398500" y="6505377"/>
            <a:ext cx="892158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ign-reuse.com/articles/45547/a-guide-on-logical-equivalence-checking-flow-challenges-and-benefits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77500" y="1124744"/>
            <a:ext cx="8107948" cy="1440160"/>
          </a:xfrm>
        </p:spPr>
        <p:txBody>
          <a:bodyPr/>
          <a:lstStyle/>
          <a:p>
            <a:r>
              <a:rPr kumimoji="1" lang="en-US" altLang="ja-JP" cap="all" dirty="0"/>
              <a:t>BKU / </a:t>
            </a:r>
            <a:r>
              <a:rPr kumimoji="1" lang="en-US" altLang="ja-JP" cap="all" dirty="0" err="1"/>
              <a:t>Rvc</a:t>
            </a:r>
            <a:r>
              <a:rPr kumimoji="1" lang="en-US" altLang="ja-JP" cap="all" dirty="0"/>
              <a:t> / cadence collaboration</a:t>
            </a:r>
          </a:p>
          <a:p>
            <a:pPr lvl="1"/>
            <a:r>
              <a:rPr kumimoji="1" lang="en-US" altLang="ja-JP" cap="all" dirty="0" err="1"/>
              <a:t>LaB</a:t>
            </a:r>
            <a:r>
              <a:rPr kumimoji="1" lang="en-US" altLang="ja-JP" cap="all" dirty="0"/>
              <a:t> 4 – logic equivalence check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77500" y="2700000"/>
            <a:ext cx="4894591" cy="1594622"/>
          </a:xfrm>
        </p:spPr>
        <p:txBody>
          <a:bodyPr/>
          <a:lstStyle/>
          <a:p>
            <a:r>
              <a:rPr lang="en-US" altLang="ja-JP" dirty="0"/>
              <a:t>June 09</a:t>
            </a:r>
            <a:r>
              <a:rPr lang="en-US" altLang="ja-JP" baseline="30000" dirty="0"/>
              <a:t>th</a:t>
            </a:r>
            <a:r>
              <a:rPr lang="en-US" altLang="ja-JP" dirty="0"/>
              <a:t> , 2021</a:t>
            </a:r>
          </a:p>
          <a:p>
            <a:r>
              <a:rPr lang="en-US" altLang="ja-JP" dirty="0" err="1"/>
              <a:t>Nhan</a:t>
            </a:r>
            <a:r>
              <a:rPr lang="en-US" altLang="ja-JP" dirty="0"/>
              <a:t> Le</a:t>
            </a:r>
          </a:p>
          <a:p>
            <a:r>
              <a:rPr lang="de-DE" dirty="0"/>
              <a:t>OA-ICT Group / Frontend Design 1 Department</a:t>
            </a:r>
          </a:p>
          <a:p>
            <a:r>
              <a:rPr lang="de-DE" dirty="0"/>
              <a:t>HW Engineering Division</a:t>
            </a:r>
          </a:p>
          <a:p>
            <a:r>
              <a:rPr lang="de-DE" dirty="0"/>
              <a:t>Renesas Design Vietnam Co., Ltd</a:t>
            </a:r>
          </a:p>
        </p:txBody>
      </p:sp>
    </p:spTree>
    <p:extLst>
      <p:ext uri="{BB962C8B-B14F-4D97-AF65-F5344CB8AC3E}">
        <p14:creationId xmlns:p14="http://schemas.microsoft.com/office/powerpoint/2010/main" val="151504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0" y="2206879"/>
            <a:ext cx="6969224" cy="4224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(3/8)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90931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When execution is done, “Non-equivalent” points will appear:</a:t>
            </a:r>
            <a:br>
              <a:rPr lang="en-US" dirty="0"/>
            </a:b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7500" y="5331939"/>
            <a:ext cx="22032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3213" y="5240186"/>
            <a:ext cx="2419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Non-equivalent points</a:t>
            </a:r>
          </a:p>
        </p:txBody>
      </p:sp>
    </p:spTree>
    <p:extLst>
      <p:ext uri="{BB962C8B-B14F-4D97-AF65-F5344CB8AC3E}">
        <p14:creationId xmlns:p14="http://schemas.microsoft.com/office/powerpoint/2010/main" val="29567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0" y="2552700"/>
            <a:ext cx="64008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(4/8)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6374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There are many ways for debugging nonequivalent points. The following part is the debugging example using </a:t>
            </a:r>
            <a:r>
              <a:rPr lang="en-US" dirty="0">
                <a:solidFill>
                  <a:srgbClr val="FF0000"/>
                </a:solidFill>
              </a:rPr>
              <a:t>“Diagnosis Manager”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“Schematics Viewer”</a:t>
            </a:r>
            <a:r>
              <a:rPr lang="en-US" dirty="0"/>
              <a:t> in GUI: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4768" y="3186859"/>
            <a:ext cx="36004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52218" y="3806737"/>
            <a:ext cx="285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① Click to open “Mapping Manager”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01" y="4818241"/>
            <a:ext cx="6400799" cy="148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Down Arrow 13"/>
          <p:cNvSpPr/>
          <p:nvPr/>
        </p:nvSpPr>
        <p:spPr>
          <a:xfrm>
            <a:off x="3938974" y="4381750"/>
            <a:ext cx="27785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15666" y="5500578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②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In “Mapping Manager” window, click “Class”, choose “Disable All” then choose “Non-Equivalent” to display only nonequivalent points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9184" y="4818241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(5/8)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1" y="1804988"/>
            <a:ext cx="5587668" cy="1877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89312" y="2512200"/>
            <a:ext cx="226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③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Right-click to first nonequivalent key point and choose “Diagnose” to open “Diagnosis Manager”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96816" y="2204864"/>
            <a:ext cx="1728192" cy="160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380000" y="3800486"/>
            <a:ext cx="27785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00" y="4398564"/>
            <a:ext cx="5587669" cy="1525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582785" y="4725144"/>
            <a:ext cx="243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④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In “Diagnosis Manager” window, choose “Schematics” to open “Schematics Viewer”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5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906000" cy="4251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(6/8)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412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⑤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As you can see, on the Revised schematic (left), the end-point simulation (pink circle) is 1, while the Golden is 0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9024" y="58772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⑥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If you want to expand the logic cone at specific pin, right-click to this pin and choose “Fan-in Cone –&gt; Open”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7500" y="3493913"/>
            <a:ext cx="216024" cy="288032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37176" y="3609020"/>
            <a:ext cx="216024" cy="288032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6969224" y="5157192"/>
            <a:ext cx="540060" cy="72008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1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425"/>
            <a:ext cx="9906000" cy="4242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(7/8)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12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⑧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After trace back, you can find that the root cause is BUF-gate (pink rectangle) in Revised design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7084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⑨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When you hover your mouse over any gate, it will show the corresponding line number in source code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3368824" y="4365104"/>
            <a:ext cx="3960528" cy="1512168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072680" y="3313892"/>
            <a:ext cx="864096" cy="691171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74527" y="2565411"/>
            <a:ext cx="2189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⑦</a:t>
            </a:r>
            <a:r>
              <a:rPr lang="en-US" sz="1200" b="1" dirty="0">
                <a:solidFill>
                  <a:srgbClr val="FFFF00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Purple gate is the gate has a corresponding equivalent gate on the other schematic, you can use it for easier debugging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6162" y="3540226"/>
            <a:ext cx="690934" cy="125692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853"/>
            <a:ext cx="9906000" cy="4251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(8/8)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128464" y="584765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⑩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Double-click to the error gate (BUF gate) in Revised design, the corresponding source code will be opened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4116" y="584765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⑪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You can confirm and give the suitable solution such as re-synthesize, do ECO…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13040" y="4077072"/>
            <a:ext cx="2880320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00339"/>
          </a:xfrm>
        </p:spPr>
        <p:txBody>
          <a:bodyPr/>
          <a:lstStyle/>
          <a:p>
            <a:r>
              <a:rPr lang="en-US" dirty="0"/>
              <a:t>THANK YOU FOR YOUR LISTENING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3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1"/>
            <a:ext cx="6922500" cy="44319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1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8612004" cy="41026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LSI design flow, after Synthesis, we need to perform </a:t>
            </a:r>
            <a:r>
              <a:rPr lang="en-US" dirty="0">
                <a:solidFill>
                  <a:srgbClr val="FF0000"/>
                </a:solidFill>
              </a:rPr>
              <a:t>Logic Equivalence checking (LEC)</a:t>
            </a:r>
            <a:r>
              <a:rPr lang="en-US" dirty="0"/>
              <a:t> between RTL and its Netlist to ensure that the functionality of them are the same:</a:t>
            </a:r>
            <a:br>
              <a:rPr lang="en-US" dirty="0"/>
            </a:br>
            <a:endParaRPr lang="en-US" dirty="0"/>
          </a:p>
          <a:p>
            <a:pPr marL="177800" lvl="2" indent="0">
              <a:lnSpc>
                <a:spcPct val="100000"/>
              </a:lnSpc>
              <a:buNone/>
            </a:pPr>
            <a:endParaRPr lang="en-US" dirty="0"/>
          </a:p>
          <a:p>
            <a:pPr marL="177800" lvl="2" indent="0">
              <a:lnSpc>
                <a:spcPct val="100000"/>
              </a:lnSpc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Lab will familiarize you with one of Cadence tool – </a:t>
            </a:r>
            <a:r>
              <a:rPr lang="en-US" b="1" dirty="0">
                <a:solidFill>
                  <a:srgbClr val="FF0000"/>
                </a:solidFill>
              </a:rPr>
              <a:t>Conformal-LEC</a:t>
            </a:r>
            <a:r>
              <a:rPr lang="en-US" dirty="0"/>
              <a:t>, which perform LEC.</a:t>
            </a:r>
          </a:p>
          <a:p>
            <a:r>
              <a:rPr lang="en-US" dirty="0"/>
              <a:t>This Lab will cover the following: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use Conformal-LEC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debug Non-equivalent points by using GUI (</a:t>
            </a:r>
            <a:r>
              <a:rPr lang="en-US" b="1" u="sng" dirty="0"/>
              <a:t>G</a:t>
            </a:r>
            <a:r>
              <a:rPr lang="en-US" b="1" dirty="0"/>
              <a:t>raphic </a:t>
            </a:r>
            <a:r>
              <a:rPr lang="en-US" b="1" u="sng" dirty="0"/>
              <a:t>U</a:t>
            </a:r>
            <a:r>
              <a:rPr lang="en-US" b="1" dirty="0"/>
              <a:t>ser </a:t>
            </a:r>
            <a:r>
              <a:rPr lang="en-US" b="1" u="sng" dirty="0"/>
              <a:t>I</a:t>
            </a:r>
            <a:r>
              <a:rPr lang="en-US" b="1" dirty="0"/>
              <a:t>nterface)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4568" y="2480059"/>
            <a:ext cx="4752498" cy="1457011"/>
            <a:chOff x="4808984" y="2492896"/>
            <a:chExt cx="4752498" cy="1457011"/>
          </a:xfrm>
        </p:grpSpPr>
        <p:grpSp>
          <p:nvGrpSpPr>
            <p:cNvPr id="6" name="Group 5"/>
            <p:cNvGrpSpPr/>
            <p:nvPr/>
          </p:nvGrpSpPr>
          <p:grpSpPr>
            <a:xfrm>
              <a:off x="4880992" y="2492896"/>
              <a:ext cx="4547502" cy="1144670"/>
              <a:chOff x="724294" y="2996952"/>
              <a:chExt cx="7694280" cy="193675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294" y="2996952"/>
                <a:ext cx="7694280" cy="193675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5" name="Rectangle 4"/>
              <p:cNvSpPr/>
              <p:nvPr/>
            </p:nvSpPr>
            <p:spPr>
              <a:xfrm>
                <a:off x="4088904" y="2996952"/>
                <a:ext cx="1728192" cy="1936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08984" y="3642130"/>
              <a:ext cx="4752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Phases that Logic Equivalence checking is performed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5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1"/>
            <a:ext cx="6922500" cy="443198"/>
          </a:xfrm>
        </p:spPr>
        <p:txBody>
          <a:bodyPr/>
          <a:lstStyle/>
          <a:p>
            <a:r>
              <a:rPr lang="en-US" dirty="0"/>
              <a:t>Advantages of Conformal-LEC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1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7603892" cy="4349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Conformal-LEC has </a:t>
            </a:r>
            <a:r>
              <a:rPr lang="en-US" sz="1400" dirty="0">
                <a:solidFill>
                  <a:srgbClr val="FF0000"/>
                </a:solidFill>
              </a:rPr>
              <a:t>many product to adapt with your purpose</a:t>
            </a:r>
            <a:r>
              <a:rPr lang="en-US" sz="1400" dirty="0"/>
              <a:t>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L (ASIC): Verify synthesized and place &amp; route netlist transformation.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XL (Ultra): Conformal L + Verify complex </a:t>
            </a:r>
            <a:r>
              <a:rPr lang="en-US" sz="1400" dirty="0" err="1"/>
              <a:t>datapath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GXL (Custom) : Conformal XL + Verify custom logic and custom memories.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Low Power: Conformal XL + Verify low-power logic and power domains.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It’s self-contained and it </a:t>
            </a:r>
            <a:r>
              <a:rPr lang="en-US" sz="1400" dirty="0">
                <a:solidFill>
                  <a:srgbClr val="FF0000"/>
                </a:solidFill>
              </a:rPr>
              <a:t>not tied to any particular synthesis environment</a:t>
            </a:r>
            <a:r>
              <a:rPr lang="en-US" sz="1400" dirty="0"/>
              <a:t>. Thus, it gives you a higher degree of confidence than equivalence checkers integrated with a particular logic synthesis tool.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It has </a:t>
            </a:r>
            <a:r>
              <a:rPr lang="en-US" sz="1400" dirty="0">
                <a:solidFill>
                  <a:srgbClr val="FF0000"/>
                </a:solidFill>
              </a:rPr>
              <a:t>excellent debugging capabilities</a:t>
            </a:r>
            <a:r>
              <a:rPr lang="en-US" sz="1400" dirty="0"/>
              <a:t>. It automatically diagnoses design mismatches and accurately pinpoints the source of the differences.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It supports </a:t>
            </a:r>
            <a:r>
              <a:rPr lang="en-US" sz="1400" dirty="0">
                <a:solidFill>
                  <a:srgbClr val="FF0000"/>
                </a:solidFill>
              </a:rPr>
              <a:t>Hierarchical Comparison</a:t>
            </a:r>
            <a:r>
              <a:rPr lang="en-US" sz="1400" dirty="0"/>
              <a:t>, which </a:t>
            </a:r>
            <a:r>
              <a:rPr lang="en-US" sz="1400" dirty="0">
                <a:solidFill>
                  <a:srgbClr val="FF0000"/>
                </a:solidFill>
              </a:rPr>
              <a:t>speed up the compare process</a:t>
            </a:r>
            <a:r>
              <a:rPr lang="en-US" sz="1400" dirty="0"/>
              <a:t>. Moreover, Cadence already introduced </a:t>
            </a:r>
            <a:r>
              <a:rPr lang="en-US" sz="1400" dirty="0">
                <a:solidFill>
                  <a:srgbClr val="FF0000"/>
                </a:solidFill>
              </a:rPr>
              <a:t>Smart LEC</a:t>
            </a:r>
            <a:r>
              <a:rPr lang="en-US" sz="1400" dirty="0"/>
              <a:t> with special engine, which can execute hierarchical comparison in parallel to </a:t>
            </a:r>
            <a:r>
              <a:rPr lang="en-US" sz="1400" dirty="0">
                <a:solidFill>
                  <a:srgbClr val="FF0000"/>
                </a:solidFill>
              </a:rPr>
              <a:t>achieve the best run time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More information about LEC: </a:t>
            </a:r>
            <a:r>
              <a:rPr lang="en-US" sz="1400" dirty="0">
                <a:hlinkClick r:id="rId2"/>
              </a:rPr>
              <a:t>link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50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(1/4)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3222421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Change directory to “</a:t>
            </a:r>
            <a:r>
              <a:rPr lang="en-US" i="1" dirty="0" err="1"/>
              <a:t>lec_env</a:t>
            </a:r>
            <a:r>
              <a:rPr lang="en-US" i="1" dirty="0"/>
              <a:t>”</a:t>
            </a:r>
            <a:r>
              <a:rPr lang="en-US" dirty="0"/>
              <a:t> folder. In this Lab 4, we will work at this place:</a:t>
            </a:r>
          </a:p>
          <a:p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Link the RTL, Netlist and Library file from </a:t>
            </a:r>
            <a:r>
              <a:rPr lang="en-US" i="1" dirty="0"/>
              <a:t>“</a:t>
            </a:r>
            <a:r>
              <a:rPr lang="en-US" i="1" dirty="0" err="1"/>
              <a:t>synthesis_env</a:t>
            </a:r>
            <a:r>
              <a:rPr lang="en-US" dirty="0"/>
              <a:t>” into this place:</a:t>
            </a:r>
            <a:br>
              <a:rPr lang="en-US" dirty="0"/>
            </a:b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Confirm there has no broken link (link files successfully):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648072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cd /home/</a:t>
            </a:r>
            <a:r>
              <a:rPr lang="en-US" b="1" dirty="0" err="1">
                <a:latin typeface="Consolas" panose="020B0609020204030204" pitchFamily="49" charset="0"/>
              </a:rPr>
              <a:t>cc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xx</a:t>
            </a:r>
            <a:r>
              <a:rPr lang="en-US" b="1" dirty="0" err="1"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vlsi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/work/</a:t>
            </a:r>
            <a:r>
              <a:rPr lang="en-US" b="1" dirty="0" err="1">
                <a:latin typeface="Consolas" panose="020B0609020204030204" pitchFamily="49" charset="0"/>
              </a:rPr>
              <a:t>lec_env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64568" y="3271586"/>
            <a:ext cx="8784976" cy="892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ln –sf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  <a:r>
              <a:rPr lang="en-US" b="1" dirty="0" err="1">
                <a:latin typeface="Consolas" panose="020B0609020204030204" pitchFamily="49" charset="0"/>
              </a:rPr>
              <a:t>bound_flasher.v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ln –sf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/LAB1/outputs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ln –sf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/LIB/slow.lib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4568" y="5135551"/>
            <a:ext cx="79208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ll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5427278"/>
            <a:ext cx="8712968" cy="7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(2/4)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6374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Prepare the setup script for Conformal as below: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vi ./</a:t>
            </a:r>
            <a:r>
              <a:rPr lang="en-US" b="1" dirty="0" err="1">
                <a:latin typeface="Consolas" panose="020B0609020204030204" pitchFamily="49" charset="0"/>
              </a:rPr>
              <a:t>lec.tcl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16" y="2636912"/>
            <a:ext cx="9382012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set_log_file</a:t>
            </a:r>
            <a:r>
              <a:rPr lang="en-US" sz="1600" b="1" dirty="0">
                <a:latin typeface="Consolas" panose="020B0609020204030204" pitchFamily="49" charset="0"/>
              </a:rPr>
              <a:t> lec.log -replace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read_library</a:t>
            </a:r>
            <a:r>
              <a:rPr lang="en-US" sz="1600" b="1" dirty="0">
                <a:latin typeface="Consolas" panose="020B0609020204030204" pitchFamily="49" charset="0"/>
              </a:rPr>
              <a:t> slow.lib -lib -revised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read_design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bound_flasher.v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verilog</a:t>
            </a:r>
            <a:r>
              <a:rPr lang="en-US" sz="1600" b="1" dirty="0">
                <a:latin typeface="Consolas" panose="020B0609020204030204" pitchFamily="49" charset="0"/>
              </a:rPr>
              <a:t> -golden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read_design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bound_flasher_m.v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verilog</a:t>
            </a:r>
            <a:r>
              <a:rPr lang="en-US" sz="1600" b="1" dirty="0">
                <a:latin typeface="Consolas" panose="020B0609020204030204" pitchFamily="49" charset="0"/>
              </a:rPr>
              <a:t> -revised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set_mapping_method</a:t>
            </a:r>
            <a:r>
              <a:rPr lang="en-US" sz="1600" b="1" dirty="0">
                <a:latin typeface="Consolas" panose="020B0609020204030204" pitchFamily="49" charset="0"/>
              </a:rPr>
              <a:t> -name only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set_system_mode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lec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map_key_points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add_compared_points</a:t>
            </a:r>
            <a:r>
              <a:rPr lang="en-US" sz="1600" b="1" dirty="0">
                <a:latin typeface="Consolas" panose="020B0609020204030204" pitchFamily="49" charset="0"/>
              </a:rPr>
              <a:t> -all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compare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4408" y="2630734"/>
            <a:ext cx="138112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 dirty="0" err="1">
                <a:latin typeface="Consolas" panose="020B0609020204030204" pitchFamily="49" charset="0"/>
              </a:rPr>
              <a:t>lec.tcl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177136" y="2716309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Log file 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7136" y="3205587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libraries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7136" y="3692201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RTL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7136" y="4179116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Netlist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7136" y="4666030"/>
            <a:ext cx="1944216" cy="70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Mapping process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7136" y="5637926"/>
            <a:ext cx="1944216" cy="38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process</a:t>
            </a:r>
          </a:p>
        </p:txBody>
      </p:sp>
    </p:spTree>
    <p:extLst>
      <p:ext uri="{BB962C8B-B14F-4D97-AF65-F5344CB8AC3E}">
        <p14:creationId xmlns:p14="http://schemas.microsoft.com/office/powerpoint/2010/main" val="42271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(3/4)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3748719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Prepare the execution script as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Execute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vi ./</a:t>
            </a:r>
            <a:r>
              <a:rPr lang="en-US" b="1" dirty="0" err="1">
                <a:latin typeface="Consolas" panose="020B0609020204030204" pitchFamily="49" charset="0"/>
              </a:rPr>
              <a:t>go_lec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4568" y="2636912"/>
            <a:ext cx="7848872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#!/bin/bash -f</a:t>
            </a:r>
          </a:p>
          <a:p>
            <a:pPr marL="355600" lvl="3" indent="0">
              <a:buNone/>
            </a:pP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lec</a:t>
            </a:r>
            <a:r>
              <a:rPr lang="en-US" sz="1600" b="1" dirty="0">
                <a:latin typeface="Consolas" panose="020B0609020204030204" pitchFamily="49" charset="0"/>
              </a:rPr>
              <a:t> -64 -</a:t>
            </a:r>
            <a:r>
              <a:rPr lang="en-US" sz="1600" b="1" dirty="0" err="1">
                <a:latin typeface="Consolas" panose="020B0609020204030204" pitchFamily="49" charset="0"/>
              </a:rPr>
              <a:t>dofile</a:t>
            </a:r>
            <a:r>
              <a:rPr lang="en-US" sz="1600" b="1" dirty="0">
                <a:latin typeface="Consolas" panose="020B0609020204030204" pitchFamily="49" charset="0"/>
              </a:rPr>
              <a:t> ./</a:t>
            </a:r>
            <a:r>
              <a:rPr lang="en-US" sz="1600" b="1" dirty="0" err="1">
                <a:latin typeface="Consolas" panose="020B0609020204030204" pitchFamily="49" charset="0"/>
              </a:rPr>
              <a:t>lec.tcl</a:t>
            </a:r>
            <a:r>
              <a:rPr lang="en-US" sz="1600" b="1" dirty="0">
                <a:latin typeface="Consolas" panose="020B0609020204030204" pitchFamily="49" charset="0"/>
              </a:rPr>
              <a:t> &amp;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6324" y="2630734"/>
            <a:ext cx="131711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 dirty="0" err="1">
                <a:latin typeface="Consolas" panose="020B0609020204030204" pitchFamily="49" charset="0"/>
              </a:rPr>
              <a:t>go_lec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550036" y="3188738"/>
            <a:ext cx="1944216" cy="81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 license for using Conformal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50036" y="4343598"/>
            <a:ext cx="1944216" cy="21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Invoke Conformal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2648744" y="4942231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./</a:t>
            </a:r>
            <a:r>
              <a:rPr lang="en-US" b="1" dirty="0" err="1">
                <a:latin typeface="Consolas" panose="020B0609020204030204" pitchFamily="49" charset="0"/>
              </a:rPr>
              <a:t>go_lec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(4/4)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90931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7:</a:t>
            </a:r>
            <a:r>
              <a:rPr lang="en-US" dirty="0"/>
              <a:t> It will automatically open the GUI and execute processes that we described in file </a:t>
            </a:r>
            <a:r>
              <a:rPr lang="en-US" i="1" dirty="0"/>
              <a:t>“</a:t>
            </a:r>
            <a:r>
              <a:rPr lang="en-US" i="1" dirty="0" err="1"/>
              <a:t>lec.tcl</a:t>
            </a:r>
            <a:r>
              <a:rPr lang="en-US" i="1" dirty="0"/>
              <a:t>”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0" y="2276872"/>
            <a:ext cx="6177136" cy="4016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877500" y="4581128"/>
            <a:ext cx="3802500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33873" y="513024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Don’t have any Non-equivalent points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=&gt; Netlist equivalent vs RTL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6695" y="5733413"/>
            <a:ext cx="300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Type “exit” here to exit the GUI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24608" y="5881581"/>
            <a:ext cx="792088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0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Debug Non-equivalent point (1/8)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1643527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Copy Netlist into this place:</a:t>
            </a:r>
          </a:p>
          <a:p>
            <a:pPr marL="0" indent="0">
              <a:buNone/>
            </a:pPr>
            <a:br>
              <a:rPr lang="en-US" dirty="0"/>
            </a:br>
            <a:endParaRPr lang="en-US" i="1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Confirm Netlist already copied (not link):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5225" y="2214628"/>
            <a:ext cx="9073008" cy="569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rm</a:t>
            </a:r>
            <a:r>
              <a:rPr lang="en-US" b="1" dirty="0">
                <a:latin typeface="Consolas" panose="020B0609020204030204" pitchFamily="49" charset="0"/>
              </a:rPr>
              <a:t> –</a:t>
            </a:r>
            <a:r>
              <a:rPr lang="en-US" b="1" dirty="0" err="1">
                <a:latin typeface="Consolas" panose="020B0609020204030204" pitchFamily="49" charset="0"/>
              </a:rPr>
              <a:t>rf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cp</a:t>
            </a:r>
            <a:r>
              <a:rPr lang="en-US" b="1" dirty="0">
                <a:latin typeface="Consolas" panose="020B0609020204030204" pitchFamily="49" charset="0"/>
              </a:rPr>
              <a:t> –</a:t>
            </a:r>
            <a:r>
              <a:rPr lang="en-US" b="1" dirty="0" err="1">
                <a:latin typeface="Consolas" panose="020B0609020204030204" pitchFamily="49" charset="0"/>
              </a:rPr>
              <a:t>rf</a:t>
            </a:r>
            <a:r>
              <a:rPr lang="en-US" b="1" dirty="0">
                <a:latin typeface="Consolas" panose="020B0609020204030204" pitchFamily="49" charset="0"/>
              </a:rPr>
              <a:t>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/LAB1/outputs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r>
              <a:rPr lang="en-US" b="1" dirty="0">
                <a:latin typeface="Consolas" panose="020B0609020204030204" pitchFamily="49" charset="0"/>
              </a:rPr>
              <a:t> ./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4568" y="3611934"/>
            <a:ext cx="79208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ll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4026562"/>
            <a:ext cx="8743665" cy="1038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88904" y="4258971"/>
            <a:ext cx="1425189" cy="216024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2539212"/>
            <a:ext cx="8724900" cy="2867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(2/8)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4339650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Modify Netlist to make a “bug” intentionally: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Re-execute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324036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vi ./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24608" y="3789040"/>
            <a:ext cx="3888432" cy="360040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15255" y="3399382"/>
            <a:ext cx="257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Pick up 1 INV-cell randomly and change it to BUF-cell</a:t>
            </a: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2936776" y="5836377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./</a:t>
            </a:r>
            <a:r>
              <a:rPr lang="en-US" b="1" dirty="0" err="1">
                <a:latin typeface="Consolas" panose="020B0609020204030204" pitchFamily="49" charset="0"/>
              </a:rPr>
              <a:t>go_lec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660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69367</TotalTime>
  <Words>1149</Words>
  <Application>Microsoft Office PowerPoint</Application>
  <PresentationFormat>A4 Paper (210x297 mm)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Arial</vt:lpstr>
      <vt:lpstr>Arial Narrow</vt:lpstr>
      <vt:lpstr>Calibri</vt:lpstr>
      <vt:lpstr>Consolas</vt:lpstr>
      <vt:lpstr>Symbol</vt:lpstr>
      <vt:lpstr>Wingdings</vt:lpstr>
      <vt:lpstr>Renesas 2015</vt:lpstr>
      <vt:lpstr>Renesas 2015_confidential</vt:lpstr>
      <vt:lpstr>PowerPoint Presentation</vt:lpstr>
      <vt:lpstr>Overview</vt:lpstr>
      <vt:lpstr>Advantages of Conformal-LEC</vt:lpstr>
      <vt:lpstr>Perform LEC with Conformal (1/4)</vt:lpstr>
      <vt:lpstr>Perform LEC with Conformal (2/4)</vt:lpstr>
      <vt:lpstr>Perform LEC with Conformal (3/4)</vt:lpstr>
      <vt:lpstr>Perform LEC with Conformal (4/4)</vt:lpstr>
      <vt:lpstr>Debug Non-equivalent point (1/8)</vt:lpstr>
      <vt:lpstr>Debug Non-equivalent point (2/8)</vt:lpstr>
      <vt:lpstr>Debug Non-equivalent point (3/8)</vt:lpstr>
      <vt:lpstr>Debug Non-equivalent point (4/8)</vt:lpstr>
      <vt:lpstr>Debug Non-equivalent point (5/8)</vt:lpstr>
      <vt:lpstr>Debug Non-equivalent point (6/8)</vt:lpstr>
      <vt:lpstr>Debug Non-equivalent point (7/8)</vt:lpstr>
      <vt:lpstr>Debug Non-equivalent point (8/8)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Conformal_LEC_Overview</dc:title>
  <dc:creator>TuanTran</dc:creator>
  <cp:lastModifiedBy>Thiên Ân Nguyễn</cp:lastModifiedBy>
  <cp:revision>1002</cp:revision>
  <dcterms:created xsi:type="dcterms:W3CDTF">2015-08-18T12:30:57Z</dcterms:created>
  <dcterms:modified xsi:type="dcterms:W3CDTF">2024-03-21T04:37:39Z</dcterms:modified>
</cp:coreProperties>
</file>