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  <p:sldMasterId id="2147483752" r:id="rId2"/>
  </p:sldMasterIdLst>
  <p:notesMasterIdLst>
    <p:notesMasterId r:id="rId17"/>
  </p:notesMasterIdLst>
  <p:sldIdLst>
    <p:sldId id="440" r:id="rId3"/>
    <p:sldId id="512" r:id="rId4"/>
    <p:sldId id="583" r:id="rId5"/>
    <p:sldId id="584" r:id="rId6"/>
    <p:sldId id="594" r:id="rId7"/>
    <p:sldId id="586" r:id="rId8"/>
    <p:sldId id="595" r:id="rId9"/>
    <p:sldId id="588" r:id="rId10"/>
    <p:sldId id="589" r:id="rId11"/>
    <p:sldId id="590" r:id="rId12"/>
    <p:sldId id="591" r:id="rId13"/>
    <p:sldId id="592" r:id="rId14"/>
    <p:sldId id="593" r:id="rId15"/>
    <p:sldId id="451" r:id="rId16"/>
  </p:sldIdLst>
  <p:sldSz cx="9906000" cy="6858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  <p15:guide id="5" pos="32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330" autoAdjust="0"/>
  </p:normalViewPr>
  <p:slideViewPr>
    <p:cSldViewPr showGuides="1">
      <p:cViewPr varScale="1">
        <p:scale>
          <a:sx n="52" d="100"/>
          <a:sy n="52" d="100"/>
        </p:scale>
        <p:origin x="1168" y="44"/>
      </p:cViewPr>
      <p:guideLst>
        <p:guide orient="horz"/>
        <p:guide pos="3976"/>
        <p:guide orient="horz" pos="2472"/>
        <p:guide orient="horz" pos="1389"/>
        <p:guide pos="3231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Anh  Kiet" userId="7011e1a8-e60b-43b6-864f-3e8a87f92034" providerId="ADAL" clId="{F7FF655F-C928-4236-88C7-9CC88B6585F8}"/>
    <pc:docChg chg="undo custSel modSld">
      <pc:chgData name="Tran Anh  Kiet" userId="7011e1a8-e60b-43b6-864f-3e8a87f92034" providerId="ADAL" clId="{F7FF655F-C928-4236-88C7-9CC88B6585F8}" dt="2024-02-27T02:57:57.694" v="6" actId="1076"/>
      <pc:docMkLst>
        <pc:docMk/>
      </pc:docMkLst>
      <pc:sldChg chg="modSp mod">
        <pc:chgData name="Tran Anh  Kiet" userId="7011e1a8-e60b-43b6-864f-3e8a87f92034" providerId="ADAL" clId="{F7FF655F-C928-4236-88C7-9CC88B6585F8}" dt="2024-02-23T07:14:20.376" v="0" actId="1076"/>
        <pc:sldMkLst>
          <pc:docMk/>
          <pc:sldMk cId="2526545688" sldId="512"/>
        </pc:sldMkLst>
        <pc:spChg chg="mod">
          <ac:chgData name="Tran Anh  Kiet" userId="7011e1a8-e60b-43b6-864f-3e8a87f92034" providerId="ADAL" clId="{F7FF655F-C928-4236-88C7-9CC88B6585F8}" dt="2024-02-23T07:14:20.376" v="0" actId="1076"/>
          <ac:spMkLst>
            <pc:docMk/>
            <pc:sldMk cId="2526545688" sldId="512"/>
            <ac:spMk id="5" creationId="{00000000-0000-0000-0000-000000000000}"/>
          </ac:spMkLst>
        </pc:spChg>
      </pc:sldChg>
      <pc:sldChg chg="modSp mod">
        <pc:chgData name="Tran Anh  Kiet" userId="7011e1a8-e60b-43b6-864f-3e8a87f92034" providerId="ADAL" clId="{F7FF655F-C928-4236-88C7-9CC88B6585F8}" dt="2024-02-27T02:57:57.694" v="6" actId="1076"/>
        <pc:sldMkLst>
          <pc:docMk/>
          <pc:sldMk cId="3915778207" sldId="584"/>
        </pc:sldMkLst>
        <pc:spChg chg="mod">
          <ac:chgData name="Tran Anh  Kiet" userId="7011e1a8-e60b-43b6-864f-3e8a87f92034" providerId="ADAL" clId="{F7FF655F-C928-4236-88C7-9CC88B6585F8}" dt="2024-02-23T07:26:30.043" v="4" actId="1076"/>
          <ac:spMkLst>
            <pc:docMk/>
            <pc:sldMk cId="3915778207" sldId="584"/>
            <ac:spMk id="2" creationId="{00000000-0000-0000-0000-000000000000}"/>
          </ac:spMkLst>
        </pc:spChg>
        <pc:spChg chg="mod">
          <ac:chgData name="Tran Anh  Kiet" userId="7011e1a8-e60b-43b6-864f-3e8a87f92034" providerId="ADAL" clId="{F7FF655F-C928-4236-88C7-9CC88B6585F8}" dt="2024-02-23T07:26:27.076" v="2" actId="1076"/>
          <ac:spMkLst>
            <pc:docMk/>
            <pc:sldMk cId="3915778207" sldId="584"/>
            <ac:spMk id="4" creationId="{00000000-0000-0000-0000-000000000000}"/>
          </ac:spMkLst>
        </pc:spChg>
        <pc:spChg chg="mod">
          <ac:chgData name="Tran Anh  Kiet" userId="7011e1a8-e60b-43b6-864f-3e8a87f92034" providerId="ADAL" clId="{F7FF655F-C928-4236-88C7-9CC88B6585F8}" dt="2024-02-27T02:57:57.694" v="6" actId="1076"/>
          <ac:spMkLst>
            <pc:docMk/>
            <pc:sldMk cId="3915778207" sldId="584"/>
            <ac:spMk id="7" creationId="{00000000-0000-0000-0000-000000000000}"/>
          </ac:spMkLst>
        </pc:spChg>
      </pc:sldChg>
    </pc:docChg>
  </pc:docChgLst>
  <pc:docChgLst>
    <pc:chgData name="Trần Anh Kiệt" userId="b996d072d997ff3d" providerId="LiveId" clId="{D99FDA53-24B1-43F1-B94C-9BDDEBA5B73F}"/>
    <pc:docChg chg="undo custSel modSld">
      <pc:chgData name="Trần Anh Kiệt" userId="b996d072d997ff3d" providerId="LiveId" clId="{D99FDA53-24B1-43F1-B94C-9BDDEBA5B73F}" dt="2024-03-05T05:55:54.778" v="8" actId="14100"/>
      <pc:docMkLst>
        <pc:docMk/>
      </pc:docMkLst>
      <pc:sldChg chg="modSp mod">
        <pc:chgData name="Trần Anh Kiệt" userId="b996d072d997ff3d" providerId="LiveId" clId="{D99FDA53-24B1-43F1-B94C-9BDDEBA5B73F}" dt="2024-03-05T05:35:05.997" v="3" actId="20577"/>
        <pc:sldMkLst>
          <pc:docMk/>
          <pc:sldMk cId="3915778207" sldId="584"/>
        </pc:sldMkLst>
        <pc:spChg chg="mod">
          <ac:chgData name="Trần Anh Kiệt" userId="b996d072d997ff3d" providerId="LiveId" clId="{D99FDA53-24B1-43F1-B94C-9BDDEBA5B73F}" dt="2024-03-05T05:35:05.997" v="3" actId="20577"/>
          <ac:spMkLst>
            <pc:docMk/>
            <pc:sldMk cId="3915778207" sldId="584"/>
            <ac:spMk id="6" creationId="{00000000-0000-0000-0000-000000000000}"/>
          </ac:spMkLst>
        </pc:spChg>
      </pc:sldChg>
      <pc:sldChg chg="modSp mod">
        <pc:chgData name="Trần Anh Kiệt" userId="b996d072d997ff3d" providerId="LiveId" clId="{D99FDA53-24B1-43F1-B94C-9BDDEBA5B73F}" dt="2024-03-05T05:55:54.778" v="8" actId="14100"/>
        <pc:sldMkLst>
          <pc:docMk/>
          <pc:sldMk cId="423123339" sldId="595"/>
        </pc:sldMkLst>
        <pc:spChg chg="mod">
          <ac:chgData name="Trần Anh Kiệt" userId="b996d072d997ff3d" providerId="LiveId" clId="{D99FDA53-24B1-43F1-B94C-9BDDEBA5B73F}" dt="2024-03-05T05:55:54.778" v="8" actId="14100"/>
          <ac:spMkLst>
            <pc:docMk/>
            <pc:sldMk cId="423123339" sldId="595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94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380250" y="0"/>
            <a:ext cx="914355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877500" y="-1"/>
            <a:ext cx="4095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877500" y="2700001"/>
            <a:ext cx="4095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5265000" y="1692000"/>
            <a:ext cx="424125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7750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877500" y="1692000"/>
            <a:ext cx="6581250" cy="406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877500" y="1692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4241250" y="1692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877500" y="3996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4241250" y="3996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877498" y="1800000"/>
            <a:ext cx="6581250" cy="29546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380250" y="540000"/>
            <a:ext cx="914355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380250" y="1080001"/>
            <a:ext cx="6435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749174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380250" y="540000"/>
            <a:ext cx="914355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380250" y="1080000"/>
            <a:ext cx="6435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380250" y="540000"/>
            <a:ext cx="914355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877500" y="1484762"/>
            <a:ext cx="429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all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877500" y="1268760"/>
            <a:ext cx="195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380250" y="0"/>
            <a:ext cx="914355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877500" y="-1"/>
            <a:ext cx="4095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877500" y="2700001"/>
            <a:ext cx="4095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04086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380250" y="0"/>
            <a:ext cx="914355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877500" y="-1"/>
            <a:ext cx="4095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877500" y="2700001"/>
            <a:ext cx="4095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603905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877500" y="1800000"/>
            <a:ext cx="73125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6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380250" y="0"/>
            <a:ext cx="914355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877500" y="-1"/>
            <a:ext cx="4095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877500" y="2700001"/>
            <a:ext cx="4095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877500" y="1800000"/>
            <a:ext cx="73125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873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7750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511875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798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7750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5118750" y="1800000"/>
            <a:ext cx="43875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608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7750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5118750" y="1800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7371286" y="1800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5118750" y="3924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7371286" y="3924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37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877500" y="1800000"/>
            <a:ext cx="658125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563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877500" y="1692000"/>
            <a:ext cx="424125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5265000" y="1692000"/>
            <a:ext cx="424125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075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877500" y="1692000"/>
            <a:ext cx="6581250" cy="406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414114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877500" y="1692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4241250" y="1692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877500" y="3996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4241250" y="3996000"/>
            <a:ext cx="32175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38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877498" y="1800000"/>
            <a:ext cx="6581250" cy="29546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658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380250" y="540000"/>
            <a:ext cx="914355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380250" y="1080001"/>
            <a:ext cx="6435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204101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877500" y="1800000"/>
            <a:ext cx="73125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380250" y="540000"/>
            <a:ext cx="914355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380250" y="1080000"/>
            <a:ext cx="6435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5067512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380250" y="540000"/>
            <a:ext cx="914355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877500" y="1484762"/>
            <a:ext cx="429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all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877500" y="1268760"/>
            <a:ext cx="195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2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877500" y="1800000"/>
            <a:ext cx="73125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7750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511875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7750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5118750" y="1800000"/>
            <a:ext cx="43875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77500" y="1800000"/>
            <a:ext cx="3948750" cy="1887696"/>
          </a:xfrm>
        </p:spPr>
        <p:txBody>
          <a:bodyPr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5118750" y="1800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7371286" y="1800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5118750" y="3924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7371286" y="3924000"/>
            <a:ext cx="213525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8102250" y="2340000"/>
            <a:ext cx="1404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877500" y="1800000"/>
            <a:ext cx="658125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7312500" cy="44319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877500" y="1512000"/>
            <a:ext cx="195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877500" y="1692000"/>
            <a:ext cx="424125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5265000" y="1692000"/>
            <a:ext cx="424125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69225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7500" y="1800000"/>
            <a:ext cx="741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680000" y="6527595"/>
            <a:ext cx="546061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 userDrawn="1"/>
        </p:nvSpPr>
        <p:spPr>
          <a:xfrm>
            <a:off x="380250" y="6527595"/>
            <a:ext cx="246862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2021 Renesas Design Vietnam Co., Ltd.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 userDrawn="1"/>
        </p:nvCxnSpPr>
        <p:spPr>
          <a:xfrm>
            <a:off x="380250" y="6336000"/>
            <a:ext cx="91435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000" y="6451201"/>
            <a:ext cx="1404000" cy="27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68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69225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7500" y="1800000"/>
            <a:ext cx="741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680000" y="6527595"/>
            <a:ext cx="546061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 userDrawn="1"/>
        </p:nvSpPr>
        <p:spPr>
          <a:xfrm>
            <a:off x="380250" y="6527595"/>
            <a:ext cx="246862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2015 </a:t>
            </a:r>
            <a:r>
              <a:rPr lang="en-US" sz="800" b="1" i="0" u="none" strike="noStrike" kern="1200" baseline="0" dirty="0" err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</a:t>
            </a:r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Design Vietnam Co., Ltd.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 userDrawn="1"/>
        </p:nvCxnSpPr>
        <p:spPr>
          <a:xfrm>
            <a:off x="380250" y="6336000"/>
            <a:ext cx="91435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000" y="6451201"/>
            <a:ext cx="1404000" cy="275899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2398500" y="6505377"/>
            <a:ext cx="892158" cy="18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i="0" u="none" strike="noStrike" kern="1200" baseline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721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プレースホルダー 8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583" b="12583"/>
          <a:stretch/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877500" y="1124744"/>
            <a:ext cx="8107948" cy="1440160"/>
          </a:xfrm>
        </p:spPr>
        <p:txBody>
          <a:bodyPr/>
          <a:lstStyle/>
          <a:p>
            <a:r>
              <a:rPr kumimoji="1" lang="en-US" altLang="ja-JP" cap="all" dirty="0"/>
              <a:t>BKU / </a:t>
            </a:r>
            <a:r>
              <a:rPr kumimoji="1" lang="en-US" altLang="ja-JP" cap="all" dirty="0" err="1"/>
              <a:t>Rvc</a:t>
            </a:r>
            <a:r>
              <a:rPr kumimoji="1" lang="en-US" altLang="ja-JP" cap="all" dirty="0"/>
              <a:t> / cadence collaboration</a:t>
            </a:r>
          </a:p>
          <a:p>
            <a:pPr lvl="1"/>
            <a:r>
              <a:rPr kumimoji="1" lang="en-US" altLang="ja-JP" cap="all" dirty="0" err="1"/>
              <a:t>LaB</a:t>
            </a:r>
            <a:r>
              <a:rPr kumimoji="1" lang="en-US" altLang="ja-JP" cap="all" dirty="0"/>
              <a:t> 1 - Simulation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877500" y="2700000"/>
            <a:ext cx="4894591" cy="1594622"/>
          </a:xfrm>
        </p:spPr>
        <p:txBody>
          <a:bodyPr/>
          <a:lstStyle/>
          <a:p>
            <a:r>
              <a:rPr lang="en-US" altLang="ja-JP" dirty="0"/>
              <a:t>May 05</a:t>
            </a:r>
            <a:r>
              <a:rPr lang="en-US" altLang="ja-JP" baseline="30000" dirty="0"/>
              <a:t>th</a:t>
            </a:r>
            <a:r>
              <a:rPr lang="en-US" altLang="ja-JP" dirty="0"/>
              <a:t> , 2021</a:t>
            </a:r>
          </a:p>
          <a:p>
            <a:r>
              <a:rPr lang="en-US" altLang="ja-JP" dirty="0" err="1"/>
              <a:t>Nhan</a:t>
            </a:r>
            <a:r>
              <a:rPr lang="en-US" altLang="ja-JP" dirty="0"/>
              <a:t> Le</a:t>
            </a:r>
          </a:p>
          <a:p>
            <a:r>
              <a:rPr lang="de-DE" dirty="0"/>
              <a:t>OA-ICT Group / Frontend Design 1 Department</a:t>
            </a:r>
          </a:p>
          <a:p>
            <a:r>
              <a:rPr lang="de-DE" dirty="0"/>
              <a:t>HW Engineering Division</a:t>
            </a:r>
          </a:p>
          <a:p>
            <a:r>
              <a:rPr lang="de-DE" dirty="0"/>
              <a:t>Renesas Design Vietnam Co., Ltd</a:t>
            </a:r>
          </a:p>
        </p:txBody>
      </p:sp>
    </p:spTree>
    <p:extLst>
      <p:ext uri="{BB962C8B-B14F-4D97-AF65-F5344CB8AC3E}">
        <p14:creationId xmlns:p14="http://schemas.microsoft.com/office/powerpoint/2010/main" val="1515046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6872"/>
            <a:ext cx="9906000" cy="39198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6922500" cy="443198"/>
          </a:xfrm>
        </p:spPr>
        <p:txBody>
          <a:bodyPr/>
          <a:lstStyle/>
          <a:p>
            <a:r>
              <a:rPr lang="en-US" dirty="0"/>
              <a:t>Open Waveform by GUI (4/4)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00118" y="1800000"/>
            <a:ext cx="9349426" cy="295466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7:</a:t>
            </a:r>
            <a:r>
              <a:rPr lang="en-US" dirty="0"/>
              <a:t> Select Design -&gt; Select signals -&gt; Signal’s wave will be displayed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6457" y="305966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</a:rPr>
              <a:t>Select design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3986" y="5213558"/>
            <a:ext cx="1008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</a:rPr>
              <a:t>Select signals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20952" y="508518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</a:rPr>
              <a:t>Signal’s wave</a:t>
            </a:r>
          </a:p>
        </p:txBody>
      </p:sp>
    </p:spTree>
    <p:extLst>
      <p:ext uri="{BB962C8B-B14F-4D97-AF65-F5344CB8AC3E}">
        <p14:creationId xmlns:p14="http://schemas.microsoft.com/office/powerpoint/2010/main" val="1735522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61" y="2348880"/>
            <a:ext cx="3676650" cy="2343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6922500" cy="443198"/>
          </a:xfrm>
        </p:spPr>
        <p:txBody>
          <a:bodyPr/>
          <a:lstStyle/>
          <a:p>
            <a:r>
              <a:rPr lang="en-US" dirty="0"/>
              <a:t>Some useful buttons in GUI (1/3)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-6722" y="1597972"/>
            <a:ext cx="4167633" cy="295466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Zoom In (+) - Zoom Out (-) - Zoom Full (=) buttons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3150017" y="3425075"/>
            <a:ext cx="504056" cy="239396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3088880"/>
            <a:ext cx="2592288" cy="31818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5040040" y="5945168"/>
            <a:ext cx="1944216" cy="232853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4535984" y="1597972"/>
            <a:ext cx="5457576" cy="147732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/>
                </a:solidFill>
              </a:rPr>
              <a:t>Auto add to Wave-view button</a:t>
            </a:r>
            <a:br>
              <a:rPr lang="en-US" b="1" dirty="0">
                <a:solidFill>
                  <a:schemeClr val="tx2"/>
                </a:solidFill>
              </a:rPr>
            </a:br>
            <a:r>
              <a:rPr lang="en-US" dirty="0"/>
              <a:t>When this button active (red light), click on to any signal will add it to Wave-view automatically.</a:t>
            </a:r>
            <a:br>
              <a:rPr lang="en-US" dirty="0"/>
            </a:br>
            <a:r>
              <a:rPr lang="en-US" dirty="0"/>
              <a:t>When this button in-active, you need to press </a:t>
            </a:r>
            <a:r>
              <a:rPr lang="en-US" b="1" dirty="0"/>
              <a:t>“Ctrl + W”</a:t>
            </a:r>
            <a:r>
              <a:rPr lang="en-US" dirty="0"/>
              <a:t> to add targeted signal to Wave-view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8575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3" y="2696925"/>
            <a:ext cx="5090609" cy="23495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6922500" cy="443198"/>
          </a:xfrm>
        </p:spPr>
        <p:txBody>
          <a:bodyPr/>
          <a:lstStyle/>
          <a:p>
            <a:r>
              <a:rPr lang="en-US" dirty="0"/>
              <a:t>Some useful buttons in GUI (2/3)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7500" y="1840748"/>
            <a:ext cx="4167633" cy="268279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Open Source code Browser button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3944888" y="2680062"/>
            <a:ext cx="216023" cy="232887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337" y="2435590"/>
            <a:ext cx="3999113" cy="3168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2746269" y="2250924"/>
            <a:ext cx="282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</a:rPr>
              <a:t>Select signal then Click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283271" y="3774714"/>
            <a:ext cx="504056" cy="4901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71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3" y="2696925"/>
            <a:ext cx="5090609" cy="23495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6922500" cy="443198"/>
          </a:xfrm>
        </p:spPr>
        <p:txBody>
          <a:bodyPr/>
          <a:lstStyle/>
          <a:p>
            <a:r>
              <a:rPr lang="en-US" dirty="0"/>
              <a:t>Some useful buttons in GUI (3/3)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7500" y="1840748"/>
            <a:ext cx="4167633" cy="295466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Open Schematic Tracer button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4160911" y="2680062"/>
            <a:ext cx="216023" cy="232887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746269" y="2250924"/>
            <a:ext cx="282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</a:rPr>
              <a:t>Select signal then Click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283271" y="3774714"/>
            <a:ext cx="504056" cy="4901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542" y="2620255"/>
            <a:ext cx="4009457" cy="27812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9416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877500" y="1484762"/>
            <a:ext cx="4290000" cy="300339"/>
          </a:xfrm>
        </p:spPr>
        <p:txBody>
          <a:bodyPr/>
          <a:lstStyle/>
          <a:p>
            <a:r>
              <a:rPr lang="en-US" dirty="0"/>
              <a:t>THANK YOU FOR YOUR LISTENING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430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2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7500" y="1800000"/>
            <a:ext cx="9028500" cy="2542234"/>
          </a:xfrm>
        </p:spPr>
        <p:txBody>
          <a:bodyPr/>
          <a:lstStyle/>
          <a:p>
            <a:r>
              <a:rPr lang="en-US" dirty="0"/>
              <a:t>This Lab will familiarize you with one of Cadence simulation tool - </a:t>
            </a:r>
            <a:r>
              <a:rPr lang="en-US" b="1" dirty="0" err="1">
                <a:solidFill>
                  <a:srgbClr val="FF0000"/>
                </a:solidFill>
              </a:rPr>
              <a:t>Xcelium</a:t>
            </a:r>
            <a:r>
              <a:rPr lang="en-US" dirty="0"/>
              <a:t>.</a:t>
            </a:r>
          </a:p>
          <a:p>
            <a:r>
              <a:rPr lang="en-US" dirty="0"/>
              <a:t>This Lab will cover the following: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How to use </a:t>
            </a:r>
            <a:r>
              <a:rPr lang="en-US" b="1" dirty="0" err="1"/>
              <a:t>Xcelium</a:t>
            </a:r>
            <a:r>
              <a:rPr lang="en-US" b="1" dirty="0"/>
              <a:t> for execute simulation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How to generate Waveform file by </a:t>
            </a:r>
            <a:r>
              <a:rPr lang="en-US" b="1" dirty="0" err="1"/>
              <a:t>Xcelium</a:t>
            </a:r>
            <a:endParaRPr lang="en-US" b="1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How to debug by using GUI (</a:t>
            </a:r>
            <a:r>
              <a:rPr lang="en-US" b="1" u="sng" dirty="0"/>
              <a:t>G</a:t>
            </a:r>
            <a:r>
              <a:rPr lang="en-US" b="1" dirty="0"/>
              <a:t>raphic </a:t>
            </a:r>
            <a:r>
              <a:rPr lang="en-US" b="1" u="sng" dirty="0"/>
              <a:t>U</a:t>
            </a:r>
            <a:r>
              <a:rPr lang="en-US" b="1" dirty="0"/>
              <a:t>ser </a:t>
            </a:r>
            <a:r>
              <a:rPr lang="en-US" b="1" u="sng" dirty="0"/>
              <a:t>I</a:t>
            </a:r>
            <a:r>
              <a:rPr lang="en-US" b="1" dirty="0"/>
              <a:t>nterface)</a:t>
            </a:r>
          </a:p>
          <a:p>
            <a:pPr lvl="1"/>
            <a:r>
              <a:rPr lang="en-US" dirty="0"/>
              <a:t>In this material, command-line instructions are shown with gray background, for example: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280592" y="4739199"/>
            <a:ext cx="2448272" cy="5693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simulation_env</a:t>
            </a:r>
            <a:endParaRPr lang="en-US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cd </a:t>
            </a:r>
            <a:r>
              <a:rPr lang="en-US" dirty="0" err="1"/>
              <a:t>simulation_env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4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5750" y="2060848"/>
            <a:ext cx="2410986" cy="27363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5750" y="1800000"/>
            <a:ext cx="6803474" cy="2831544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Firstly, please create the tree folder as below: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i="1" dirty="0"/>
              <a:t>    </a:t>
            </a:r>
            <a:r>
              <a:rPr lang="en-US" i="1" dirty="0">
                <a:solidFill>
                  <a:srgbClr val="0000FF"/>
                </a:solidFill>
              </a:rPr>
              <a:t>${</a:t>
            </a:r>
            <a:r>
              <a:rPr lang="en-US" i="1" dirty="0" err="1">
                <a:solidFill>
                  <a:srgbClr val="0000FF"/>
                </a:solidFill>
              </a:rPr>
              <a:t>Student_ID</a:t>
            </a:r>
            <a:r>
              <a:rPr lang="en-US" i="1" dirty="0">
                <a:solidFill>
                  <a:srgbClr val="0000FF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i="1" dirty="0"/>
              <a:t>    </a:t>
            </a:r>
            <a:r>
              <a:rPr lang="en-US" b="1" i="1" dirty="0"/>
              <a:t>|-- output                               </a:t>
            </a:r>
            <a:r>
              <a:rPr lang="en-US" i="1" dirty="0">
                <a:sym typeface="Wingdings" panose="05000000000000000000" pitchFamily="2" charset="2"/>
              </a:rPr>
              <a:t> Output folder</a:t>
            </a:r>
            <a:endParaRPr lang="en-US" i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i="1" dirty="0"/>
              <a:t>        |-- design                           </a:t>
            </a:r>
            <a:r>
              <a:rPr lang="en-US" i="1" dirty="0">
                <a:sym typeface="Wingdings" panose="05000000000000000000" pitchFamily="2" charset="2"/>
              </a:rPr>
              <a:t> Used to store your output design</a:t>
            </a:r>
            <a:endParaRPr lang="en-US" i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i="1" dirty="0"/>
              <a:t>        `-- doc                               </a:t>
            </a:r>
            <a:r>
              <a:rPr lang="en-US" i="1" dirty="0">
                <a:sym typeface="Wingdings" panose="05000000000000000000" pitchFamily="2" charset="2"/>
              </a:rPr>
              <a:t> Used to store your output document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i="1" dirty="0"/>
              <a:t>    </a:t>
            </a:r>
            <a:r>
              <a:rPr lang="en-US" b="1" i="1" dirty="0"/>
              <a:t>|-- work                                 </a:t>
            </a:r>
            <a:r>
              <a:rPr lang="en-US" i="1" dirty="0">
                <a:sym typeface="Wingdings" panose="05000000000000000000" pitchFamily="2" charset="2"/>
              </a:rPr>
              <a:t> Working folder</a:t>
            </a:r>
            <a:endParaRPr lang="en-US" i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i="1" dirty="0"/>
              <a:t>        |-- </a:t>
            </a:r>
            <a:r>
              <a:rPr lang="en-US" i="1" dirty="0" err="1"/>
              <a:t>simulation_env</a:t>
            </a:r>
            <a:r>
              <a:rPr lang="en-US" i="1" dirty="0"/>
              <a:t>              </a:t>
            </a:r>
            <a:r>
              <a:rPr lang="en-US" i="1" dirty="0">
                <a:sym typeface="Wingdings" panose="05000000000000000000" pitchFamily="2" charset="2"/>
              </a:rPr>
              <a:t> Simulation’s work-place</a:t>
            </a:r>
            <a:endParaRPr lang="en-US" i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i="1" dirty="0"/>
              <a:t>        |-- </a:t>
            </a:r>
            <a:r>
              <a:rPr lang="en-US" i="1" dirty="0" err="1"/>
              <a:t>synthesis_env</a:t>
            </a:r>
            <a:r>
              <a:rPr lang="en-US" i="1" dirty="0"/>
              <a:t>               </a:t>
            </a:r>
            <a:r>
              <a:rPr lang="en-US" i="1" dirty="0">
                <a:sym typeface="Wingdings" panose="05000000000000000000" pitchFamily="2" charset="2"/>
              </a:rPr>
              <a:t> Synthesis’s work-place</a:t>
            </a:r>
            <a:endParaRPr lang="en-US" i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i="1" dirty="0"/>
              <a:t>        `-- </a:t>
            </a:r>
            <a:r>
              <a:rPr lang="en-US" i="1" dirty="0" err="1"/>
              <a:t>lec_env</a:t>
            </a:r>
            <a:r>
              <a:rPr lang="en-US" i="1" dirty="0"/>
              <a:t>                         </a:t>
            </a:r>
            <a:r>
              <a:rPr lang="en-US" i="1" dirty="0">
                <a:sym typeface="Wingdings" panose="05000000000000000000" pitchFamily="2" charset="2"/>
              </a:rPr>
              <a:t> Equivalence checking’s work-place</a:t>
            </a:r>
            <a:endParaRPr lang="en-US" i="1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969224" y="2420888"/>
            <a:ext cx="2944808" cy="28315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{</a:t>
            </a:r>
            <a:r>
              <a:rPr lang="en-US" dirty="0" err="1">
                <a:solidFill>
                  <a:srgbClr val="0000FF"/>
                </a:solidFill>
              </a:rPr>
              <a:t>Student_ID</a:t>
            </a:r>
            <a:r>
              <a:rPr lang="en-US" dirty="0">
                <a:solidFill>
                  <a:srgbClr val="0000FF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cd </a:t>
            </a:r>
            <a:r>
              <a:rPr lang="en-US" dirty="0">
                <a:solidFill>
                  <a:srgbClr val="0000FF"/>
                </a:solidFill>
              </a:rPr>
              <a:t>{</a:t>
            </a:r>
            <a:r>
              <a:rPr lang="en-US" dirty="0" err="1">
                <a:solidFill>
                  <a:srgbClr val="0000FF"/>
                </a:solidFill>
              </a:rPr>
              <a:t>Student_ID</a:t>
            </a:r>
            <a:r>
              <a:rPr lang="en-US" dirty="0">
                <a:solidFill>
                  <a:srgbClr val="0000FF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</a:t>
            </a:r>
            <a:r>
              <a:rPr lang="en-US" dirty="0" err="1"/>
              <a:t>mkdir</a:t>
            </a:r>
            <a:r>
              <a:rPr lang="en-US" dirty="0"/>
              <a:t> output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</a:t>
            </a:r>
            <a:r>
              <a:rPr lang="en-US" dirty="0" err="1"/>
              <a:t>mkdir</a:t>
            </a:r>
            <a:r>
              <a:rPr lang="en-US" dirty="0"/>
              <a:t> output/design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</a:t>
            </a:r>
            <a:r>
              <a:rPr lang="en-US" dirty="0" err="1"/>
              <a:t>mkdir</a:t>
            </a:r>
            <a:r>
              <a:rPr lang="en-US" dirty="0"/>
              <a:t> output/doc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</a:t>
            </a:r>
            <a:r>
              <a:rPr lang="en-US" dirty="0" err="1"/>
              <a:t>mkdir</a:t>
            </a:r>
            <a:r>
              <a:rPr lang="en-US" dirty="0"/>
              <a:t> work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</a:t>
            </a:r>
            <a:r>
              <a:rPr lang="en-US" dirty="0" err="1"/>
              <a:t>mkdir</a:t>
            </a:r>
            <a:r>
              <a:rPr lang="en-US" dirty="0"/>
              <a:t> work/</a:t>
            </a:r>
            <a:r>
              <a:rPr lang="en-US" dirty="0" err="1"/>
              <a:t>simulation_env</a:t>
            </a:r>
            <a:endParaRPr lang="en-US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</a:t>
            </a:r>
            <a:r>
              <a:rPr lang="en-US" dirty="0" err="1"/>
              <a:t>mkdir</a:t>
            </a:r>
            <a:r>
              <a:rPr lang="en-US" dirty="0"/>
              <a:t> work/</a:t>
            </a:r>
            <a:r>
              <a:rPr lang="en-US" dirty="0" err="1"/>
              <a:t>synthesis_env</a:t>
            </a:r>
            <a:r>
              <a:rPr lang="en-US" dirty="0"/>
              <a:t>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</a:t>
            </a:r>
            <a:r>
              <a:rPr lang="en-US" dirty="0" err="1"/>
              <a:t>mkdir</a:t>
            </a:r>
            <a:r>
              <a:rPr lang="en-US" dirty="0"/>
              <a:t> work/</a:t>
            </a:r>
            <a:r>
              <a:rPr lang="en-US" dirty="0" err="1"/>
              <a:t>lec_env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939880" y="1800000"/>
            <a:ext cx="2621632" cy="492443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To do that, execute below commands:</a:t>
            </a:r>
          </a:p>
        </p:txBody>
      </p:sp>
    </p:spTree>
    <p:extLst>
      <p:ext uri="{BB962C8B-B14F-4D97-AF65-F5344CB8AC3E}">
        <p14:creationId xmlns:p14="http://schemas.microsoft.com/office/powerpoint/2010/main" val="147252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 with </a:t>
            </a:r>
            <a:r>
              <a:rPr lang="en-US" dirty="0" err="1"/>
              <a:t>Xcelium</a:t>
            </a:r>
            <a:r>
              <a:rPr lang="en-US" dirty="0"/>
              <a:t> (1/2)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7500" y="1800000"/>
            <a:ext cx="9028500" cy="4238083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1:</a:t>
            </a:r>
            <a:r>
              <a:rPr lang="en-US" dirty="0"/>
              <a:t> Change directory to </a:t>
            </a:r>
            <a:r>
              <a:rPr lang="en-US" i="1" dirty="0" err="1"/>
              <a:t>simulation_env</a:t>
            </a:r>
            <a:r>
              <a:rPr lang="en-US" dirty="0"/>
              <a:t> folder. In this Lab 1, we will work at this place:</a:t>
            </a:r>
            <a:br>
              <a:rPr lang="en-US" dirty="0"/>
            </a:br>
            <a:endParaRPr lang="en-US" dirty="0"/>
          </a:p>
          <a:p>
            <a:r>
              <a:rPr lang="en-US" b="1" u="sng" dirty="0">
                <a:solidFill>
                  <a:schemeClr val="tx2"/>
                </a:solidFill>
              </a:rPr>
              <a:t>Step 2:</a:t>
            </a:r>
            <a:r>
              <a:rPr lang="en-US" dirty="0"/>
              <a:t> Copy Design file and </a:t>
            </a:r>
            <a:r>
              <a:rPr lang="en-US" dirty="0" err="1"/>
              <a:t>Testbench</a:t>
            </a:r>
            <a:r>
              <a:rPr lang="en-US" dirty="0"/>
              <a:t> file into this place.</a:t>
            </a:r>
          </a:p>
          <a:p>
            <a:r>
              <a:rPr lang="en-US" b="1" u="sng" dirty="0">
                <a:solidFill>
                  <a:schemeClr val="tx2"/>
                </a:solidFill>
              </a:rPr>
              <a:t>Step 3:</a:t>
            </a:r>
            <a:r>
              <a:rPr lang="en-US" dirty="0"/>
              <a:t> Execute below commands to get permission for using </a:t>
            </a:r>
            <a:r>
              <a:rPr lang="en-US" dirty="0" err="1"/>
              <a:t>Xcelium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last command </a:t>
            </a:r>
            <a:r>
              <a:rPr lang="en-US" i="1" dirty="0"/>
              <a:t>“cd -”</a:t>
            </a:r>
            <a:r>
              <a:rPr lang="en-US" dirty="0"/>
              <a:t> use to turn back to </a:t>
            </a:r>
            <a:r>
              <a:rPr lang="en-US" i="1" dirty="0" err="1"/>
              <a:t>simulation_env</a:t>
            </a:r>
            <a:r>
              <a:rPr lang="en-US" i="1" dirty="0"/>
              <a:t> </a:t>
            </a:r>
            <a:r>
              <a:rPr lang="en-US" dirty="0"/>
              <a:t>directory</a:t>
            </a:r>
          </a:p>
          <a:p>
            <a:r>
              <a:rPr lang="en-US" b="1" u="sng" dirty="0">
                <a:solidFill>
                  <a:schemeClr val="tx2"/>
                </a:solidFill>
              </a:rPr>
              <a:t>Step 4:</a:t>
            </a:r>
            <a:r>
              <a:rPr lang="en-US" dirty="0"/>
              <a:t> Execute </a:t>
            </a:r>
            <a:r>
              <a:rPr lang="en-US" i="1" dirty="0"/>
              <a:t>“</a:t>
            </a:r>
            <a:r>
              <a:rPr lang="en-US" b="1" i="1" dirty="0" err="1">
                <a:solidFill>
                  <a:srgbClr val="FF0000"/>
                </a:solidFill>
              </a:rPr>
              <a:t>xrun</a:t>
            </a:r>
            <a:r>
              <a:rPr lang="en-US" i="1" dirty="0"/>
              <a:t> -access </a:t>
            </a:r>
            <a:r>
              <a:rPr lang="en-US" i="1" dirty="0" err="1"/>
              <a:t>rw</a:t>
            </a:r>
            <a:r>
              <a:rPr lang="en-US" i="1" dirty="0"/>
              <a:t> -</a:t>
            </a:r>
            <a:r>
              <a:rPr lang="en-US" i="1" dirty="0" err="1"/>
              <a:t>licqueue</a:t>
            </a:r>
            <a:r>
              <a:rPr lang="en-US" i="1" dirty="0"/>
              <a:t> -64BIT -l run.log ${</a:t>
            </a:r>
            <a:r>
              <a:rPr lang="en-US" i="1" dirty="0" err="1"/>
              <a:t>design_file</a:t>
            </a:r>
            <a:r>
              <a:rPr lang="en-US" i="1" dirty="0"/>
              <a:t>} ${</a:t>
            </a:r>
            <a:r>
              <a:rPr lang="en-US" i="1" dirty="0" err="1"/>
              <a:t>testbench_file</a:t>
            </a:r>
            <a:r>
              <a:rPr lang="en-US" i="1" dirty="0"/>
              <a:t>}”</a:t>
            </a:r>
            <a:br>
              <a:rPr lang="en-US" dirty="0"/>
            </a:br>
            <a:r>
              <a:rPr lang="en-US" dirty="0"/>
              <a:t>For example: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064568" y="2214628"/>
            <a:ext cx="2736304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cd work/</a:t>
            </a:r>
            <a:r>
              <a:rPr lang="en-US" dirty="0" err="1"/>
              <a:t>simulation_env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071477" y="3581214"/>
            <a:ext cx="4032448" cy="12157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cd /home/</a:t>
            </a:r>
            <a:r>
              <a:rPr lang="en-US" dirty="0" err="1"/>
              <a:t>share_file</a:t>
            </a:r>
            <a:r>
              <a:rPr lang="en-US" dirty="0"/>
              <a:t>/cadence/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source </a:t>
            </a:r>
            <a:r>
              <a:rPr lang="en-US" dirty="0" err="1"/>
              <a:t>add_path</a:t>
            </a:r>
            <a:endParaRPr lang="en-US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source </a:t>
            </a:r>
            <a:r>
              <a:rPr lang="en-US" dirty="0" err="1"/>
              <a:t>add_license</a:t>
            </a:r>
            <a:endParaRPr lang="en-US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cd -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034978" y="5922000"/>
            <a:ext cx="7128792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</a:t>
            </a:r>
            <a:r>
              <a:rPr lang="en-US" dirty="0" err="1">
                <a:solidFill>
                  <a:srgbClr val="FF0000"/>
                </a:solidFill>
              </a:rPr>
              <a:t>xrun</a:t>
            </a:r>
            <a:r>
              <a:rPr lang="en-US" dirty="0"/>
              <a:t> -access </a:t>
            </a:r>
            <a:r>
              <a:rPr lang="en-US" dirty="0" err="1"/>
              <a:t>rw</a:t>
            </a:r>
            <a:r>
              <a:rPr lang="en-US" dirty="0"/>
              <a:t> -</a:t>
            </a:r>
            <a:r>
              <a:rPr lang="en-US" dirty="0" err="1"/>
              <a:t>licqueue</a:t>
            </a:r>
            <a:r>
              <a:rPr lang="en-US" dirty="0"/>
              <a:t> -64BIT -l run.log </a:t>
            </a:r>
            <a:r>
              <a:rPr lang="en-US" dirty="0" err="1"/>
              <a:t>bound_flasher.v</a:t>
            </a:r>
            <a:r>
              <a:rPr lang="en-US" dirty="0"/>
              <a:t> </a:t>
            </a:r>
            <a:r>
              <a:rPr lang="en-US" dirty="0" err="1"/>
              <a:t>testbench.v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577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 with </a:t>
            </a:r>
            <a:r>
              <a:rPr lang="en-US" dirty="0" err="1"/>
              <a:t>Xcelium</a:t>
            </a:r>
            <a:r>
              <a:rPr lang="en-US" dirty="0"/>
              <a:t> (2/2)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7500" y="1556792"/>
            <a:ext cx="9028500" cy="4071884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5:</a:t>
            </a:r>
            <a:r>
              <a:rPr lang="en-US" dirty="0"/>
              <a:t> After the simulation finishes, you can check the simulation result via Log file </a:t>
            </a:r>
            <a:r>
              <a:rPr lang="en-US" i="1" dirty="0"/>
              <a:t>“run.log”</a:t>
            </a:r>
            <a:br>
              <a:rPr lang="en-US" dirty="0"/>
            </a:br>
            <a:endParaRPr lang="en-US" dirty="0"/>
          </a:p>
          <a:p>
            <a:r>
              <a:rPr lang="en-US" b="1" u="sng" dirty="0">
                <a:solidFill>
                  <a:schemeClr val="tx2"/>
                </a:solidFill>
              </a:rPr>
              <a:t>Step 6:</a:t>
            </a:r>
            <a:r>
              <a:rPr lang="en-US" dirty="0"/>
              <a:t> Each time you want to execute simulation, you need to perform </a:t>
            </a:r>
            <a:r>
              <a:rPr lang="en-US" b="1" dirty="0">
                <a:solidFill>
                  <a:schemeClr val="tx2"/>
                </a:solidFill>
              </a:rPr>
              <a:t>Step 3</a:t>
            </a:r>
            <a:r>
              <a:rPr lang="en-US" b="1" dirty="0"/>
              <a:t> </a:t>
            </a:r>
            <a:r>
              <a:rPr lang="en-US" b="1" dirty="0">
                <a:solidFill>
                  <a:schemeClr val="tx2"/>
                </a:solidFill>
              </a:rPr>
              <a:t>-&gt;</a:t>
            </a:r>
            <a:r>
              <a:rPr lang="en-US" b="1" dirty="0"/>
              <a:t> </a:t>
            </a:r>
            <a:r>
              <a:rPr lang="en-US" b="1" dirty="0">
                <a:solidFill>
                  <a:schemeClr val="tx2"/>
                </a:solidFill>
              </a:rPr>
              <a:t>Step 4</a:t>
            </a:r>
            <a:r>
              <a:rPr lang="en-US" dirty="0"/>
              <a:t> again.</a:t>
            </a:r>
            <a:br>
              <a:rPr lang="en-US" dirty="0"/>
            </a:br>
            <a:r>
              <a:rPr lang="en-US" dirty="0"/>
              <a:t>It may be inconvenience. To avoid that, you can add all commands into 1 file (ex </a:t>
            </a:r>
            <a:r>
              <a:rPr lang="en-US" i="1" dirty="0"/>
              <a:t>“</a:t>
            </a:r>
            <a:r>
              <a:rPr lang="en-US" i="1" dirty="0" err="1"/>
              <a:t>go_sim</a:t>
            </a:r>
            <a:r>
              <a:rPr lang="en-US" i="1" dirty="0"/>
              <a:t>”</a:t>
            </a:r>
            <a:r>
              <a:rPr lang="en-US" dirty="0"/>
              <a:t> file):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After that, for simulation, you can execute only:</a:t>
            </a:r>
            <a:endParaRPr lang="en-US" sz="15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064568" y="1971420"/>
            <a:ext cx="1512168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vi run.log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5391750" y="5317388"/>
            <a:ext cx="1512168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</a:t>
            </a:r>
            <a:r>
              <a:rPr lang="en-US" dirty="0" err="1"/>
              <a:t>go_sim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F5FEE4-2629-4C34-BBB8-C6BD3C317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08" y="3140968"/>
            <a:ext cx="7916140" cy="2073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877500" y="5652144"/>
            <a:ext cx="8841432" cy="5539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WARNING: The simulation time might less than 5 minutes. If it over 5 minutes, it might hang-up.</a:t>
            </a:r>
            <a:br>
              <a:rPr lang="en-US" sz="1500" b="1" dirty="0">
                <a:solidFill>
                  <a:srgbClr val="FF0000"/>
                </a:solidFill>
              </a:rPr>
            </a:br>
            <a:r>
              <a:rPr lang="en-US" sz="1500" b="1" dirty="0">
                <a:solidFill>
                  <a:srgbClr val="FF0000"/>
                </a:solidFill>
              </a:rPr>
              <a:t>When it hang-up, please press “Ctrl + C” to stop the simulation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686203" y="3400080"/>
            <a:ext cx="1440160" cy="289768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59675" y="3401816"/>
            <a:ext cx="1825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</a:rPr>
              <a:t>Don’t forget to add this line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26363" y="3545832"/>
            <a:ext cx="2160240" cy="0"/>
          </a:xfrm>
          <a:prstGeom prst="straightConnector1">
            <a:avLst/>
          </a:prstGeom>
          <a:ln w="38100"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91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461" y="2213470"/>
            <a:ext cx="5031929" cy="28717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Waveform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1417" y="1800000"/>
            <a:ext cx="5443652" cy="4302716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1:</a:t>
            </a:r>
            <a:r>
              <a:rPr lang="en-US" dirty="0"/>
              <a:t> Add following code lines into the </a:t>
            </a:r>
            <a:r>
              <a:rPr lang="en-US" dirty="0" err="1"/>
              <a:t>testbench</a:t>
            </a:r>
            <a:r>
              <a:rPr lang="en-US" dirty="0"/>
              <a:t> file: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1" u="sng" dirty="0">
                <a:solidFill>
                  <a:schemeClr val="tx2"/>
                </a:solidFill>
              </a:rPr>
              <a:t>Step 2:</a:t>
            </a:r>
            <a:r>
              <a:rPr lang="en-US" dirty="0"/>
              <a:t> Re-execute simulation.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1" u="sng" dirty="0">
                <a:solidFill>
                  <a:schemeClr val="tx2"/>
                </a:solidFill>
              </a:rPr>
              <a:t>Step 3:</a:t>
            </a:r>
            <a:r>
              <a:rPr lang="en-US" dirty="0"/>
              <a:t> After simulation finish, check that the Waveform file has been dumped – </a:t>
            </a:r>
            <a:r>
              <a:rPr lang="en-US" b="1" i="1" dirty="0"/>
              <a:t>“</a:t>
            </a:r>
            <a:r>
              <a:rPr lang="en-US" b="1" i="1" dirty="0" err="1"/>
              <a:t>waves.dsn</a:t>
            </a:r>
            <a:r>
              <a:rPr lang="en-US" b="1" i="1" dirty="0"/>
              <a:t>”</a:t>
            </a:r>
            <a:r>
              <a:rPr lang="en-US" dirty="0"/>
              <a:t> and </a:t>
            </a:r>
            <a:r>
              <a:rPr lang="en-US" b="1" i="1" dirty="0"/>
              <a:t>“</a:t>
            </a:r>
            <a:r>
              <a:rPr lang="en-US" b="1" i="1" dirty="0" err="1"/>
              <a:t>waves.trn</a:t>
            </a:r>
            <a:r>
              <a:rPr lang="en-US" b="1" i="1" dirty="0"/>
              <a:t>”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08485" y="2214628"/>
            <a:ext cx="3528392" cy="12157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initial begin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  $</a:t>
            </a:r>
            <a:r>
              <a:rPr lang="en-US" dirty="0" err="1"/>
              <a:t>recordfile</a:t>
            </a:r>
            <a:r>
              <a:rPr lang="en-US" dirty="0"/>
              <a:t> ("waves");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  $</a:t>
            </a:r>
            <a:r>
              <a:rPr lang="en-US" dirty="0" err="1"/>
              <a:t>recordvars</a:t>
            </a:r>
            <a:r>
              <a:rPr lang="en-US" dirty="0"/>
              <a:t> ("depth=0", </a:t>
            </a:r>
            <a:r>
              <a:rPr lang="en-US" dirty="0" err="1"/>
              <a:t>testbench</a:t>
            </a:r>
            <a:r>
              <a:rPr lang="en-US" dirty="0"/>
              <a:t>);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end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313040" y="2213470"/>
            <a:ext cx="844565" cy="206747"/>
          </a:xfrm>
          <a:prstGeom prst="round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638165" y="4450650"/>
            <a:ext cx="835116" cy="278269"/>
          </a:xfrm>
          <a:prstGeom prst="round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969224" y="324516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3399"/>
                </a:solidFill>
              </a:rPr>
              <a:t>Must be same</a:t>
            </a:r>
          </a:p>
        </p:txBody>
      </p:sp>
      <p:cxnSp>
        <p:nvCxnSpPr>
          <p:cNvPr id="16" name="Curved Connector 15"/>
          <p:cNvCxnSpPr>
            <a:stCxn id="12" idx="3"/>
          </p:cNvCxnSpPr>
          <p:nvPr/>
        </p:nvCxnSpPr>
        <p:spPr>
          <a:xfrm>
            <a:off x="6157605" y="2316844"/>
            <a:ext cx="898118" cy="2133806"/>
          </a:xfrm>
          <a:prstGeom prst="curvedConnector2">
            <a:avLst/>
          </a:prstGeom>
          <a:ln>
            <a:solidFill>
              <a:srgbClr val="FF33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1417" y="4221088"/>
            <a:ext cx="4147508" cy="1015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WARNING: Before execute simulation with dumping Waveform, please ensure that your </a:t>
            </a:r>
            <a:r>
              <a:rPr lang="en-US" sz="1500" b="1" dirty="0" err="1">
                <a:solidFill>
                  <a:srgbClr val="FF0000"/>
                </a:solidFill>
              </a:rPr>
              <a:t>Testbench</a:t>
            </a:r>
            <a:r>
              <a:rPr lang="en-US" sz="1500" b="1" dirty="0">
                <a:solidFill>
                  <a:srgbClr val="FF0000"/>
                </a:solidFill>
              </a:rPr>
              <a:t> has the “$finish” code line to end the simulation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793600" y="3847984"/>
            <a:ext cx="844565" cy="206747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662303" y="3766691"/>
            <a:ext cx="182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End simulation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638165" y="3951357"/>
            <a:ext cx="1051139" cy="0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546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Waveform by GUI (1/4)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0574" y="1800000"/>
            <a:ext cx="9028500" cy="3351687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1:</a:t>
            </a:r>
            <a:r>
              <a:rPr lang="en-US" dirty="0"/>
              <a:t> Execute below commands to get permission for using </a:t>
            </a:r>
            <a:r>
              <a:rPr lang="en-US" dirty="0" err="1"/>
              <a:t>Xcelium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1" u="sng" dirty="0">
                <a:solidFill>
                  <a:schemeClr val="tx2"/>
                </a:solidFill>
              </a:rPr>
              <a:t>Step 2:</a:t>
            </a:r>
            <a:r>
              <a:rPr lang="en-US" dirty="0"/>
              <a:t> Execute</a:t>
            </a:r>
          </a:p>
          <a:p>
            <a:r>
              <a:rPr lang="en-US" b="1" u="sng" dirty="0">
                <a:solidFill>
                  <a:schemeClr val="tx2"/>
                </a:solidFill>
              </a:rPr>
              <a:t>Step 3:</a:t>
            </a:r>
            <a:r>
              <a:rPr lang="en-US" dirty="0"/>
              <a:t> Like above, you can add all command into 1 file (ex </a:t>
            </a:r>
            <a:r>
              <a:rPr lang="en-US" i="1" dirty="0"/>
              <a:t>“</a:t>
            </a:r>
            <a:r>
              <a:rPr lang="en-US" i="1" dirty="0" err="1"/>
              <a:t>go_gui</a:t>
            </a:r>
            <a:r>
              <a:rPr lang="en-US" i="1" dirty="0"/>
              <a:t>”</a:t>
            </a:r>
            <a:r>
              <a:rPr lang="en-US" dirty="0"/>
              <a:t> file) and execute only: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77642" y="2204864"/>
            <a:ext cx="4032448" cy="12157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cd /home/</a:t>
            </a:r>
            <a:r>
              <a:rPr lang="en-US" dirty="0" err="1"/>
              <a:t>share_file</a:t>
            </a:r>
            <a:r>
              <a:rPr lang="en-US" dirty="0"/>
              <a:t>/cadence/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source </a:t>
            </a:r>
            <a:r>
              <a:rPr lang="en-US" dirty="0" err="1"/>
              <a:t>add_path</a:t>
            </a:r>
            <a:endParaRPr lang="en-US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source </a:t>
            </a:r>
            <a:r>
              <a:rPr lang="en-US" dirty="0" err="1"/>
              <a:t>add_license</a:t>
            </a:r>
            <a:endParaRPr lang="en-US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cd -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072680" y="3517581"/>
            <a:ext cx="2607320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 err="1">
                <a:solidFill>
                  <a:srgbClr val="FF0000"/>
                </a:solidFill>
              </a:rPr>
              <a:t>simvision</a:t>
            </a:r>
            <a:r>
              <a:rPr lang="en-US" dirty="0"/>
              <a:t> -64 &amp;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8771966" y="4046875"/>
            <a:ext cx="1152128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%&gt; </a:t>
            </a:r>
            <a:r>
              <a:rPr lang="en-US" dirty="0" err="1"/>
              <a:t>go_gui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37E95C-7F35-47B0-9E1B-70A6851B5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52" y="4353245"/>
            <a:ext cx="5889200" cy="17953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1079444" y="4656266"/>
            <a:ext cx="1440160" cy="289768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93260" y="4604588"/>
            <a:ext cx="1905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</a:rPr>
              <a:t>Don’t forget to add this line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19604" y="4802018"/>
            <a:ext cx="1973656" cy="0"/>
          </a:xfrm>
          <a:prstGeom prst="straightConnector1">
            <a:avLst/>
          </a:prstGeom>
          <a:ln w="38100"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23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Waveform by GUI (2/4)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0574" y="1800000"/>
            <a:ext cx="9028500" cy="1412694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4:</a:t>
            </a:r>
            <a:r>
              <a:rPr lang="en-US" dirty="0"/>
              <a:t> The GUI will be opened like below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2232941"/>
            <a:ext cx="9906000" cy="3849562"/>
            <a:chOff x="0" y="2232941"/>
            <a:chExt cx="9906000" cy="384956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276872"/>
              <a:ext cx="9906000" cy="38056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Rectangle 13"/>
            <p:cNvSpPr/>
            <p:nvPr/>
          </p:nvSpPr>
          <p:spPr>
            <a:xfrm>
              <a:off x="3512840" y="3544682"/>
              <a:ext cx="6336704" cy="2404598"/>
            </a:xfrm>
            <a:prstGeom prst="rect">
              <a:avLst/>
            </a:prstGeom>
            <a:noFill/>
            <a:ln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01072" y="3663860"/>
              <a:ext cx="19058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3399"/>
                  </a:solidFill>
                </a:rPr>
                <a:t>Waveform’s display area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72680" y="4179687"/>
              <a:ext cx="914585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Signal name area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404" y="2232941"/>
              <a:ext cx="9892596" cy="908027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02409" y="2239469"/>
              <a:ext cx="17467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Tool bar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00672" y="3544682"/>
              <a:ext cx="986593" cy="240459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3207" y="4869160"/>
              <a:ext cx="1741441" cy="72008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5751" y="4892717"/>
              <a:ext cx="155488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Signal name area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4183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00" y="936000"/>
            <a:ext cx="6922500" cy="443198"/>
          </a:xfrm>
        </p:spPr>
        <p:txBody>
          <a:bodyPr/>
          <a:lstStyle/>
          <a:p>
            <a:r>
              <a:rPr lang="en-US" dirty="0"/>
              <a:t>Open Waveform by GUI (3/4)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266" y="1800000"/>
            <a:ext cx="4734434" cy="295466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Step 5:</a:t>
            </a:r>
            <a:r>
              <a:rPr lang="en-US" dirty="0"/>
              <a:t> Click </a:t>
            </a:r>
            <a:r>
              <a:rPr lang="en-US" b="1" dirty="0"/>
              <a:t>“File”</a:t>
            </a:r>
            <a:r>
              <a:rPr lang="en-US" dirty="0"/>
              <a:t> </a:t>
            </a:r>
            <a:r>
              <a:rPr lang="en-US" b="1" dirty="0"/>
              <a:t>-&gt;</a:t>
            </a:r>
            <a:r>
              <a:rPr lang="en-US" dirty="0"/>
              <a:t> “</a:t>
            </a:r>
            <a:r>
              <a:rPr lang="en-US" b="1" dirty="0"/>
              <a:t>Open Database”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" y="2565817"/>
            <a:ext cx="4970882" cy="18571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51058" y="2693081"/>
            <a:ext cx="221422" cy="231863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198" y="3140968"/>
            <a:ext cx="1864466" cy="141117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434" y="2565817"/>
            <a:ext cx="3817046" cy="36556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Content Placeholder 3"/>
          <p:cNvSpPr txBox="1">
            <a:spLocks/>
          </p:cNvSpPr>
          <p:nvPr/>
        </p:nvSpPr>
        <p:spPr>
          <a:xfrm>
            <a:off x="5457056" y="1800000"/>
            <a:ext cx="4248472" cy="590931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>
                <a:solidFill>
                  <a:schemeClr val="tx2"/>
                </a:solidFill>
              </a:rPr>
              <a:t>Step 6:</a:t>
            </a:r>
            <a:r>
              <a:rPr lang="en-US" dirty="0"/>
              <a:t> Choose Waveform file -&gt; </a:t>
            </a:r>
            <a:r>
              <a:rPr lang="en-US" b="1" dirty="0"/>
              <a:t>“Open &amp; Dismiss”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32724" y="5949280"/>
            <a:ext cx="896540" cy="213125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7864"/>
      </p:ext>
    </p:extLst>
  </p:cSld>
  <p:clrMapOvr>
    <a:masterClrMapping/>
  </p:clrMapOvr>
</p:sld>
</file>

<file path=ppt/theme/theme1.xml><?xml version="1.0" encoding="utf-8"?>
<a:theme xmlns:a="http://schemas.openxmlformats.org/drawingml/2006/main" name="Renesas 2015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ntative_Renesas_PPT_for_CC_16_9__2015_08.pptx" id="{5603F6B3-4C6E-4E92-8ECA-4417D8F4684A}" vid="{E94785EC-3B00-43E5-8E8D-4E15F8F78F85}"/>
    </a:ext>
  </a:extLst>
</a:theme>
</file>

<file path=ppt/theme/theme2.xml><?xml version="1.0" encoding="utf-8"?>
<a:theme xmlns:a="http://schemas.openxmlformats.org/drawingml/2006/main" name="Renesas 2015_confidential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ntative_Renesas_PPT_for_CC_16_9__2015_08.pptx" id="{5603F6B3-4C6E-4E92-8ECA-4417D8F4684A}" vid="{E94785EC-3B00-43E5-8E8D-4E15F8F78F85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Tentative_Renesas_PPT_for_CC_16_9__2015_08</Template>
  <TotalTime>69583</TotalTime>
  <Words>974</Words>
  <Application>Microsoft Office PowerPoint</Application>
  <PresentationFormat>A4 Paper (210x297 mm)</PresentationFormat>
  <Paragraphs>115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Narrow</vt:lpstr>
      <vt:lpstr>Calibri</vt:lpstr>
      <vt:lpstr>Symbol</vt:lpstr>
      <vt:lpstr>Wingdings</vt:lpstr>
      <vt:lpstr>Renesas 2015</vt:lpstr>
      <vt:lpstr>Renesas 2015_confidential</vt:lpstr>
      <vt:lpstr>PowerPoint Presentation</vt:lpstr>
      <vt:lpstr>Overview</vt:lpstr>
      <vt:lpstr>Getting Started</vt:lpstr>
      <vt:lpstr>Simulate with Xcelium (1/2)</vt:lpstr>
      <vt:lpstr>Simulate with Xcelium (2/2)</vt:lpstr>
      <vt:lpstr>Generate Waveform file</vt:lpstr>
      <vt:lpstr>Open Waveform by GUI (1/4)</vt:lpstr>
      <vt:lpstr>Open Waveform by GUI (2/4)</vt:lpstr>
      <vt:lpstr>Open Waveform by GUI (3/4)</vt:lpstr>
      <vt:lpstr>Open Waveform by GUI (4/4)</vt:lpstr>
      <vt:lpstr>Some useful buttons in GUI (1/3)</vt:lpstr>
      <vt:lpstr>Some useful buttons in GUI (2/3)</vt:lpstr>
      <vt:lpstr>Some useful buttons in GUI (3/3)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Conformal_LEC_Overview</dc:title>
  <dc:creator>TuanTran</dc:creator>
  <cp:lastModifiedBy>Trần Anh Kiệt</cp:lastModifiedBy>
  <cp:revision>956</cp:revision>
  <dcterms:created xsi:type="dcterms:W3CDTF">2015-08-18T12:30:57Z</dcterms:created>
  <dcterms:modified xsi:type="dcterms:W3CDTF">2024-03-05T05:55:56Z</dcterms:modified>
</cp:coreProperties>
</file>