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9" r:id="rId3"/>
    <p:sldId id="258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22FF6-7F46-646E-1B1C-94B2C711652B}" v="2" dt="2024-04-03T07:19:43.721"/>
    <p1510:client id="{4AF2BA01-8BED-F8A7-5AB0-3492A72DE7CB}" v="341" dt="2024-04-02T15:16:19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úc Nghị Huỳnh" userId="S::nghihp@hcmut.edu.vn::bfcf34f4-eebe-4495-bd3b-105bbfe8f05f" providerId="AD" clId="Web-{4AF2BA01-8BED-F8A7-5AB0-3492A72DE7CB}"/>
    <pc:docChg chg="addSld modSld sldOrd">
      <pc:chgData name="Phúc Nghị Huỳnh" userId="S::nghihp@hcmut.edu.vn::bfcf34f4-eebe-4495-bd3b-105bbfe8f05f" providerId="AD" clId="Web-{4AF2BA01-8BED-F8A7-5AB0-3492A72DE7CB}" dt="2024-04-02T15:16:19.038" v="336" actId="20577"/>
      <pc:docMkLst>
        <pc:docMk/>
      </pc:docMkLst>
      <pc:sldChg chg="modSp">
        <pc:chgData name="Phúc Nghị Huỳnh" userId="S::nghihp@hcmut.edu.vn::bfcf34f4-eebe-4495-bd3b-105bbfe8f05f" providerId="AD" clId="Web-{4AF2BA01-8BED-F8A7-5AB0-3492A72DE7CB}" dt="2024-04-02T15:16:19.038" v="336" actId="20577"/>
        <pc:sldMkLst>
          <pc:docMk/>
          <pc:sldMk cId="531512199" sldId="295"/>
        </pc:sldMkLst>
        <pc:spChg chg="mod">
          <ac:chgData name="Phúc Nghị Huỳnh" userId="S::nghihp@hcmut.edu.vn::bfcf34f4-eebe-4495-bd3b-105bbfe8f05f" providerId="AD" clId="Web-{4AF2BA01-8BED-F8A7-5AB0-3492A72DE7CB}" dt="2024-04-02T15:16:19.038" v="336" actId="20577"/>
          <ac:spMkLst>
            <pc:docMk/>
            <pc:sldMk cId="531512199" sldId="295"/>
            <ac:spMk id="3" creationId="{644595AB-D956-F262-4B60-D7976E358E7F}"/>
          </ac:spMkLst>
        </pc:spChg>
      </pc:sldChg>
      <pc:sldChg chg="modSp">
        <pc:chgData name="Phúc Nghị Huỳnh" userId="S::nghihp@hcmut.edu.vn::bfcf34f4-eebe-4495-bd3b-105bbfe8f05f" providerId="AD" clId="Web-{4AF2BA01-8BED-F8A7-5AB0-3492A72DE7CB}" dt="2024-04-02T15:09:51.315" v="227" actId="20577"/>
        <pc:sldMkLst>
          <pc:docMk/>
          <pc:sldMk cId="2955624968" sldId="303"/>
        </pc:sldMkLst>
        <pc:spChg chg="mod">
          <ac:chgData name="Phúc Nghị Huỳnh" userId="S::nghihp@hcmut.edu.vn::bfcf34f4-eebe-4495-bd3b-105bbfe8f05f" providerId="AD" clId="Web-{4AF2BA01-8BED-F8A7-5AB0-3492A72DE7CB}" dt="2024-04-02T15:09:51.315" v="227" actId="20577"/>
          <ac:spMkLst>
            <pc:docMk/>
            <pc:sldMk cId="2955624968" sldId="303"/>
            <ac:spMk id="8" creationId="{AB0A2817-2830-036A-4F39-AFA6683BEEDC}"/>
          </ac:spMkLst>
        </pc:spChg>
      </pc:sldChg>
      <pc:sldChg chg="modSp">
        <pc:chgData name="Phúc Nghị Huỳnh" userId="S::nghihp@hcmut.edu.vn::bfcf34f4-eebe-4495-bd3b-105bbfe8f05f" providerId="AD" clId="Web-{4AF2BA01-8BED-F8A7-5AB0-3492A72DE7CB}" dt="2024-04-02T14:30:30.017" v="62" actId="20577"/>
        <pc:sldMkLst>
          <pc:docMk/>
          <pc:sldMk cId="4218239371" sldId="304"/>
        </pc:sldMkLst>
        <pc:spChg chg="mod">
          <ac:chgData name="Phúc Nghị Huỳnh" userId="S::nghihp@hcmut.edu.vn::bfcf34f4-eebe-4495-bd3b-105bbfe8f05f" providerId="AD" clId="Web-{4AF2BA01-8BED-F8A7-5AB0-3492A72DE7CB}" dt="2024-04-02T14:30:30.017" v="62" actId="20577"/>
          <ac:spMkLst>
            <pc:docMk/>
            <pc:sldMk cId="4218239371" sldId="304"/>
            <ac:spMk id="8" creationId="{AB0A2817-2830-036A-4F39-AFA6683BEEDC}"/>
          </ac:spMkLst>
        </pc:spChg>
      </pc:sldChg>
      <pc:sldChg chg="addSp delSp modSp add replId">
        <pc:chgData name="Phúc Nghị Huỳnh" userId="S::nghihp@hcmut.edu.vn::bfcf34f4-eebe-4495-bd3b-105bbfe8f05f" providerId="AD" clId="Web-{4AF2BA01-8BED-F8A7-5AB0-3492A72DE7CB}" dt="2024-04-02T15:00:44.764" v="157" actId="14100"/>
        <pc:sldMkLst>
          <pc:docMk/>
          <pc:sldMk cId="1464126735" sldId="305"/>
        </pc:sldMkLst>
        <pc:spChg chg="mod">
          <ac:chgData name="Phúc Nghị Huỳnh" userId="S::nghihp@hcmut.edu.vn::bfcf34f4-eebe-4495-bd3b-105bbfe8f05f" providerId="AD" clId="Web-{4AF2BA01-8BED-F8A7-5AB0-3492A72DE7CB}" dt="2024-04-02T14:36:07.980" v="124" actId="20577"/>
          <ac:spMkLst>
            <pc:docMk/>
            <pc:sldMk cId="1464126735" sldId="305"/>
            <ac:spMk id="8" creationId="{AB0A2817-2830-036A-4F39-AFA6683BEEDC}"/>
          </ac:spMkLst>
        </pc:spChg>
        <pc:picChg chg="add mod">
          <ac:chgData name="Phúc Nghị Huỳnh" userId="S::nghihp@hcmut.edu.vn::bfcf34f4-eebe-4495-bd3b-105bbfe8f05f" providerId="AD" clId="Web-{4AF2BA01-8BED-F8A7-5AB0-3492A72DE7CB}" dt="2024-04-02T15:00:44.764" v="157" actId="14100"/>
          <ac:picMkLst>
            <pc:docMk/>
            <pc:sldMk cId="1464126735" sldId="305"/>
            <ac:picMk id="4" creationId="{63E8639F-49D1-08AB-BC91-5F6BFB091CFA}"/>
          </ac:picMkLst>
        </pc:picChg>
        <pc:picChg chg="del">
          <ac:chgData name="Phúc Nghị Huỳnh" userId="S::nghihp@hcmut.edu.vn::bfcf34f4-eebe-4495-bd3b-105bbfe8f05f" providerId="AD" clId="Web-{4AF2BA01-8BED-F8A7-5AB0-3492A72DE7CB}" dt="2024-04-02T14:32:32.755" v="63"/>
          <ac:picMkLst>
            <pc:docMk/>
            <pc:sldMk cId="1464126735" sldId="305"/>
            <ac:picMk id="6" creationId="{BAEC36E3-A4C9-BA49-7B73-BDDABCC88B8A}"/>
          </ac:picMkLst>
        </pc:picChg>
      </pc:sldChg>
      <pc:sldChg chg="addSp delSp modSp add ord replId">
        <pc:chgData name="Phúc Nghị Huỳnh" userId="S::nghihp@hcmut.edu.vn::bfcf34f4-eebe-4495-bd3b-105bbfe8f05f" providerId="AD" clId="Web-{4AF2BA01-8BED-F8A7-5AB0-3492A72DE7CB}" dt="2024-04-02T15:10:49.707" v="242" actId="14100"/>
        <pc:sldMkLst>
          <pc:docMk/>
          <pc:sldMk cId="628445608" sldId="306"/>
        </pc:sldMkLst>
        <pc:spChg chg="mod">
          <ac:chgData name="Phúc Nghị Huỳnh" userId="S::nghihp@hcmut.edu.vn::bfcf34f4-eebe-4495-bd3b-105bbfe8f05f" providerId="AD" clId="Web-{4AF2BA01-8BED-F8A7-5AB0-3492A72DE7CB}" dt="2024-04-02T14:37:12.044" v="128" actId="20577"/>
          <ac:spMkLst>
            <pc:docMk/>
            <pc:sldMk cId="628445608" sldId="306"/>
            <ac:spMk id="2" creationId="{F8EEFA79-162D-EF18-163D-CF5C8C4E6A5B}"/>
          </ac:spMkLst>
        </pc:spChg>
        <pc:spChg chg="mod">
          <ac:chgData name="Phúc Nghị Huỳnh" userId="S::nghihp@hcmut.edu.vn::bfcf34f4-eebe-4495-bd3b-105bbfe8f05f" providerId="AD" clId="Web-{4AF2BA01-8BED-F8A7-5AB0-3492A72DE7CB}" dt="2024-04-02T15:10:49.707" v="242" actId="14100"/>
          <ac:spMkLst>
            <pc:docMk/>
            <pc:sldMk cId="628445608" sldId="306"/>
            <ac:spMk id="8" creationId="{AB0A2817-2830-036A-4F39-AFA6683BEEDC}"/>
          </ac:spMkLst>
        </pc:spChg>
        <pc:picChg chg="add del mod">
          <ac:chgData name="Phúc Nghị Huỳnh" userId="S::nghihp@hcmut.edu.vn::bfcf34f4-eebe-4495-bd3b-105bbfe8f05f" providerId="AD" clId="Web-{4AF2BA01-8BED-F8A7-5AB0-3492A72DE7CB}" dt="2024-04-02T15:10:42.160" v="241"/>
          <ac:picMkLst>
            <pc:docMk/>
            <pc:sldMk cId="628445608" sldId="306"/>
            <ac:picMk id="4" creationId="{525539C2-9929-D39E-8F92-EBFDEFE09168}"/>
          </ac:picMkLst>
        </pc:picChg>
        <pc:picChg chg="del">
          <ac:chgData name="Phúc Nghị Huỳnh" userId="S::nghihp@hcmut.edu.vn::bfcf34f4-eebe-4495-bd3b-105bbfe8f05f" providerId="AD" clId="Web-{4AF2BA01-8BED-F8A7-5AB0-3492A72DE7CB}" dt="2024-04-02T15:00:27.576" v="152"/>
          <ac:picMkLst>
            <pc:docMk/>
            <pc:sldMk cId="628445608" sldId="306"/>
            <ac:picMk id="5" creationId="{D0D779C7-A534-CF46-0633-BC210A5CB42C}"/>
          </ac:picMkLst>
        </pc:picChg>
      </pc:sldChg>
      <pc:sldChg chg="addSp delSp modSp add replId">
        <pc:chgData name="Phúc Nghị Huỳnh" userId="S::nghihp@hcmut.edu.vn::bfcf34f4-eebe-4495-bd3b-105bbfe8f05f" providerId="AD" clId="Web-{4AF2BA01-8BED-F8A7-5AB0-3492A72DE7CB}" dt="2024-04-02T15:14:18.318" v="306" actId="14100"/>
        <pc:sldMkLst>
          <pc:docMk/>
          <pc:sldMk cId="3272781467" sldId="307"/>
        </pc:sldMkLst>
        <pc:spChg chg="mod">
          <ac:chgData name="Phúc Nghị Huỳnh" userId="S::nghihp@hcmut.edu.vn::bfcf34f4-eebe-4495-bd3b-105bbfe8f05f" providerId="AD" clId="Web-{4AF2BA01-8BED-F8A7-5AB0-3492A72DE7CB}" dt="2024-04-02T15:14:18.318" v="306" actId="14100"/>
          <ac:spMkLst>
            <pc:docMk/>
            <pc:sldMk cId="3272781467" sldId="307"/>
            <ac:spMk id="8" creationId="{AB0A2817-2830-036A-4F39-AFA6683BEEDC}"/>
          </ac:spMkLst>
        </pc:spChg>
        <pc:picChg chg="add del">
          <ac:chgData name="Phúc Nghị Huỳnh" userId="S::nghihp@hcmut.edu.vn::bfcf34f4-eebe-4495-bd3b-105bbfe8f05f" providerId="AD" clId="Web-{4AF2BA01-8BED-F8A7-5AB0-3492A72DE7CB}" dt="2024-04-02T15:10:38.503" v="240"/>
          <ac:picMkLst>
            <pc:docMk/>
            <pc:sldMk cId="3272781467" sldId="307"/>
            <ac:picMk id="4" creationId="{525539C2-9929-D39E-8F92-EBFDEFE09168}"/>
          </ac:picMkLst>
        </pc:picChg>
      </pc:sldChg>
    </pc:docChg>
  </pc:docChgLst>
  <pc:docChgLst>
    <pc:chgData name="Phúc Nghị Huỳnh" userId="S::nghihp@hcmut.edu.vn::bfcf34f4-eebe-4495-bd3b-105bbfe8f05f" providerId="AD" clId="Web-{3FB22FF6-7F46-646E-1B1C-94B2C711652B}"/>
    <pc:docChg chg="modSld">
      <pc:chgData name="Phúc Nghị Huỳnh" userId="S::nghihp@hcmut.edu.vn::bfcf34f4-eebe-4495-bd3b-105bbfe8f05f" providerId="AD" clId="Web-{3FB22FF6-7F46-646E-1B1C-94B2C711652B}" dt="2024-04-03T07:19:42.315" v="0" actId="20577"/>
      <pc:docMkLst>
        <pc:docMk/>
      </pc:docMkLst>
      <pc:sldChg chg="modSp">
        <pc:chgData name="Phúc Nghị Huỳnh" userId="S::nghihp@hcmut.edu.vn::bfcf34f4-eebe-4495-bd3b-105bbfe8f05f" providerId="AD" clId="Web-{3FB22FF6-7F46-646E-1B1C-94B2C711652B}" dt="2024-04-03T07:19:42.315" v="0" actId="20577"/>
        <pc:sldMkLst>
          <pc:docMk/>
          <pc:sldMk cId="531512199" sldId="295"/>
        </pc:sldMkLst>
        <pc:spChg chg="mod">
          <ac:chgData name="Phúc Nghị Huỳnh" userId="S::nghihp@hcmut.edu.vn::bfcf34f4-eebe-4495-bd3b-105bbfe8f05f" providerId="AD" clId="Web-{3FB22FF6-7F46-646E-1B1C-94B2C711652B}" dt="2024-04-03T07:19:42.315" v="0" actId="20577"/>
          <ac:spMkLst>
            <pc:docMk/>
            <pc:sldMk cId="531512199" sldId="295"/>
            <ac:spMk id="3" creationId="{644595AB-D956-F262-4B60-D7976E358E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5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0" r:id="rId6"/>
    <p:sldLayoutId id="2147483806" r:id="rId7"/>
    <p:sldLayoutId id="2147483807" r:id="rId8"/>
    <p:sldLayoutId id="2147483808" r:id="rId9"/>
    <p:sldLayoutId id="2147483809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A514E-3759-AD99-A9F1-99973ACE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LAB4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3589-2060-5103-4D08-65A3023E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VIRTUOSO(CONT)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41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2664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A2817-2830-036A-4F39-AFA6683BEEDC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4876096" cy="4266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you draw layout, turn DRD Notify On</a:t>
            </a:r>
          </a:p>
          <a:p>
            <a:r>
              <a:rPr lang="en-US" dirty="0"/>
              <a:t>Now, place and route the components.</a:t>
            </a:r>
          </a:p>
          <a:p>
            <a:endParaRPr lang="en-US" i="1" dirty="0"/>
          </a:p>
          <a:p>
            <a:r>
              <a:rPr lang="en-US" i="1" dirty="0"/>
              <a:t>Read more: </a:t>
            </a:r>
          </a:p>
          <a:p>
            <a:r>
              <a:rPr lang="en-US" i="1" dirty="0"/>
              <a:t>- “CMOS VLSI Design”, section 1.5 “CMOS Fabrication and Layout”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D71C4-2B22-D35B-5230-70AF3FD6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03" y="2633493"/>
            <a:ext cx="514422" cy="476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2C6108-2EF2-835A-BB46-FBFF0CB3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383" y="1412575"/>
            <a:ext cx="187668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2664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A2817-2830-036A-4F39-AFA6683BEEDC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4876096" cy="4266473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sure that your layout contains no DRC violations. To check DRC, from the Layout, choose </a:t>
            </a:r>
            <a:r>
              <a:rPr lang="en-US" b="1" dirty="0"/>
              <a:t>PVS → Run DRC…</a:t>
            </a:r>
          </a:p>
          <a:p>
            <a:r>
              <a:rPr lang="en-US" sz="2000" dirty="0">
                <a:sym typeface="Wingdings" panose="05000000000000000000" pitchFamily="2" charset="2"/>
              </a:rPr>
              <a:t>The DRC Run Submission Form opens.</a:t>
            </a:r>
            <a:r>
              <a:rPr lang="en-US" dirty="0">
                <a:sym typeface="Wingdings" panose="05000000000000000000" pitchFamily="2" charset="2"/>
              </a:rPr>
              <a:t> </a:t>
            </a:r>
            <a:endParaRPr lang="en-US" sz="2000" dirty="0"/>
          </a:p>
          <a:p>
            <a:r>
              <a:rPr lang="en-US" dirty="0">
                <a:sym typeface="Wingdings" panose="05000000000000000000" pitchFamily="2" charset="2"/>
              </a:rPr>
              <a:t>Make sure to Turn on </a:t>
            </a:r>
            <a:r>
              <a:rPr lang="en-US" b="1" dirty="0">
                <a:sym typeface="Wingdings" panose="05000000000000000000" pitchFamily="2" charset="2"/>
              </a:rPr>
              <a:t>Start DRC DE.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Choose the</a:t>
            </a:r>
            <a:r>
              <a:rPr lang="en-US" sz="2000" dirty="0">
                <a:sym typeface="Wingdings" panose="05000000000000000000" pitchFamily="2" charset="2"/>
              </a:rPr>
              <a:t> following for the Run Directory:</a:t>
            </a:r>
            <a:endParaRPr lang="en-US" sz="2000" dirty="0"/>
          </a:p>
          <a:p>
            <a:r>
              <a:rPr lang="en-US" b="1" i="1" dirty="0"/>
              <a:t>“</a:t>
            </a:r>
            <a:r>
              <a:rPr lang="en-US" b="1" i="1" dirty="0" err="1"/>
              <a:t>testINV</a:t>
            </a:r>
            <a:r>
              <a:rPr lang="en-US" b="1" i="1" dirty="0"/>
              <a:t>/inv/</a:t>
            </a:r>
            <a:r>
              <a:rPr lang="en-US" b="1" i="1" dirty="0" err="1"/>
              <a:t>drc</a:t>
            </a:r>
            <a:r>
              <a:rPr lang="en-US" b="1" i="1" dirty="0"/>
              <a:t>”</a:t>
            </a:r>
            <a:endParaRPr lang="en-US" b="1" i="1"/>
          </a:p>
          <a:p>
            <a:r>
              <a:rPr lang="en-US" sz="2000" dirty="0"/>
              <a:t>Note that the tool will automatically create the folder </a:t>
            </a:r>
            <a:r>
              <a:rPr lang="en-US" sz="2000" b="1" dirty="0"/>
              <a:t>“</a:t>
            </a:r>
            <a:r>
              <a:rPr lang="en-US" sz="2000" b="1" dirty="0" err="1"/>
              <a:t>drc</a:t>
            </a:r>
            <a:r>
              <a:rPr lang="en-US" sz="2000" b="1" dirty="0"/>
              <a:t>” </a:t>
            </a:r>
            <a:r>
              <a:rPr lang="en-US" sz="2000" dirty="0"/>
              <a:t>in the inv folder.</a:t>
            </a:r>
            <a:r>
              <a:rPr lang="en-US" dirty="0"/>
              <a:t> 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i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779C7-A534-CF46-0633-BC210A5CB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09" y="768367"/>
            <a:ext cx="5338712" cy="53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2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2664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A2817-2830-036A-4F39-AFA6683BEEDC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4750526" cy="4266473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</a:t>
            </a:r>
            <a:r>
              <a:rPr lang="en-US" b="1" dirty="0"/>
              <a:t>Rules</a:t>
            </a:r>
            <a:r>
              <a:rPr lang="en-US" dirty="0"/>
              <a:t> tab, </a:t>
            </a:r>
            <a:r>
              <a:rPr lang="en-US" sz="2000" dirty="0"/>
              <a:t>Set the Technology and Rule Set from the drop-down list to gpdk045_pvs and default, respectively.</a:t>
            </a:r>
            <a:r>
              <a:rPr lang="en-US" dirty="0"/>
              <a:t> 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/>
              <a:t>Input </a:t>
            </a:r>
            <a:r>
              <a:rPr lang="en-US" sz="2000" dirty="0"/>
              <a:t>and</a:t>
            </a:r>
            <a:r>
              <a:rPr lang="en-US" sz="2000" b="1" dirty="0"/>
              <a:t> Output </a:t>
            </a:r>
            <a:r>
              <a:rPr lang="en-US" sz="2000" dirty="0"/>
              <a:t>parameters are set by default.</a:t>
            </a:r>
          </a:p>
          <a:p>
            <a:r>
              <a:rPr lang="en-US" sz="2000" dirty="0"/>
              <a:t>Click </a:t>
            </a:r>
            <a:r>
              <a:rPr lang="en-US" sz="2000" b="1" dirty="0"/>
              <a:t>Submit </a:t>
            </a:r>
            <a:r>
              <a:rPr lang="en-US" sz="2000" dirty="0"/>
              <a:t>and the verification should be running.</a:t>
            </a:r>
            <a:r>
              <a:rPr lang="en-US" dirty="0"/>
              <a:t> </a:t>
            </a:r>
            <a:endParaRPr lang="en-US" sz="2000" dirty="0"/>
          </a:p>
          <a:p>
            <a:r>
              <a:rPr lang="en-US" dirty="0"/>
              <a:t>DRC will check design against strict rules and report violations. The rules can be found in the folder "docs" of the </a:t>
            </a:r>
            <a:r>
              <a:rPr lang="en-US" dirty="0" err="1"/>
              <a:t>pdk</a:t>
            </a:r>
            <a:endParaRPr lang="en-US" sz="2000" dirty="0" err="1"/>
          </a:p>
          <a:p>
            <a:endParaRPr lang="en-US" dirty="0"/>
          </a:p>
          <a:p>
            <a:endParaRPr lang="en-US" i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C36E3-A4C9-BA49-7B73-BDDABCC8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76" y="665359"/>
            <a:ext cx="5551497" cy="55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2664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A2817-2830-036A-4F39-AFA6683BEEDC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4750526" cy="426647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errors must be fixed before proceeding with the module.</a:t>
            </a:r>
            <a:endParaRPr lang="vi-VN" dirty="0"/>
          </a:p>
          <a:p>
            <a:r>
              <a:rPr lang="en-US" dirty="0"/>
              <a:t>If the layout does not violate any of the rule, the Results Viewer window will be empty.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Close this windows.</a:t>
            </a:r>
          </a:p>
          <a:p>
            <a:endParaRPr lang="en-US" dirty="0"/>
          </a:p>
          <a:p>
            <a:endParaRPr lang="en-US" i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Hình ảnh 3" descr="Ảnh có chứa văn bản, ảnh chụp màn hình, phần mềm, màn hình&#10;&#10;Mô tả được tự động tạo">
            <a:extLst>
              <a:ext uri="{FF2B5EF4-FFF2-40B4-BE49-F238E27FC236}">
                <a16:creationId xmlns:a16="http://schemas.microsoft.com/office/drawing/2014/main" id="{63E8639F-49D1-08AB-BC91-5F6BFB09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11" y="2104278"/>
            <a:ext cx="5647766" cy="33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2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2664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A2817-2830-036A-4F39-AFA6683BEEDC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9873919" cy="426647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LVS compares the layout with the schematic, and report whether they correspond to each other or not.</a:t>
            </a:r>
          </a:p>
          <a:p>
            <a:r>
              <a:rPr lang="en-US" dirty="0"/>
              <a:t>To check LVS, choose </a:t>
            </a:r>
            <a:r>
              <a:rPr lang="en-US" b="1" dirty="0"/>
              <a:t>PVS </a:t>
            </a:r>
            <a:r>
              <a:rPr lang="en-US" b="1" dirty="0">
                <a:ea typeface="+mn-lt"/>
                <a:cs typeface="+mn-lt"/>
              </a:rPr>
              <a:t>→</a:t>
            </a:r>
            <a:r>
              <a:rPr lang="en-US" b="1" dirty="0"/>
              <a:t> Run LVS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DRC Run Submission Form opens. 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Make sure to Turn on Start LVS DE.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Choose the following for the Run Directory: </a:t>
            </a: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“</a:t>
            </a:r>
            <a:r>
              <a:rPr lang="en-US" i="1" err="1">
                <a:ea typeface="+mn-lt"/>
                <a:cs typeface="+mn-lt"/>
              </a:rPr>
              <a:t>testINV</a:t>
            </a:r>
            <a:r>
              <a:rPr lang="en-US" i="1" dirty="0">
                <a:ea typeface="+mn-lt"/>
                <a:cs typeface="+mn-lt"/>
              </a:rPr>
              <a:t>/inv/</a:t>
            </a:r>
            <a:r>
              <a:rPr lang="en-US" i="1" err="1">
                <a:ea typeface="+mn-lt"/>
                <a:cs typeface="+mn-lt"/>
              </a:rPr>
              <a:t>pvs</a:t>
            </a:r>
            <a:r>
              <a:rPr lang="en-US" i="1" dirty="0"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Note that the tool will automatically create the folder “</a:t>
            </a:r>
            <a:r>
              <a:rPr lang="en-US" dirty="0" err="1">
                <a:ea typeface="+mn-lt"/>
                <a:cs typeface="+mn-lt"/>
              </a:rPr>
              <a:t>pvs</a:t>
            </a:r>
            <a:r>
              <a:rPr lang="en-US" dirty="0">
                <a:ea typeface="+mn-lt"/>
                <a:cs typeface="+mn-lt"/>
              </a:rPr>
              <a:t>” in the inv folder.</a:t>
            </a:r>
          </a:p>
          <a:p>
            <a:endParaRPr lang="en-US" i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2664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A2817-2830-036A-4F39-AFA6683BEEDC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6949184" cy="331397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On Rules tab, Set the Technology and Rule Set from the drop-down list to gpdk045_pvs and default, respectively. </a:t>
            </a:r>
            <a:endParaRPr lang="vi-VN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Input and Output parameters are set by default. </a:t>
            </a:r>
          </a:p>
          <a:p>
            <a:r>
              <a:rPr lang="en-US" dirty="0">
                <a:ea typeface="+mn-lt"/>
                <a:cs typeface="+mn-lt"/>
              </a:rPr>
              <a:t>Click Submit and the verification should be running.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 the comparison results in a match, click No to close the form. Otherwise, click Yes, the errors will be clearly stated along with how to fix them.</a:t>
            </a:r>
          </a:p>
          <a:p>
            <a:endParaRPr lang="en-US" dirty="0"/>
          </a:p>
        </p:txBody>
      </p:sp>
      <p:pic>
        <p:nvPicPr>
          <p:cNvPr id="4" name="Hình ảnh 3" descr="Ảnh có chứa văn bản, Phông chữ, ảnh chụp màn hình, số&#10;&#10;Mô tả được tự động tạo">
            <a:extLst>
              <a:ext uri="{FF2B5EF4-FFF2-40B4-BE49-F238E27FC236}">
                <a16:creationId xmlns:a16="http://schemas.microsoft.com/office/drawing/2014/main" id="{525539C2-9929-D39E-8F92-EBFDEFE0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52" y="2806513"/>
            <a:ext cx="2376767" cy="15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09B7-7110-CB0E-3496-B5BB70E3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95AB-D956-F262-4B60-D7976E35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Each group submits the </a:t>
            </a:r>
            <a:r>
              <a:rPr lang="en-US" b="1" dirty="0"/>
              <a:t>layout design, DRC report, and LVS report in a PDF file.</a:t>
            </a:r>
          </a:p>
        </p:txBody>
      </p:sp>
    </p:spTree>
    <p:extLst>
      <p:ext uri="{BB962C8B-B14F-4D97-AF65-F5344CB8AC3E}">
        <p14:creationId xmlns:p14="http://schemas.microsoft.com/office/powerpoint/2010/main" val="53151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3EF1-2CB3-1660-6B1F-37A5D68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4530-E4B3-3337-2819-B0A31D0E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Virtuoso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Schematic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Layout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DRC</a:t>
            </a:r>
          </a:p>
        </p:txBody>
      </p:sp>
    </p:spTree>
    <p:extLst>
      <p:ext uri="{BB962C8B-B14F-4D97-AF65-F5344CB8AC3E}">
        <p14:creationId xmlns:p14="http://schemas.microsoft.com/office/powerpoint/2010/main" val="234137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768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From the Schematic view (section 3), select  Launch → Layout XL.</a:t>
            </a:r>
          </a:p>
          <a:p>
            <a:r>
              <a:rPr lang="en-US" dirty="0"/>
              <a:t>Choose </a:t>
            </a:r>
            <a:r>
              <a:rPr lang="en-US" b="1" dirty="0"/>
              <a:t>Create New.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127E681-3F0B-4E0A-4D31-9BE1C86E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623146"/>
            <a:ext cx="5392751" cy="52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76800" cy="4266473"/>
          </a:xfrm>
        </p:spPr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87DAE-349E-7D50-F0E6-C5B4EDD2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97" y="2270761"/>
            <a:ext cx="3620005" cy="355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4C233B-6EAC-7D82-5900-8B49F3941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89"/>
          <a:stretch/>
        </p:blipFill>
        <p:spPr>
          <a:xfrm>
            <a:off x="7067494" y="2270761"/>
            <a:ext cx="4420217" cy="32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768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Then draw the layout for the inv cell. </a:t>
            </a:r>
          </a:p>
          <a:p>
            <a:r>
              <a:rPr lang="en-US" dirty="0"/>
              <a:t>Choose Connectivity → Generate → All From Source.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1DB2A-BDF1-229F-8870-43CD4EA4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591401"/>
            <a:ext cx="556337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2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76800" cy="4266473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005DAA"/>
              </a:buClr>
            </a:pPr>
            <a:r>
              <a:rPr lang="en-US" sz="2000" dirty="0"/>
              <a:t>The Generate Layout window opens, uncheck the PR Boundary and click on the I/O Pins tab.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4FD02-CC97-850E-FEC4-E7D4E195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0" y="565768"/>
            <a:ext cx="5529013" cy="55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5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76800" cy="4266473"/>
          </a:xfrm>
        </p:spPr>
        <p:txBody>
          <a:bodyPr/>
          <a:lstStyle/>
          <a:p>
            <a:pPr>
              <a:buClr>
                <a:srgbClr val="005DAA"/>
              </a:buClr>
            </a:pPr>
            <a:r>
              <a:rPr lang="en-US" sz="2000" dirty="0"/>
              <a:t>Change the Layer to “Metal1 pin” from the drop-down list and click on Apply. </a:t>
            </a:r>
          </a:p>
          <a:p>
            <a:pPr>
              <a:buClr>
                <a:srgbClr val="005DAA"/>
              </a:buClr>
            </a:pPr>
            <a:r>
              <a:rPr lang="en-US" sz="2000" dirty="0"/>
              <a:t>Select “Create Label As”, choose “Label”, and click on Options.</a:t>
            </a:r>
          </a:p>
          <a:p>
            <a:pPr>
              <a:buClr>
                <a:srgbClr val="005DAA"/>
              </a:buClr>
            </a:pPr>
            <a:r>
              <a:rPr lang="en-US" sz="2000" dirty="0"/>
              <a:t>Change the “Set Pin Label Text Style” form as shown in the figure.</a:t>
            </a:r>
          </a:p>
          <a:p>
            <a:pPr>
              <a:buClr>
                <a:srgbClr val="005DAA"/>
              </a:buClr>
            </a:pPr>
            <a:r>
              <a:rPr lang="en-US" sz="2000" dirty="0"/>
              <a:t>Click OK to close the Set Pin Label Text Style form and the Generate Layout form</a:t>
            </a:r>
            <a:endParaRPr lang="en-US" dirty="0"/>
          </a:p>
          <a:p>
            <a:r>
              <a:rPr lang="en-US" sz="2000" dirty="0"/>
              <a:t>Press </a:t>
            </a:r>
            <a:r>
              <a:rPr lang="en-US" sz="2000" b="1" dirty="0"/>
              <a:t>Shift + F </a:t>
            </a:r>
            <a:r>
              <a:rPr lang="en-US" sz="2000" dirty="0"/>
              <a:t>to view the terminals of each transistor.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61302-D989-0687-00BE-88FDBAA7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3" y="2086359"/>
            <a:ext cx="3892728" cy="3921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EFCFA-45C7-59D4-AC4D-04376D3C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1" y="2086359"/>
            <a:ext cx="1641371" cy="28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266473"/>
          </a:xfrm>
        </p:spPr>
        <p:txBody>
          <a:bodyPr/>
          <a:lstStyle/>
          <a:p>
            <a:r>
              <a:rPr lang="en-US" sz="2000" dirty="0"/>
              <a:t>Press </a:t>
            </a:r>
            <a:r>
              <a:rPr lang="en-US" sz="2000" b="1" dirty="0"/>
              <a:t>Shift + F </a:t>
            </a:r>
            <a:r>
              <a:rPr lang="en-US" sz="2000" dirty="0"/>
              <a:t>to view the terminals of each transistor. </a:t>
            </a:r>
          </a:p>
          <a:p>
            <a:pPr>
              <a:buClr>
                <a:srgbClr val="005DAA"/>
              </a:buClr>
            </a:pPr>
            <a:r>
              <a:rPr lang="en-US" sz="1800" dirty="0"/>
              <a:t>In order to make things easier, some useful </a:t>
            </a:r>
            <a:r>
              <a:rPr lang="en-US" sz="1800" dirty="0" err="1"/>
              <a:t>keybinds</a:t>
            </a:r>
            <a:r>
              <a:rPr lang="en-US" sz="1800" dirty="0"/>
              <a:t> are mentioned below: </a:t>
            </a:r>
          </a:p>
          <a:p>
            <a:pPr lvl="1">
              <a:buClr>
                <a:srgbClr val="005DAA"/>
              </a:buClr>
            </a:pPr>
            <a:r>
              <a:rPr lang="en-US" sz="1600" dirty="0">
                <a:solidFill>
                  <a:schemeClr val="tx1"/>
                </a:solidFill>
              </a:rPr>
              <a:t>To move any object: </a:t>
            </a:r>
            <a:r>
              <a:rPr lang="en-US" sz="1600" b="1" dirty="0">
                <a:solidFill>
                  <a:schemeClr val="tx1"/>
                </a:solidFill>
              </a:rPr>
              <a:t>M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005DAA"/>
              </a:buClr>
            </a:pPr>
            <a:r>
              <a:rPr lang="en-US" sz="1600" dirty="0">
                <a:solidFill>
                  <a:schemeClr val="tx1"/>
                </a:solidFill>
              </a:rPr>
              <a:t>To draw a rectangle: </a:t>
            </a:r>
            <a:r>
              <a:rPr lang="en-US" sz="1600" b="1" dirty="0">
                <a:solidFill>
                  <a:schemeClr val="tx1"/>
                </a:solidFill>
              </a:rPr>
              <a:t>R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005DAA"/>
              </a:buClr>
            </a:pPr>
            <a:r>
              <a:rPr lang="en-US" sz="1600" dirty="0">
                <a:solidFill>
                  <a:schemeClr val="tx1"/>
                </a:solidFill>
              </a:rPr>
              <a:t>To create a path: </a:t>
            </a:r>
            <a:r>
              <a:rPr lang="en-US" sz="1600" b="1" dirty="0">
                <a:solidFill>
                  <a:schemeClr val="tx1"/>
                </a:solidFill>
              </a:rPr>
              <a:t>P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005DAA"/>
              </a:buClr>
            </a:pPr>
            <a:r>
              <a:rPr lang="en-US" sz="1600" dirty="0">
                <a:solidFill>
                  <a:schemeClr val="tx1"/>
                </a:solidFill>
              </a:rPr>
              <a:t>To stretch a path: </a:t>
            </a:r>
            <a:r>
              <a:rPr lang="en-US" sz="1600" b="1" dirty="0">
                <a:solidFill>
                  <a:schemeClr val="tx1"/>
                </a:solidFill>
              </a:rPr>
              <a:t>S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005DAA"/>
              </a:buClr>
            </a:pPr>
            <a:r>
              <a:rPr lang="en-US" sz="1600" dirty="0">
                <a:solidFill>
                  <a:schemeClr val="tx1"/>
                </a:solidFill>
              </a:rPr>
              <a:t>To create a ruler: </a:t>
            </a:r>
            <a:r>
              <a:rPr lang="en-US" sz="1600" b="1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005DAA"/>
              </a:buClr>
            </a:pPr>
            <a:r>
              <a:rPr lang="en-US" sz="1600" dirty="0">
                <a:solidFill>
                  <a:schemeClr val="tx1"/>
                </a:solidFill>
              </a:rPr>
              <a:t>To delete all rulers: </a:t>
            </a:r>
            <a:r>
              <a:rPr lang="en-US" sz="1600" b="1" dirty="0">
                <a:solidFill>
                  <a:schemeClr val="tx1"/>
                </a:solidFill>
              </a:rPr>
              <a:t>Shift + K 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6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2664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83BDF-A131-9822-8A25-83D370C6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696" y="649350"/>
            <a:ext cx="2505425" cy="5725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6D0D2-7C18-99C2-6508-D9F70605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19" y="664590"/>
            <a:ext cx="2524477" cy="57443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A2817-2830-036A-4F39-AFA6683BEEDC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4876096" cy="4266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draw </a:t>
            </a:r>
            <a:r>
              <a:rPr lang="en-US" b="1" dirty="0"/>
              <a:t>Metal1, Poly,… </a:t>
            </a:r>
            <a:r>
              <a:rPr lang="en-US" dirty="0"/>
              <a:t>from the LSW.</a:t>
            </a:r>
          </a:p>
          <a:p>
            <a:r>
              <a:rPr lang="en-US" dirty="0"/>
              <a:t>To add the </a:t>
            </a:r>
            <a:r>
              <a:rPr lang="en-US" sz="2000" dirty="0"/>
              <a:t>Via on top of the drawn rectangle: </a:t>
            </a:r>
            <a:r>
              <a:rPr lang="en-US" sz="2000" b="1" dirty="0"/>
              <a:t>Create </a:t>
            </a:r>
            <a:r>
              <a:rPr lang="en-US" sz="2000" b="1" dirty="0">
                <a:sym typeface="Wingdings" panose="05000000000000000000" pitchFamily="2" charset="2"/>
              </a:rPr>
              <a:t> Via 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2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432</Words>
  <Application>Microsoft Office PowerPoint</Application>
  <PresentationFormat>Màn hình rộng</PresentationFormat>
  <Paragraphs>66</Paragraphs>
  <Slides>16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17" baseType="lpstr">
      <vt:lpstr>RetrospectVTI</vt:lpstr>
      <vt:lpstr>LAB4</vt:lpstr>
      <vt:lpstr>Outline</vt:lpstr>
      <vt:lpstr>5. Layout</vt:lpstr>
      <vt:lpstr>5. Layout</vt:lpstr>
      <vt:lpstr>5. Layout</vt:lpstr>
      <vt:lpstr>5. Layout</vt:lpstr>
      <vt:lpstr>5. Layout</vt:lpstr>
      <vt:lpstr>5. Layout</vt:lpstr>
      <vt:lpstr>5. Layout</vt:lpstr>
      <vt:lpstr>5. Layout</vt:lpstr>
      <vt:lpstr>6. DRC</vt:lpstr>
      <vt:lpstr>6. DRC</vt:lpstr>
      <vt:lpstr>6. DRC</vt:lpstr>
      <vt:lpstr>6. LVS</vt:lpstr>
      <vt:lpstr>6. LVS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Nghị Huỳnh</dc:creator>
  <cp:lastModifiedBy>Nghị Huỳnh</cp:lastModifiedBy>
  <cp:revision>135</cp:revision>
  <dcterms:created xsi:type="dcterms:W3CDTF">2023-04-13T00:24:38Z</dcterms:created>
  <dcterms:modified xsi:type="dcterms:W3CDTF">2024-04-03T07:19:53Z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2023-04-13T00:55:26Z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b26615ff-4ce2-4f62-9700-3e403e0595d7</vt:lpwstr>
  </property>
  <property fmtid="{D5CDD505-2E9C-101B-9397-08002B2CF9AE}" pid="7" name="MSIP_Label_defa4170-0d19-0005-0004-bc88714345d2_ActionId">
    <vt:lpwstr>69b81608-f21b-4fe0-af1b-6aba1214e789</vt:lpwstr>
  </property>
  <property fmtid="{D5CDD505-2E9C-101B-9397-08002B2CF9AE}" pid="8" name="MSIP_Label_defa4170-0d19-0005-0004-bc88714345d2_ContentBits">
    <vt:lpwstr>0</vt:lpwstr>
  </property>
</Properties>
</file>