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59" r:id="rId4"/>
    <p:sldId id="276" r:id="rId5"/>
    <p:sldId id="277" r:id="rId6"/>
    <p:sldId id="278" r:id="rId7"/>
    <p:sldId id="279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Italics" panose="020B0604020202020204" charset="0"/>
      <p:regular r:id="rId17"/>
    </p:embeddedFont>
    <p:embeddedFont>
      <p:font typeface="Now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 varScale="1">
        <p:scale>
          <a:sx n="51" d="100"/>
          <a:sy n="51" d="100"/>
        </p:scale>
        <p:origin x="437" y="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07798" y="3134769"/>
            <a:ext cx="8547187" cy="2262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 dirty="0" err="1">
                <a:solidFill>
                  <a:srgbClr val="B100E8"/>
                </a:solidFill>
                <a:latin typeface="Now Bold"/>
              </a:rPr>
              <a:t>Standar</a:t>
            </a:r>
            <a:endParaRPr lang="en-US" sz="13307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701015" y="3131245"/>
            <a:ext cx="4216520" cy="4024508"/>
            <a:chOff x="-366471" y="-11891"/>
            <a:chExt cx="15572971" cy="14863810"/>
          </a:xfrm>
        </p:grpSpPr>
        <p:sp>
          <p:nvSpPr>
            <p:cNvPr id="10" name="Freeform 10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lin ang="2100000"/>
            </a:gradFill>
          </p:spPr>
        </p:sp>
        <p:sp>
          <p:nvSpPr>
            <p:cNvPr id="11" name="Freeform 11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0518" y="551027"/>
              <a:ext cx="14393431" cy="13737974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4517" b="57351" l="36236" r="85738">
                            <a14:backgroundMark x1="53683" y1="32683" x2="61958" y2="29321"/>
                            <a14:backgroundMark x1="61958" y1="29321" x2="45610" y2="35239"/>
                            <a14:backgroundMark x1="45610" y1="35239" x2="59132" y2="32011"/>
                            <a14:backgroundMark x1="59132" y1="32011" x2="47528" y2="32952"/>
                            <a14:backgroundMark x1="47528" y1="32952" x2="61453" y2="37189"/>
                            <a14:backgroundMark x1="61453" y1="37189" x2="53481" y2="31002"/>
                            <a14:backgroundMark x1="53481" y1="31002" x2="60747" y2="40081"/>
                            <a14:backgroundMark x1="60747" y1="40081" x2="61655" y2="47680"/>
                            <a14:backgroundMark x1="61655" y1="47680" x2="47326" y2="42367"/>
                            <a14:backgroundMark x1="47326" y1="42367" x2="58325" y2="44654"/>
                            <a14:backgroundMark x1="58325" y1="44654" x2="71039" y2="44586"/>
                            <a14:backgroundMark x1="71039" y1="44586" x2="61150" y2="46133"/>
                            <a14:backgroundMark x1="61150" y1="46133" x2="63068" y2="48890"/>
                            <a14:backgroundMark x1="64379" y1="34499" x2="50050" y2="30061"/>
                            <a14:backgroundMark x1="50050" y1="30061" x2="57316" y2="27505"/>
                            <a14:backgroundMark x1="57316" y1="27505" x2="67709" y2="31944"/>
                            <a14:backgroundMark x1="67709" y1="31944" x2="72149" y2="39475"/>
                            <a14:backgroundMark x1="72149" y1="39475" x2="72250" y2="40820"/>
                            <a14:backgroundMark x1="70535" y1="35508" x2="63068" y2="29859"/>
                            <a14:backgroundMark x1="63068" y1="29859" x2="55298" y2="28783"/>
                            <a14:backgroundMark x1="55298" y1="28783" x2="67104" y2="28379"/>
                            <a14:backgroundMark x1="67104" y1="28379" x2="64379" y2="31876"/>
                            <a14:backgroundMark x1="59132" y1="30061" x2="67810" y2="43309"/>
                            <a14:backgroundMark x1="57417" y1="41157" x2="51463" y2="36113"/>
                            <a14:backgroundMark x1="51463" y1="36113" x2="57316" y2="40148"/>
                            <a14:backgroundMark x1="57316" y1="40148" x2="57114" y2="41627"/>
                            <a14:backgroundMark x1="58325" y1="43779" x2="47830" y2="39475"/>
                            <a14:backgroundMark x1="47830" y1="39475" x2="57719" y2="42233"/>
                            <a14:backgroundMark x1="57719" y1="42233" x2="58628" y2="43981"/>
                            <a14:backgroundMark x1="53885" y1="29388" x2="47124" y2="26429"/>
                            <a14:backgroundMark x1="47124" y1="26429" x2="62159" y2="26496"/>
                            <a14:backgroundMark x1="62159" y1="26496" x2="62361" y2="29523"/>
                            <a14:backgroundMark x1="69021" y1="39946" x2="68517" y2="35306"/>
                            <a14:backgroundMark x1="66297" y1="35306" x2="66297" y2="35306"/>
                            <a14:backgroundMark x1="64077" y1="33020" x2="65086" y2="34701"/>
                            <a14:backgroundMark x1="54087" y1="30195" x2="53380" y2="2985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 l="-48560" t="-49735" r="-13049" b="-93916"/>
              </a:stretch>
            </a:blipFill>
          </p:spPr>
          <p:txBody>
            <a:bodyPr/>
            <a:lstStyle/>
            <a:p>
              <a:endParaRPr lang="en-ID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91593" y="6716757"/>
            <a:ext cx="8976407" cy="453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83"/>
              </a:lnSpc>
              <a:spcBef>
                <a:spcPct val="0"/>
              </a:spcBef>
            </a:pPr>
            <a:r>
              <a:rPr lang="en-US" sz="2913" dirty="0">
                <a:solidFill>
                  <a:srgbClr val="FFFAEB"/>
                </a:solidFill>
                <a:latin typeface="DM Sans Italics"/>
              </a:rPr>
              <a:t>By : Muhammad Arief Satria </a:t>
            </a:r>
            <a:r>
              <a:rPr lang="en-US" sz="2913" dirty="0" err="1">
                <a:solidFill>
                  <a:srgbClr val="FFFAEB"/>
                </a:solidFill>
                <a:latin typeface="DM Sans Italics"/>
              </a:rPr>
              <a:t>Wibawa</a:t>
            </a:r>
            <a:r>
              <a:rPr lang="en-US" sz="2913" dirty="0">
                <a:solidFill>
                  <a:srgbClr val="FFFAEB"/>
                </a:solidFill>
                <a:latin typeface="DM Sans Italics"/>
              </a:rPr>
              <a:t> (3122600015)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74634" y="1969764"/>
            <a:ext cx="1173233" cy="1164700"/>
          </a:xfrm>
          <a:custGeom>
            <a:avLst/>
            <a:gdLst/>
            <a:ahLst/>
            <a:cxnLst/>
            <a:rect l="l" t="t" r="r" b="b"/>
            <a:pathLst>
              <a:path w="1173233" h="1164700">
                <a:moveTo>
                  <a:pt x="0" y="0"/>
                </a:moveTo>
                <a:lnTo>
                  <a:pt x="1173233" y="0"/>
                </a:lnTo>
                <a:lnTo>
                  <a:pt x="1173233" y="1164701"/>
                </a:lnTo>
                <a:lnTo>
                  <a:pt x="0" y="11647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86100" y="2156914"/>
            <a:ext cx="2002690" cy="78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 spc="-50" dirty="0" err="1">
                <a:solidFill>
                  <a:srgbClr val="FFFAEB"/>
                </a:solidFill>
                <a:latin typeface="DM Sans Italics"/>
              </a:rPr>
              <a:t>Konsep</a:t>
            </a:r>
            <a:r>
              <a:rPr lang="en-US" sz="2545" spc="-50" dirty="0">
                <a:solidFill>
                  <a:srgbClr val="FFFAEB"/>
                </a:solidFill>
                <a:latin typeface="DM Sans Italics"/>
              </a:rPr>
              <a:t> </a:t>
            </a:r>
            <a:r>
              <a:rPr lang="en-US" sz="2545" spc="-50" dirty="0" err="1">
                <a:solidFill>
                  <a:srgbClr val="FFFAEB"/>
                </a:solidFill>
                <a:latin typeface="DM Sans Italics"/>
              </a:rPr>
              <a:t>Jaringan</a:t>
            </a:r>
            <a:endParaRPr lang="en-US" sz="2545" spc="-50" dirty="0">
              <a:solidFill>
                <a:srgbClr val="FFFAEB"/>
              </a:solidFill>
              <a:latin typeface="DM Sans Italics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CFFCB965-5609-8D2F-2655-FBC922FF321A}"/>
              </a:ext>
            </a:extLst>
          </p:cNvPr>
          <p:cNvSpPr txBox="1"/>
          <p:nvPr/>
        </p:nvSpPr>
        <p:spPr>
          <a:xfrm>
            <a:off x="1959173" y="5219346"/>
            <a:ext cx="8547187" cy="130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 dirty="0">
                <a:solidFill>
                  <a:srgbClr val="048AFF"/>
                </a:solidFill>
                <a:latin typeface="Now Bold"/>
              </a:rPr>
              <a:t>Wireless Fidelity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AD6D14-F8BB-E598-B172-362A5DAFA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8951" y="3765552"/>
            <a:ext cx="4658912" cy="27625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782251" y="3247220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4311" y="3234155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24114" y="5598645"/>
            <a:ext cx="3066811" cy="207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WiFi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dapat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mentransmisikan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sinyal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pada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frekuensi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2,4GHz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dengan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kecepatan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koneksi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hingga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11Mbps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70954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Kecepatan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87903" y="5598645"/>
            <a:ext cx="3066811" cy="2771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Diperkenalkan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bersamaan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dengan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802.11a pada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tahun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1999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dengan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kecepatan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yang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lebih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lambat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tetapi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lebih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murah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daripada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802.11a.</a:t>
            </a:r>
            <a:endParaRPr lang="en-US" sz="2000" dirty="0">
              <a:solidFill>
                <a:srgbClr val="FFFFFF"/>
              </a:solidFill>
              <a:latin typeface="DM Sans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34743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Karakteristik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94804DA5-7D1B-CF0E-4A92-46CF06CA00E1}"/>
              </a:ext>
            </a:extLst>
          </p:cNvPr>
          <p:cNvSpPr txBox="1"/>
          <p:nvPr/>
        </p:nvSpPr>
        <p:spPr>
          <a:xfrm>
            <a:off x="5467801" y="772797"/>
            <a:ext cx="7487075" cy="186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dirty="0" err="1">
                <a:solidFill>
                  <a:srgbClr val="048AFF"/>
                </a:solidFill>
                <a:latin typeface="Now Bold"/>
              </a:rPr>
              <a:t>Standarisasi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208.11b</a:t>
            </a:r>
          </a:p>
          <a:p>
            <a:pPr algn="ctr">
              <a:lnSpc>
                <a:spcPts val="7427"/>
              </a:lnSpc>
            </a:pPr>
            <a:r>
              <a:rPr lang="en-US" sz="5343" dirty="0">
                <a:solidFill>
                  <a:srgbClr val="048AFF"/>
                </a:solidFill>
                <a:latin typeface="Now Bold"/>
              </a:rPr>
              <a:t>(</a:t>
            </a:r>
            <a:r>
              <a:rPr lang="en-US" sz="5343" dirty="0" err="1">
                <a:solidFill>
                  <a:srgbClr val="048AFF"/>
                </a:solidFill>
                <a:latin typeface="Now Bold"/>
              </a:rPr>
              <a:t>WiFi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1)</a:t>
            </a: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83778BC8-3C22-637E-9306-1FD095528441}"/>
              </a:ext>
            </a:extLst>
          </p:cNvPr>
          <p:cNvSpPr/>
          <p:nvPr/>
        </p:nvSpPr>
        <p:spPr>
          <a:xfrm>
            <a:off x="12954876" y="-499177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51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782251" y="3247220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4311" y="3234155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24114" y="5598645"/>
            <a:ext cx="3066811" cy="207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WiFi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dapat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mentransmisikan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sinyal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pada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frekuensi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5GHz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dengan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kecepatan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koneksi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hingga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54Mbps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70954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Kecepatan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87903" y="5598645"/>
            <a:ext cx="3066811" cy="2771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Pertama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kali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diperkenalkan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pada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tahun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1999 yang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menggunakan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metode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modulasi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OFDM (Orthogonal Frequency Division Multiplexing).</a:t>
            </a:r>
            <a:endParaRPr lang="en-US" sz="2000" dirty="0">
              <a:solidFill>
                <a:srgbClr val="FFFFFF"/>
              </a:solidFill>
              <a:latin typeface="DM Sans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34743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Karakteristik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3633FA20-34FE-51AD-7F87-E7B51BA1209D}"/>
              </a:ext>
            </a:extLst>
          </p:cNvPr>
          <p:cNvSpPr txBox="1"/>
          <p:nvPr/>
        </p:nvSpPr>
        <p:spPr>
          <a:xfrm>
            <a:off x="5467801" y="772797"/>
            <a:ext cx="7487075" cy="186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dirty="0" err="1">
                <a:solidFill>
                  <a:srgbClr val="048AFF"/>
                </a:solidFill>
                <a:latin typeface="Now Bold"/>
              </a:rPr>
              <a:t>Standarisasi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208.11a</a:t>
            </a:r>
          </a:p>
          <a:p>
            <a:pPr algn="ctr">
              <a:lnSpc>
                <a:spcPts val="7427"/>
              </a:lnSpc>
            </a:pPr>
            <a:r>
              <a:rPr lang="en-US" sz="5343" dirty="0">
                <a:solidFill>
                  <a:srgbClr val="048AFF"/>
                </a:solidFill>
                <a:latin typeface="Now Bold"/>
              </a:rPr>
              <a:t>(</a:t>
            </a:r>
            <a:r>
              <a:rPr lang="en-US" sz="5343" dirty="0" err="1">
                <a:solidFill>
                  <a:srgbClr val="048AFF"/>
                </a:solidFill>
                <a:latin typeface="Now Bold"/>
              </a:rPr>
              <a:t>WiFi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2)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AAD67A2-509E-C059-884D-106AE94062B9}"/>
              </a:ext>
            </a:extLst>
          </p:cNvPr>
          <p:cNvSpPr/>
          <p:nvPr/>
        </p:nvSpPr>
        <p:spPr>
          <a:xfrm>
            <a:off x="12954876" y="-499177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782251" y="3247220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4311" y="3234155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24114" y="5598645"/>
            <a:ext cx="3066811" cy="207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WiFi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dapat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mentransmisikan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sinyal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pada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frekuensi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2,4GHz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dengan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kecepatan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koneksi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hingga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54Mbps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70954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Kecepatan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87903" y="5598645"/>
            <a:ext cx="3066811" cy="311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Diperkenalkan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pada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tahun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2003 yang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mendukung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kecepatan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yang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sama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dengan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802.11a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tetapi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menggunakan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metode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modulasi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yang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kompatibel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dengan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802.11b.</a:t>
            </a:r>
            <a:endParaRPr lang="en-US" sz="2000" dirty="0">
              <a:solidFill>
                <a:srgbClr val="FFFFFF"/>
              </a:solidFill>
              <a:latin typeface="DM Sans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34743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Karakteristik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3622F5B0-FA5A-73A9-5788-D9D02A1C26A6}"/>
              </a:ext>
            </a:extLst>
          </p:cNvPr>
          <p:cNvSpPr txBox="1"/>
          <p:nvPr/>
        </p:nvSpPr>
        <p:spPr>
          <a:xfrm>
            <a:off x="5467801" y="772797"/>
            <a:ext cx="7487075" cy="186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dirty="0" err="1">
                <a:solidFill>
                  <a:srgbClr val="048AFF"/>
                </a:solidFill>
                <a:latin typeface="Now Bold"/>
              </a:rPr>
              <a:t>Standarisasi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208.11g</a:t>
            </a:r>
          </a:p>
          <a:p>
            <a:pPr algn="ctr">
              <a:lnSpc>
                <a:spcPts val="7427"/>
              </a:lnSpc>
            </a:pPr>
            <a:r>
              <a:rPr lang="en-US" sz="5343" dirty="0">
                <a:solidFill>
                  <a:srgbClr val="048AFF"/>
                </a:solidFill>
                <a:latin typeface="Now Bold"/>
              </a:rPr>
              <a:t>(</a:t>
            </a:r>
            <a:r>
              <a:rPr lang="en-US" sz="5343" dirty="0" err="1">
                <a:solidFill>
                  <a:srgbClr val="048AFF"/>
                </a:solidFill>
                <a:latin typeface="Now Bold"/>
              </a:rPr>
              <a:t>WiFi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3)</a:t>
            </a: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D0A9418C-4DB6-C2FB-D1C3-049A8309450B}"/>
              </a:ext>
            </a:extLst>
          </p:cNvPr>
          <p:cNvSpPr/>
          <p:nvPr/>
        </p:nvSpPr>
        <p:spPr>
          <a:xfrm>
            <a:off x="12954876" y="-499177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58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782251" y="3247220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4311" y="3234155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24114" y="5598645"/>
            <a:ext cx="3066811" cy="242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WiFi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dapat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mentransmisikan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sinyal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pada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frekuensi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2,4GHz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atau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5GHz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dengan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kecepatan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koneksi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hingga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600Mbps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70954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Kecepatan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87903" y="5598645"/>
            <a:ext cx="3066811" cy="311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Diperkenalkan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pada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tahun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2009 yang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membawa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perbaikan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yang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signifikan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dalam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kecepatan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dan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jangkauan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dengan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menggunakan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teknik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MIMO (Multiple Input Multiple Output).</a:t>
            </a:r>
            <a:endParaRPr lang="en-US" sz="2000" dirty="0">
              <a:solidFill>
                <a:srgbClr val="FFFFFF"/>
              </a:solidFill>
              <a:latin typeface="DM Sans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34743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Karakteristik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994E96C4-E0C0-0C07-344E-082BEE00B22F}"/>
              </a:ext>
            </a:extLst>
          </p:cNvPr>
          <p:cNvSpPr txBox="1"/>
          <p:nvPr/>
        </p:nvSpPr>
        <p:spPr>
          <a:xfrm>
            <a:off x="5467801" y="772797"/>
            <a:ext cx="7487075" cy="186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dirty="0" err="1">
                <a:solidFill>
                  <a:srgbClr val="048AFF"/>
                </a:solidFill>
                <a:latin typeface="Now Bold"/>
              </a:rPr>
              <a:t>Standarisasi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208.11n</a:t>
            </a:r>
          </a:p>
          <a:p>
            <a:pPr algn="ctr">
              <a:lnSpc>
                <a:spcPts val="7427"/>
              </a:lnSpc>
            </a:pPr>
            <a:r>
              <a:rPr lang="en-US" sz="5343" dirty="0">
                <a:solidFill>
                  <a:srgbClr val="048AFF"/>
                </a:solidFill>
                <a:latin typeface="Now Bold"/>
              </a:rPr>
              <a:t>(</a:t>
            </a:r>
            <a:r>
              <a:rPr lang="en-US" sz="5343" dirty="0" err="1">
                <a:solidFill>
                  <a:srgbClr val="048AFF"/>
                </a:solidFill>
                <a:latin typeface="Now Bold"/>
              </a:rPr>
              <a:t>WiFi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4)</a:t>
            </a: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E165B62F-495C-B04B-534A-FC0AF7064523}"/>
              </a:ext>
            </a:extLst>
          </p:cNvPr>
          <p:cNvSpPr/>
          <p:nvPr/>
        </p:nvSpPr>
        <p:spPr>
          <a:xfrm>
            <a:off x="12954876" y="-499177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688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67801" y="772797"/>
            <a:ext cx="7487075" cy="186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dirty="0" err="1">
                <a:solidFill>
                  <a:srgbClr val="048AFF"/>
                </a:solidFill>
                <a:latin typeface="Now Bold"/>
              </a:rPr>
              <a:t>Standarisasi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208.11ac</a:t>
            </a:r>
          </a:p>
          <a:p>
            <a:pPr algn="ctr">
              <a:lnSpc>
                <a:spcPts val="7427"/>
              </a:lnSpc>
            </a:pPr>
            <a:r>
              <a:rPr lang="en-US" sz="5343" dirty="0">
                <a:solidFill>
                  <a:srgbClr val="048AFF"/>
                </a:solidFill>
                <a:latin typeface="Now Bold"/>
              </a:rPr>
              <a:t>(</a:t>
            </a:r>
            <a:r>
              <a:rPr lang="en-US" sz="5343" dirty="0" err="1">
                <a:solidFill>
                  <a:srgbClr val="048AFF"/>
                </a:solidFill>
                <a:latin typeface="Now Bold"/>
              </a:rPr>
              <a:t>WiFi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5)</a:t>
            </a:r>
          </a:p>
        </p:txBody>
      </p:sp>
      <p:sp>
        <p:nvSpPr>
          <p:cNvPr id="6" name="AutoShape 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782251" y="3247220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4311" y="3234155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24114" y="5598645"/>
            <a:ext cx="3066811" cy="242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WiFi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dapat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mentransmisikan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sinyal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pada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frekuensi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5GHz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dengan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kecepatan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koneksi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hingga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beberapa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3,5Gbps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70954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Kecepatan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87903" y="5598645"/>
            <a:ext cx="3066811" cy="3463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Diperkenalkan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pada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tahun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2013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mendukung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MIMO multi-user,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memperluas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bandwidth channel,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meningkatkan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kecepatan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dan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kinerja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secara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keseluruhan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.</a:t>
            </a:r>
            <a:endParaRPr lang="en-US" sz="2000" dirty="0">
              <a:solidFill>
                <a:srgbClr val="FFFFFF"/>
              </a:solidFill>
              <a:latin typeface="DM Sans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34743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Karakteristik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B429C5CB-625C-5FFF-20AD-39DD792DE1D8}"/>
              </a:ext>
            </a:extLst>
          </p:cNvPr>
          <p:cNvSpPr/>
          <p:nvPr/>
        </p:nvSpPr>
        <p:spPr>
          <a:xfrm>
            <a:off x="12954876" y="-499177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091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2954876" y="-499177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67801" y="683938"/>
            <a:ext cx="7487075" cy="186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dirty="0" err="1">
                <a:solidFill>
                  <a:srgbClr val="048AFF"/>
                </a:solidFill>
                <a:latin typeface="Now Bold"/>
              </a:rPr>
              <a:t>Standarisasi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208.11ax</a:t>
            </a:r>
          </a:p>
          <a:p>
            <a:pPr algn="ctr">
              <a:lnSpc>
                <a:spcPts val="7427"/>
              </a:lnSpc>
            </a:pPr>
            <a:r>
              <a:rPr lang="en-US" sz="5343" dirty="0">
                <a:solidFill>
                  <a:srgbClr val="048AFF"/>
                </a:solidFill>
                <a:latin typeface="Now Bold"/>
              </a:rPr>
              <a:t>(</a:t>
            </a:r>
            <a:r>
              <a:rPr lang="en-US" sz="5343" dirty="0" err="1">
                <a:solidFill>
                  <a:srgbClr val="048AFF"/>
                </a:solidFill>
                <a:latin typeface="Now Bold"/>
              </a:rPr>
              <a:t>WiFi</a:t>
            </a:r>
            <a:r>
              <a:rPr lang="en-US" sz="5343" dirty="0">
                <a:solidFill>
                  <a:srgbClr val="048AFF"/>
                </a:solidFill>
                <a:latin typeface="Now Bold"/>
              </a:rPr>
              <a:t> 6)</a:t>
            </a:r>
          </a:p>
        </p:txBody>
      </p:sp>
      <p:sp>
        <p:nvSpPr>
          <p:cNvPr id="6" name="AutoShape 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782251" y="3247220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4311" y="3234155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24114" y="5598645"/>
            <a:ext cx="3066811" cy="2771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400" dirty="0" err="1">
                <a:solidFill>
                  <a:srgbClr val="FFFFFF"/>
                </a:solidFill>
                <a:latin typeface="DM Sans"/>
              </a:rPr>
              <a:t>WiFi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ini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dapat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mentransmisikan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sinyal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pada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frekuensi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2,4GHz, 5Ghz, </a:t>
            </a:r>
            <a:r>
              <a:rPr lang="en-US" sz="2400" b="1" dirty="0" err="1">
                <a:solidFill>
                  <a:srgbClr val="FFFFFF"/>
                </a:solidFill>
                <a:latin typeface="DM Sans"/>
              </a:rPr>
              <a:t>atau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 6Ghz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dengan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kecepatan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koneksi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hingga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DM Sans"/>
              </a:rPr>
              <a:t>beberapa</a:t>
            </a:r>
            <a:r>
              <a:rPr lang="en-US" sz="24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DM Sans"/>
              </a:rPr>
              <a:t>9,2Gbps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70954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Kecepatan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87903" y="5598645"/>
            <a:ext cx="3066811" cy="2771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Diperkenalkan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pada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tahun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2019 yang </a:t>
            </a:r>
            <a:r>
              <a:rPr lang="en-ID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memiliki</a:t>
            </a:r>
            <a:r>
              <a:rPr lang="en-ID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</a:t>
            </a:r>
            <a:r>
              <a:rPr lang="en-US" sz="2400" b="0" i="0" dirty="0" err="1">
                <a:solidFill>
                  <a:srgbClr val="ECECF1"/>
                </a:solidFill>
                <a:effectLst/>
                <a:latin typeface="DM Sans" pitchFamily="2" charset="0"/>
              </a:rPr>
              <a:t>teknologi</a:t>
            </a:r>
            <a:r>
              <a:rPr lang="en-US" sz="2400" b="0" i="0" dirty="0">
                <a:solidFill>
                  <a:srgbClr val="ECECF1"/>
                </a:solidFill>
                <a:effectLst/>
                <a:latin typeface="DM Sans" pitchFamily="2" charset="0"/>
              </a:rPr>
              <a:t> OFDMA (Orthogonal Frequency Division Multiple Access) dan Target Wake Time (TWT)</a:t>
            </a:r>
            <a:endParaRPr lang="en-US" sz="2000" dirty="0">
              <a:solidFill>
                <a:srgbClr val="FFFFFF"/>
              </a:solidFill>
              <a:latin typeface="DM Sans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34743" y="4866558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dirty="0" err="1">
                <a:solidFill>
                  <a:srgbClr val="B100E8"/>
                </a:solidFill>
                <a:latin typeface="Now Bold"/>
              </a:rPr>
              <a:t>Karakteristik</a:t>
            </a:r>
            <a:endParaRPr lang="en-US" sz="3394" dirty="0">
              <a:solidFill>
                <a:srgbClr val="B100E8"/>
              </a:solidFill>
              <a:latin typeface="Now Bold"/>
            </a:endParaRPr>
          </a:p>
        </p:txBody>
      </p:sp>
    </p:spTree>
    <p:extLst>
      <p:ext uri="{BB962C8B-B14F-4D97-AF65-F5344CB8AC3E}">
        <p14:creationId xmlns:p14="http://schemas.microsoft.com/office/powerpoint/2010/main" val="81907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269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DM Sans</vt:lpstr>
      <vt:lpstr>Now Bold</vt:lpstr>
      <vt:lpstr>DM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Satria</dc:creator>
  <cp:lastModifiedBy>Arief Satria</cp:lastModifiedBy>
  <cp:revision>69</cp:revision>
  <dcterms:created xsi:type="dcterms:W3CDTF">2006-08-16T00:00:00Z</dcterms:created>
  <dcterms:modified xsi:type="dcterms:W3CDTF">2023-11-21T05:37:58Z</dcterms:modified>
  <dc:identifier>DAFkmBR7_mw</dc:identifier>
</cp:coreProperties>
</file>