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7"/>
  </p:notesMasterIdLst>
  <p:sldIdLst>
    <p:sldId id="274" r:id="rId2"/>
    <p:sldId id="344" r:id="rId3"/>
    <p:sldId id="339" r:id="rId4"/>
    <p:sldId id="345" r:id="rId5"/>
    <p:sldId id="332" r:id="rId6"/>
    <p:sldId id="350" r:id="rId7"/>
    <p:sldId id="352" r:id="rId8"/>
    <p:sldId id="337" r:id="rId9"/>
    <p:sldId id="338" r:id="rId10"/>
    <p:sldId id="335" r:id="rId11"/>
    <p:sldId id="336" r:id="rId12"/>
    <p:sldId id="348" r:id="rId13"/>
    <p:sldId id="340" r:id="rId14"/>
    <p:sldId id="349" r:id="rId15"/>
    <p:sldId id="3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1826" autoAdjust="0"/>
  </p:normalViewPr>
  <p:slideViewPr>
    <p:cSldViewPr snapToGrid="0">
      <p:cViewPr varScale="1">
        <p:scale>
          <a:sx n="79" d="100"/>
          <a:sy n="79" d="100"/>
        </p:scale>
        <p:origin x="100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3AF2B-1CA8-4678-AB09-C635EF8D253E}" type="datetimeFigureOut">
              <a:rPr lang="en-US" smtClean="0"/>
              <a:t>8/31/2022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4A66-8BD4-4EFC-A5E5-873347D745AE}" type="slidenum">
              <a:rPr lang="en-US" smtClean="0"/>
              <a:t>‹#›</a:t>
            </a:fld>
            <a:endParaRPr lang="en-US" dirty="0"/>
          </a:p>
        </p:txBody>
      </p:sp>
    </p:spTree>
    <p:extLst>
      <p:ext uri="{BB962C8B-B14F-4D97-AF65-F5344CB8AC3E}">
        <p14:creationId xmlns:p14="http://schemas.microsoft.com/office/powerpoint/2010/main" val="15555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reviews abstract data types in Java.  Recall that these objects support the organization of data and provide methods to operate upon the data representations.  They also hide the details of the data structure from the client and only expose a well defined interface, which is defined via an API.</a:t>
            </a:r>
          </a:p>
        </p:txBody>
      </p:sp>
      <p:sp>
        <p:nvSpPr>
          <p:cNvPr id="4" name="Slide Number Placeholder 3"/>
          <p:cNvSpPr>
            <a:spLocks noGrp="1"/>
          </p:cNvSpPr>
          <p:nvPr>
            <p:ph type="sldNum" sz="quarter" idx="5"/>
          </p:nvPr>
        </p:nvSpPr>
        <p:spPr/>
        <p:txBody>
          <a:bodyPr/>
          <a:lstStyle/>
          <a:p>
            <a:fld id="{26334A66-8BD4-4EFC-A5E5-873347D745AE}" type="slidenum">
              <a:rPr lang="en-US" smtClean="0"/>
              <a:t>1</a:t>
            </a:fld>
            <a:endParaRPr lang="en-US" dirty="0"/>
          </a:p>
        </p:txBody>
      </p:sp>
    </p:spTree>
    <p:extLst>
      <p:ext uri="{BB962C8B-B14F-4D97-AF65-F5344CB8AC3E}">
        <p14:creationId xmlns:p14="http://schemas.microsoft.com/office/powerpoint/2010/main" val="665030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talk a bit about Java and memory.  The textbook goes into more details, but here is the basics.</a:t>
            </a:r>
          </a:p>
          <a:p>
            <a:endParaRPr lang="en-US" dirty="0"/>
          </a:p>
          <a:p>
            <a:r>
              <a:rPr lang="en-US" dirty="0"/>
              <a:t>First, if you are working with a primitive data type, the variable storing it is storing its values.</a:t>
            </a:r>
          </a:p>
          <a:p>
            <a:endParaRPr lang="en-US" b="1" dirty="0"/>
          </a:p>
          <a:p>
            <a:r>
              <a:rPr lang="en-US" b="1" dirty="0"/>
              <a:t>Otherwise, if it is based upon an object, including Array’s, which are a type of object in Java, you are actually storing the address to the object in memory.  This can create all kinds of fun.  We will first show this example and then do another one.</a:t>
            </a:r>
          </a:p>
          <a:p>
            <a:endParaRPr lang="en-US" b="1" dirty="0"/>
          </a:p>
          <a:p>
            <a:r>
              <a:rPr lang="en-US" b="1" dirty="0"/>
              <a:t>First, let’s create a class called Node.  This Node object stores name and age.</a:t>
            </a:r>
          </a:p>
          <a:p>
            <a:endParaRPr lang="en-US" b="1" dirty="0"/>
          </a:p>
          <a:p>
            <a:r>
              <a:rPr lang="en-US" b="1" dirty="0"/>
              <a:t>In the code using it below we see p and q creating two Nodes with the same values.  However, they are not equal.  Why?</a:t>
            </a:r>
          </a:p>
          <a:p>
            <a:endParaRPr lang="en-US" b="1" dirty="0"/>
          </a:p>
          <a:p>
            <a:r>
              <a:rPr lang="en-US" dirty="0"/>
              <a:t>Well, the variables p and q are only storing the references.  Each time we call new, we create a new object on the heap.  That object has a memory address which is returned and stored in our variable.  So, p == q is comparing memory addresses and not the actual values.</a:t>
            </a:r>
          </a:p>
          <a:p>
            <a:endParaRPr lang="en-US" dirty="0"/>
          </a:p>
          <a:p>
            <a:r>
              <a:rPr lang="en-US" dirty="0"/>
              <a:t>If we wish to implement a way of comparing values, we must implement a class method “equals.”  We will see examples of object-based comparisons using .equals and .</a:t>
            </a:r>
            <a:r>
              <a:rPr lang="en-US" dirty="0" err="1"/>
              <a:t>compareTo</a:t>
            </a:r>
            <a:r>
              <a:rPr lang="en-US" dirty="0"/>
              <a:t> later in this course.</a:t>
            </a:r>
          </a:p>
          <a:p>
            <a:endParaRPr lang="en-US" dirty="0"/>
          </a:p>
          <a:p>
            <a:r>
              <a:rPr lang="en-US" dirty="0"/>
              <a:t>Now, let’s see another example that illustrates memory.</a:t>
            </a:r>
          </a:p>
        </p:txBody>
      </p:sp>
      <p:sp>
        <p:nvSpPr>
          <p:cNvPr id="4" name="Slide Number Placeholder 3"/>
          <p:cNvSpPr>
            <a:spLocks noGrp="1"/>
          </p:cNvSpPr>
          <p:nvPr>
            <p:ph type="sldNum" sz="quarter" idx="5"/>
          </p:nvPr>
        </p:nvSpPr>
        <p:spPr/>
        <p:txBody>
          <a:bodyPr/>
          <a:lstStyle/>
          <a:p>
            <a:fld id="{26334A66-8BD4-4EFC-A5E5-873347D745AE}" type="slidenum">
              <a:rPr lang="en-US" smtClean="0"/>
              <a:t>12</a:t>
            </a:fld>
            <a:endParaRPr lang="en-US" dirty="0"/>
          </a:p>
        </p:txBody>
      </p:sp>
    </p:spTree>
    <p:extLst>
      <p:ext uri="{BB962C8B-B14F-4D97-AF65-F5344CB8AC3E}">
        <p14:creationId xmlns:p14="http://schemas.microsoft.com/office/powerpoint/2010/main" val="301670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see two date objects created using the Datable interface, a and b.  Both implement new instances on the heap of Date and return the references.  However, if we set b=a, we override the memory address stored in b to be the same memory address stored in b.</a:t>
            </a:r>
          </a:p>
          <a:p>
            <a:endParaRPr lang="en-US" dirty="0"/>
          </a:p>
          <a:p>
            <a:r>
              <a:rPr lang="en-US" dirty="0"/>
              <a:t>In the figure on the left, we can see the final result.  Variables a and b both reference the date object for 12/31/1999.  </a:t>
            </a:r>
          </a:p>
          <a:p>
            <a:endParaRPr lang="en-US" dirty="0"/>
          </a:p>
          <a:p>
            <a:r>
              <a:rPr lang="en-US" dirty="0"/>
              <a:t>The other date object is orphaned.  When an object is orphaned, no variables reference the object and it cannot be accessed.  </a:t>
            </a:r>
          </a:p>
          <a:p>
            <a:endParaRPr lang="en-US" dirty="0"/>
          </a:p>
          <a:p>
            <a:r>
              <a:rPr lang="en-US" dirty="0"/>
              <a:t>Java tracks references to each variable within the program.  Once the reference count reaches zero, the object is no longer accessed and effectively deleted.  Java then frees the memory using the garbage collector.  In C/C++, you would need to free the memory that is no longer needed manually otherwise you would produce a memory leak, i.e. memory is used but not freed causing you to slowly run out of consumable memory.</a:t>
            </a:r>
          </a:p>
        </p:txBody>
      </p:sp>
      <p:sp>
        <p:nvSpPr>
          <p:cNvPr id="4" name="Slide Number Placeholder 3"/>
          <p:cNvSpPr>
            <a:spLocks noGrp="1"/>
          </p:cNvSpPr>
          <p:nvPr>
            <p:ph type="sldNum" sz="quarter" idx="5"/>
          </p:nvPr>
        </p:nvSpPr>
        <p:spPr/>
        <p:txBody>
          <a:bodyPr/>
          <a:lstStyle/>
          <a:p>
            <a:fld id="{26334A66-8BD4-4EFC-A5E5-873347D745AE}" type="slidenum">
              <a:rPr lang="en-US" smtClean="0"/>
              <a:t>13</a:t>
            </a:fld>
            <a:endParaRPr lang="en-US" dirty="0"/>
          </a:p>
        </p:txBody>
      </p:sp>
    </p:spTree>
    <p:extLst>
      <p:ext uri="{BB962C8B-B14F-4D97-AF65-F5344CB8AC3E}">
        <p14:creationId xmlns:p14="http://schemas.microsoft.com/office/powerpoint/2010/main" val="254726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means of handling equality between two objects if you need to make another copy is to create a clone method.  In the example, we would see that </a:t>
            </a:r>
            <a:r>
              <a:rPr lang="en-US" dirty="0" err="1"/>
              <a:t>duplate</a:t>
            </a:r>
            <a:r>
              <a:rPr lang="en-US" dirty="0"/>
              <a:t> of a is made.  This would allocate additional memory on the heap for the new object and could copy the values.  The clone is not the same object.  Just an exact copy.  </a:t>
            </a:r>
          </a:p>
          <a:p>
            <a:endParaRPr lang="en-US" dirty="0"/>
          </a:p>
          <a:p>
            <a:r>
              <a:rPr lang="en-US" dirty="0"/>
              <a:t>You have to implement Clone by making the class </a:t>
            </a:r>
            <a:r>
              <a:rPr lang="en-US" dirty="0" err="1"/>
              <a:t>Clonable</a:t>
            </a:r>
            <a:r>
              <a:rPr lang="en-US" dirty="0"/>
              <a:t>, which requires implementation of the method public Object Clone.  Here see that the clone method returns a copy of the Node object by calling new and passing its class attribute values into the new node’s constructor.  This means that b receives the address to the new node object.</a:t>
            </a:r>
          </a:p>
        </p:txBody>
      </p:sp>
      <p:sp>
        <p:nvSpPr>
          <p:cNvPr id="4" name="Slide Number Placeholder 3"/>
          <p:cNvSpPr>
            <a:spLocks noGrp="1"/>
          </p:cNvSpPr>
          <p:nvPr>
            <p:ph type="sldNum" sz="quarter" idx="5"/>
          </p:nvPr>
        </p:nvSpPr>
        <p:spPr/>
        <p:txBody>
          <a:bodyPr/>
          <a:lstStyle/>
          <a:p>
            <a:fld id="{26334A66-8BD4-4EFC-A5E5-873347D745AE}" type="slidenum">
              <a:rPr lang="en-US" smtClean="0"/>
              <a:t>14</a:t>
            </a:fld>
            <a:endParaRPr lang="en-US" dirty="0"/>
          </a:p>
        </p:txBody>
      </p:sp>
    </p:spTree>
    <p:extLst>
      <p:ext uri="{BB962C8B-B14F-4D97-AF65-F5344CB8AC3E}">
        <p14:creationId xmlns:p14="http://schemas.microsoft.com/office/powerpoint/2010/main" val="1710561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slide goes through some details on mutability of ADTs.  Mutability means the ability to change the underlying data of the object.</a:t>
            </a:r>
          </a:p>
          <a:p>
            <a:endParaRPr lang="en-US" dirty="0"/>
          </a:p>
          <a:p>
            <a:endParaRPr lang="en-US" dirty="0"/>
          </a:p>
          <a:p>
            <a:endParaRPr lang="en-US" dirty="0"/>
          </a:p>
          <a:p>
            <a:r>
              <a:rPr lang="en-US" dirty="0"/>
              <a:t>I simply found it a table worth noting as it talks about in the right hand side characteristics of using private, public, </a:t>
            </a:r>
            <a:r>
              <a:rPr lang="en-US" dirty="0" err="1"/>
              <a:t>etc</a:t>
            </a:r>
            <a:r>
              <a:rPr lang="en-US" dirty="0"/>
              <a:t> and the implications it has for various types of classes with practical examples that we will encounter within the course.</a:t>
            </a:r>
          </a:p>
        </p:txBody>
      </p:sp>
      <p:sp>
        <p:nvSpPr>
          <p:cNvPr id="4" name="Slide Number Placeholder 3"/>
          <p:cNvSpPr>
            <a:spLocks noGrp="1"/>
          </p:cNvSpPr>
          <p:nvPr>
            <p:ph type="sldNum" sz="quarter" idx="5"/>
          </p:nvPr>
        </p:nvSpPr>
        <p:spPr/>
        <p:txBody>
          <a:bodyPr/>
          <a:lstStyle/>
          <a:p>
            <a:fld id="{26334A66-8BD4-4EFC-A5E5-873347D745AE}" type="slidenum">
              <a:rPr lang="en-US" smtClean="0"/>
              <a:t>15</a:t>
            </a:fld>
            <a:endParaRPr lang="en-US" dirty="0"/>
          </a:p>
        </p:txBody>
      </p:sp>
    </p:spTree>
    <p:extLst>
      <p:ext uri="{BB962C8B-B14F-4D97-AF65-F5344CB8AC3E}">
        <p14:creationId xmlns:p14="http://schemas.microsoft.com/office/powerpoint/2010/main" val="9972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Java, we use object-oriented programming concepts to define objects, which store the identify of the data being represented, its state, and the behavior the ADT can have upon the model.  The class defines the specification of the object.</a:t>
            </a:r>
          </a:p>
          <a:p>
            <a:endParaRPr lang="en-US" dirty="0"/>
          </a:p>
          <a:p>
            <a:r>
              <a:rPr lang="en-US" dirty="0"/>
              <a:t>You write the class in Java syntax to define the object.  When you use new, your program creates an instance of the object out on the memory heap and returns a reference to that object for your program to use.</a:t>
            </a:r>
          </a:p>
          <a:p>
            <a:endParaRPr lang="en-US" dirty="0"/>
          </a:p>
          <a:p>
            <a:endParaRPr lang="en-US" dirty="0"/>
          </a:p>
        </p:txBody>
      </p:sp>
      <p:sp>
        <p:nvSpPr>
          <p:cNvPr id="4" name="Slide Number Placeholder 3"/>
          <p:cNvSpPr>
            <a:spLocks noGrp="1"/>
          </p:cNvSpPr>
          <p:nvPr>
            <p:ph type="sldNum" sz="quarter" idx="5"/>
          </p:nvPr>
        </p:nvSpPr>
        <p:spPr/>
        <p:txBody>
          <a:bodyPr/>
          <a:lstStyle/>
          <a:p>
            <a:fld id="{26334A66-8BD4-4EFC-A5E5-873347D745AE}" type="slidenum">
              <a:rPr lang="en-US" smtClean="0"/>
              <a:t>2</a:t>
            </a:fld>
            <a:endParaRPr lang="en-US" dirty="0"/>
          </a:p>
        </p:txBody>
      </p:sp>
    </p:spTree>
    <p:extLst>
      <p:ext uri="{BB962C8B-B14F-4D97-AF65-F5344CB8AC3E}">
        <p14:creationId xmlns:p14="http://schemas.microsoft.com/office/powerpoint/2010/main" val="45081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java object has several basics.  </a:t>
            </a:r>
            <a:r>
              <a:rPr lang="en-US" dirty="0" err="1"/>
              <a:t>getClass</a:t>
            </a:r>
            <a:r>
              <a:rPr lang="en-US" dirty="0"/>
              <a:t> provides an identify, </a:t>
            </a:r>
            <a:r>
              <a:rPr lang="en-US" dirty="0" err="1"/>
              <a:t>toString</a:t>
            </a:r>
            <a:r>
              <a:rPr lang="en-US" dirty="0"/>
              <a:t>() provides a means of passing an object to .print </a:t>
            </a:r>
            <a:r>
              <a:rPr lang="en-US" dirty="0" err="1"/>
              <a:t>or.println</a:t>
            </a:r>
            <a:r>
              <a:rPr lang="en-US" dirty="0"/>
              <a:t> and having it automatically call </a:t>
            </a:r>
            <a:r>
              <a:rPr lang="en-US" dirty="0" err="1"/>
              <a:t>toString</a:t>
            </a:r>
            <a:r>
              <a:rPr lang="en-US" dirty="0"/>
              <a:t> to receive a string representation.  Equals is used for comparison of two objects.  Finally, </a:t>
            </a:r>
            <a:r>
              <a:rPr lang="en-US" dirty="0" err="1"/>
              <a:t>hasCode</a:t>
            </a:r>
            <a:r>
              <a:rPr lang="en-US" dirty="0"/>
              <a:t> will return a numeric representation of the object using a hashing function which will serve as an identifier for some algorithms (more on those when we get to hash tables).</a:t>
            </a:r>
          </a:p>
        </p:txBody>
      </p:sp>
      <p:sp>
        <p:nvSpPr>
          <p:cNvPr id="4" name="Slide Number Placeholder 3"/>
          <p:cNvSpPr>
            <a:spLocks noGrp="1"/>
          </p:cNvSpPr>
          <p:nvPr>
            <p:ph type="sldNum" sz="quarter" idx="5"/>
          </p:nvPr>
        </p:nvSpPr>
        <p:spPr/>
        <p:txBody>
          <a:bodyPr/>
          <a:lstStyle/>
          <a:p>
            <a:fld id="{26334A66-8BD4-4EFC-A5E5-873347D745AE}" type="slidenum">
              <a:rPr lang="en-US" smtClean="0"/>
              <a:t>3</a:t>
            </a:fld>
            <a:endParaRPr lang="en-US" dirty="0"/>
          </a:p>
        </p:txBody>
      </p:sp>
    </p:spTree>
    <p:extLst>
      <p:ext uri="{BB962C8B-B14F-4D97-AF65-F5344CB8AC3E}">
        <p14:creationId xmlns:p14="http://schemas.microsoft.com/office/powerpoint/2010/main" val="269676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earlier, we define our Java class as a set of attributes and operations defining the identify, behavior, and state.</a:t>
            </a:r>
          </a:p>
          <a:p>
            <a:endParaRPr lang="en-US" dirty="0"/>
          </a:p>
          <a:p>
            <a:r>
              <a:rPr lang="en-US" dirty="0"/>
              <a:t>We can think of them as black boxes. </a:t>
            </a:r>
          </a:p>
          <a:p>
            <a:endParaRPr lang="en-US" dirty="0"/>
          </a:p>
          <a:p>
            <a:r>
              <a:rPr lang="en-US" dirty="0"/>
              <a:t>We use keywords such as public, protected, and private to control the level of access outside clients can have on the underlying structure of the data.  For instance, methods that are private can only be accessed by instances of the class.  The default is public for all classes within the package if you have defined a package for your class.</a:t>
            </a:r>
          </a:p>
          <a:p>
            <a:endParaRPr lang="en-US" dirty="0"/>
          </a:p>
          <a:p>
            <a:r>
              <a:rPr lang="en-US" dirty="0"/>
              <a:t>We use keywords static on attributes to define variables that will share the same value and memory address across all instances and do not actually require an instance of the class to exist.  Static methods do not require an instance of the class for the method to be called.  Many helper functions such as those in the math class are examples , e.g. </a:t>
            </a:r>
            <a:r>
              <a:rPr lang="en-US" dirty="0" err="1"/>
              <a:t>Math.sin</a:t>
            </a:r>
            <a:r>
              <a:rPr lang="en-US" dirty="0"/>
              <a:t>(0.32); would not need a “Math” object to call the static method sin to generate the sine value.</a:t>
            </a:r>
          </a:p>
          <a:p>
            <a:endParaRPr lang="en-US" dirty="0"/>
          </a:p>
          <a:p>
            <a:r>
              <a:rPr lang="en-US" dirty="0"/>
              <a:t>Non-static are tied to the object instances.  Static objects are tied to the class definition only.</a:t>
            </a:r>
          </a:p>
        </p:txBody>
      </p:sp>
      <p:sp>
        <p:nvSpPr>
          <p:cNvPr id="4" name="Slide Number Placeholder 3"/>
          <p:cNvSpPr>
            <a:spLocks noGrp="1"/>
          </p:cNvSpPr>
          <p:nvPr>
            <p:ph type="sldNum" sz="quarter" idx="5"/>
          </p:nvPr>
        </p:nvSpPr>
        <p:spPr/>
        <p:txBody>
          <a:bodyPr/>
          <a:lstStyle/>
          <a:p>
            <a:fld id="{26334A66-8BD4-4EFC-A5E5-873347D745AE}" type="slidenum">
              <a:rPr lang="en-US" smtClean="0"/>
              <a:t>4</a:t>
            </a:fld>
            <a:endParaRPr lang="en-US" dirty="0"/>
          </a:p>
        </p:txBody>
      </p:sp>
    </p:spTree>
    <p:extLst>
      <p:ext uri="{BB962C8B-B14F-4D97-AF65-F5344CB8AC3E}">
        <p14:creationId xmlns:p14="http://schemas.microsoft.com/office/powerpoint/2010/main" val="141116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BEBBDB8-1C95-40DC-A7CA-5EFD125170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82B513-A4F4-4D57-AE03-5FA49E2C68DB}" type="slidenum">
              <a:rPr lang="en-US" altLang="en-US"/>
              <a:pPr eaLnBrk="1" hangingPunct="1"/>
              <a:t>5</a:t>
            </a:fld>
            <a:endParaRPr lang="en-US" altLang="en-US"/>
          </a:p>
        </p:txBody>
      </p:sp>
      <p:sp>
        <p:nvSpPr>
          <p:cNvPr id="38915" name="Rectangle 2">
            <a:extLst>
              <a:ext uri="{FF2B5EF4-FFF2-40B4-BE49-F238E27FC236}">
                <a16:creationId xmlns:a16="http://schemas.microsoft.com/office/drawing/2014/main" id="{EA67DF14-9843-4D2D-8195-C8616A29E5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9B33A329-AB13-4525-BB94-115B063FC6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This figure is helpful for explaining the level of access available given protections.  It is assuming that you are thinking about the level of access from other classes to an instance of the Alpha object in Package One.</a:t>
            </a:r>
          </a:p>
          <a:p>
            <a:pPr eaLnBrk="1" hangingPunct="1"/>
            <a:endParaRPr lang="en-US" altLang="en-US" dirty="0"/>
          </a:p>
          <a:p>
            <a:pPr eaLnBrk="1" hangingPunct="1"/>
            <a:r>
              <a:rPr lang="en-US" altLang="en-US" dirty="0"/>
              <a:t>We can see how thee modifiers influence whom can access Alpha’s class variables or call Alpha’s class methods that are not static.   </a:t>
            </a:r>
          </a:p>
          <a:p>
            <a:pPr eaLnBrk="1" hangingPunct="1"/>
            <a:endParaRPr lang="en-US" altLang="en-US" dirty="0"/>
          </a:p>
          <a:p>
            <a:pPr eaLnBrk="1" hangingPunct="1"/>
            <a:r>
              <a:rPr lang="en-US" altLang="en-US" dirty="0"/>
              <a:t>I often default to private for all data structure elements that do not need to or ought not be accessed by an outside client.  I use protected if I anticipate that I will be extending the class and/or needing to directly interact with an object instance’s variables.</a:t>
            </a:r>
          </a:p>
          <a:p>
            <a:pPr eaLnBrk="1" hangingPunct="1"/>
            <a:endParaRPr lang="en-US" altLang="en-US" dirty="0"/>
          </a:p>
          <a:p>
            <a:pPr eaLnBrk="1" hangingPunct="1"/>
            <a:r>
              <a:rPr lang="en-US" altLang="en-US" dirty="0"/>
              <a:t>I recommend looking at the examples in the book and online.  You will start to see some patterns on what we declare public vs. protected vs. private.</a:t>
            </a:r>
          </a:p>
          <a:p>
            <a:pPr eaLnBrk="1" hangingPunct="1"/>
            <a:endParaRPr lang="en-US" altLang="en-US" dirty="0"/>
          </a:p>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implementation of an API.</a:t>
            </a:r>
          </a:p>
          <a:p>
            <a:endParaRPr lang="en-US" dirty="0"/>
          </a:p>
          <a:p>
            <a:r>
              <a:rPr lang="en-US" dirty="0"/>
              <a:t>The counter API would have several well defined methods where we know the input, output, and expected behavior, but we treat the details of the behavior as unknowns.  Or, black boxes.  Given only the API, you could implement the main on the left putting your trust that the implementer of the methods do them correctly.  This allows you to share your data structures and algorithms to be used by others without them having to know how your code works.  They must only agree to the API, which serves as a “contract” between developers.</a:t>
            </a:r>
          </a:p>
          <a:p>
            <a:endParaRPr lang="en-US" dirty="0"/>
          </a:p>
          <a:p>
            <a:r>
              <a:rPr lang="en-US" dirty="0"/>
              <a:t>i.e. the contract says that this is what the class should do and how you should interact with it, and the implementer builds the class to implement those methods and deliver those desired capabilities.</a:t>
            </a:r>
          </a:p>
          <a:p>
            <a:endParaRPr lang="en-US" dirty="0"/>
          </a:p>
          <a:p>
            <a:endParaRPr lang="en-US" dirty="0"/>
          </a:p>
          <a:p>
            <a:r>
              <a:rPr lang="en-US" dirty="0"/>
              <a:t>Rather than go through the details here.  Take a moment on your own to review this example.  Feel free to pause the video or reference it in your textbook.  Observe which elements are private, which should not be accessed directly by an outside client, and which are public.  Note how the API elements are declared as public so that the outside client can make calls to them on instances of the counter.</a:t>
            </a:r>
          </a:p>
        </p:txBody>
      </p:sp>
      <p:sp>
        <p:nvSpPr>
          <p:cNvPr id="4" name="Slide Number Placeholder 3"/>
          <p:cNvSpPr>
            <a:spLocks noGrp="1"/>
          </p:cNvSpPr>
          <p:nvPr>
            <p:ph type="sldNum" sz="quarter" idx="5"/>
          </p:nvPr>
        </p:nvSpPr>
        <p:spPr/>
        <p:txBody>
          <a:bodyPr/>
          <a:lstStyle/>
          <a:p>
            <a:fld id="{26334A66-8BD4-4EFC-A5E5-873347D745AE}" type="slidenum">
              <a:rPr lang="en-US" smtClean="0"/>
              <a:t>8</a:t>
            </a:fld>
            <a:endParaRPr lang="en-US" dirty="0"/>
          </a:p>
        </p:txBody>
      </p:sp>
    </p:spTree>
    <p:extLst>
      <p:ext uri="{BB962C8B-B14F-4D97-AF65-F5344CB8AC3E}">
        <p14:creationId xmlns:p14="http://schemas.microsoft.com/office/powerpoint/2010/main" val="229104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client does not have to be in the same.java file.  This is helpful as you can separate out your testing logic or your utilization logic from your implementation.  In data structures, we often implement them as reusable tools that we can apply to different problems.</a:t>
            </a:r>
          </a:p>
          <a:p>
            <a:endParaRPr lang="en-US" dirty="0"/>
          </a:p>
          <a:p>
            <a:r>
              <a:rPr lang="en-US" dirty="0"/>
              <a:t>In the example here. The flip designer is again using the contract of the API to guide their implementation.  It utilizes the counter to do some measures of simulated random coin flips and tracks the counts for heads and tails using </a:t>
            </a:r>
            <a:r>
              <a:rPr lang="en-US" dirty="0" err="1"/>
              <a:t>th</a:t>
            </a:r>
            <a:r>
              <a:rPr lang="en-US" dirty="0"/>
              <a:t> </a:t>
            </a:r>
            <a:r>
              <a:rPr lang="en-US" dirty="0" err="1"/>
              <a:t>eincrement</a:t>
            </a:r>
            <a:r>
              <a:rPr lang="en-US" dirty="0"/>
              <a:t> method and the tally method to determine the delta or difference.</a:t>
            </a:r>
          </a:p>
        </p:txBody>
      </p:sp>
      <p:sp>
        <p:nvSpPr>
          <p:cNvPr id="4" name="Slide Number Placeholder 3"/>
          <p:cNvSpPr>
            <a:spLocks noGrp="1"/>
          </p:cNvSpPr>
          <p:nvPr>
            <p:ph type="sldNum" sz="quarter" idx="5"/>
          </p:nvPr>
        </p:nvSpPr>
        <p:spPr/>
        <p:txBody>
          <a:bodyPr/>
          <a:lstStyle/>
          <a:p>
            <a:fld id="{26334A66-8BD4-4EFC-A5E5-873347D745AE}" type="slidenum">
              <a:rPr lang="en-US" smtClean="0"/>
              <a:t>9</a:t>
            </a:fld>
            <a:endParaRPr lang="en-US" dirty="0"/>
          </a:p>
        </p:txBody>
      </p:sp>
    </p:spTree>
    <p:extLst>
      <p:ext uri="{BB962C8B-B14F-4D97-AF65-F5344CB8AC3E}">
        <p14:creationId xmlns:p14="http://schemas.microsoft.com/office/powerpoint/2010/main" val="2263147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70DB9CF-92BF-431A-9D62-8878465F0A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10F8CC-C846-4346-ADD1-24928FF587BF}" type="slidenum">
              <a:rPr lang="en-US" altLang="en-US"/>
              <a:pPr eaLnBrk="1" hangingPunct="1"/>
              <a:t>10</a:t>
            </a:fld>
            <a:endParaRPr lang="en-US" altLang="en-US"/>
          </a:p>
        </p:txBody>
      </p:sp>
      <p:sp>
        <p:nvSpPr>
          <p:cNvPr id="44035" name="Rectangle 2">
            <a:extLst>
              <a:ext uri="{FF2B5EF4-FFF2-40B4-BE49-F238E27FC236}">
                <a16:creationId xmlns:a16="http://schemas.microsoft.com/office/drawing/2014/main" id="{3FEDC564-F4ED-4739-AF50-8FA5629DA9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713702D7-6437-4C27-B8A6-8A2AB5202B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Inheritance is another important concept.  You can derive child classes that inherit the methods and </a:t>
            </a:r>
            <a:r>
              <a:rPr lang="en-US" altLang="en-US" dirty="0" err="1"/>
              <a:t>attribuets</a:t>
            </a:r>
            <a:r>
              <a:rPr lang="en-US" altLang="en-US" dirty="0"/>
              <a:t> of the parent class and can override non-final elements.</a:t>
            </a:r>
          </a:p>
          <a:p>
            <a:pPr eaLnBrk="1" hangingPunct="1"/>
            <a:endParaRPr lang="en-US" altLang="en-US" dirty="0"/>
          </a:p>
          <a:p>
            <a:pPr eaLnBrk="1" hangingPunct="1"/>
            <a:r>
              <a:rPr lang="en-US" altLang="en-US" dirty="0"/>
              <a:t>We can the parent class the super class.  </a:t>
            </a:r>
          </a:p>
          <a:p>
            <a:pPr eaLnBrk="1" hangingPunct="1"/>
            <a:endParaRPr lang="en-US" altLang="en-US" dirty="0"/>
          </a:p>
          <a:p>
            <a:pPr eaLnBrk="1" hangingPunct="1"/>
            <a:r>
              <a:rPr lang="en-US" altLang="en-US" dirty="0"/>
              <a:t>In the example, a bank account could have two subclasses with greater specialization for specific accounts.  </a:t>
            </a:r>
            <a:r>
              <a:rPr lang="en-US" altLang="en-US" dirty="0" err="1"/>
              <a:t>JointAccount</a:t>
            </a:r>
            <a:r>
              <a:rPr lang="en-US" altLang="en-US" dirty="0"/>
              <a:t> adds an additional owner and overrides the </a:t>
            </a:r>
            <a:r>
              <a:rPr lang="en-US" altLang="en-US" dirty="0" err="1"/>
              <a:t>getReport</a:t>
            </a:r>
            <a:r>
              <a:rPr lang="en-US" altLang="en-US" dirty="0"/>
              <a:t> to include that owner.  </a:t>
            </a:r>
            <a:r>
              <a:rPr lang="en-US" altLang="en-US" dirty="0" err="1"/>
              <a:t>FreeChecking</a:t>
            </a:r>
            <a:r>
              <a:rPr lang="en-US" altLang="en-US" dirty="0"/>
              <a:t> has a minimum balance attribute and overrides the </a:t>
            </a:r>
            <a:r>
              <a:rPr lang="en-US" altLang="en-US" dirty="0" err="1"/>
              <a:t>getReport</a:t>
            </a:r>
            <a:r>
              <a:rPr lang="en-US" altLang="en-US" dirty="0"/>
              <a:t>() method to show min balance.</a:t>
            </a:r>
          </a:p>
          <a:p>
            <a:pPr eaLnBrk="1" hangingPunct="1"/>
            <a:endParaRPr lang="en-US" altLang="en-US" dirty="0"/>
          </a:p>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0741C50-1501-4745-AC80-0A9EFDB0E0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B01F39-7554-4C65-A744-919E308219F6}" type="slidenum">
              <a:rPr lang="en-US" altLang="en-US"/>
              <a:pPr eaLnBrk="1" hangingPunct="1"/>
              <a:t>11</a:t>
            </a:fld>
            <a:endParaRPr lang="en-US" altLang="en-US"/>
          </a:p>
        </p:txBody>
      </p:sp>
      <p:sp>
        <p:nvSpPr>
          <p:cNvPr id="45059" name="Rectangle 2">
            <a:extLst>
              <a:ext uri="{FF2B5EF4-FFF2-40B4-BE49-F238E27FC236}">
                <a16:creationId xmlns:a16="http://schemas.microsoft.com/office/drawing/2014/main" id="{905786F9-81AA-4FDE-917F-A8F337BA85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05C388F2-CC83-476A-8145-468EDA7070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err="1"/>
              <a:t>Polymorphis</a:t>
            </a:r>
            <a:r>
              <a:rPr lang="en-US" altLang="en-US" dirty="0"/>
              <a:t> or “many forms” is important because in Java we have the capability of using Dynamic binding.  This permits us from creating a data structure that stores data of a particular type defined by some super class and it can also store the subclass types as well.  It simply will dynamically bind to the appropriate class definition matching how the parent’s instance variables and methods are accessed.  You can always manually cast it to the child class if you need access to its methods.</a:t>
            </a:r>
          </a:p>
          <a:p>
            <a:pPr eaLnBrk="1" hangingPunct="1"/>
            <a:endParaRPr lang="en-US" altLang="en-US" dirty="0"/>
          </a:p>
          <a:p>
            <a:pPr eaLnBrk="1" hangingPunct="1"/>
            <a:r>
              <a:rPr lang="en-US" altLang="en-US" dirty="0"/>
              <a:t>For instance, in the previous example,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dirty="0"/>
              <a:t>CS 315</a:t>
            </a:r>
          </a:p>
        </p:txBody>
      </p:sp>
      <p:sp>
        <p:nvSpPr>
          <p:cNvPr id="5" name="Footer Placeholder 4"/>
          <p:cNvSpPr>
            <a:spLocks noGrp="1"/>
          </p:cNvSpPr>
          <p:nvPr>
            <p:ph type="ftr" sz="quarter" idx="11"/>
          </p:nvPr>
        </p:nvSpPr>
        <p:spPr/>
        <p:txBody>
          <a:bodyPr/>
          <a:lstStyle/>
          <a:p>
            <a:r>
              <a:rPr lang="en-US" dirty="0"/>
              <a:t>College of Engineering, Daytona Beach, FL</a:t>
            </a:r>
          </a:p>
        </p:txBody>
      </p:sp>
      <p:sp>
        <p:nvSpPr>
          <p:cNvPr id="6" name="Slide Number Placeholder 5"/>
          <p:cNvSpPr>
            <a:spLocks noGrp="1"/>
          </p:cNvSpPr>
          <p:nvPr>
            <p:ph type="sldNum" sz="quarter" idx="12"/>
          </p:nvPr>
        </p:nvSpPr>
        <p:spPr/>
        <p:txBody>
          <a:bodyPr/>
          <a:lstStyle/>
          <a:p>
            <a:fld id="{895CAF52-15F3-4FB3-975B-0645D3D50BC3}"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0702" y="4"/>
            <a:ext cx="3726959" cy="841571"/>
          </a:xfrm>
          <a:prstGeom prst="rect">
            <a:avLst/>
          </a:prstGeom>
        </p:spPr>
      </p:pic>
    </p:spTree>
    <p:extLst>
      <p:ext uri="{BB962C8B-B14F-4D97-AF65-F5344CB8AC3E}">
        <p14:creationId xmlns:p14="http://schemas.microsoft.com/office/powerpoint/2010/main" val="221392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637"/>
            <a:ext cx="10515600" cy="1325563"/>
          </a:xfr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dirty="0"/>
              <a:t>CS 315</a:t>
            </a:r>
          </a:p>
        </p:txBody>
      </p:sp>
      <p:sp>
        <p:nvSpPr>
          <p:cNvPr id="5" name="Footer Placeholder 4"/>
          <p:cNvSpPr>
            <a:spLocks noGrp="1"/>
          </p:cNvSpPr>
          <p:nvPr>
            <p:ph type="ftr" sz="quarter" idx="11"/>
          </p:nvPr>
        </p:nvSpPr>
        <p:spPr/>
        <p:txBody>
          <a:bodyPr/>
          <a:lstStyle/>
          <a:p>
            <a:r>
              <a:rPr lang="en-US" dirty="0"/>
              <a:t>College of Engineering, Daytona Beach, FL</a:t>
            </a:r>
          </a:p>
        </p:txBody>
      </p:sp>
      <p:sp>
        <p:nvSpPr>
          <p:cNvPr id="6" name="Slide Number Placeholder 5"/>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17087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CS 315</a:t>
            </a:r>
          </a:p>
        </p:txBody>
      </p:sp>
      <p:sp>
        <p:nvSpPr>
          <p:cNvPr id="5" name="Footer Placeholder 4"/>
          <p:cNvSpPr>
            <a:spLocks noGrp="1"/>
          </p:cNvSpPr>
          <p:nvPr>
            <p:ph type="ftr" sz="quarter" idx="11"/>
          </p:nvPr>
        </p:nvSpPr>
        <p:spPr/>
        <p:txBody>
          <a:bodyPr/>
          <a:lstStyle/>
          <a:p>
            <a:r>
              <a:rPr lang="en-US" dirty="0"/>
              <a:t>College of Engineering, Daytona Beach, FL</a:t>
            </a:r>
          </a:p>
        </p:txBody>
      </p:sp>
      <p:sp>
        <p:nvSpPr>
          <p:cNvPr id="6" name="Slide Number Placeholder 5"/>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37367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75139"/>
            <a:ext cx="10515600" cy="1325563"/>
          </a:xfr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CS 315</a:t>
            </a:r>
          </a:p>
        </p:txBody>
      </p:sp>
      <p:sp>
        <p:nvSpPr>
          <p:cNvPr id="6" name="Footer Placeholder 5"/>
          <p:cNvSpPr>
            <a:spLocks noGrp="1"/>
          </p:cNvSpPr>
          <p:nvPr>
            <p:ph type="ftr" sz="quarter" idx="11"/>
          </p:nvPr>
        </p:nvSpPr>
        <p:spPr/>
        <p:txBody>
          <a:bodyPr/>
          <a:lstStyle/>
          <a:p>
            <a:r>
              <a:rPr lang="en-US" dirty="0"/>
              <a:t>College of Engineering, Daytona Beach, FL</a:t>
            </a:r>
          </a:p>
        </p:txBody>
      </p:sp>
      <p:sp>
        <p:nvSpPr>
          <p:cNvPr id="7" name="Slide Number Placeholder 6"/>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413430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66"/>
            <a:ext cx="10515600" cy="1325563"/>
          </a:xfrm>
        </p:spPr>
        <p:txBody>
          <a:bodyPr/>
          <a:lstStyle>
            <a:lvl1pPr>
              <a:defRPr>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CS 315</a:t>
            </a:r>
          </a:p>
        </p:txBody>
      </p:sp>
      <p:sp>
        <p:nvSpPr>
          <p:cNvPr id="8" name="Footer Placeholder 7"/>
          <p:cNvSpPr>
            <a:spLocks noGrp="1"/>
          </p:cNvSpPr>
          <p:nvPr>
            <p:ph type="ftr" sz="quarter" idx="11"/>
          </p:nvPr>
        </p:nvSpPr>
        <p:spPr/>
        <p:txBody>
          <a:bodyPr/>
          <a:lstStyle/>
          <a:p>
            <a:r>
              <a:rPr lang="en-US" dirty="0"/>
              <a:t>Aeronautical Science, Daytona Beach, FL</a:t>
            </a:r>
          </a:p>
        </p:txBody>
      </p:sp>
      <p:sp>
        <p:nvSpPr>
          <p:cNvPr id="9" name="Slide Number Placeholder 8"/>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65442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r>
              <a:rPr lang="en-US" dirty="0"/>
              <a:t>CS 315</a:t>
            </a:r>
          </a:p>
        </p:txBody>
      </p:sp>
      <p:sp>
        <p:nvSpPr>
          <p:cNvPr id="4" name="Footer Placeholder 3"/>
          <p:cNvSpPr>
            <a:spLocks noGrp="1"/>
          </p:cNvSpPr>
          <p:nvPr>
            <p:ph type="ftr" sz="quarter" idx="11"/>
          </p:nvPr>
        </p:nvSpPr>
        <p:spPr/>
        <p:txBody>
          <a:bodyPr/>
          <a:lstStyle/>
          <a:p>
            <a:r>
              <a:rPr lang="en-US" dirty="0"/>
              <a:t>College of Engineering, Daytona Beach, FL</a:t>
            </a:r>
          </a:p>
        </p:txBody>
      </p:sp>
      <p:sp>
        <p:nvSpPr>
          <p:cNvPr id="5" name="Slide Number Placeholder 4"/>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170339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 315</a:t>
            </a:r>
          </a:p>
        </p:txBody>
      </p:sp>
      <p:sp>
        <p:nvSpPr>
          <p:cNvPr id="3" name="Footer Placeholder 2"/>
          <p:cNvSpPr>
            <a:spLocks noGrp="1"/>
          </p:cNvSpPr>
          <p:nvPr>
            <p:ph type="ftr" sz="quarter" idx="11"/>
          </p:nvPr>
        </p:nvSpPr>
        <p:spPr/>
        <p:txBody>
          <a:bodyPr/>
          <a:lstStyle/>
          <a:p>
            <a:r>
              <a:rPr lang="en-US" dirty="0"/>
              <a:t>College of Engineering, Daytona Beach, FL</a:t>
            </a:r>
          </a:p>
        </p:txBody>
      </p:sp>
      <p:sp>
        <p:nvSpPr>
          <p:cNvPr id="4" name="Slide Number Placeholder 3"/>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62560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1457" y="128788"/>
            <a:ext cx="10236043" cy="605307"/>
          </a:xfrm>
        </p:spPr>
        <p:txBody>
          <a:bodyPr anchor="b">
            <a:noAutofit/>
          </a:bodyPr>
          <a:lstStyle>
            <a:lvl1pPr>
              <a:defRPr sz="44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CS 315</a:t>
            </a:r>
          </a:p>
        </p:txBody>
      </p:sp>
      <p:sp>
        <p:nvSpPr>
          <p:cNvPr id="6" name="Footer Placeholder 5"/>
          <p:cNvSpPr>
            <a:spLocks noGrp="1"/>
          </p:cNvSpPr>
          <p:nvPr>
            <p:ph type="ftr" sz="quarter" idx="11"/>
          </p:nvPr>
        </p:nvSpPr>
        <p:spPr/>
        <p:txBody>
          <a:bodyPr/>
          <a:lstStyle/>
          <a:p>
            <a:r>
              <a:rPr lang="en-US" dirty="0"/>
              <a:t>College of Engineering, Daytona Beach, FL</a:t>
            </a:r>
          </a:p>
        </p:txBody>
      </p:sp>
      <p:sp>
        <p:nvSpPr>
          <p:cNvPr id="7" name="Slide Number Placeholder 6"/>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166132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2" y="124809"/>
            <a:ext cx="8563377" cy="614966"/>
          </a:xfrm>
        </p:spPr>
        <p:txBody>
          <a:bodyPr anchor="b">
            <a:noAutofit/>
          </a:bodyPr>
          <a:lstStyle>
            <a:lvl1pPr>
              <a:defRPr sz="4400">
                <a:solidFill>
                  <a:srgbClr val="FFFFFF"/>
                </a:solidFill>
              </a:defRPr>
            </a:lvl1pPr>
          </a:lstStyle>
          <a:p>
            <a:r>
              <a:rPr lang="en-US" dirty="0"/>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CS 315</a:t>
            </a:r>
          </a:p>
        </p:txBody>
      </p:sp>
      <p:sp>
        <p:nvSpPr>
          <p:cNvPr id="6" name="Footer Placeholder 5"/>
          <p:cNvSpPr>
            <a:spLocks noGrp="1"/>
          </p:cNvSpPr>
          <p:nvPr>
            <p:ph type="ftr" sz="quarter" idx="11"/>
          </p:nvPr>
        </p:nvSpPr>
        <p:spPr/>
        <p:txBody>
          <a:bodyPr/>
          <a:lstStyle/>
          <a:p>
            <a:r>
              <a:rPr lang="en-US" dirty="0"/>
              <a:t>College of Engineering, Daytona Beach, FL</a:t>
            </a:r>
          </a:p>
        </p:txBody>
      </p:sp>
      <p:sp>
        <p:nvSpPr>
          <p:cNvPr id="7" name="Slide Number Placeholder 6"/>
          <p:cNvSpPr>
            <a:spLocks noGrp="1"/>
          </p:cNvSpPr>
          <p:nvPr>
            <p:ph type="sldNum" sz="quarter" idx="12"/>
          </p:nvPr>
        </p:nvSpPr>
        <p:spPr/>
        <p:txBody>
          <a:bodyPr/>
          <a:lstStyle/>
          <a:p>
            <a:fld id="{895CAF52-15F3-4FB3-975B-0645D3D50BC3}" type="slidenum">
              <a:rPr lang="en-US" smtClean="0"/>
              <a:t>‹#›</a:t>
            </a:fld>
            <a:endParaRPr lang="en-US" dirty="0"/>
          </a:p>
        </p:txBody>
      </p:sp>
    </p:spTree>
    <p:extLst>
      <p:ext uri="{BB962C8B-B14F-4D97-AF65-F5344CB8AC3E}">
        <p14:creationId xmlns:p14="http://schemas.microsoft.com/office/powerpoint/2010/main" val="226506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7661856" cy="10731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CS 315	</a:t>
            </a: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College of Engineering, Daytona Beach, FL</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AF52-15F3-4FB3-975B-0645D3D50BC3}" type="slidenum">
              <a:rPr lang="en-US" smtClean="0"/>
              <a:t>‹#›</a:t>
            </a:fld>
            <a:endParaRPr lang="en-US" dirty="0"/>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430702" y="4"/>
            <a:ext cx="3726959" cy="841571"/>
          </a:xfrm>
          <a:prstGeom prst="rect">
            <a:avLst/>
          </a:prstGeom>
        </p:spPr>
      </p:pic>
    </p:spTree>
    <p:extLst>
      <p:ext uri="{BB962C8B-B14F-4D97-AF65-F5344CB8AC3E}">
        <p14:creationId xmlns:p14="http://schemas.microsoft.com/office/powerpoint/2010/main" val="329836218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089A91-C1C3-4B0A-AA19-5F35D2AEE93C}"/>
              </a:ext>
            </a:extLst>
          </p:cNvPr>
          <p:cNvSpPr>
            <a:spLocks noGrp="1"/>
          </p:cNvSpPr>
          <p:nvPr>
            <p:ph type="title"/>
          </p:nvPr>
        </p:nvSpPr>
        <p:spPr/>
        <p:txBody>
          <a:bodyPr/>
          <a:lstStyle/>
          <a:p>
            <a:r>
              <a:rPr lang="en-US" dirty="0"/>
              <a:t>Abstract Data Types</a:t>
            </a:r>
          </a:p>
        </p:txBody>
      </p:sp>
      <p:sp>
        <p:nvSpPr>
          <p:cNvPr id="8" name="Content Placeholder 7">
            <a:extLst>
              <a:ext uri="{FF2B5EF4-FFF2-40B4-BE49-F238E27FC236}">
                <a16:creationId xmlns:a16="http://schemas.microsoft.com/office/drawing/2014/main" id="{DE8D1CE3-C2CE-4DEB-8559-3B796DDF1F27}"/>
              </a:ext>
            </a:extLst>
          </p:cNvPr>
          <p:cNvSpPr>
            <a:spLocks noGrp="1"/>
          </p:cNvSpPr>
          <p:nvPr>
            <p:ph idx="1"/>
          </p:nvPr>
        </p:nvSpPr>
        <p:spPr/>
        <p:txBody>
          <a:bodyPr>
            <a:normAutofit/>
          </a:bodyPr>
          <a:lstStyle/>
          <a:p>
            <a:r>
              <a:rPr lang="en-US" dirty="0"/>
              <a:t>An organization of data and methods whose underlying data representations are hidden from the client</a:t>
            </a:r>
          </a:p>
          <a:p>
            <a:r>
              <a:rPr lang="en-US" dirty="0"/>
              <a:t>ADTs Support</a:t>
            </a:r>
          </a:p>
          <a:p>
            <a:pPr lvl="1"/>
            <a:r>
              <a:rPr lang="en-US" dirty="0"/>
              <a:t>Organization of data</a:t>
            </a:r>
          </a:p>
          <a:p>
            <a:pPr lvl="1"/>
            <a:r>
              <a:rPr lang="en-US" dirty="0"/>
              <a:t>Methods to perform operations on the representations</a:t>
            </a:r>
          </a:p>
          <a:p>
            <a:r>
              <a:rPr lang="en-US" dirty="0"/>
              <a:t>“Hidden from client”</a:t>
            </a:r>
          </a:p>
          <a:p>
            <a:pPr lvl="1"/>
            <a:r>
              <a:rPr lang="en-US" dirty="0"/>
              <a:t>A well-defined interface can be used to define how a client piece of software would interact with the abstract data type</a:t>
            </a:r>
          </a:p>
          <a:p>
            <a:pPr lvl="1"/>
            <a:r>
              <a:rPr lang="en-US" dirty="0"/>
              <a:t>We call these interface definitions, Application Programmer Interfaces or APIs</a:t>
            </a:r>
          </a:p>
        </p:txBody>
      </p:sp>
      <p:sp>
        <p:nvSpPr>
          <p:cNvPr id="4" name="Date Placeholder 3">
            <a:extLst>
              <a:ext uri="{FF2B5EF4-FFF2-40B4-BE49-F238E27FC236}">
                <a16:creationId xmlns:a16="http://schemas.microsoft.com/office/drawing/2014/main" id="{6D8DB889-1A66-41AF-BCF2-8631681FD6E8}"/>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5E2E25E8-A40F-4D48-9E7B-AC2893739FB9}"/>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819132BE-153E-4FBA-9729-CC5E5490FE75}"/>
              </a:ext>
            </a:extLst>
          </p:cNvPr>
          <p:cNvSpPr>
            <a:spLocks noGrp="1"/>
          </p:cNvSpPr>
          <p:nvPr>
            <p:ph type="sldNum" sz="quarter" idx="12"/>
          </p:nvPr>
        </p:nvSpPr>
        <p:spPr/>
        <p:txBody>
          <a:bodyPr/>
          <a:lstStyle/>
          <a:p>
            <a:fld id="{895CAF52-15F3-4FB3-975B-0645D3D50BC3}" type="slidenum">
              <a:rPr lang="en-US" smtClean="0"/>
              <a:t>1</a:t>
            </a:fld>
            <a:endParaRPr lang="en-US" dirty="0"/>
          </a:p>
        </p:txBody>
      </p:sp>
    </p:spTree>
    <p:extLst>
      <p:ext uri="{BB962C8B-B14F-4D97-AF65-F5344CB8AC3E}">
        <p14:creationId xmlns:p14="http://schemas.microsoft.com/office/powerpoint/2010/main" val="240379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05C4CE7-FB80-4A47-B3AC-468EE1B7F072}"/>
              </a:ext>
            </a:extLst>
          </p:cNvPr>
          <p:cNvSpPr>
            <a:spLocks noGrp="1" noChangeArrowheads="1"/>
          </p:cNvSpPr>
          <p:nvPr>
            <p:ph type="title"/>
          </p:nvPr>
        </p:nvSpPr>
        <p:spPr/>
        <p:txBody>
          <a:bodyPr/>
          <a:lstStyle/>
          <a:p>
            <a:r>
              <a:rPr lang="en-US" altLang="en-US"/>
              <a:t>Inheritance</a:t>
            </a:r>
          </a:p>
        </p:txBody>
      </p:sp>
      <p:sp>
        <p:nvSpPr>
          <p:cNvPr id="17411" name="Rectangle 3">
            <a:extLst>
              <a:ext uri="{FF2B5EF4-FFF2-40B4-BE49-F238E27FC236}">
                <a16:creationId xmlns:a16="http://schemas.microsoft.com/office/drawing/2014/main" id="{5387B9F6-5725-4555-9F5F-9B5B2BDDF2DE}"/>
              </a:ext>
            </a:extLst>
          </p:cNvPr>
          <p:cNvSpPr>
            <a:spLocks noGrp="1" noChangeArrowheads="1"/>
          </p:cNvSpPr>
          <p:nvPr>
            <p:ph type="body" idx="1"/>
          </p:nvPr>
        </p:nvSpPr>
        <p:spPr>
          <a:xfrm>
            <a:off x="1981200" y="2262188"/>
            <a:ext cx="4343400" cy="4525962"/>
          </a:xfrm>
        </p:spPr>
        <p:txBody>
          <a:bodyPr/>
          <a:lstStyle/>
          <a:p>
            <a:r>
              <a:rPr lang="en-US" altLang="en-US"/>
              <a:t>An object-oriented technique in which a derived class (sub-class) inherits attributes and methods from a parent or super class</a:t>
            </a:r>
          </a:p>
          <a:p>
            <a:r>
              <a:rPr lang="en-US" altLang="en-US"/>
              <a:t>In subclass, non-final methods may be overridden</a:t>
            </a:r>
          </a:p>
        </p:txBody>
      </p:sp>
      <p:sp>
        <p:nvSpPr>
          <p:cNvPr id="17412" name="Rectangle 4">
            <a:extLst>
              <a:ext uri="{FF2B5EF4-FFF2-40B4-BE49-F238E27FC236}">
                <a16:creationId xmlns:a16="http://schemas.microsoft.com/office/drawing/2014/main" id="{77BC100B-A3AD-4E80-BE88-DEA949A281D3}"/>
              </a:ext>
            </a:extLst>
          </p:cNvPr>
          <p:cNvSpPr>
            <a:spLocks noChangeArrowheads="1"/>
          </p:cNvSpPr>
          <p:nvPr/>
        </p:nvSpPr>
        <p:spPr bwMode="auto">
          <a:xfrm>
            <a:off x="7910514" y="2035176"/>
            <a:ext cx="1247775" cy="2284413"/>
          </a:xfrm>
          <a:prstGeom prst="rect">
            <a:avLst/>
          </a:prstGeom>
          <a:solidFill>
            <a:srgbClr val="FFFFCC"/>
          </a:solidFill>
          <a:ln w="0">
            <a:solidFill>
              <a:srgbClr val="990033"/>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7413" name="Rectangle 5">
            <a:extLst>
              <a:ext uri="{FF2B5EF4-FFF2-40B4-BE49-F238E27FC236}">
                <a16:creationId xmlns:a16="http://schemas.microsoft.com/office/drawing/2014/main" id="{D1973A88-2688-4236-8D2A-8D0D785C7CB7}"/>
              </a:ext>
            </a:extLst>
          </p:cNvPr>
          <p:cNvSpPr>
            <a:spLocks noChangeArrowheads="1"/>
          </p:cNvSpPr>
          <p:nvPr/>
        </p:nvSpPr>
        <p:spPr bwMode="auto">
          <a:xfrm>
            <a:off x="8088313" y="2079625"/>
            <a:ext cx="9040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BankAccount</a:t>
            </a:r>
            <a:endParaRPr lang="en-US" altLang="en-US" sz="2400">
              <a:latin typeface="Times New Roman" panose="02020603050405020304" pitchFamily="18" charset="0"/>
            </a:endParaRPr>
          </a:p>
        </p:txBody>
      </p:sp>
      <p:sp>
        <p:nvSpPr>
          <p:cNvPr id="17414" name="Rectangle 6">
            <a:extLst>
              <a:ext uri="{FF2B5EF4-FFF2-40B4-BE49-F238E27FC236}">
                <a16:creationId xmlns:a16="http://schemas.microsoft.com/office/drawing/2014/main" id="{6B94257B-6629-470F-9495-A93F920CF130}"/>
              </a:ext>
            </a:extLst>
          </p:cNvPr>
          <p:cNvSpPr>
            <a:spLocks noChangeArrowheads="1"/>
          </p:cNvSpPr>
          <p:nvPr/>
        </p:nvSpPr>
        <p:spPr bwMode="auto">
          <a:xfrm>
            <a:off x="7910514" y="2439988"/>
            <a:ext cx="1247775" cy="18796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5" name="Rectangle 7">
            <a:extLst>
              <a:ext uri="{FF2B5EF4-FFF2-40B4-BE49-F238E27FC236}">
                <a16:creationId xmlns:a16="http://schemas.microsoft.com/office/drawing/2014/main" id="{4FE167F1-D0C3-492A-8129-0FC117748F16}"/>
              </a:ext>
            </a:extLst>
          </p:cNvPr>
          <p:cNvSpPr>
            <a:spLocks noChangeArrowheads="1"/>
          </p:cNvSpPr>
          <p:nvPr/>
        </p:nvSpPr>
        <p:spPr bwMode="auto">
          <a:xfrm>
            <a:off x="7910514" y="3097213"/>
            <a:ext cx="1247775" cy="12493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7416" name="Picture 8">
            <a:extLst>
              <a:ext uri="{FF2B5EF4-FFF2-40B4-BE49-F238E27FC236}">
                <a16:creationId xmlns:a16="http://schemas.microsoft.com/office/drawing/2014/main" id="{E0C45E37-8655-4400-9032-EC1EA429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46221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a:extLst>
              <a:ext uri="{FF2B5EF4-FFF2-40B4-BE49-F238E27FC236}">
                <a16:creationId xmlns:a16="http://schemas.microsoft.com/office/drawing/2014/main" id="{FBB4351E-8270-4D24-B402-5C76E16BC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264" y="246221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a:extLst>
              <a:ext uri="{FF2B5EF4-FFF2-40B4-BE49-F238E27FC236}">
                <a16:creationId xmlns:a16="http://schemas.microsoft.com/office/drawing/2014/main" id="{E29838D1-3E9D-4030-9683-0EDDB1559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46221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Rectangle 11">
            <a:extLst>
              <a:ext uri="{FF2B5EF4-FFF2-40B4-BE49-F238E27FC236}">
                <a16:creationId xmlns:a16="http://schemas.microsoft.com/office/drawing/2014/main" id="{559C770F-21EF-4302-B6EF-C30E667F9278}"/>
              </a:ext>
            </a:extLst>
          </p:cNvPr>
          <p:cNvSpPr>
            <a:spLocks noChangeArrowheads="1"/>
          </p:cNvSpPr>
          <p:nvPr/>
        </p:nvSpPr>
        <p:spPr bwMode="auto">
          <a:xfrm>
            <a:off x="8123239" y="2462213"/>
            <a:ext cx="5354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balance</a:t>
            </a:r>
            <a:endParaRPr lang="en-US" altLang="en-US" sz="2400">
              <a:latin typeface="Times New Roman" panose="02020603050405020304" pitchFamily="18" charset="0"/>
            </a:endParaRPr>
          </a:p>
        </p:txBody>
      </p:sp>
      <p:pic>
        <p:nvPicPr>
          <p:cNvPr id="17420" name="Picture 12">
            <a:extLst>
              <a:ext uri="{FF2B5EF4-FFF2-40B4-BE49-F238E27FC236}">
                <a16:creationId xmlns:a16="http://schemas.microsoft.com/office/drawing/2014/main" id="{E3A8B8ED-9F46-4B56-ADFC-5B2B5F832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6431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13">
            <a:extLst>
              <a:ext uri="{FF2B5EF4-FFF2-40B4-BE49-F238E27FC236}">
                <a16:creationId xmlns:a16="http://schemas.microsoft.com/office/drawing/2014/main" id="{84987E6C-AD8F-4192-BE72-D93051702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264" y="26431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14">
            <a:extLst>
              <a:ext uri="{FF2B5EF4-FFF2-40B4-BE49-F238E27FC236}">
                <a16:creationId xmlns:a16="http://schemas.microsoft.com/office/drawing/2014/main" id="{952AC4F7-A092-482F-B294-E411A6810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6431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Rectangle 15">
            <a:extLst>
              <a:ext uri="{FF2B5EF4-FFF2-40B4-BE49-F238E27FC236}">
                <a16:creationId xmlns:a16="http://schemas.microsoft.com/office/drawing/2014/main" id="{EBBF5DCE-34E4-445F-905B-4F75E8071511}"/>
              </a:ext>
            </a:extLst>
          </p:cNvPr>
          <p:cNvSpPr>
            <a:spLocks noChangeArrowheads="1"/>
          </p:cNvSpPr>
          <p:nvPr/>
        </p:nvSpPr>
        <p:spPr bwMode="auto">
          <a:xfrm>
            <a:off x="8123239" y="2643188"/>
            <a:ext cx="4167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owner</a:t>
            </a:r>
            <a:endParaRPr lang="en-US" altLang="en-US" sz="2400">
              <a:latin typeface="Times New Roman" panose="02020603050405020304" pitchFamily="18" charset="0"/>
            </a:endParaRPr>
          </a:p>
        </p:txBody>
      </p:sp>
      <p:pic>
        <p:nvPicPr>
          <p:cNvPr id="17424" name="Picture 16">
            <a:extLst>
              <a:ext uri="{FF2B5EF4-FFF2-40B4-BE49-F238E27FC236}">
                <a16:creationId xmlns:a16="http://schemas.microsoft.com/office/drawing/2014/main" id="{7AEC4D0B-0D9C-425D-B57A-7FA889AC3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84956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17">
            <a:extLst>
              <a:ext uri="{FF2B5EF4-FFF2-40B4-BE49-F238E27FC236}">
                <a16:creationId xmlns:a16="http://schemas.microsoft.com/office/drawing/2014/main" id="{CBADE1CE-C992-4BA1-9E06-3F11E28BD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2264" y="284956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18">
            <a:extLst>
              <a:ext uri="{FF2B5EF4-FFF2-40B4-BE49-F238E27FC236}">
                <a16:creationId xmlns:a16="http://schemas.microsoft.com/office/drawing/2014/main" id="{7CA34ECF-8308-4F0F-A0EA-421E71F4E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4" y="2849564"/>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7" name="Rectangle 19">
            <a:extLst>
              <a:ext uri="{FF2B5EF4-FFF2-40B4-BE49-F238E27FC236}">
                <a16:creationId xmlns:a16="http://schemas.microsoft.com/office/drawing/2014/main" id="{30577607-FB49-4BD2-BED8-AD0715ACB93E}"/>
              </a:ext>
            </a:extLst>
          </p:cNvPr>
          <p:cNvSpPr>
            <a:spLocks noChangeArrowheads="1"/>
          </p:cNvSpPr>
          <p:nvPr/>
        </p:nvSpPr>
        <p:spPr bwMode="auto">
          <a:xfrm>
            <a:off x="8123238" y="2849563"/>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fee</a:t>
            </a:r>
            <a:endParaRPr lang="en-US" altLang="en-US" sz="2400">
              <a:latin typeface="Times New Roman" panose="02020603050405020304" pitchFamily="18" charset="0"/>
            </a:endParaRPr>
          </a:p>
        </p:txBody>
      </p:sp>
      <p:pic>
        <p:nvPicPr>
          <p:cNvPr id="17428" name="Picture 20">
            <a:extLst>
              <a:ext uri="{FF2B5EF4-FFF2-40B4-BE49-F238E27FC236}">
                <a16:creationId xmlns:a16="http://schemas.microsoft.com/office/drawing/2014/main" id="{C87F6A44-1B06-4719-88FA-4B82214BA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20992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9" name="Picture 21">
            <a:extLst>
              <a:ext uri="{FF2B5EF4-FFF2-40B4-BE49-F238E27FC236}">
                <a16:creationId xmlns:a16="http://schemas.microsoft.com/office/drawing/2014/main" id="{0C7E3262-C2CF-4C6F-AB82-1031F702C2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320992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22">
            <a:extLst>
              <a:ext uri="{FF2B5EF4-FFF2-40B4-BE49-F238E27FC236}">
                <a16:creationId xmlns:a16="http://schemas.microsoft.com/office/drawing/2014/main" id="{420D163F-2051-4780-8C79-36C5702B8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20992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Rectangle 23">
            <a:extLst>
              <a:ext uri="{FF2B5EF4-FFF2-40B4-BE49-F238E27FC236}">
                <a16:creationId xmlns:a16="http://schemas.microsoft.com/office/drawing/2014/main" id="{6CBC4165-3F80-45C1-9AD0-6702BF046AAF}"/>
              </a:ext>
            </a:extLst>
          </p:cNvPr>
          <p:cNvSpPr>
            <a:spLocks noChangeArrowheads="1"/>
          </p:cNvSpPr>
          <p:nvPr/>
        </p:nvSpPr>
        <p:spPr bwMode="auto">
          <a:xfrm>
            <a:off x="8123238" y="3209925"/>
            <a:ext cx="8688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getBalance()</a:t>
            </a:r>
            <a:endParaRPr lang="en-US" altLang="en-US" sz="2400">
              <a:latin typeface="Times New Roman" panose="02020603050405020304" pitchFamily="18" charset="0"/>
            </a:endParaRPr>
          </a:p>
        </p:txBody>
      </p:sp>
      <p:pic>
        <p:nvPicPr>
          <p:cNvPr id="17432" name="Picture 24">
            <a:extLst>
              <a:ext uri="{FF2B5EF4-FFF2-40B4-BE49-F238E27FC236}">
                <a16:creationId xmlns:a16="http://schemas.microsoft.com/office/drawing/2014/main" id="{B4FDB5E9-0FAD-4CA7-884B-19CDC550A5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38931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3" name="Picture 25">
            <a:extLst>
              <a:ext uri="{FF2B5EF4-FFF2-40B4-BE49-F238E27FC236}">
                <a16:creationId xmlns:a16="http://schemas.microsoft.com/office/drawing/2014/main" id="{CD092506-A279-49BD-BF22-97DF96EB71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338931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26">
            <a:extLst>
              <a:ext uri="{FF2B5EF4-FFF2-40B4-BE49-F238E27FC236}">
                <a16:creationId xmlns:a16="http://schemas.microsoft.com/office/drawing/2014/main" id="{835417A6-AC47-4FF8-B5C7-DAD9F423E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38931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5" name="Rectangle 27">
            <a:extLst>
              <a:ext uri="{FF2B5EF4-FFF2-40B4-BE49-F238E27FC236}">
                <a16:creationId xmlns:a16="http://schemas.microsoft.com/office/drawing/2014/main" id="{C7815E15-725F-427C-8431-F6141339264C}"/>
              </a:ext>
            </a:extLst>
          </p:cNvPr>
          <p:cNvSpPr>
            <a:spLocks noChangeArrowheads="1"/>
          </p:cNvSpPr>
          <p:nvPr/>
        </p:nvSpPr>
        <p:spPr bwMode="auto">
          <a:xfrm>
            <a:off x="8123239" y="3389313"/>
            <a:ext cx="5802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getFee()</a:t>
            </a:r>
            <a:endParaRPr lang="en-US" altLang="en-US" sz="2400">
              <a:latin typeface="Times New Roman" panose="02020603050405020304" pitchFamily="18" charset="0"/>
            </a:endParaRPr>
          </a:p>
        </p:txBody>
      </p:sp>
      <p:pic>
        <p:nvPicPr>
          <p:cNvPr id="17436" name="Picture 28">
            <a:extLst>
              <a:ext uri="{FF2B5EF4-FFF2-40B4-BE49-F238E27FC236}">
                <a16:creationId xmlns:a16="http://schemas.microsoft.com/office/drawing/2014/main" id="{C995A5FE-5648-49D7-8E18-3D0ACFAF8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5702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29">
            <a:extLst>
              <a:ext uri="{FF2B5EF4-FFF2-40B4-BE49-F238E27FC236}">
                <a16:creationId xmlns:a16="http://schemas.microsoft.com/office/drawing/2014/main" id="{D0D9FDE3-8A17-4963-9E6F-8BB6012FF5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35702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8" name="Picture 30">
            <a:extLst>
              <a:ext uri="{FF2B5EF4-FFF2-40B4-BE49-F238E27FC236}">
                <a16:creationId xmlns:a16="http://schemas.microsoft.com/office/drawing/2014/main" id="{3EBB552F-561B-488E-BC0D-E369F7728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57028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9" name="Rectangle 31">
            <a:extLst>
              <a:ext uri="{FF2B5EF4-FFF2-40B4-BE49-F238E27FC236}">
                <a16:creationId xmlns:a16="http://schemas.microsoft.com/office/drawing/2014/main" id="{4C4B47C9-A6E7-44D7-8252-417661D6D1A0}"/>
              </a:ext>
            </a:extLst>
          </p:cNvPr>
          <p:cNvSpPr>
            <a:spLocks noChangeArrowheads="1"/>
          </p:cNvSpPr>
          <p:nvPr/>
        </p:nvSpPr>
        <p:spPr bwMode="auto">
          <a:xfrm>
            <a:off x="8123239" y="3570288"/>
            <a:ext cx="7678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getOwner()</a:t>
            </a:r>
            <a:endParaRPr lang="en-US" altLang="en-US" sz="2400">
              <a:latin typeface="Times New Roman" panose="02020603050405020304" pitchFamily="18" charset="0"/>
            </a:endParaRPr>
          </a:p>
        </p:txBody>
      </p:sp>
      <p:pic>
        <p:nvPicPr>
          <p:cNvPr id="17440" name="Picture 32">
            <a:extLst>
              <a:ext uri="{FF2B5EF4-FFF2-40B4-BE49-F238E27FC236}">
                <a16:creationId xmlns:a16="http://schemas.microsoft.com/office/drawing/2014/main" id="{A7FC023B-9EA3-4B82-9D04-7F1DAD5386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74967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1" name="Picture 33">
            <a:extLst>
              <a:ext uri="{FF2B5EF4-FFF2-40B4-BE49-F238E27FC236}">
                <a16:creationId xmlns:a16="http://schemas.microsoft.com/office/drawing/2014/main" id="{CC641EEC-245C-47F2-AD4D-EA1BC4B5AC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374967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2" name="Picture 34">
            <a:extLst>
              <a:ext uri="{FF2B5EF4-FFF2-40B4-BE49-F238E27FC236}">
                <a16:creationId xmlns:a16="http://schemas.microsoft.com/office/drawing/2014/main" id="{5D8DBA0C-3A01-4357-AB57-DF4D25F57B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749676"/>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3" name="Rectangle 35">
            <a:extLst>
              <a:ext uri="{FF2B5EF4-FFF2-40B4-BE49-F238E27FC236}">
                <a16:creationId xmlns:a16="http://schemas.microsoft.com/office/drawing/2014/main" id="{F1585A2D-18FD-45A7-B0D8-BD0563C68863}"/>
              </a:ext>
            </a:extLst>
          </p:cNvPr>
          <p:cNvSpPr>
            <a:spLocks noChangeArrowheads="1"/>
          </p:cNvSpPr>
          <p:nvPr/>
        </p:nvSpPr>
        <p:spPr bwMode="auto">
          <a:xfrm>
            <a:off x="8123239" y="3749675"/>
            <a:ext cx="7758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getReport()</a:t>
            </a:r>
            <a:endParaRPr lang="en-US" altLang="en-US" sz="2400">
              <a:latin typeface="Times New Roman" panose="02020603050405020304" pitchFamily="18" charset="0"/>
            </a:endParaRPr>
          </a:p>
        </p:txBody>
      </p:sp>
      <p:pic>
        <p:nvPicPr>
          <p:cNvPr id="17444" name="Picture 36">
            <a:extLst>
              <a:ext uri="{FF2B5EF4-FFF2-40B4-BE49-F238E27FC236}">
                <a16:creationId xmlns:a16="http://schemas.microsoft.com/office/drawing/2014/main" id="{852026BA-F30B-46B8-88FD-4D574F6E9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92906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5" name="Picture 37">
            <a:extLst>
              <a:ext uri="{FF2B5EF4-FFF2-40B4-BE49-F238E27FC236}">
                <a16:creationId xmlns:a16="http://schemas.microsoft.com/office/drawing/2014/main" id="{93177712-3979-4686-825E-7B5340555B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392906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6" name="Picture 38">
            <a:extLst>
              <a:ext uri="{FF2B5EF4-FFF2-40B4-BE49-F238E27FC236}">
                <a16:creationId xmlns:a16="http://schemas.microsoft.com/office/drawing/2014/main" id="{F779226D-19E4-4560-A2B5-38E5389F0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3929063"/>
            <a:ext cx="180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7" name="Rectangle 39">
            <a:extLst>
              <a:ext uri="{FF2B5EF4-FFF2-40B4-BE49-F238E27FC236}">
                <a16:creationId xmlns:a16="http://schemas.microsoft.com/office/drawing/2014/main" id="{D2A5186E-2E34-49DE-8983-A173C634070A}"/>
              </a:ext>
            </a:extLst>
          </p:cNvPr>
          <p:cNvSpPr>
            <a:spLocks noChangeArrowheads="1"/>
          </p:cNvSpPr>
          <p:nvPr/>
        </p:nvSpPr>
        <p:spPr bwMode="auto">
          <a:xfrm>
            <a:off x="8123239" y="3929063"/>
            <a:ext cx="5963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deposit()</a:t>
            </a:r>
            <a:endParaRPr lang="en-US" altLang="en-US" sz="2400">
              <a:latin typeface="Times New Roman" panose="02020603050405020304" pitchFamily="18" charset="0"/>
            </a:endParaRPr>
          </a:p>
        </p:txBody>
      </p:sp>
      <p:pic>
        <p:nvPicPr>
          <p:cNvPr id="17448" name="Picture 40">
            <a:extLst>
              <a:ext uri="{FF2B5EF4-FFF2-40B4-BE49-F238E27FC236}">
                <a16:creationId xmlns:a16="http://schemas.microsoft.com/office/drawing/2014/main" id="{ADC30BFB-B6B4-49A7-BE97-0BCA21023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411003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9" name="Picture 41">
            <a:extLst>
              <a:ext uri="{FF2B5EF4-FFF2-40B4-BE49-F238E27FC236}">
                <a16:creationId xmlns:a16="http://schemas.microsoft.com/office/drawing/2014/main" id="{12CF4E56-7E35-4B9D-B109-8AEB083983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264" y="411003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50" name="Picture 42">
            <a:extLst>
              <a:ext uri="{FF2B5EF4-FFF2-40B4-BE49-F238E27FC236}">
                <a16:creationId xmlns:a16="http://schemas.microsoft.com/office/drawing/2014/main" id="{277FE265-A9BB-4584-8880-802A7BC74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2264" y="4110039"/>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1" name="Rectangle 43">
            <a:extLst>
              <a:ext uri="{FF2B5EF4-FFF2-40B4-BE49-F238E27FC236}">
                <a16:creationId xmlns:a16="http://schemas.microsoft.com/office/drawing/2014/main" id="{70F48B71-2F12-4288-9462-5EA20B3E2DC0}"/>
              </a:ext>
            </a:extLst>
          </p:cNvPr>
          <p:cNvSpPr>
            <a:spLocks noChangeArrowheads="1"/>
          </p:cNvSpPr>
          <p:nvPr/>
        </p:nvSpPr>
        <p:spPr bwMode="auto">
          <a:xfrm>
            <a:off x="8123239" y="4110038"/>
            <a:ext cx="706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withdraw()</a:t>
            </a:r>
            <a:endParaRPr lang="en-US" altLang="en-US" sz="2400">
              <a:latin typeface="Times New Roman" panose="02020603050405020304" pitchFamily="18" charset="0"/>
            </a:endParaRPr>
          </a:p>
        </p:txBody>
      </p:sp>
      <p:sp>
        <p:nvSpPr>
          <p:cNvPr id="17452" name="Rectangle 44">
            <a:extLst>
              <a:ext uri="{FF2B5EF4-FFF2-40B4-BE49-F238E27FC236}">
                <a16:creationId xmlns:a16="http://schemas.microsoft.com/office/drawing/2014/main" id="{4E23CD9B-912B-406D-B112-35C0BF77BD19}"/>
              </a:ext>
            </a:extLst>
          </p:cNvPr>
          <p:cNvSpPr>
            <a:spLocks noChangeArrowheads="1"/>
          </p:cNvSpPr>
          <p:nvPr/>
        </p:nvSpPr>
        <p:spPr bwMode="auto">
          <a:xfrm>
            <a:off x="6704014" y="5483226"/>
            <a:ext cx="1476375" cy="1203325"/>
          </a:xfrm>
          <a:prstGeom prst="rect">
            <a:avLst/>
          </a:prstGeom>
          <a:solidFill>
            <a:srgbClr val="FFFFCC"/>
          </a:solidFill>
          <a:ln w="0">
            <a:solidFill>
              <a:srgbClr val="990033"/>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53" name="Rectangle 45">
            <a:extLst>
              <a:ext uri="{FF2B5EF4-FFF2-40B4-BE49-F238E27FC236}">
                <a16:creationId xmlns:a16="http://schemas.microsoft.com/office/drawing/2014/main" id="{CF1260A4-7CD7-4F65-8896-B1E158139A85}"/>
              </a:ext>
            </a:extLst>
          </p:cNvPr>
          <p:cNvSpPr>
            <a:spLocks noChangeArrowheads="1"/>
          </p:cNvSpPr>
          <p:nvPr/>
        </p:nvSpPr>
        <p:spPr bwMode="auto">
          <a:xfrm>
            <a:off x="7008813" y="5527675"/>
            <a:ext cx="8784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JointAccount</a:t>
            </a:r>
            <a:endParaRPr lang="en-US" altLang="en-US" sz="2400">
              <a:latin typeface="Times New Roman" panose="02020603050405020304" pitchFamily="18" charset="0"/>
            </a:endParaRPr>
          </a:p>
        </p:txBody>
      </p:sp>
      <p:sp>
        <p:nvSpPr>
          <p:cNvPr id="17454" name="Rectangle 46">
            <a:extLst>
              <a:ext uri="{FF2B5EF4-FFF2-40B4-BE49-F238E27FC236}">
                <a16:creationId xmlns:a16="http://schemas.microsoft.com/office/drawing/2014/main" id="{6C10E564-6F07-4D96-B06D-CB89BD0E6F0C}"/>
              </a:ext>
            </a:extLst>
          </p:cNvPr>
          <p:cNvSpPr>
            <a:spLocks noChangeArrowheads="1"/>
          </p:cNvSpPr>
          <p:nvPr/>
        </p:nvSpPr>
        <p:spPr bwMode="auto">
          <a:xfrm>
            <a:off x="6704014" y="5888038"/>
            <a:ext cx="1476375" cy="7985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55" name="Rectangle 47">
            <a:extLst>
              <a:ext uri="{FF2B5EF4-FFF2-40B4-BE49-F238E27FC236}">
                <a16:creationId xmlns:a16="http://schemas.microsoft.com/office/drawing/2014/main" id="{E04A9F9D-C889-4AF3-86E3-A7EE23699D2D}"/>
              </a:ext>
            </a:extLst>
          </p:cNvPr>
          <p:cNvSpPr>
            <a:spLocks noChangeArrowheads="1"/>
          </p:cNvSpPr>
          <p:nvPr/>
        </p:nvSpPr>
        <p:spPr bwMode="auto">
          <a:xfrm>
            <a:off x="6704014" y="6157914"/>
            <a:ext cx="1476375" cy="5286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7456" name="Picture 48">
            <a:extLst>
              <a:ext uri="{FF2B5EF4-FFF2-40B4-BE49-F238E27FC236}">
                <a16:creationId xmlns:a16="http://schemas.microsoft.com/office/drawing/2014/main" id="{31B0B5E5-4818-4C7B-AABD-C0DB47FA4C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8938" y="5910263"/>
            <a:ext cx="177800"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57" name="Picture 49">
            <a:extLst>
              <a:ext uri="{FF2B5EF4-FFF2-40B4-BE49-F238E27FC236}">
                <a16:creationId xmlns:a16="http://schemas.microsoft.com/office/drawing/2014/main" id="{072AA93B-86E6-40AF-8FFA-E0DF940DFF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8938" y="5910263"/>
            <a:ext cx="177800"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58" name="Picture 50">
            <a:extLst>
              <a:ext uri="{FF2B5EF4-FFF2-40B4-BE49-F238E27FC236}">
                <a16:creationId xmlns:a16="http://schemas.microsoft.com/office/drawing/2014/main" id="{5010478F-E0AF-4702-B8D7-3FC321A221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8938" y="5910263"/>
            <a:ext cx="177800"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9" name="Rectangle 51">
            <a:extLst>
              <a:ext uri="{FF2B5EF4-FFF2-40B4-BE49-F238E27FC236}">
                <a16:creationId xmlns:a16="http://schemas.microsoft.com/office/drawing/2014/main" id="{205A654B-C1A0-44EF-BC78-B20FD6C9D5C0}"/>
              </a:ext>
            </a:extLst>
          </p:cNvPr>
          <p:cNvSpPr>
            <a:spLocks noChangeArrowheads="1"/>
          </p:cNvSpPr>
          <p:nvPr/>
        </p:nvSpPr>
        <p:spPr bwMode="auto">
          <a:xfrm>
            <a:off x="6916739" y="5910263"/>
            <a:ext cx="7325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jointOwner</a:t>
            </a:r>
            <a:endParaRPr lang="en-US" altLang="en-US" sz="2400">
              <a:latin typeface="Times New Roman" panose="02020603050405020304" pitchFamily="18" charset="0"/>
            </a:endParaRPr>
          </a:p>
        </p:txBody>
      </p:sp>
      <p:pic>
        <p:nvPicPr>
          <p:cNvPr id="17460" name="Picture 52">
            <a:extLst>
              <a:ext uri="{FF2B5EF4-FFF2-40B4-BE49-F238E27FC236}">
                <a16:creationId xmlns:a16="http://schemas.microsoft.com/office/drawing/2014/main" id="{FFBF202C-75ED-4F5A-8ED7-394E9B5A3F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8938" y="6270626"/>
            <a:ext cx="177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1" name="Picture 53">
            <a:extLst>
              <a:ext uri="{FF2B5EF4-FFF2-40B4-BE49-F238E27FC236}">
                <a16:creationId xmlns:a16="http://schemas.microsoft.com/office/drawing/2014/main" id="{6A65DE5D-68CA-486E-82DD-1180E61FFE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8938" y="6270626"/>
            <a:ext cx="177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2" name="Picture 54">
            <a:extLst>
              <a:ext uri="{FF2B5EF4-FFF2-40B4-BE49-F238E27FC236}">
                <a16:creationId xmlns:a16="http://schemas.microsoft.com/office/drawing/2014/main" id="{CE36056A-2705-4569-B358-830C84D34C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8938" y="6270626"/>
            <a:ext cx="1778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3" name="Rectangle 55">
            <a:extLst>
              <a:ext uri="{FF2B5EF4-FFF2-40B4-BE49-F238E27FC236}">
                <a16:creationId xmlns:a16="http://schemas.microsoft.com/office/drawing/2014/main" id="{85490149-29A8-4E52-8573-67CF649EDF02}"/>
              </a:ext>
            </a:extLst>
          </p:cNvPr>
          <p:cNvSpPr>
            <a:spLocks noChangeArrowheads="1"/>
          </p:cNvSpPr>
          <p:nvPr/>
        </p:nvSpPr>
        <p:spPr bwMode="auto">
          <a:xfrm>
            <a:off x="6916738" y="6270625"/>
            <a:ext cx="10916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getJointOwner()</a:t>
            </a:r>
            <a:endParaRPr lang="en-US" altLang="en-US" sz="2400">
              <a:latin typeface="Times New Roman" panose="02020603050405020304" pitchFamily="18" charset="0"/>
            </a:endParaRPr>
          </a:p>
        </p:txBody>
      </p:sp>
      <p:pic>
        <p:nvPicPr>
          <p:cNvPr id="17464" name="Picture 56">
            <a:extLst>
              <a:ext uri="{FF2B5EF4-FFF2-40B4-BE49-F238E27FC236}">
                <a16:creationId xmlns:a16="http://schemas.microsoft.com/office/drawing/2014/main" id="{AFE80D3B-E6A7-4F17-8EB0-173B44BE7A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8938" y="6450013"/>
            <a:ext cx="1778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5" name="Picture 57">
            <a:extLst>
              <a:ext uri="{FF2B5EF4-FFF2-40B4-BE49-F238E27FC236}">
                <a16:creationId xmlns:a16="http://schemas.microsoft.com/office/drawing/2014/main" id="{767F2313-1260-4560-8023-F1CFEC56E5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8938" y="6450013"/>
            <a:ext cx="1778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6" name="Picture 58">
            <a:extLst>
              <a:ext uri="{FF2B5EF4-FFF2-40B4-BE49-F238E27FC236}">
                <a16:creationId xmlns:a16="http://schemas.microsoft.com/office/drawing/2014/main" id="{81854E02-1F0E-42EF-959E-D1F19F389D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8938" y="6450013"/>
            <a:ext cx="1778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7" name="Rectangle 59">
            <a:extLst>
              <a:ext uri="{FF2B5EF4-FFF2-40B4-BE49-F238E27FC236}">
                <a16:creationId xmlns:a16="http://schemas.microsoft.com/office/drawing/2014/main" id="{28966EA9-C404-435B-A6AA-9DE62F2F8A12}"/>
              </a:ext>
            </a:extLst>
          </p:cNvPr>
          <p:cNvSpPr>
            <a:spLocks noChangeArrowheads="1"/>
          </p:cNvSpPr>
          <p:nvPr/>
        </p:nvSpPr>
        <p:spPr bwMode="auto">
          <a:xfrm>
            <a:off x="6916739" y="6450013"/>
            <a:ext cx="7758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getReport()</a:t>
            </a:r>
            <a:endParaRPr lang="en-US" altLang="en-US" sz="2400">
              <a:latin typeface="Times New Roman" panose="02020603050405020304" pitchFamily="18" charset="0"/>
            </a:endParaRPr>
          </a:p>
        </p:txBody>
      </p:sp>
      <p:sp>
        <p:nvSpPr>
          <p:cNvPr id="17468" name="Rectangle 60">
            <a:extLst>
              <a:ext uri="{FF2B5EF4-FFF2-40B4-BE49-F238E27FC236}">
                <a16:creationId xmlns:a16="http://schemas.microsoft.com/office/drawing/2014/main" id="{31F59D0F-553D-48D6-83CA-B7115AA8ADF9}"/>
              </a:ext>
            </a:extLst>
          </p:cNvPr>
          <p:cNvSpPr>
            <a:spLocks noChangeArrowheads="1"/>
          </p:cNvSpPr>
          <p:nvPr/>
        </p:nvSpPr>
        <p:spPr bwMode="auto">
          <a:xfrm>
            <a:off x="8742363" y="5516564"/>
            <a:ext cx="1530350" cy="1023937"/>
          </a:xfrm>
          <a:prstGeom prst="rect">
            <a:avLst/>
          </a:prstGeom>
          <a:solidFill>
            <a:srgbClr val="FFFFCC"/>
          </a:solidFill>
          <a:ln w="0">
            <a:solidFill>
              <a:srgbClr val="990033"/>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69" name="Rectangle 61">
            <a:extLst>
              <a:ext uri="{FF2B5EF4-FFF2-40B4-BE49-F238E27FC236}">
                <a16:creationId xmlns:a16="http://schemas.microsoft.com/office/drawing/2014/main" id="{85C3FD04-A1E9-49FF-B74C-2EC95470763A}"/>
              </a:ext>
            </a:extLst>
          </p:cNvPr>
          <p:cNvSpPr>
            <a:spLocks noChangeArrowheads="1"/>
          </p:cNvSpPr>
          <p:nvPr/>
        </p:nvSpPr>
        <p:spPr bwMode="auto">
          <a:xfrm>
            <a:off x="9056689" y="5549900"/>
            <a:ext cx="9537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FreeChecking</a:t>
            </a:r>
            <a:endParaRPr lang="en-US" altLang="en-US" sz="2400">
              <a:latin typeface="Times New Roman" panose="02020603050405020304" pitchFamily="18" charset="0"/>
            </a:endParaRPr>
          </a:p>
        </p:txBody>
      </p:sp>
      <p:sp>
        <p:nvSpPr>
          <p:cNvPr id="17470" name="Rectangle 62">
            <a:extLst>
              <a:ext uri="{FF2B5EF4-FFF2-40B4-BE49-F238E27FC236}">
                <a16:creationId xmlns:a16="http://schemas.microsoft.com/office/drawing/2014/main" id="{62D9B67B-A17B-43ED-A031-12A97C3FF816}"/>
              </a:ext>
            </a:extLst>
          </p:cNvPr>
          <p:cNvSpPr>
            <a:spLocks noChangeArrowheads="1"/>
          </p:cNvSpPr>
          <p:nvPr/>
        </p:nvSpPr>
        <p:spPr bwMode="auto">
          <a:xfrm>
            <a:off x="8742363" y="5753100"/>
            <a:ext cx="1530350" cy="787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71" name="Rectangle 63">
            <a:extLst>
              <a:ext uri="{FF2B5EF4-FFF2-40B4-BE49-F238E27FC236}">
                <a16:creationId xmlns:a16="http://schemas.microsoft.com/office/drawing/2014/main" id="{C39C5398-31A9-4FA2-8687-3442F2A91C33}"/>
              </a:ext>
            </a:extLst>
          </p:cNvPr>
          <p:cNvSpPr>
            <a:spLocks noChangeArrowheads="1"/>
          </p:cNvSpPr>
          <p:nvPr/>
        </p:nvSpPr>
        <p:spPr bwMode="auto">
          <a:xfrm>
            <a:off x="8742363" y="6022976"/>
            <a:ext cx="1530350" cy="517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7472" name="Picture 64">
            <a:extLst>
              <a:ext uri="{FF2B5EF4-FFF2-40B4-BE49-F238E27FC236}">
                <a16:creationId xmlns:a16="http://schemas.microsoft.com/office/drawing/2014/main" id="{CD16E510-D5CC-4123-A8AA-CF4E76D4B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288" y="5775326"/>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3" name="Picture 65">
            <a:extLst>
              <a:ext uri="{FF2B5EF4-FFF2-40B4-BE49-F238E27FC236}">
                <a16:creationId xmlns:a16="http://schemas.microsoft.com/office/drawing/2014/main" id="{97FFEC5F-0533-4F6F-B330-A42C18702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7288" y="5775326"/>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4" name="Picture 66">
            <a:extLst>
              <a:ext uri="{FF2B5EF4-FFF2-40B4-BE49-F238E27FC236}">
                <a16:creationId xmlns:a16="http://schemas.microsoft.com/office/drawing/2014/main" id="{622CBDC4-5841-4A36-8A41-259AC7473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288" y="5775326"/>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5" name="Rectangle 67">
            <a:extLst>
              <a:ext uri="{FF2B5EF4-FFF2-40B4-BE49-F238E27FC236}">
                <a16:creationId xmlns:a16="http://schemas.microsoft.com/office/drawing/2014/main" id="{51A249D8-53B6-4B2D-8FDC-1F2DDBACDC6D}"/>
              </a:ext>
            </a:extLst>
          </p:cNvPr>
          <p:cNvSpPr>
            <a:spLocks noChangeArrowheads="1"/>
          </p:cNvSpPr>
          <p:nvPr/>
        </p:nvSpPr>
        <p:spPr bwMode="auto">
          <a:xfrm>
            <a:off x="8955089" y="5775325"/>
            <a:ext cx="7998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minBalance</a:t>
            </a:r>
            <a:endParaRPr lang="en-US" altLang="en-US" sz="2400">
              <a:latin typeface="Times New Roman" panose="02020603050405020304" pitchFamily="18" charset="0"/>
            </a:endParaRPr>
          </a:p>
        </p:txBody>
      </p:sp>
      <p:pic>
        <p:nvPicPr>
          <p:cNvPr id="17476" name="Picture 68">
            <a:extLst>
              <a:ext uri="{FF2B5EF4-FFF2-40B4-BE49-F238E27FC236}">
                <a16:creationId xmlns:a16="http://schemas.microsoft.com/office/drawing/2014/main" id="{170A16EE-6CD6-423F-8CF6-2DBD5E5BEC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288" y="6135689"/>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7" name="Picture 69">
            <a:extLst>
              <a:ext uri="{FF2B5EF4-FFF2-40B4-BE49-F238E27FC236}">
                <a16:creationId xmlns:a16="http://schemas.microsoft.com/office/drawing/2014/main" id="{D04D128D-1EAD-4E83-A4AE-3F41C66B5C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288" y="6135689"/>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8" name="Picture 70">
            <a:extLst>
              <a:ext uri="{FF2B5EF4-FFF2-40B4-BE49-F238E27FC236}">
                <a16:creationId xmlns:a16="http://schemas.microsoft.com/office/drawing/2014/main" id="{1AFD6E66-738B-4AEC-B82A-E2D64BA593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288" y="6135689"/>
            <a:ext cx="177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9" name="Rectangle 71">
            <a:extLst>
              <a:ext uri="{FF2B5EF4-FFF2-40B4-BE49-F238E27FC236}">
                <a16:creationId xmlns:a16="http://schemas.microsoft.com/office/drawing/2014/main" id="{A06464C7-4F56-4E20-8629-A0FA51C75921}"/>
              </a:ext>
            </a:extLst>
          </p:cNvPr>
          <p:cNvSpPr>
            <a:spLocks noChangeArrowheads="1"/>
          </p:cNvSpPr>
          <p:nvPr/>
        </p:nvSpPr>
        <p:spPr bwMode="auto">
          <a:xfrm>
            <a:off x="8955088" y="6135688"/>
            <a:ext cx="11156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getMinBalance()</a:t>
            </a:r>
            <a:endParaRPr lang="en-US" altLang="en-US" sz="2400">
              <a:latin typeface="Times New Roman" panose="02020603050405020304" pitchFamily="18" charset="0"/>
            </a:endParaRPr>
          </a:p>
        </p:txBody>
      </p:sp>
      <p:pic>
        <p:nvPicPr>
          <p:cNvPr id="17480" name="Picture 72">
            <a:extLst>
              <a:ext uri="{FF2B5EF4-FFF2-40B4-BE49-F238E27FC236}">
                <a16:creationId xmlns:a16="http://schemas.microsoft.com/office/drawing/2014/main" id="{E261F83F-6E3B-4132-8A63-9DBC4E07C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288" y="6315076"/>
            <a:ext cx="1778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81" name="Picture 73">
            <a:extLst>
              <a:ext uri="{FF2B5EF4-FFF2-40B4-BE49-F238E27FC236}">
                <a16:creationId xmlns:a16="http://schemas.microsoft.com/office/drawing/2014/main" id="{955B9A55-30E2-46C5-86B9-1E4BF7C6C2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288" y="6315076"/>
            <a:ext cx="1778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82" name="Picture 74">
            <a:extLst>
              <a:ext uri="{FF2B5EF4-FFF2-40B4-BE49-F238E27FC236}">
                <a16:creationId xmlns:a16="http://schemas.microsoft.com/office/drawing/2014/main" id="{A075DA2A-D267-4FD0-B3DF-DA55E6B37A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7288" y="6315076"/>
            <a:ext cx="1778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3" name="Rectangle 75">
            <a:extLst>
              <a:ext uri="{FF2B5EF4-FFF2-40B4-BE49-F238E27FC236}">
                <a16:creationId xmlns:a16="http://schemas.microsoft.com/office/drawing/2014/main" id="{705729DA-7E14-4E34-9F9D-B513D5948463}"/>
              </a:ext>
            </a:extLst>
          </p:cNvPr>
          <p:cNvSpPr>
            <a:spLocks noChangeArrowheads="1"/>
          </p:cNvSpPr>
          <p:nvPr/>
        </p:nvSpPr>
        <p:spPr bwMode="auto">
          <a:xfrm>
            <a:off x="8955089" y="6315075"/>
            <a:ext cx="7758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rPr>
              <a:t>getReport()</a:t>
            </a:r>
            <a:endParaRPr lang="en-US" altLang="en-US" sz="2400">
              <a:latin typeface="Times New Roman" panose="02020603050405020304" pitchFamily="18" charset="0"/>
            </a:endParaRPr>
          </a:p>
        </p:txBody>
      </p:sp>
      <p:sp>
        <p:nvSpPr>
          <p:cNvPr id="17484" name="Line 76">
            <a:extLst>
              <a:ext uri="{FF2B5EF4-FFF2-40B4-BE49-F238E27FC236}">
                <a16:creationId xmlns:a16="http://schemas.microsoft.com/office/drawing/2014/main" id="{5EA07507-7F40-4F53-9F0B-5751D2E8B5DE}"/>
              </a:ext>
            </a:extLst>
          </p:cNvPr>
          <p:cNvSpPr>
            <a:spLocks noChangeShapeType="1"/>
          </p:cNvSpPr>
          <p:nvPr/>
        </p:nvSpPr>
        <p:spPr bwMode="auto">
          <a:xfrm flipV="1">
            <a:off x="7662863" y="4346575"/>
            <a:ext cx="425450" cy="113665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5" name="Freeform 77">
            <a:extLst>
              <a:ext uri="{FF2B5EF4-FFF2-40B4-BE49-F238E27FC236}">
                <a16:creationId xmlns:a16="http://schemas.microsoft.com/office/drawing/2014/main" id="{C3871CF5-9852-42A6-85C7-9AF53C9E85B8}"/>
              </a:ext>
            </a:extLst>
          </p:cNvPr>
          <p:cNvSpPr>
            <a:spLocks/>
          </p:cNvSpPr>
          <p:nvPr/>
        </p:nvSpPr>
        <p:spPr bwMode="auto">
          <a:xfrm>
            <a:off x="7942263" y="4346576"/>
            <a:ext cx="146050" cy="225425"/>
          </a:xfrm>
          <a:custGeom>
            <a:avLst/>
            <a:gdLst>
              <a:gd name="T0" fmla="*/ 2147483647 w 92"/>
              <a:gd name="T1" fmla="*/ 0 h 142"/>
              <a:gd name="T2" fmla="*/ 2147483647 w 92"/>
              <a:gd name="T3" fmla="*/ 2147483647 h 142"/>
              <a:gd name="T4" fmla="*/ 0 w 92"/>
              <a:gd name="T5" fmla="*/ 2147483647 h 142"/>
              <a:gd name="T6" fmla="*/ 2147483647 w 92"/>
              <a:gd name="T7" fmla="*/ 0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42">
                <a:moveTo>
                  <a:pt x="92" y="0"/>
                </a:moveTo>
                <a:lnTo>
                  <a:pt x="92" y="142"/>
                </a:lnTo>
                <a:lnTo>
                  <a:pt x="0" y="106"/>
                </a:lnTo>
                <a:lnTo>
                  <a:pt x="92" y="0"/>
                </a:lnTo>
                <a:close/>
              </a:path>
            </a:pathLst>
          </a:custGeom>
          <a:solidFill>
            <a:srgbClr val="FFFFFF"/>
          </a:solidFill>
          <a:ln w="0">
            <a:solidFill>
              <a:srgbClr val="990033"/>
            </a:solidFill>
            <a:prstDash val="solid"/>
            <a:round/>
            <a:headEnd/>
            <a:tailEnd/>
          </a:ln>
        </p:spPr>
        <p:txBody>
          <a:bodyPr/>
          <a:lstStyle/>
          <a:p>
            <a:endParaRPr lang="en-US"/>
          </a:p>
        </p:txBody>
      </p:sp>
      <p:sp>
        <p:nvSpPr>
          <p:cNvPr id="17486" name="Line 78">
            <a:extLst>
              <a:ext uri="{FF2B5EF4-FFF2-40B4-BE49-F238E27FC236}">
                <a16:creationId xmlns:a16="http://schemas.microsoft.com/office/drawing/2014/main" id="{0F59B3B5-6182-4C19-871C-870F0C346256}"/>
              </a:ext>
            </a:extLst>
          </p:cNvPr>
          <p:cNvSpPr>
            <a:spLocks noChangeShapeType="1"/>
          </p:cNvSpPr>
          <p:nvPr/>
        </p:nvSpPr>
        <p:spPr bwMode="auto">
          <a:xfrm flipH="1" flipV="1">
            <a:off x="8923338" y="4346576"/>
            <a:ext cx="406400" cy="115887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7" name="Freeform 79">
            <a:extLst>
              <a:ext uri="{FF2B5EF4-FFF2-40B4-BE49-F238E27FC236}">
                <a16:creationId xmlns:a16="http://schemas.microsoft.com/office/drawing/2014/main" id="{5A22EFFF-A03C-4E85-A2D5-DCBE640B1A8B}"/>
              </a:ext>
            </a:extLst>
          </p:cNvPr>
          <p:cNvSpPr>
            <a:spLocks/>
          </p:cNvSpPr>
          <p:nvPr/>
        </p:nvSpPr>
        <p:spPr bwMode="auto">
          <a:xfrm>
            <a:off x="8923338" y="4346576"/>
            <a:ext cx="146050" cy="225425"/>
          </a:xfrm>
          <a:custGeom>
            <a:avLst/>
            <a:gdLst>
              <a:gd name="T0" fmla="*/ 0 w 92"/>
              <a:gd name="T1" fmla="*/ 0 h 142"/>
              <a:gd name="T2" fmla="*/ 2147483647 w 92"/>
              <a:gd name="T3" fmla="*/ 2147483647 h 142"/>
              <a:gd name="T4" fmla="*/ 0 w 92"/>
              <a:gd name="T5" fmla="*/ 2147483647 h 142"/>
              <a:gd name="T6" fmla="*/ 0 w 92"/>
              <a:gd name="T7" fmla="*/ 0 h 1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42">
                <a:moveTo>
                  <a:pt x="0" y="0"/>
                </a:moveTo>
                <a:lnTo>
                  <a:pt x="92" y="113"/>
                </a:lnTo>
                <a:lnTo>
                  <a:pt x="0" y="142"/>
                </a:lnTo>
                <a:lnTo>
                  <a:pt x="0" y="0"/>
                </a:lnTo>
                <a:close/>
              </a:path>
            </a:pathLst>
          </a:custGeom>
          <a:solidFill>
            <a:srgbClr val="FFFFFF"/>
          </a:solidFill>
          <a:ln w="0">
            <a:solidFill>
              <a:srgbClr val="990033"/>
            </a:solidFill>
            <a:prstDash val="solid"/>
            <a:round/>
            <a:headEnd/>
            <a:tailEn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5C062CD-37A4-4723-A38A-9E9A27ECA475}"/>
              </a:ext>
            </a:extLst>
          </p:cNvPr>
          <p:cNvSpPr>
            <a:spLocks noGrp="1" noChangeArrowheads="1"/>
          </p:cNvSpPr>
          <p:nvPr>
            <p:ph type="title"/>
          </p:nvPr>
        </p:nvSpPr>
        <p:spPr/>
        <p:txBody>
          <a:bodyPr/>
          <a:lstStyle/>
          <a:p>
            <a:r>
              <a:rPr lang="en-US" altLang="en-US"/>
              <a:t>Polymorphism</a:t>
            </a:r>
          </a:p>
        </p:txBody>
      </p:sp>
      <p:sp>
        <p:nvSpPr>
          <p:cNvPr id="18435" name="Rectangle 3">
            <a:extLst>
              <a:ext uri="{FF2B5EF4-FFF2-40B4-BE49-F238E27FC236}">
                <a16:creationId xmlns:a16="http://schemas.microsoft.com/office/drawing/2014/main" id="{6F28C746-9B2B-481D-BD9C-C35E894A72CF}"/>
              </a:ext>
            </a:extLst>
          </p:cNvPr>
          <p:cNvSpPr>
            <a:spLocks noGrp="1" noChangeArrowheads="1"/>
          </p:cNvSpPr>
          <p:nvPr>
            <p:ph type="body" idx="1"/>
          </p:nvPr>
        </p:nvSpPr>
        <p:spPr>
          <a:xfrm>
            <a:off x="675243" y="1165148"/>
            <a:ext cx="10515600" cy="4351338"/>
          </a:xfrm>
        </p:spPr>
        <p:txBody>
          <a:bodyPr/>
          <a:lstStyle/>
          <a:p>
            <a:r>
              <a:rPr lang="en-US" altLang="en-US" dirty="0"/>
              <a:t>Polymorphism – in OO terms, an entity (method or variable) may have a different meaning given which object is used.</a:t>
            </a:r>
          </a:p>
          <a:p>
            <a:r>
              <a:rPr lang="en-US" altLang="en-US" dirty="0"/>
              <a:t>Dynamic binding – the connection to the called entity is not established until runtime.</a:t>
            </a:r>
          </a:p>
          <a:p>
            <a:pPr lvl="1"/>
            <a:r>
              <a:rPr lang="en-US" altLang="en-US" dirty="0"/>
              <a:t>Static binding is done at compile time</a:t>
            </a:r>
          </a:p>
          <a:p>
            <a:r>
              <a:rPr lang="en-US" altLang="en-US" dirty="0"/>
              <a:t>Assume each account type has its own two string.</a:t>
            </a:r>
          </a:p>
        </p:txBody>
      </p:sp>
      <p:pic>
        <p:nvPicPr>
          <p:cNvPr id="2" name="Picture 1">
            <a:extLst>
              <a:ext uri="{FF2B5EF4-FFF2-40B4-BE49-F238E27FC236}">
                <a16:creationId xmlns:a16="http://schemas.microsoft.com/office/drawing/2014/main" id="{1CC65D8A-AC49-4FD5-BBEF-0D81111E0E02}"/>
              </a:ext>
            </a:extLst>
          </p:cNvPr>
          <p:cNvPicPr>
            <a:picLocks noChangeAspect="1"/>
          </p:cNvPicPr>
          <p:nvPr/>
        </p:nvPicPr>
        <p:blipFill>
          <a:blip r:embed="rId3"/>
          <a:stretch>
            <a:fillRect/>
          </a:stretch>
        </p:blipFill>
        <p:spPr>
          <a:xfrm>
            <a:off x="2122820" y="4041373"/>
            <a:ext cx="6319769" cy="2403991"/>
          </a:xfrm>
          <a:prstGeom prst="rect">
            <a:avLst/>
          </a:prstGeom>
        </p:spPr>
      </p:pic>
      <p:pic>
        <p:nvPicPr>
          <p:cNvPr id="3" name="Picture 2">
            <a:extLst>
              <a:ext uri="{FF2B5EF4-FFF2-40B4-BE49-F238E27FC236}">
                <a16:creationId xmlns:a16="http://schemas.microsoft.com/office/drawing/2014/main" id="{E723C36A-EB6B-4382-95DB-2CC97C77AC1A}"/>
              </a:ext>
            </a:extLst>
          </p:cNvPr>
          <p:cNvPicPr>
            <a:picLocks noChangeAspect="1"/>
          </p:cNvPicPr>
          <p:nvPr/>
        </p:nvPicPr>
        <p:blipFill>
          <a:blip r:embed="rId4"/>
          <a:stretch>
            <a:fillRect/>
          </a:stretch>
        </p:blipFill>
        <p:spPr>
          <a:xfrm>
            <a:off x="8784069" y="3429000"/>
            <a:ext cx="2406774" cy="31878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77A7-C38F-40B7-8F20-EF31F521763C}"/>
              </a:ext>
            </a:extLst>
          </p:cNvPr>
          <p:cNvSpPr>
            <a:spLocks noGrp="1"/>
          </p:cNvSpPr>
          <p:nvPr>
            <p:ph type="title"/>
          </p:nvPr>
        </p:nvSpPr>
        <p:spPr/>
        <p:txBody>
          <a:bodyPr/>
          <a:lstStyle/>
          <a:p>
            <a:r>
              <a:rPr lang="en-US" dirty="0"/>
              <a:t>Java References</a:t>
            </a:r>
          </a:p>
        </p:txBody>
      </p:sp>
      <p:sp>
        <p:nvSpPr>
          <p:cNvPr id="3" name="Content Placeholder 2">
            <a:extLst>
              <a:ext uri="{FF2B5EF4-FFF2-40B4-BE49-F238E27FC236}">
                <a16:creationId xmlns:a16="http://schemas.microsoft.com/office/drawing/2014/main" id="{879BE8AD-E620-4C41-9C85-557C3ED9991B}"/>
              </a:ext>
            </a:extLst>
          </p:cNvPr>
          <p:cNvSpPr>
            <a:spLocks noGrp="1"/>
          </p:cNvSpPr>
          <p:nvPr>
            <p:ph sz="half" idx="1"/>
          </p:nvPr>
        </p:nvSpPr>
        <p:spPr/>
        <p:txBody>
          <a:bodyPr>
            <a:norm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Recall the following:</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Non-primitive type Java variables store the reference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(i.e. memory reference) to the location where the object is stored in memory.</a:t>
            </a:r>
          </a:p>
          <a:p>
            <a:pPr marL="342900" marR="0" lvl="0" indent="-342900">
              <a:lnSpc>
                <a:spcPct val="107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handles memory allocation for you.</a:t>
            </a:r>
          </a:p>
          <a:p>
            <a:endParaRPr lang="en-US" dirty="0"/>
          </a:p>
        </p:txBody>
      </p:sp>
      <p:sp>
        <p:nvSpPr>
          <p:cNvPr id="7" name="Content Placeholder 6">
            <a:extLst>
              <a:ext uri="{FF2B5EF4-FFF2-40B4-BE49-F238E27FC236}">
                <a16:creationId xmlns:a16="http://schemas.microsoft.com/office/drawing/2014/main" id="{9783D93C-36FE-43B1-A462-CE5CBFAD6B7C}"/>
              </a:ext>
            </a:extLst>
          </p:cNvPr>
          <p:cNvSpPr>
            <a:spLocks noGrp="1"/>
          </p:cNvSpPr>
          <p:nvPr>
            <p:ph sz="half" idx="2"/>
          </p:nvPr>
        </p:nvSpPr>
        <p:spPr/>
        <p:txBody>
          <a:bodyPr>
            <a:normAutofit/>
          </a:bodyPr>
          <a:lstStyle/>
          <a:p>
            <a:pPr marL="0" marR="0" indent="0">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would happen in the following example?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6"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class Node {</a:t>
            </a:r>
          </a:p>
          <a:p>
            <a:pPr marL="228606"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String name;</a:t>
            </a:r>
          </a:p>
          <a:p>
            <a:pPr marL="228606"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int age;</a:t>
            </a:r>
          </a:p>
          <a:p>
            <a:pPr marL="228606" marR="0" indent="0">
              <a:spcBef>
                <a:spcPts val="0"/>
              </a:spcBef>
              <a:spcAft>
                <a:spcPts val="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a:t>
            </a:r>
            <a:r>
              <a:rPr lang="en-US" sz="1800" dirty="0">
                <a:effectLst/>
                <a:latin typeface="Courier New" panose="02070309020205020404" pitchFamily="49" charset="0"/>
                <a:ea typeface="Calibri" panose="020F0502020204030204" pitchFamily="34" charset="0"/>
                <a:cs typeface="Courier New" panose="02070309020205020404" pitchFamily="49" charset="0"/>
              </a:rPr>
              <a:t>public Node(int name, int age)     </a:t>
            </a:r>
          </a:p>
          <a:p>
            <a:pPr marL="228606" marR="0" indent="0">
              <a:spcBef>
                <a:spcPts val="0"/>
              </a:spcBef>
              <a:spcAft>
                <a:spcPts val="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   </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228606"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this.name = name;</a:t>
            </a:r>
          </a:p>
          <a:p>
            <a:pPr marL="914400" marR="0" indent="0">
              <a:spcBef>
                <a:spcPts val="0"/>
              </a:spcBef>
              <a:spcAft>
                <a:spcPts val="0"/>
              </a:spcAft>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this.age</a:t>
            </a:r>
            <a:r>
              <a:rPr lang="en-US" sz="1800" dirty="0">
                <a:effectLst/>
                <a:latin typeface="Courier New" panose="02070309020205020404" pitchFamily="49" charset="0"/>
                <a:ea typeface="Calibri" panose="020F0502020204030204" pitchFamily="34" charset="0"/>
                <a:cs typeface="Courier New" panose="02070309020205020404" pitchFamily="49" charset="0"/>
              </a:rPr>
              <a:t> = age;</a:t>
            </a:r>
          </a:p>
          <a:p>
            <a:pPr marL="457200"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228606"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Node p = new Node(“Bob”, 25);</a:t>
            </a:r>
          </a:p>
          <a:p>
            <a:pPr marL="0" marR="0" indent="0">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Node q = new Node(“Bob”, 25);</a:t>
            </a:r>
          </a:p>
          <a:p>
            <a:pPr marL="0" marR="0" indent="0">
              <a:spcBef>
                <a:spcPts val="0"/>
              </a:spcBef>
              <a:spcAft>
                <a:spcPts val="0"/>
              </a:spcAft>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System.out.println</a:t>
            </a:r>
            <a:r>
              <a:rPr lang="en-US" sz="1800" dirty="0">
                <a:effectLst/>
                <a:latin typeface="Courier New" panose="02070309020205020404" pitchFamily="49" charset="0"/>
                <a:ea typeface="Calibri" panose="020F0502020204030204" pitchFamily="34" charset="0"/>
                <a:cs typeface="Courier New" panose="02070309020205020404" pitchFamily="49" charset="0"/>
              </a:rPr>
              <a:t>(p == q);</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98B4FB-2DFA-4213-A44C-8EDE088C9C28}"/>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F769CA99-1F33-45C7-BA95-F4BD64F8BAD4}"/>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45CA9DF0-5632-4936-A92D-784C590EE522}"/>
              </a:ext>
            </a:extLst>
          </p:cNvPr>
          <p:cNvSpPr>
            <a:spLocks noGrp="1"/>
          </p:cNvSpPr>
          <p:nvPr>
            <p:ph type="sldNum" sz="quarter" idx="12"/>
          </p:nvPr>
        </p:nvSpPr>
        <p:spPr/>
        <p:txBody>
          <a:bodyPr/>
          <a:lstStyle/>
          <a:p>
            <a:fld id="{895CAF52-15F3-4FB3-975B-0645D3D50BC3}" type="slidenum">
              <a:rPr lang="en-US" smtClean="0"/>
              <a:t>12</a:t>
            </a:fld>
            <a:endParaRPr lang="en-US" dirty="0"/>
          </a:p>
        </p:txBody>
      </p:sp>
    </p:spTree>
    <p:extLst>
      <p:ext uri="{BB962C8B-B14F-4D97-AF65-F5344CB8AC3E}">
        <p14:creationId xmlns:p14="http://schemas.microsoft.com/office/powerpoint/2010/main" val="268705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C552-D7A5-4B32-A468-4A62C4FADE6A}"/>
              </a:ext>
            </a:extLst>
          </p:cNvPr>
          <p:cNvSpPr>
            <a:spLocks noGrp="1"/>
          </p:cNvSpPr>
          <p:nvPr>
            <p:ph type="title"/>
          </p:nvPr>
        </p:nvSpPr>
        <p:spPr/>
        <p:txBody>
          <a:bodyPr/>
          <a:lstStyle/>
          <a:p>
            <a:r>
              <a:rPr lang="en-US" dirty="0"/>
              <a:t>Example of memory and objects:</a:t>
            </a:r>
          </a:p>
        </p:txBody>
      </p:sp>
      <p:sp>
        <p:nvSpPr>
          <p:cNvPr id="4" name="Date Placeholder 3">
            <a:extLst>
              <a:ext uri="{FF2B5EF4-FFF2-40B4-BE49-F238E27FC236}">
                <a16:creationId xmlns:a16="http://schemas.microsoft.com/office/drawing/2014/main" id="{386B91DA-4692-4CD8-A844-3FAAB229F727}"/>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B3ECCBD2-C6F3-4465-99E2-4C81F1494D93}"/>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82DF307A-A3B3-4F0A-8C85-EC726B3BE804}"/>
              </a:ext>
            </a:extLst>
          </p:cNvPr>
          <p:cNvSpPr>
            <a:spLocks noGrp="1"/>
          </p:cNvSpPr>
          <p:nvPr>
            <p:ph type="sldNum" sz="quarter" idx="12"/>
          </p:nvPr>
        </p:nvSpPr>
        <p:spPr/>
        <p:txBody>
          <a:bodyPr/>
          <a:lstStyle/>
          <a:p>
            <a:fld id="{895CAF52-15F3-4FB3-975B-0645D3D50BC3}" type="slidenum">
              <a:rPr lang="en-US" smtClean="0"/>
              <a:t>13</a:t>
            </a:fld>
            <a:endParaRPr lang="en-US" dirty="0"/>
          </a:p>
        </p:txBody>
      </p:sp>
      <p:pic>
        <p:nvPicPr>
          <p:cNvPr id="7" name="Content Placeholder 6">
            <a:extLst>
              <a:ext uri="{FF2B5EF4-FFF2-40B4-BE49-F238E27FC236}">
                <a16:creationId xmlns:a16="http://schemas.microsoft.com/office/drawing/2014/main" id="{E517CC5B-AF78-474D-92D7-6ADBC68CFF61}"/>
              </a:ext>
            </a:extLst>
          </p:cNvPr>
          <p:cNvPicPr>
            <a:picLocks noChangeAspect="1"/>
          </p:cNvPicPr>
          <p:nvPr/>
        </p:nvPicPr>
        <p:blipFill>
          <a:blip r:embed="rId3"/>
          <a:stretch>
            <a:fillRect/>
          </a:stretch>
        </p:blipFill>
        <p:spPr>
          <a:xfrm>
            <a:off x="534007" y="1095136"/>
            <a:ext cx="3233321" cy="1676814"/>
          </a:xfrm>
          <a:prstGeom prst="rect">
            <a:avLst/>
          </a:prstGeom>
        </p:spPr>
      </p:pic>
      <p:pic>
        <p:nvPicPr>
          <p:cNvPr id="8" name="Picture 7">
            <a:extLst>
              <a:ext uri="{FF2B5EF4-FFF2-40B4-BE49-F238E27FC236}">
                <a16:creationId xmlns:a16="http://schemas.microsoft.com/office/drawing/2014/main" id="{E1F48F38-4667-4566-BC58-30E2505B4FC3}"/>
              </a:ext>
            </a:extLst>
          </p:cNvPr>
          <p:cNvPicPr>
            <a:picLocks noChangeAspect="1"/>
          </p:cNvPicPr>
          <p:nvPr/>
        </p:nvPicPr>
        <p:blipFill>
          <a:blip r:embed="rId4"/>
          <a:stretch>
            <a:fillRect/>
          </a:stretch>
        </p:blipFill>
        <p:spPr>
          <a:xfrm>
            <a:off x="4120603" y="1636565"/>
            <a:ext cx="4910893" cy="1025821"/>
          </a:xfrm>
          <a:prstGeom prst="rect">
            <a:avLst/>
          </a:prstGeom>
        </p:spPr>
      </p:pic>
      <p:pic>
        <p:nvPicPr>
          <p:cNvPr id="10" name="Picture 9">
            <a:extLst>
              <a:ext uri="{FF2B5EF4-FFF2-40B4-BE49-F238E27FC236}">
                <a16:creationId xmlns:a16="http://schemas.microsoft.com/office/drawing/2014/main" id="{9DEAB0D3-A34A-4B5C-B200-C94C8ABB0F9B}"/>
              </a:ext>
            </a:extLst>
          </p:cNvPr>
          <p:cNvPicPr>
            <a:picLocks noChangeAspect="1"/>
          </p:cNvPicPr>
          <p:nvPr/>
        </p:nvPicPr>
        <p:blipFill rotWithShape="1">
          <a:blip r:embed="rId5"/>
          <a:srcRect b="87831"/>
          <a:stretch/>
        </p:blipFill>
        <p:spPr>
          <a:xfrm>
            <a:off x="1931988" y="3709445"/>
            <a:ext cx="5919436" cy="1367111"/>
          </a:xfrm>
          <a:prstGeom prst="rect">
            <a:avLst/>
          </a:prstGeom>
        </p:spPr>
      </p:pic>
      <p:sp>
        <p:nvSpPr>
          <p:cNvPr id="16" name="Flowchart: Document 15">
            <a:extLst>
              <a:ext uri="{FF2B5EF4-FFF2-40B4-BE49-F238E27FC236}">
                <a16:creationId xmlns:a16="http://schemas.microsoft.com/office/drawing/2014/main" id="{BEB686C8-1CB4-C788-F94F-606CF364A983}"/>
              </a:ext>
            </a:extLst>
          </p:cNvPr>
          <p:cNvSpPr/>
          <p:nvPr/>
        </p:nvSpPr>
        <p:spPr>
          <a:xfrm>
            <a:off x="9942555" y="1877596"/>
            <a:ext cx="813816" cy="612648"/>
          </a:xfrm>
          <a:prstGeom prst="flowChart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811</a:t>
            </a:r>
          </a:p>
        </p:txBody>
      </p:sp>
      <p:sp>
        <p:nvSpPr>
          <p:cNvPr id="18" name="Flowchart: Document 17">
            <a:extLst>
              <a:ext uri="{FF2B5EF4-FFF2-40B4-BE49-F238E27FC236}">
                <a16:creationId xmlns:a16="http://schemas.microsoft.com/office/drawing/2014/main" id="{9DA1247C-C825-FB83-D7C4-33CD787BC945}"/>
              </a:ext>
            </a:extLst>
          </p:cNvPr>
          <p:cNvSpPr/>
          <p:nvPr/>
        </p:nvSpPr>
        <p:spPr>
          <a:xfrm rot="10800000">
            <a:off x="9942555" y="2488720"/>
            <a:ext cx="813816" cy="612648"/>
          </a:xfrm>
          <a:prstGeom prst="flowChart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433AF392-B542-BFB0-CFEA-9396B84E929D}"/>
              </a:ext>
            </a:extLst>
          </p:cNvPr>
          <p:cNvSpPr/>
          <p:nvPr/>
        </p:nvSpPr>
        <p:spPr>
          <a:xfrm>
            <a:off x="9942555" y="1264948"/>
            <a:ext cx="813816" cy="612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633</a:t>
            </a:r>
          </a:p>
        </p:txBody>
      </p:sp>
      <p:sp>
        <p:nvSpPr>
          <p:cNvPr id="20" name="Rectangle 19">
            <a:extLst>
              <a:ext uri="{FF2B5EF4-FFF2-40B4-BE49-F238E27FC236}">
                <a16:creationId xmlns:a16="http://schemas.microsoft.com/office/drawing/2014/main" id="{624BD72B-1E38-97C2-7BF2-E47D10EFF0F2}"/>
              </a:ext>
            </a:extLst>
          </p:cNvPr>
          <p:cNvSpPr/>
          <p:nvPr/>
        </p:nvSpPr>
        <p:spPr>
          <a:xfrm>
            <a:off x="9942555" y="3099844"/>
            <a:ext cx="813816" cy="612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sp>
        <p:nvSpPr>
          <p:cNvPr id="21" name="Flowchart: Document 20">
            <a:extLst>
              <a:ext uri="{FF2B5EF4-FFF2-40B4-BE49-F238E27FC236}">
                <a16:creationId xmlns:a16="http://schemas.microsoft.com/office/drawing/2014/main" id="{161CF1E3-A7AD-25BA-18EA-631113B8DB5F}"/>
              </a:ext>
            </a:extLst>
          </p:cNvPr>
          <p:cNvSpPr/>
          <p:nvPr/>
        </p:nvSpPr>
        <p:spPr>
          <a:xfrm>
            <a:off x="9942555" y="3710968"/>
            <a:ext cx="813816" cy="612648"/>
          </a:xfrm>
          <a:prstGeom prst="flowChart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1999</a:t>
            </a:r>
          </a:p>
        </p:txBody>
      </p:sp>
      <p:sp>
        <p:nvSpPr>
          <p:cNvPr id="22" name="Flowchart: Document 21">
            <a:extLst>
              <a:ext uri="{FF2B5EF4-FFF2-40B4-BE49-F238E27FC236}">
                <a16:creationId xmlns:a16="http://schemas.microsoft.com/office/drawing/2014/main" id="{89C825C3-EE23-BB52-2631-9315039786CC}"/>
              </a:ext>
            </a:extLst>
          </p:cNvPr>
          <p:cNvSpPr/>
          <p:nvPr/>
        </p:nvSpPr>
        <p:spPr>
          <a:xfrm rot="10800000">
            <a:off x="9942555" y="4320568"/>
            <a:ext cx="813816" cy="612648"/>
          </a:xfrm>
          <a:prstGeom prst="flowChart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73A27D33-B6A1-FC61-BEF6-0D35D3BD5CA6}"/>
              </a:ext>
            </a:extLst>
          </p:cNvPr>
          <p:cNvSpPr/>
          <p:nvPr/>
        </p:nvSpPr>
        <p:spPr>
          <a:xfrm>
            <a:off x="9942555" y="4931692"/>
            <a:ext cx="813816" cy="612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Rectangle 23">
            <a:extLst>
              <a:ext uri="{FF2B5EF4-FFF2-40B4-BE49-F238E27FC236}">
                <a16:creationId xmlns:a16="http://schemas.microsoft.com/office/drawing/2014/main" id="{C94213B6-7272-F3F6-FC28-936BBA9FCF9F}"/>
              </a:ext>
            </a:extLst>
          </p:cNvPr>
          <p:cNvSpPr/>
          <p:nvPr/>
        </p:nvSpPr>
        <p:spPr>
          <a:xfrm>
            <a:off x="9942554" y="5541293"/>
            <a:ext cx="813816" cy="6126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2011</a:t>
            </a:r>
          </a:p>
        </p:txBody>
      </p:sp>
      <p:sp>
        <p:nvSpPr>
          <p:cNvPr id="25" name="TextBox 24">
            <a:extLst>
              <a:ext uri="{FF2B5EF4-FFF2-40B4-BE49-F238E27FC236}">
                <a16:creationId xmlns:a16="http://schemas.microsoft.com/office/drawing/2014/main" id="{179FA251-A0C4-FA12-E411-C421CB637EA7}"/>
              </a:ext>
            </a:extLst>
          </p:cNvPr>
          <p:cNvSpPr txBox="1"/>
          <p:nvPr/>
        </p:nvSpPr>
        <p:spPr>
          <a:xfrm>
            <a:off x="9510606" y="1386606"/>
            <a:ext cx="295274"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FB000388-E976-D6B2-4846-166B7661CBF8}"/>
              </a:ext>
            </a:extLst>
          </p:cNvPr>
          <p:cNvSpPr txBox="1"/>
          <p:nvPr/>
        </p:nvSpPr>
        <p:spPr>
          <a:xfrm>
            <a:off x="9499386" y="1981228"/>
            <a:ext cx="306494"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74B8EEE7-AD4B-9AFD-767F-52CD65AF058D}"/>
              </a:ext>
            </a:extLst>
          </p:cNvPr>
          <p:cNvSpPr txBox="1"/>
          <p:nvPr/>
        </p:nvSpPr>
        <p:spPr>
          <a:xfrm>
            <a:off x="9384771" y="2710962"/>
            <a:ext cx="535724" cy="369332"/>
          </a:xfrm>
          <a:prstGeom prst="rect">
            <a:avLst/>
          </a:prstGeom>
          <a:noFill/>
        </p:spPr>
        <p:txBody>
          <a:bodyPr wrap="none" rtlCol="0">
            <a:spAutoFit/>
          </a:bodyPr>
          <a:lstStyle/>
          <a:p>
            <a:r>
              <a:rPr lang="en-US" dirty="0"/>
              <a:t>633</a:t>
            </a:r>
          </a:p>
        </p:txBody>
      </p:sp>
      <p:sp>
        <p:nvSpPr>
          <p:cNvPr id="28" name="TextBox 27">
            <a:extLst>
              <a:ext uri="{FF2B5EF4-FFF2-40B4-BE49-F238E27FC236}">
                <a16:creationId xmlns:a16="http://schemas.microsoft.com/office/drawing/2014/main" id="{B156239A-B89D-3EBC-3AD6-5B157775C262}"/>
              </a:ext>
            </a:extLst>
          </p:cNvPr>
          <p:cNvSpPr txBox="1"/>
          <p:nvPr/>
        </p:nvSpPr>
        <p:spPr>
          <a:xfrm>
            <a:off x="9417793" y="4562360"/>
            <a:ext cx="535724" cy="369332"/>
          </a:xfrm>
          <a:prstGeom prst="rect">
            <a:avLst/>
          </a:prstGeom>
          <a:noFill/>
        </p:spPr>
        <p:txBody>
          <a:bodyPr wrap="none" rtlCol="0">
            <a:spAutoFit/>
          </a:bodyPr>
          <a:lstStyle/>
          <a:p>
            <a:r>
              <a:rPr lang="en-US" dirty="0"/>
              <a:t>811</a:t>
            </a:r>
          </a:p>
        </p:txBody>
      </p:sp>
      <p:sp>
        <p:nvSpPr>
          <p:cNvPr id="29" name="TextBox 28">
            <a:extLst>
              <a:ext uri="{FF2B5EF4-FFF2-40B4-BE49-F238E27FC236}">
                <a16:creationId xmlns:a16="http://schemas.microsoft.com/office/drawing/2014/main" id="{155AD98F-DAB8-5DF2-A93F-8A86D3C8723B}"/>
              </a:ext>
            </a:extLst>
          </p:cNvPr>
          <p:cNvSpPr txBox="1"/>
          <p:nvPr/>
        </p:nvSpPr>
        <p:spPr>
          <a:xfrm>
            <a:off x="10140110" y="2640834"/>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D6F5233E-086B-7EF0-D661-97061AE1E8AB}"/>
              </a:ext>
            </a:extLst>
          </p:cNvPr>
          <p:cNvSpPr txBox="1"/>
          <p:nvPr/>
        </p:nvSpPr>
        <p:spPr>
          <a:xfrm>
            <a:off x="10198619" y="4508282"/>
            <a:ext cx="301686" cy="369332"/>
          </a:xfrm>
          <a:prstGeom prst="rect">
            <a:avLst/>
          </a:prstGeom>
          <a:noFill/>
        </p:spPr>
        <p:txBody>
          <a:bodyPr wrap="none" rtlCol="0">
            <a:spAutoFit/>
          </a:bodyPr>
          <a:lstStyle/>
          <a:p>
            <a:r>
              <a:rPr lang="en-US" dirty="0"/>
              <a:t>1</a:t>
            </a:r>
          </a:p>
        </p:txBody>
      </p:sp>
      <p:cxnSp>
        <p:nvCxnSpPr>
          <p:cNvPr id="31" name="Straight Connector 30">
            <a:extLst>
              <a:ext uri="{FF2B5EF4-FFF2-40B4-BE49-F238E27FC236}">
                <a16:creationId xmlns:a16="http://schemas.microsoft.com/office/drawing/2014/main" id="{2C0B0C09-A0FA-248B-D944-83DA530F6C6F}"/>
              </a:ext>
            </a:extLst>
          </p:cNvPr>
          <p:cNvCxnSpPr/>
          <p:nvPr/>
        </p:nvCxnSpPr>
        <p:spPr>
          <a:xfrm flipV="1">
            <a:off x="10198619" y="1981228"/>
            <a:ext cx="301686" cy="28041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EB2133C-A282-727D-C8ED-6F0F6EFE5649}"/>
              </a:ext>
            </a:extLst>
          </p:cNvPr>
          <p:cNvSpPr txBox="1"/>
          <p:nvPr/>
        </p:nvSpPr>
        <p:spPr>
          <a:xfrm>
            <a:off x="10756369" y="1948438"/>
            <a:ext cx="1210588" cy="369332"/>
          </a:xfrm>
          <a:prstGeom prst="rect">
            <a:avLst/>
          </a:prstGeom>
          <a:noFill/>
        </p:spPr>
        <p:txBody>
          <a:bodyPr wrap="none" rtlCol="0">
            <a:spAutoFit/>
          </a:bodyPr>
          <a:lstStyle/>
          <a:p>
            <a:r>
              <a:rPr lang="en-US" dirty="0"/>
              <a:t>b = a = 633</a:t>
            </a:r>
          </a:p>
        </p:txBody>
      </p:sp>
      <p:sp>
        <p:nvSpPr>
          <p:cNvPr id="3" name="TextBox 2">
            <a:extLst>
              <a:ext uri="{FF2B5EF4-FFF2-40B4-BE49-F238E27FC236}">
                <a16:creationId xmlns:a16="http://schemas.microsoft.com/office/drawing/2014/main" id="{1BAC0F8E-3782-66C0-66FF-4989E591DAE7}"/>
              </a:ext>
            </a:extLst>
          </p:cNvPr>
          <p:cNvSpPr txBox="1"/>
          <p:nvPr/>
        </p:nvSpPr>
        <p:spPr>
          <a:xfrm>
            <a:off x="7603409" y="5237879"/>
            <a:ext cx="1099981" cy="369332"/>
          </a:xfrm>
          <a:prstGeom prst="rect">
            <a:avLst/>
          </a:prstGeom>
          <a:noFill/>
        </p:spPr>
        <p:txBody>
          <a:bodyPr wrap="none" rtlCol="0">
            <a:spAutoFit/>
          </a:bodyPr>
          <a:lstStyle/>
          <a:p>
            <a:r>
              <a:rPr lang="en-US" dirty="0"/>
              <a:t>orphaned</a:t>
            </a:r>
          </a:p>
        </p:txBody>
      </p:sp>
      <p:cxnSp>
        <p:nvCxnSpPr>
          <p:cNvPr id="11" name="Straight Arrow Connector 10">
            <a:extLst>
              <a:ext uri="{FF2B5EF4-FFF2-40B4-BE49-F238E27FC236}">
                <a16:creationId xmlns:a16="http://schemas.microsoft.com/office/drawing/2014/main" id="{5EA8BA7A-F9F2-D759-48EA-6521416E3AF8}"/>
              </a:ext>
            </a:extLst>
          </p:cNvPr>
          <p:cNvCxnSpPr>
            <a:stCxn id="3" idx="3"/>
          </p:cNvCxnSpPr>
          <p:nvPr/>
        </p:nvCxnSpPr>
        <p:spPr>
          <a:xfrm flipV="1">
            <a:off x="8703390" y="5306248"/>
            <a:ext cx="982265" cy="1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4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AA76-EF8A-4A97-9AAD-2278785376C5}"/>
              </a:ext>
            </a:extLst>
          </p:cNvPr>
          <p:cNvSpPr>
            <a:spLocks noGrp="1"/>
          </p:cNvSpPr>
          <p:nvPr>
            <p:ph type="title"/>
          </p:nvPr>
        </p:nvSpPr>
        <p:spPr/>
        <p:txBody>
          <a:bodyPr/>
          <a:lstStyle/>
          <a:p>
            <a:r>
              <a:rPr lang="en-US" dirty="0"/>
              <a:t>Java References continued</a:t>
            </a:r>
          </a:p>
        </p:txBody>
      </p:sp>
      <p:sp>
        <p:nvSpPr>
          <p:cNvPr id="3" name="Content Placeholder 2">
            <a:extLst>
              <a:ext uri="{FF2B5EF4-FFF2-40B4-BE49-F238E27FC236}">
                <a16:creationId xmlns:a16="http://schemas.microsoft.com/office/drawing/2014/main" id="{3E6A3D88-B848-402C-8566-B569A69EA732}"/>
              </a:ext>
            </a:extLst>
          </p:cNvPr>
          <p:cNvSpPr>
            <a:spLocks noGrp="1"/>
          </p:cNvSpPr>
          <p:nvPr>
            <p:ph sz="half" idx="1"/>
          </p:nvPr>
        </p:nvSpPr>
        <p:spPr>
          <a:xfrm>
            <a:off x="155448" y="1031695"/>
            <a:ext cx="5181600" cy="4351338"/>
          </a:xfrm>
        </p:spPr>
        <p:txBody>
          <a:bodyPr>
            <a:normAutofit/>
          </a:bodyPr>
          <a:lstStyle/>
          <a:p>
            <a:pPr marL="0" marR="0">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would happen in the following example?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189" lvl="1" indent="0">
              <a:spcBef>
                <a:spcPts val="0"/>
              </a:spcBef>
              <a:buNone/>
            </a:pPr>
            <a:r>
              <a:rPr lang="en-US" sz="1600" dirty="0">
                <a:effectLst/>
                <a:latin typeface="Courier New" panose="02070309020205020404" pitchFamily="49" charset="0"/>
                <a:ea typeface="Calibri" panose="020F0502020204030204" pitchFamily="34" charset="0"/>
                <a:cs typeface="Courier New" panose="02070309020205020404" pitchFamily="49" charset="0"/>
              </a:rPr>
              <a:t>Node a = new Node(“John”, 30);</a:t>
            </a:r>
          </a:p>
          <a:p>
            <a:pPr marL="457189" lvl="1" indent="0">
              <a:spcBef>
                <a:spcPts val="0"/>
              </a:spcBef>
              <a:buNone/>
            </a:pPr>
            <a:r>
              <a:rPr lang="en-US" sz="1600" dirty="0">
                <a:effectLst/>
                <a:latin typeface="Courier New" panose="02070309020205020404" pitchFamily="49" charset="0"/>
                <a:ea typeface="Calibri" panose="020F0502020204030204" pitchFamily="34" charset="0"/>
                <a:cs typeface="Courier New" panose="02070309020205020404" pitchFamily="49" charset="0"/>
              </a:rPr>
              <a:t>Node b = a;</a:t>
            </a:r>
          </a:p>
          <a:p>
            <a:pPr marL="457189" lvl="1" indent="0">
              <a:spcBef>
                <a:spcPts val="0"/>
              </a:spcBef>
              <a:buNone/>
            </a:pPr>
            <a:r>
              <a:rPr lang="en-US" sz="1600" dirty="0">
                <a:effectLst/>
                <a:latin typeface="Courier New" panose="02070309020205020404" pitchFamily="49" charset="0"/>
                <a:ea typeface="Calibri" panose="020F0502020204030204" pitchFamily="34" charset="0"/>
                <a:cs typeface="Courier New" panose="02070309020205020404" pitchFamily="49" charset="0"/>
              </a:rPr>
              <a:t>a.name = “Jeff”;   </a:t>
            </a:r>
          </a:p>
          <a:p>
            <a:pPr marL="457189" lvl="1" indent="0">
              <a:spcBef>
                <a:spcPts val="0"/>
              </a:spcBef>
              <a:buNone/>
            </a:pPr>
            <a:r>
              <a:rPr lang="en-US" sz="1600" dirty="0" err="1">
                <a:effectLst/>
                <a:latin typeface="Courier New" panose="02070309020205020404" pitchFamily="49" charset="0"/>
                <a:ea typeface="Calibri" panose="020F0502020204030204" pitchFamily="34" charset="0"/>
                <a:cs typeface="Courier New" panose="02070309020205020404" pitchFamily="49" charset="0"/>
              </a:rPr>
              <a:t>a.age</a:t>
            </a:r>
            <a:r>
              <a:rPr lang="en-US" sz="1600" dirty="0">
                <a:effectLst/>
                <a:latin typeface="Courier New" panose="02070309020205020404" pitchFamily="49" charset="0"/>
                <a:ea typeface="Calibri" panose="020F0502020204030204" pitchFamily="34" charset="0"/>
                <a:cs typeface="Courier New" panose="02070309020205020404" pitchFamily="49" charset="0"/>
              </a:rPr>
              <a:t> = “22   </a:t>
            </a:r>
          </a:p>
          <a:p>
            <a:pPr marL="457189" lvl="1" indent="0">
              <a:spcBef>
                <a:spcPts val="0"/>
              </a:spcBef>
              <a:buNone/>
            </a:pPr>
            <a:r>
              <a:rPr lang="en-US" sz="1600" dirty="0" err="1">
                <a:effectLst/>
                <a:latin typeface="Courier New" panose="02070309020205020404" pitchFamily="49" charset="0"/>
                <a:ea typeface="Calibri" panose="020F0502020204030204" pitchFamily="34" charset="0"/>
                <a:cs typeface="Courier New" panose="02070309020205020404" pitchFamily="49" charset="0"/>
              </a:rPr>
              <a:t>System.out.println</a:t>
            </a:r>
            <a:r>
              <a:rPr lang="en-US" sz="1600" dirty="0">
                <a:effectLst/>
                <a:latin typeface="Courier New" panose="02070309020205020404" pitchFamily="49" charset="0"/>
                <a:ea typeface="Calibri" panose="020F0502020204030204" pitchFamily="34" charset="0"/>
                <a:cs typeface="Courier New" panose="02070309020205020404" pitchFamily="49" charset="0"/>
              </a:rPr>
              <a:t>(a.name  + “\t” + </a:t>
            </a:r>
            <a:r>
              <a:rPr lang="en-US" sz="1600" dirty="0" err="1">
                <a:effectLst/>
                <a:latin typeface="Courier New" panose="02070309020205020404" pitchFamily="49" charset="0"/>
                <a:ea typeface="Calibri" panose="020F0502020204030204" pitchFamily="34" charset="0"/>
                <a:cs typeface="Courier New" panose="02070309020205020404" pitchFamily="49" charset="0"/>
              </a:rPr>
              <a:t>a.age</a:t>
            </a:r>
            <a:r>
              <a:rPr lang="en-US" sz="1600" dirty="0">
                <a:effectLst/>
                <a:latin typeface="Courier New" panose="02070309020205020404" pitchFamily="49" charset="0"/>
                <a:ea typeface="Calibri" panose="020F0502020204030204" pitchFamily="34" charset="0"/>
                <a:cs typeface="Courier New" panose="02070309020205020404" pitchFamily="49" charset="0"/>
              </a:rPr>
              <a:t>);</a:t>
            </a:r>
          </a:p>
          <a:p>
            <a:pPr marL="457189" lvl="1" indent="0">
              <a:spcBef>
                <a:spcPts val="0"/>
              </a:spcBef>
              <a:buNone/>
            </a:pPr>
            <a:r>
              <a:rPr lang="en-US" sz="1600" dirty="0" err="1">
                <a:effectLst/>
                <a:latin typeface="Courier New" panose="02070309020205020404" pitchFamily="49" charset="0"/>
                <a:ea typeface="Calibri" panose="020F0502020204030204" pitchFamily="34" charset="0"/>
                <a:cs typeface="Courier New" panose="02070309020205020404" pitchFamily="49" charset="0"/>
              </a:rPr>
              <a:t>System.out.println</a:t>
            </a:r>
            <a:r>
              <a:rPr lang="en-US" sz="1600" dirty="0">
                <a:effectLst/>
                <a:latin typeface="Courier New" panose="02070309020205020404" pitchFamily="49" charset="0"/>
                <a:ea typeface="Calibri" panose="020F0502020204030204" pitchFamily="34" charset="0"/>
                <a:cs typeface="Courier New" panose="02070309020205020404" pitchFamily="49" charset="0"/>
              </a:rPr>
              <a:t>(b.name  + “\t” + </a:t>
            </a:r>
            <a:r>
              <a:rPr lang="en-US" sz="1600" dirty="0" err="1">
                <a:effectLst/>
                <a:latin typeface="Courier New" panose="02070309020205020404" pitchFamily="49" charset="0"/>
                <a:ea typeface="Calibri" panose="020F0502020204030204" pitchFamily="34" charset="0"/>
                <a:cs typeface="Courier New" panose="02070309020205020404" pitchFamily="49" charset="0"/>
              </a:rPr>
              <a:t>b.age</a:t>
            </a:r>
            <a:r>
              <a:rPr lang="en-US" sz="16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6"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75801D00-AB34-4540-A405-841427F78AD0}"/>
              </a:ext>
            </a:extLst>
          </p:cNvPr>
          <p:cNvSpPr>
            <a:spLocks noGrp="1"/>
          </p:cNvSpPr>
          <p:nvPr>
            <p:ph sz="half" idx="2"/>
          </p:nvPr>
        </p:nvSpPr>
        <p:spPr>
          <a:xfrm>
            <a:off x="5562600" y="1031695"/>
            <a:ext cx="5181600" cy="4351338"/>
          </a:xfrm>
        </p:spPr>
        <p:txBody>
          <a:bodyPr>
            <a:normAutofit/>
          </a:bodyPr>
          <a:lstStyle/>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clone operation would be needed to do a deep copy of the underlying object stored at b.</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class Node implements Cloneable{</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String name;</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int age;</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public Node(int name, int age)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this.name = name;</a:t>
            </a:r>
          </a:p>
          <a:p>
            <a:pPr marL="1371600" marR="0" indent="0">
              <a:spcBef>
                <a:spcPts val="0"/>
              </a:spcBef>
              <a:spcAft>
                <a:spcPts val="0"/>
              </a:spcAft>
              <a:buNone/>
            </a:pPr>
            <a:r>
              <a:rPr lang="en-US" sz="1400" dirty="0" err="1">
                <a:effectLst/>
                <a:latin typeface="Courier New" panose="02070309020205020404" pitchFamily="49" charset="0"/>
                <a:ea typeface="Calibri" panose="020F0502020204030204" pitchFamily="34" charset="0"/>
                <a:cs typeface="Courier New" panose="02070309020205020404" pitchFamily="49" charset="0"/>
              </a:rPr>
              <a:t>this.age</a:t>
            </a:r>
            <a:r>
              <a:rPr lang="en-US" sz="1400" dirty="0">
                <a:effectLst/>
                <a:latin typeface="Courier New" panose="02070309020205020404" pitchFamily="49" charset="0"/>
                <a:ea typeface="Calibri" panose="020F0502020204030204" pitchFamily="34" charset="0"/>
                <a:cs typeface="Courier New" panose="02070309020205020404" pitchFamily="49" charset="0"/>
              </a:rPr>
              <a:t> = age;</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public Object clone()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return new Node(name, age);</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p>
          <a:p>
            <a:pPr marL="685806" marR="0" indent="0">
              <a:spcBef>
                <a:spcPts val="0"/>
              </a:spcBef>
              <a:spcAft>
                <a:spcPts val="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endParaRPr lang="en-US" dirty="0"/>
          </a:p>
        </p:txBody>
      </p:sp>
      <p:sp>
        <p:nvSpPr>
          <p:cNvPr id="5" name="Date Placeholder 4">
            <a:extLst>
              <a:ext uri="{FF2B5EF4-FFF2-40B4-BE49-F238E27FC236}">
                <a16:creationId xmlns:a16="http://schemas.microsoft.com/office/drawing/2014/main" id="{433F88C6-B442-4063-9734-2C4B45D45E1A}"/>
              </a:ext>
            </a:extLst>
          </p:cNvPr>
          <p:cNvSpPr>
            <a:spLocks noGrp="1"/>
          </p:cNvSpPr>
          <p:nvPr>
            <p:ph type="dt" sz="half" idx="10"/>
          </p:nvPr>
        </p:nvSpPr>
        <p:spPr/>
        <p:txBody>
          <a:bodyPr/>
          <a:lstStyle/>
          <a:p>
            <a:r>
              <a:rPr lang="en-US"/>
              <a:t>CS 315</a:t>
            </a:r>
            <a:endParaRPr lang="en-US" dirty="0"/>
          </a:p>
        </p:txBody>
      </p:sp>
      <p:sp>
        <p:nvSpPr>
          <p:cNvPr id="6" name="Footer Placeholder 5">
            <a:extLst>
              <a:ext uri="{FF2B5EF4-FFF2-40B4-BE49-F238E27FC236}">
                <a16:creationId xmlns:a16="http://schemas.microsoft.com/office/drawing/2014/main" id="{1AF72996-7619-4CA8-9972-A039889631DF}"/>
              </a:ext>
            </a:extLst>
          </p:cNvPr>
          <p:cNvSpPr>
            <a:spLocks noGrp="1"/>
          </p:cNvSpPr>
          <p:nvPr>
            <p:ph type="ftr" sz="quarter" idx="11"/>
          </p:nvPr>
        </p:nvSpPr>
        <p:spPr/>
        <p:txBody>
          <a:bodyPr/>
          <a:lstStyle/>
          <a:p>
            <a:r>
              <a:rPr lang="en-US"/>
              <a:t>College of Engineering, Daytona Beach, FL</a:t>
            </a:r>
            <a:endParaRPr lang="en-US" dirty="0"/>
          </a:p>
        </p:txBody>
      </p:sp>
      <p:sp>
        <p:nvSpPr>
          <p:cNvPr id="7" name="Slide Number Placeholder 6">
            <a:extLst>
              <a:ext uri="{FF2B5EF4-FFF2-40B4-BE49-F238E27FC236}">
                <a16:creationId xmlns:a16="http://schemas.microsoft.com/office/drawing/2014/main" id="{D9D84F2B-C398-4112-B7EE-F9B5C025862A}"/>
              </a:ext>
            </a:extLst>
          </p:cNvPr>
          <p:cNvSpPr>
            <a:spLocks noGrp="1"/>
          </p:cNvSpPr>
          <p:nvPr>
            <p:ph type="sldNum" sz="quarter" idx="12"/>
          </p:nvPr>
        </p:nvSpPr>
        <p:spPr/>
        <p:txBody>
          <a:bodyPr/>
          <a:lstStyle/>
          <a:p>
            <a:fld id="{895CAF52-15F3-4FB3-975B-0645D3D50BC3}" type="slidenum">
              <a:rPr lang="en-US" smtClean="0"/>
              <a:t>14</a:t>
            </a:fld>
            <a:endParaRPr lang="en-US" dirty="0"/>
          </a:p>
        </p:txBody>
      </p:sp>
      <p:sp>
        <p:nvSpPr>
          <p:cNvPr id="9" name="TextBox 8">
            <a:extLst>
              <a:ext uri="{FF2B5EF4-FFF2-40B4-BE49-F238E27FC236}">
                <a16:creationId xmlns:a16="http://schemas.microsoft.com/office/drawing/2014/main" id="{715291B6-A8B2-C026-785E-8B02043588F7}"/>
              </a:ext>
            </a:extLst>
          </p:cNvPr>
          <p:cNvSpPr txBox="1"/>
          <p:nvPr/>
        </p:nvSpPr>
        <p:spPr>
          <a:xfrm>
            <a:off x="5794248" y="4281543"/>
            <a:ext cx="6096000" cy="230832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189" lvl="1" indent="0">
              <a:spcBef>
                <a:spcPts val="0"/>
              </a:spcBef>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Node a = new Node(“John”, 30);</a:t>
            </a:r>
          </a:p>
          <a:p>
            <a:pPr marL="457189" lvl="1" indent="0">
              <a:spcBef>
                <a:spcPts val="0"/>
              </a:spcBef>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Node b =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a.clone</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457189" lvl="1" indent="0">
              <a:spcBef>
                <a:spcPts val="0"/>
              </a:spcBef>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a.name = “Jeff”;   </a:t>
            </a:r>
          </a:p>
          <a:p>
            <a:pPr marL="457189" lvl="1" indent="0">
              <a:spcBef>
                <a:spcPts val="0"/>
              </a:spcBef>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a.age</a:t>
            </a:r>
            <a:r>
              <a:rPr lang="en-US" sz="1800" dirty="0">
                <a:effectLst/>
                <a:latin typeface="Courier New" panose="02070309020205020404" pitchFamily="49" charset="0"/>
                <a:ea typeface="Calibri" panose="020F0502020204030204" pitchFamily="34" charset="0"/>
                <a:cs typeface="Courier New" panose="02070309020205020404" pitchFamily="49" charset="0"/>
              </a:rPr>
              <a:t> = “22   </a:t>
            </a:r>
          </a:p>
          <a:p>
            <a:pPr marL="457189" lvl="1" indent="0">
              <a:spcBef>
                <a:spcPts val="0"/>
              </a:spcBef>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System.out.println</a:t>
            </a:r>
            <a:r>
              <a:rPr lang="en-US" sz="1800" dirty="0">
                <a:effectLst/>
                <a:latin typeface="Courier New" panose="02070309020205020404" pitchFamily="49" charset="0"/>
                <a:ea typeface="Calibri" panose="020F0502020204030204" pitchFamily="34" charset="0"/>
                <a:cs typeface="Courier New" panose="02070309020205020404" pitchFamily="49" charset="0"/>
              </a:rPr>
              <a:t>(a.name  + “\t” +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a.age</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457189" lvl="1" indent="0">
              <a:spcBef>
                <a:spcPts val="0"/>
              </a:spcBef>
              <a:buNone/>
            </a:pPr>
            <a:r>
              <a:rPr lang="en-US" sz="1800" dirty="0" err="1">
                <a:effectLst/>
                <a:latin typeface="Courier New" panose="02070309020205020404" pitchFamily="49" charset="0"/>
                <a:ea typeface="Calibri" panose="020F0502020204030204" pitchFamily="34" charset="0"/>
                <a:cs typeface="Courier New" panose="02070309020205020404" pitchFamily="49" charset="0"/>
              </a:rPr>
              <a:t>System.out.println</a:t>
            </a:r>
            <a:r>
              <a:rPr lang="en-US" sz="1800" dirty="0">
                <a:effectLst/>
                <a:latin typeface="Courier New" panose="02070309020205020404" pitchFamily="49" charset="0"/>
                <a:ea typeface="Calibri" panose="020F0502020204030204" pitchFamily="34" charset="0"/>
                <a:cs typeface="Courier New" panose="02070309020205020404" pitchFamily="49" charset="0"/>
              </a:rPr>
              <a:t>(b.name  + “\t” +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b.age</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p:txBody>
      </p:sp>
      <p:sp>
        <p:nvSpPr>
          <p:cNvPr id="10" name="TextBox 9">
            <a:extLst>
              <a:ext uri="{FF2B5EF4-FFF2-40B4-BE49-F238E27FC236}">
                <a16:creationId xmlns:a16="http://schemas.microsoft.com/office/drawing/2014/main" id="{FB668EAF-43CF-383A-1C59-058757C8810F}"/>
              </a:ext>
            </a:extLst>
          </p:cNvPr>
          <p:cNvSpPr txBox="1"/>
          <p:nvPr/>
        </p:nvSpPr>
        <p:spPr>
          <a:xfrm>
            <a:off x="-27432" y="3429000"/>
            <a:ext cx="5474208" cy="1477328"/>
          </a:xfrm>
          <a:prstGeom prst="rect">
            <a:avLst/>
          </a:prstGeom>
          <a:noFill/>
        </p:spPr>
        <p:txBody>
          <a:bodyPr wrap="square">
            <a:spAutoFit/>
          </a:bodyPr>
          <a:lstStyle/>
          <a:p>
            <a:pPr marL="742950" marR="0"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would have the same name and age printed.</a:t>
            </a:r>
          </a:p>
          <a:p>
            <a:pPr marL="742950" marR="0"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Both a and b are referencing the same object in memory.  </a:t>
            </a:r>
          </a:p>
          <a:p>
            <a:pPr marL="742950" marR="0"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Node b = a; copies the reference, but not the values.  </a:t>
            </a:r>
          </a:p>
        </p:txBody>
      </p:sp>
    </p:spTree>
    <p:extLst>
      <p:ext uri="{BB962C8B-B14F-4D97-AF65-F5344CB8AC3E}">
        <p14:creationId xmlns:p14="http://schemas.microsoft.com/office/powerpoint/2010/main" val="139816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A74E-A240-4551-A78E-42AC6BA48DDE}"/>
              </a:ext>
            </a:extLst>
          </p:cNvPr>
          <p:cNvSpPr>
            <a:spLocks noGrp="1"/>
          </p:cNvSpPr>
          <p:nvPr>
            <p:ph type="title"/>
          </p:nvPr>
        </p:nvSpPr>
        <p:spPr/>
        <p:txBody>
          <a:bodyPr/>
          <a:lstStyle/>
          <a:p>
            <a:r>
              <a:rPr lang="en-US" dirty="0"/>
              <a:t>Mutability of ADTs</a:t>
            </a:r>
          </a:p>
        </p:txBody>
      </p:sp>
      <p:sp>
        <p:nvSpPr>
          <p:cNvPr id="4" name="Date Placeholder 3">
            <a:extLst>
              <a:ext uri="{FF2B5EF4-FFF2-40B4-BE49-F238E27FC236}">
                <a16:creationId xmlns:a16="http://schemas.microsoft.com/office/drawing/2014/main" id="{9F43A4FD-A086-4BE0-8B2A-840CEB8C5434}"/>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83B2BCA6-5F24-4A57-A331-67A000BDD8E2}"/>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4E1CC899-233E-4C2D-B5EB-32685AB377D5}"/>
              </a:ext>
            </a:extLst>
          </p:cNvPr>
          <p:cNvSpPr>
            <a:spLocks noGrp="1"/>
          </p:cNvSpPr>
          <p:nvPr>
            <p:ph type="sldNum" sz="quarter" idx="12"/>
          </p:nvPr>
        </p:nvSpPr>
        <p:spPr/>
        <p:txBody>
          <a:bodyPr/>
          <a:lstStyle/>
          <a:p>
            <a:fld id="{895CAF52-15F3-4FB3-975B-0645D3D50BC3}" type="slidenum">
              <a:rPr lang="en-US" smtClean="0"/>
              <a:t>15</a:t>
            </a:fld>
            <a:endParaRPr lang="en-US" dirty="0"/>
          </a:p>
        </p:txBody>
      </p:sp>
      <p:pic>
        <p:nvPicPr>
          <p:cNvPr id="7" name="Content Placeholder 6">
            <a:extLst>
              <a:ext uri="{FF2B5EF4-FFF2-40B4-BE49-F238E27FC236}">
                <a16:creationId xmlns:a16="http://schemas.microsoft.com/office/drawing/2014/main" id="{9A8C28E2-39AD-4B97-A734-4D3ECAD98EAF}"/>
              </a:ext>
            </a:extLst>
          </p:cNvPr>
          <p:cNvPicPr>
            <a:picLocks noChangeAspect="1"/>
          </p:cNvPicPr>
          <p:nvPr/>
        </p:nvPicPr>
        <p:blipFill>
          <a:blip r:embed="rId3"/>
          <a:stretch>
            <a:fillRect/>
          </a:stretch>
        </p:blipFill>
        <p:spPr>
          <a:xfrm>
            <a:off x="1496605" y="1825625"/>
            <a:ext cx="9198790" cy="4351338"/>
          </a:xfrm>
          <a:prstGeom prst="rect">
            <a:avLst/>
          </a:prstGeom>
        </p:spPr>
      </p:pic>
    </p:spTree>
    <p:extLst>
      <p:ext uri="{BB962C8B-B14F-4D97-AF65-F5344CB8AC3E}">
        <p14:creationId xmlns:p14="http://schemas.microsoft.com/office/powerpoint/2010/main" val="13920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DD24-18B8-429C-AB8F-1CD68E7E393E}"/>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351C7A17-AEC6-44B0-8114-11DDAA13A46A}"/>
              </a:ext>
            </a:extLst>
          </p:cNvPr>
          <p:cNvSpPr>
            <a:spLocks noGrp="1"/>
          </p:cNvSpPr>
          <p:nvPr>
            <p:ph idx="1"/>
          </p:nvPr>
        </p:nvSpPr>
        <p:spPr/>
        <p:txBody>
          <a:bodyPr>
            <a:normAutofit lnSpcReduction="10000"/>
          </a:bodyPr>
          <a:lstStyle/>
          <a:p>
            <a:pPr marL="0" marR="0">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Object-oriented programming is not required for implementing the data structures within this course but utilizing structured objects such as classes in Java or C++ (or structs in C/C++).  </a:t>
            </a:r>
          </a:p>
          <a:p>
            <a:pPr marL="457189" lvl="1">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object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has: Identify, State, and Behavior.  </a:t>
            </a:r>
          </a:p>
          <a:p>
            <a:pPr marL="457189" lvl="1">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class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a template for object creation (i.e. specification of attributes and operations.</a:t>
            </a:r>
          </a:p>
          <a:p>
            <a:pPr marL="457189" lvl="1">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189" lvl="1">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Java packages group together related classes.</a:t>
            </a:r>
          </a:p>
          <a:p>
            <a:pPr marL="457189" lvl="1">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e.g. built-in packages  import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java.util.Date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914377" lvl="2">
              <a:spcBef>
                <a:spcPts val="0"/>
              </a:spcBef>
              <a:spcAft>
                <a:spcPts val="8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java.util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a collection of utility objects built into Java</a:t>
            </a:r>
          </a:p>
          <a:p>
            <a:pPr marL="457189" lvl="1">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We can define our own collection of object, i.e. our own packages</a:t>
            </a:r>
          </a:p>
          <a:p>
            <a:pPr marL="914377" lvl="2">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package</a:t>
            </a:r>
            <a:r>
              <a:rPr lang="en-US" sz="1600" dirty="0">
                <a:latin typeface="Times New Roman" panose="02020603050405020304" pitchFamily="18" charset="0"/>
                <a:ea typeface="Calibri" panose="020F0502020204030204" pitchFamily="34" charset="0"/>
                <a:cs typeface="Times New Roman" panose="02020603050405020304" pitchFamily="18" charset="0"/>
              </a:rPr>
              <a:t> edu.erau.cs315;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BEF8CE1-4669-4F61-84B7-733ADEC48FED}"/>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FCC684B9-94B2-48A8-8BE5-541941642334}"/>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DB438607-2388-4862-B1EC-EC70F442681E}"/>
              </a:ext>
            </a:extLst>
          </p:cNvPr>
          <p:cNvSpPr>
            <a:spLocks noGrp="1"/>
          </p:cNvSpPr>
          <p:nvPr>
            <p:ph type="sldNum" sz="quarter" idx="12"/>
          </p:nvPr>
        </p:nvSpPr>
        <p:spPr/>
        <p:txBody>
          <a:bodyPr/>
          <a:lstStyle/>
          <a:p>
            <a:fld id="{895CAF52-15F3-4FB3-975B-0645D3D50BC3}" type="slidenum">
              <a:rPr lang="en-US" smtClean="0"/>
              <a:t>2</a:t>
            </a:fld>
            <a:endParaRPr lang="en-US" dirty="0"/>
          </a:p>
        </p:txBody>
      </p:sp>
    </p:spTree>
    <p:extLst>
      <p:ext uri="{BB962C8B-B14F-4D97-AF65-F5344CB8AC3E}">
        <p14:creationId xmlns:p14="http://schemas.microsoft.com/office/powerpoint/2010/main" val="335715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1504-8689-471B-BACF-9D92FF0DFA6F}"/>
              </a:ext>
            </a:extLst>
          </p:cNvPr>
          <p:cNvSpPr>
            <a:spLocks noGrp="1"/>
          </p:cNvSpPr>
          <p:nvPr>
            <p:ph type="title"/>
          </p:nvPr>
        </p:nvSpPr>
        <p:spPr/>
        <p:txBody>
          <a:bodyPr/>
          <a:lstStyle/>
          <a:p>
            <a:r>
              <a:rPr lang="en-US" dirty="0"/>
              <a:t>Java Object Basics</a:t>
            </a:r>
          </a:p>
        </p:txBody>
      </p:sp>
      <p:sp>
        <p:nvSpPr>
          <p:cNvPr id="4" name="Date Placeholder 3">
            <a:extLst>
              <a:ext uri="{FF2B5EF4-FFF2-40B4-BE49-F238E27FC236}">
                <a16:creationId xmlns:a16="http://schemas.microsoft.com/office/drawing/2014/main" id="{CD61F7E6-B534-4DA4-8F22-1DB0D6C12ABE}"/>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AB5CC58F-2DAB-465B-950F-42F0698D6A2F}"/>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AB697784-FFB8-44F3-8C1B-1D0AADEBDB24}"/>
              </a:ext>
            </a:extLst>
          </p:cNvPr>
          <p:cNvSpPr>
            <a:spLocks noGrp="1"/>
          </p:cNvSpPr>
          <p:nvPr>
            <p:ph type="sldNum" sz="quarter" idx="12"/>
          </p:nvPr>
        </p:nvSpPr>
        <p:spPr/>
        <p:txBody>
          <a:bodyPr/>
          <a:lstStyle/>
          <a:p>
            <a:fld id="{895CAF52-15F3-4FB3-975B-0645D3D50BC3}" type="slidenum">
              <a:rPr lang="en-US" smtClean="0"/>
              <a:t>3</a:t>
            </a:fld>
            <a:endParaRPr lang="en-US" dirty="0"/>
          </a:p>
        </p:txBody>
      </p:sp>
      <p:pic>
        <p:nvPicPr>
          <p:cNvPr id="8" name="Picture 7">
            <a:extLst>
              <a:ext uri="{FF2B5EF4-FFF2-40B4-BE49-F238E27FC236}">
                <a16:creationId xmlns:a16="http://schemas.microsoft.com/office/drawing/2014/main" id="{D47DCBA7-9AA3-456C-AFC4-6C3D6FB5ED56}"/>
              </a:ext>
            </a:extLst>
          </p:cNvPr>
          <p:cNvPicPr>
            <a:picLocks noChangeAspect="1"/>
          </p:cNvPicPr>
          <p:nvPr/>
        </p:nvPicPr>
        <p:blipFill>
          <a:blip r:embed="rId3"/>
          <a:stretch>
            <a:fillRect/>
          </a:stretch>
        </p:blipFill>
        <p:spPr>
          <a:xfrm>
            <a:off x="723900" y="1957879"/>
            <a:ext cx="10744200" cy="3692106"/>
          </a:xfrm>
          <a:prstGeom prst="rect">
            <a:avLst/>
          </a:prstGeom>
        </p:spPr>
      </p:pic>
      <p:sp>
        <p:nvSpPr>
          <p:cNvPr id="9" name="TextBox 8">
            <a:extLst>
              <a:ext uri="{FF2B5EF4-FFF2-40B4-BE49-F238E27FC236}">
                <a16:creationId xmlns:a16="http://schemas.microsoft.com/office/drawing/2014/main" id="{10AAFD88-4E57-40BE-AF9B-2DC291828815}"/>
              </a:ext>
            </a:extLst>
          </p:cNvPr>
          <p:cNvSpPr txBox="1"/>
          <p:nvPr/>
        </p:nvSpPr>
        <p:spPr>
          <a:xfrm>
            <a:off x="1065402" y="1208015"/>
            <a:ext cx="8945911" cy="369332"/>
          </a:xfrm>
          <a:prstGeom prst="rect">
            <a:avLst/>
          </a:prstGeom>
          <a:noFill/>
        </p:spPr>
        <p:txBody>
          <a:bodyPr wrap="none" rtlCol="0">
            <a:spAutoFit/>
          </a:bodyPr>
          <a:lstStyle/>
          <a:p>
            <a:r>
              <a:rPr lang="en-US" dirty="0"/>
              <a:t>All objects inherit these methods. Subclasses can override methods to produce class-specific </a:t>
            </a:r>
          </a:p>
        </p:txBody>
      </p:sp>
    </p:spTree>
    <p:extLst>
      <p:ext uri="{BB962C8B-B14F-4D97-AF65-F5344CB8AC3E}">
        <p14:creationId xmlns:p14="http://schemas.microsoft.com/office/powerpoint/2010/main" val="257962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11EB-B9C1-4207-98DA-C50FE9A2556F}"/>
              </a:ext>
            </a:extLst>
          </p:cNvPr>
          <p:cNvSpPr>
            <a:spLocks noGrp="1"/>
          </p:cNvSpPr>
          <p:nvPr>
            <p:ph type="title"/>
          </p:nvPr>
        </p:nvSpPr>
        <p:spPr/>
        <p:txBody>
          <a:bodyPr/>
          <a:lstStyle/>
          <a:p>
            <a:r>
              <a:rPr lang="en-US" dirty="0"/>
              <a:t>Defining ADT as Java Class</a:t>
            </a:r>
          </a:p>
        </p:txBody>
      </p:sp>
      <p:sp>
        <p:nvSpPr>
          <p:cNvPr id="7" name="Content Placeholder 6">
            <a:extLst>
              <a:ext uri="{FF2B5EF4-FFF2-40B4-BE49-F238E27FC236}">
                <a16:creationId xmlns:a16="http://schemas.microsoft.com/office/drawing/2014/main" id="{7F44BE2F-4E4C-468C-BE94-938FDF0E1749}"/>
              </a:ext>
            </a:extLst>
          </p:cNvPr>
          <p:cNvSpPr>
            <a:spLocks noGrp="1"/>
          </p:cNvSpPr>
          <p:nvPr>
            <p:ph sz="half" idx="1"/>
          </p:nvPr>
        </p:nvSpPr>
        <p:spPr>
          <a:xfrm>
            <a:off x="838200" y="3078759"/>
            <a:ext cx="5181600" cy="3098203"/>
          </a:xfrm>
        </p:spPr>
        <p:txBody>
          <a:bodyPr>
            <a:normAutofit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Three labels for accessibility for methods and variables</a:t>
            </a:r>
          </a:p>
          <a:p>
            <a:pPr marL="742950" marR="0" lvl="1" indent="-285750">
              <a:lnSpc>
                <a:spcPct val="107000"/>
              </a:lnSpc>
              <a:spcBef>
                <a:spcPts val="0"/>
              </a:spcBef>
              <a:spcAft>
                <a:spcPts val="800"/>
              </a:spcAft>
              <a:buFont typeface="Courier New" panose="02070309020205020404" pitchFamily="49" charset="0"/>
              <a:buChar char="o"/>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Public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Accessible by any other object</a:t>
            </a:r>
          </a:p>
          <a:p>
            <a:pPr marL="742950" marR="0" lvl="1" indent="-285750">
              <a:lnSpc>
                <a:spcPct val="107000"/>
              </a:lnSpc>
              <a:spcBef>
                <a:spcPts val="0"/>
              </a:spcBef>
              <a:spcAft>
                <a:spcPts val="800"/>
              </a:spcAft>
              <a:buFont typeface="Courier New" panose="02070309020205020404" pitchFamily="49" charset="0"/>
              <a:buChar char="o"/>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Protected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Accessible only to derived classes (i.e. subclasses)</a:t>
            </a:r>
          </a:p>
          <a:p>
            <a:pPr marL="742950" marR="0" lvl="1" indent="-285750">
              <a:lnSpc>
                <a:spcPct val="107000"/>
              </a:lnSpc>
              <a:spcBef>
                <a:spcPts val="0"/>
              </a:spcBef>
              <a:spcAft>
                <a:spcPts val="800"/>
              </a:spcAft>
              <a:buFont typeface="Courier New" panose="02070309020205020404" pitchFamily="49" charset="0"/>
              <a:buChar char="o"/>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Private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Accessible only to instances of this class</a:t>
            </a:r>
          </a:p>
          <a:p>
            <a:pPr marL="742950" marR="0" lvl="1" indent="-285750">
              <a:lnSpc>
                <a:spcPct val="107000"/>
              </a:lnSpc>
              <a:spcBef>
                <a:spcPts val="0"/>
              </a:spcBef>
              <a:spcAft>
                <a:spcPts val="800"/>
              </a:spcAft>
              <a:buFont typeface="Courier New" panose="02070309020205020404" pitchFamily="49" charset="0"/>
              <a:buChar char="o"/>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Default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If non-specified, then accessible by all classes in package</a:t>
            </a:r>
          </a:p>
          <a:p>
            <a:endParaRPr lang="en-US" sz="3200" dirty="0"/>
          </a:p>
        </p:txBody>
      </p:sp>
      <p:sp>
        <p:nvSpPr>
          <p:cNvPr id="8" name="Content Placeholder 7">
            <a:extLst>
              <a:ext uri="{FF2B5EF4-FFF2-40B4-BE49-F238E27FC236}">
                <a16:creationId xmlns:a16="http://schemas.microsoft.com/office/drawing/2014/main" id="{8CA36405-D653-4CF9-A7E6-155D388DB561}"/>
              </a:ext>
            </a:extLst>
          </p:cNvPr>
          <p:cNvSpPr>
            <a:spLocks noGrp="1"/>
          </p:cNvSpPr>
          <p:nvPr>
            <p:ph sz="half" idx="2"/>
          </p:nvPr>
        </p:nvSpPr>
        <p:spPr>
          <a:xfrm>
            <a:off x="6172200" y="3078759"/>
            <a:ext cx="5181600" cy="3098204"/>
          </a:xfrm>
        </p:spPr>
        <p:txBody>
          <a:bodyPr>
            <a:normAutofit lnSpcReduction="10000"/>
          </a:bodyPr>
          <a:lstStyle/>
          <a:p>
            <a:pPr marL="285761" indent="-285750">
              <a:lnSpc>
                <a:spcPct val="107000"/>
              </a:lnSpc>
              <a:spcBef>
                <a:spcPts val="0"/>
              </a:spcBef>
              <a:spcAft>
                <a:spcPts val="800"/>
              </a:spcAft>
              <a:buFont typeface="Courier New" panose="02070309020205020404" pitchFamily="49" charset="0"/>
              <a:buChar char="o"/>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Static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variables and methods exist in one instance even if no object of the class exists (class variables or methods)</a:t>
            </a:r>
          </a:p>
          <a:p>
            <a:pPr marL="685812" lvl="1" indent="-228600">
              <a:lnSpc>
                <a:spcPct val="107000"/>
              </a:lnSpc>
              <a:spcBef>
                <a:spcPts val="0"/>
              </a:spcBef>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e.g. </a:t>
            </a:r>
          </a:p>
          <a:p>
            <a:pPr marL="1143000" lvl="2" indent="-228600">
              <a:lnSpc>
                <a:spcPct val="107000"/>
              </a:lnSpc>
              <a:spcBef>
                <a:spcPts val="0"/>
              </a:spcBef>
              <a:spcAft>
                <a:spcPts val="8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static double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interestRate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0" lvl="2" indent="-228600">
              <a:lnSpc>
                <a:spcPct val="107000"/>
              </a:lnSpc>
              <a:spcBef>
                <a:spcPts val="0"/>
              </a:spcBef>
              <a:spcAft>
                <a:spcPts val="8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static double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calculateInterest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(double amount,  double duration) {…}	</a:t>
            </a:r>
          </a:p>
          <a:p>
            <a:pPr marL="285761" indent="-285750">
              <a:lnSpc>
                <a:spcPct val="107000"/>
              </a:lnSpc>
              <a:spcBef>
                <a:spcPts val="0"/>
              </a:spcBef>
              <a:spcAft>
                <a:spcPts val="800"/>
              </a:spcAft>
              <a:buFont typeface="Courier New" panose="02070309020205020404" pitchFamily="49" charset="0"/>
              <a:buChar char="o"/>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Non-static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variables and methods are associated with instances of the class (instance variables)</a:t>
            </a:r>
          </a:p>
          <a:p>
            <a:pPr marL="685812" lvl="1" indent="-228600">
              <a:lnSpc>
                <a:spcPct val="107000"/>
              </a:lnSpc>
              <a:spcBef>
                <a:spcPts val="0"/>
              </a:spcBef>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e.g. balance,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getBalance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514E3D0-A633-474F-BC04-EF4AC3617C99}"/>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4AD0FF2B-E003-457B-BA8E-4E2863C111BF}"/>
              </a:ext>
            </a:extLst>
          </p:cNvPr>
          <p:cNvSpPr>
            <a:spLocks noGrp="1"/>
          </p:cNvSpPr>
          <p:nvPr>
            <p:ph type="ftr" sz="quarter" idx="11"/>
          </p:nvPr>
        </p:nvSpPr>
        <p:spPr/>
        <p:txBody>
          <a:bodyPr/>
          <a:lstStyle/>
          <a:p>
            <a:r>
              <a:rPr lang="en-US" dirty="0"/>
              <a:t>College of Engineering, Daytona Beach, FL</a:t>
            </a:r>
          </a:p>
        </p:txBody>
      </p:sp>
      <p:sp>
        <p:nvSpPr>
          <p:cNvPr id="6" name="Slide Number Placeholder 5">
            <a:extLst>
              <a:ext uri="{FF2B5EF4-FFF2-40B4-BE49-F238E27FC236}">
                <a16:creationId xmlns:a16="http://schemas.microsoft.com/office/drawing/2014/main" id="{AFB59593-AC83-411A-9D97-E0C257720B69}"/>
              </a:ext>
            </a:extLst>
          </p:cNvPr>
          <p:cNvSpPr>
            <a:spLocks noGrp="1"/>
          </p:cNvSpPr>
          <p:nvPr>
            <p:ph type="sldNum" sz="quarter" idx="12"/>
          </p:nvPr>
        </p:nvSpPr>
        <p:spPr/>
        <p:txBody>
          <a:bodyPr/>
          <a:lstStyle/>
          <a:p>
            <a:fld id="{895CAF52-15F3-4FB3-975B-0645D3D50BC3}" type="slidenum">
              <a:rPr lang="en-US" smtClean="0"/>
              <a:t>4</a:t>
            </a:fld>
            <a:endParaRPr lang="en-US" dirty="0"/>
          </a:p>
        </p:txBody>
      </p:sp>
      <p:pic>
        <p:nvPicPr>
          <p:cNvPr id="11" name="Picture 10">
            <a:extLst>
              <a:ext uri="{FF2B5EF4-FFF2-40B4-BE49-F238E27FC236}">
                <a16:creationId xmlns:a16="http://schemas.microsoft.com/office/drawing/2014/main" id="{03FD93B4-47A2-4C8D-9C80-95C7AFE7AB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1850"/>
            <a:ext cx="4395470" cy="1987550"/>
          </a:xfrm>
          <a:prstGeom prst="rect">
            <a:avLst/>
          </a:prstGeom>
          <a:noFill/>
        </p:spPr>
      </p:pic>
      <p:pic>
        <p:nvPicPr>
          <p:cNvPr id="14" name="Picture 13">
            <a:extLst>
              <a:ext uri="{FF2B5EF4-FFF2-40B4-BE49-F238E27FC236}">
                <a16:creationId xmlns:a16="http://schemas.microsoft.com/office/drawing/2014/main" id="{EC5B2A0C-405B-4FFC-9E72-BDBE40B608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44832" y="1333618"/>
            <a:ext cx="5145405" cy="1103630"/>
          </a:xfrm>
          <a:prstGeom prst="rect">
            <a:avLst/>
          </a:prstGeom>
          <a:noFill/>
        </p:spPr>
      </p:pic>
    </p:spTree>
    <p:extLst>
      <p:ext uri="{BB962C8B-B14F-4D97-AF65-F5344CB8AC3E}">
        <p14:creationId xmlns:p14="http://schemas.microsoft.com/office/powerpoint/2010/main" val="297870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9B3F59F-2035-41BD-BC25-DB0CB442656D}"/>
              </a:ext>
            </a:extLst>
          </p:cNvPr>
          <p:cNvSpPr>
            <a:spLocks noGrp="1" noChangeArrowheads="1"/>
          </p:cNvSpPr>
          <p:nvPr>
            <p:ph type="title"/>
          </p:nvPr>
        </p:nvSpPr>
        <p:spPr/>
        <p:txBody>
          <a:bodyPr/>
          <a:lstStyle/>
          <a:p>
            <a:r>
              <a:rPr lang="en-US" altLang="en-US"/>
              <a:t>Public, Private, Protected Table</a:t>
            </a:r>
          </a:p>
        </p:txBody>
      </p:sp>
      <p:sp>
        <p:nvSpPr>
          <p:cNvPr id="12291" name="Rectangle 4">
            <a:extLst>
              <a:ext uri="{FF2B5EF4-FFF2-40B4-BE49-F238E27FC236}">
                <a16:creationId xmlns:a16="http://schemas.microsoft.com/office/drawing/2014/main" id="{664BCD14-AF7B-4166-8275-66D46D769FDD}"/>
              </a:ext>
            </a:extLst>
          </p:cNvPr>
          <p:cNvSpPr>
            <a:spLocks noChangeArrowheads="1"/>
          </p:cNvSpPr>
          <p:nvPr/>
        </p:nvSpPr>
        <p:spPr bwMode="auto">
          <a:xfrm>
            <a:off x="2362200" y="6400801"/>
            <a:ext cx="734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http://java.sun.com/docs/books/tutorial/java/javaOO/accesscontrol.html</a:t>
            </a:r>
          </a:p>
        </p:txBody>
      </p:sp>
      <p:pic>
        <p:nvPicPr>
          <p:cNvPr id="12292" name="Picture 5">
            <a:extLst>
              <a:ext uri="{FF2B5EF4-FFF2-40B4-BE49-F238E27FC236}">
                <a16:creationId xmlns:a16="http://schemas.microsoft.com/office/drawing/2014/main" id="{DB97D4FC-2B88-4D16-8B23-AD1BA7C55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57401"/>
            <a:ext cx="4275138"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6">
            <a:extLst>
              <a:ext uri="{FF2B5EF4-FFF2-40B4-BE49-F238E27FC236}">
                <a16:creationId xmlns:a16="http://schemas.microsoft.com/office/drawing/2014/main" id="{95280265-F67C-40DD-94C8-1B2684558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267201"/>
            <a:ext cx="446405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7">
            <a:extLst>
              <a:ext uri="{FF2B5EF4-FFF2-40B4-BE49-F238E27FC236}">
                <a16:creationId xmlns:a16="http://schemas.microsoft.com/office/drawing/2014/main" id="{CDF18CA4-D344-400C-9276-DF5C43656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95800"/>
            <a:ext cx="4046538"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Line 8">
            <a:extLst>
              <a:ext uri="{FF2B5EF4-FFF2-40B4-BE49-F238E27FC236}">
                <a16:creationId xmlns:a16="http://schemas.microsoft.com/office/drawing/2014/main" id="{8135CB1D-D29B-4237-85ED-AEEEE3D782C7}"/>
              </a:ext>
            </a:extLst>
          </p:cNvPr>
          <p:cNvSpPr>
            <a:spLocks noChangeShapeType="1"/>
          </p:cNvSpPr>
          <p:nvPr/>
        </p:nvSpPr>
        <p:spPr bwMode="auto">
          <a:xfrm>
            <a:off x="1828800" y="4191000"/>
            <a:ext cx="83820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349D-DB2C-B291-39B5-DAED57AA3205}"/>
              </a:ext>
            </a:extLst>
          </p:cNvPr>
          <p:cNvSpPr>
            <a:spLocks noGrp="1"/>
          </p:cNvSpPr>
          <p:nvPr>
            <p:ph type="title"/>
          </p:nvPr>
        </p:nvSpPr>
        <p:spPr/>
        <p:txBody>
          <a:bodyPr/>
          <a:lstStyle/>
          <a:p>
            <a:r>
              <a:rPr lang="en-US" dirty="0"/>
              <a:t>Practice 1</a:t>
            </a:r>
          </a:p>
        </p:txBody>
      </p:sp>
      <p:sp>
        <p:nvSpPr>
          <p:cNvPr id="4" name="Date Placeholder 3">
            <a:extLst>
              <a:ext uri="{FF2B5EF4-FFF2-40B4-BE49-F238E27FC236}">
                <a16:creationId xmlns:a16="http://schemas.microsoft.com/office/drawing/2014/main" id="{FECB8D02-1A6D-5628-7484-02DB8A07F2DE}"/>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E37C3177-F755-3414-9989-9F66EF765D65}"/>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3E2934BB-EA65-05DD-DC8E-D4EBED7A294E}"/>
              </a:ext>
            </a:extLst>
          </p:cNvPr>
          <p:cNvSpPr>
            <a:spLocks noGrp="1"/>
          </p:cNvSpPr>
          <p:nvPr>
            <p:ph type="sldNum" sz="quarter" idx="12"/>
          </p:nvPr>
        </p:nvSpPr>
        <p:spPr/>
        <p:txBody>
          <a:bodyPr/>
          <a:lstStyle/>
          <a:p>
            <a:fld id="{895CAF52-15F3-4FB3-975B-0645D3D50BC3}" type="slidenum">
              <a:rPr lang="en-US" smtClean="0"/>
              <a:t>6</a:t>
            </a:fld>
            <a:endParaRPr lang="en-US" dirty="0"/>
          </a:p>
        </p:txBody>
      </p:sp>
      <p:sp>
        <p:nvSpPr>
          <p:cNvPr id="8" name="TextBox 7">
            <a:extLst>
              <a:ext uri="{FF2B5EF4-FFF2-40B4-BE49-F238E27FC236}">
                <a16:creationId xmlns:a16="http://schemas.microsoft.com/office/drawing/2014/main" id="{0CC0E8CD-BFB1-BEA5-A8E3-2AD0C7DF8132}"/>
              </a:ext>
            </a:extLst>
          </p:cNvPr>
          <p:cNvSpPr txBox="1"/>
          <p:nvPr/>
        </p:nvSpPr>
        <p:spPr>
          <a:xfrm>
            <a:off x="533400" y="1190151"/>
            <a:ext cx="6096000" cy="1754326"/>
          </a:xfrm>
          <a:prstGeom prst="rect">
            <a:avLst/>
          </a:prstGeom>
          <a:solidFill>
            <a:schemeClr val="accent3">
              <a:lumMod val="20000"/>
              <a:lumOff val="80000"/>
            </a:schemeClr>
          </a:solidFill>
        </p:spPr>
        <p:txBody>
          <a:bodyPr wrap="square">
            <a:spAutoFit/>
          </a:bodyPr>
          <a:lstStyle/>
          <a:p>
            <a:r>
              <a:rPr lang="en-US" dirty="0"/>
              <a:t>package edu.erau.CS315;</a:t>
            </a:r>
          </a:p>
          <a:p>
            <a:r>
              <a:rPr lang="en-US" dirty="0"/>
              <a:t>public class A {</a:t>
            </a:r>
          </a:p>
          <a:p>
            <a:r>
              <a:rPr lang="en-US" dirty="0"/>
              <a:t>	private int </a:t>
            </a:r>
            <a:r>
              <a:rPr lang="en-US" dirty="0" err="1"/>
              <a:t>varA</a:t>
            </a:r>
            <a:endParaRPr lang="en-US" dirty="0"/>
          </a:p>
          <a:p>
            <a:r>
              <a:rPr lang="en-US" dirty="0"/>
              <a:t>	</a:t>
            </a:r>
          </a:p>
          <a:p>
            <a:r>
              <a:rPr lang="en-US" dirty="0"/>
              <a:t>	public void </a:t>
            </a:r>
            <a:r>
              <a:rPr lang="en-US" dirty="0" err="1"/>
              <a:t>getVarA</a:t>
            </a:r>
            <a:r>
              <a:rPr lang="en-US" dirty="0"/>
              <a:t>() { return </a:t>
            </a:r>
            <a:r>
              <a:rPr lang="en-US" dirty="0" err="1"/>
              <a:t>varA</a:t>
            </a:r>
            <a:r>
              <a:rPr lang="en-US" dirty="0"/>
              <a:t>; }</a:t>
            </a:r>
          </a:p>
          <a:p>
            <a:r>
              <a:rPr lang="en-US" dirty="0"/>
              <a:t>}</a:t>
            </a:r>
          </a:p>
        </p:txBody>
      </p:sp>
      <p:sp>
        <p:nvSpPr>
          <p:cNvPr id="11" name="TextBox 10">
            <a:extLst>
              <a:ext uri="{FF2B5EF4-FFF2-40B4-BE49-F238E27FC236}">
                <a16:creationId xmlns:a16="http://schemas.microsoft.com/office/drawing/2014/main" id="{2816964C-C6C0-D519-DA87-A33E8AADBA59}"/>
              </a:ext>
            </a:extLst>
          </p:cNvPr>
          <p:cNvSpPr txBox="1"/>
          <p:nvPr/>
        </p:nvSpPr>
        <p:spPr>
          <a:xfrm>
            <a:off x="1929384" y="4392721"/>
            <a:ext cx="6096000" cy="1477328"/>
          </a:xfrm>
          <a:prstGeom prst="rect">
            <a:avLst/>
          </a:prstGeom>
          <a:solidFill>
            <a:schemeClr val="accent6">
              <a:lumMod val="20000"/>
              <a:lumOff val="80000"/>
            </a:schemeClr>
          </a:solidFill>
        </p:spPr>
        <p:txBody>
          <a:bodyPr wrap="square">
            <a:spAutoFit/>
          </a:bodyPr>
          <a:lstStyle/>
          <a:p>
            <a:r>
              <a:rPr lang="en-US" dirty="0"/>
              <a:t>package edu.erau.CS315;</a:t>
            </a:r>
          </a:p>
          <a:p>
            <a:r>
              <a:rPr lang="en-US" dirty="0"/>
              <a:t>public class B extends A {</a:t>
            </a:r>
          </a:p>
          <a:p>
            <a:r>
              <a:rPr lang="en-US" dirty="0"/>
              <a:t>	public int </a:t>
            </a:r>
            <a:r>
              <a:rPr lang="en-US" dirty="0" err="1"/>
              <a:t>varB</a:t>
            </a:r>
            <a:endParaRPr lang="en-US" dirty="0"/>
          </a:p>
          <a:p>
            <a:r>
              <a:rPr lang="en-US" dirty="0"/>
              <a:t>	public void </a:t>
            </a:r>
            <a:r>
              <a:rPr lang="en-US" dirty="0" err="1"/>
              <a:t>getVarA</a:t>
            </a:r>
            <a:r>
              <a:rPr lang="en-US" dirty="0"/>
              <a:t>() { return </a:t>
            </a:r>
            <a:r>
              <a:rPr lang="en-US" dirty="0" err="1"/>
              <a:t>varA</a:t>
            </a:r>
            <a:r>
              <a:rPr lang="en-US" dirty="0"/>
              <a:t>; }</a:t>
            </a:r>
          </a:p>
          <a:p>
            <a:r>
              <a:rPr lang="en-US" dirty="0"/>
              <a:t>}</a:t>
            </a:r>
          </a:p>
        </p:txBody>
      </p:sp>
      <p:pic>
        <p:nvPicPr>
          <p:cNvPr id="12" name="Picture 5">
            <a:extLst>
              <a:ext uri="{FF2B5EF4-FFF2-40B4-BE49-F238E27FC236}">
                <a16:creationId xmlns:a16="http://schemas.microsoft.com/office/drawing/2014/main" id="{8DF2B11A-0A75-C73B-0BDE-E7466B13E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627" y="1190150"/>
            <a:ext cx="3779519" cy="17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01FD58BD-8AC0-7F76-99BD-D7CAE1D518C1}"/>
              </a:ext>
            </a:extLst>
          </p:cNvPr>
          <p:cNvSpPr txBox="1"/>
          <p:nvPr/>
        </p:nvSpPr>
        <p:spPr>
          <a:xfrm>
            <a:off x="2006314" y="3483933"/>
            <a:ext cx="2971070" cy="369332"/>
          </a:xfrm>
          <a:prstGeom prst="rect">
            <a:avLst/>
          </a:prstGeom>
          <a:noFill/>
        </p:spPr>
        <p:txBody>
          <a:bodyPr wrap="none" rtlCol="0">
            <a:spAutoFit/>
          </a:bodyPr>
          <a:lstStyle/>
          <a:p>
            <a:r>
              <a:rPr lang="en-US" dirty="0"/>
              <a:t>Would the following be valid?</a:t>
            </a:r>
          </a:p>
        </p:txBody>
      </p:sp>
    </p:spTree>
    <p:extLst>
      <p:ext uri="{BB962C8B-B14F-4D97-AF65-F5344CB8AC3E}">
        <p14:creationId xmlns:p14="http://schemas.microsoft.com/office/powerpoint/2010/main" val="32514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349D-DB2C-B291-39B5-DAED57AA3205}"/>
              </a:ext>
            </a:extLst>
          </p:cNvPr>
          <p:cNvSpPr>
            <a:spLocks noGrp="1"/>
          </p:cNvSpPr>
          <p:nvPr>
            <p:ph type="title"/>
          </p:nvPr>
        </p:nvSpPr>
        <p:spPr/>
        <p:txBody>
          <a:bodyPr/>
          <a:lstStyle/>
          <a:p>
            <a:r>
              <a:rPr lang="en-US" dirty="0"/>
              <a:t>Practice 2</a:t>
            </a:r>
          </a:p>
        </p:txBody>
      </p:sp>
      <p:sp>
        <p:nvSpPr>
          <p:cNvPr id="4" name="Date Placeholder 3">
            <a:extLst>
              <a:ext uri="{FF2B5EF4-FFF2-40B4-BE49-F238E27FC236}">
                <a16:creationId xmlns:a16="http://schemas.microsoft.com/office/drawing/2014/main" id="{FECB8D02-1A6D-5628-7484-02DB8A07F2DE}"/>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E37C3177-F755-3414-9989-9F66EF765D65}"/>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3E2934BB-EA65-05DD-DC8E-D4EBED7A294E}"/>
              </a:ext>
            </a:extLst>
          </p:cNvPr>
          <p:cNvSpPr>
            <a:spLocks noGrp="1"/>
          </p:cNvSpPr>
          <p:nvPr>
            <p:ph type="sldNum" sz="quarter" idx="12"/>
          </p:nvPr>
        </p:nvSpPr>
        <p:spPr/>
        <p:txBody>
          <a:bodyPr/>
          <a:lstStyle/>
          <a:p>
            <a:fld id="{895CAF52-15F3-4FB3-975B-0645D3D50BC3}" type="slidenum">
              <a:rPr lang="en-US" smtClean="0"/>
              <a:t>7</a:t>
            </a:fld>
            <a:endParaRPr lang="en-US" dirty="0"/>
          </a:p>
        </p:txBody>
      </p:sp>
      <p:sp>
        <p:nvSpPr>
          <p:cNvPr id="8" name="TextBox 7">
            <a:extLst>
              <a:ext uri="{FF2B5EF4-FFF2-40B4-BE49-F238E27FC236}">
                <a16:creationId xmlns:a16="http://schemas.microsoft.com/office/drawing/2014/main" id="{0CC0E8CD-BFB1-BEA5-A8E3-2AD0C7DF8132}"/>
              </a:ext>
            </a:extLst>
          </p:cNvPr>
          <p:cNvSpPr txBox="1"/>
          <p:nvPr/>
        </p:nvSpPr>
        <p:spPr>
          <a:xfrm>
            <a:off x="533400" y="1190151"/>
            <a:ext cx="6096000" cy="1754326"/>
          </a:xfrm>
          <a:prstGeom prst="rect">
            <a:avLst/>
          </a:prstGeom>
          <a:solidFill>
            <a:schemeClr val="accent3">
              <a:lumMod val="20000"/>
              <a:lumOff val="80000"/>
            </a:schemeClr>
          </a:solidFill>
        </p:spPr>
        <p:txBody>
          <a:bodyPr wrap="square">
            <a:spAutoFit/>
          </a:bodyPr>
          <a:lstStyle/>
          <a:p>
            <a:r>
              <a:rPr lang="en-US" dirty="0"/>
              <a:t>package edu.erau.CS315;</a:t>
            </a:r>
          </a:p>
          <a:p>
            <a:r>
              <a:rPr lang="en-US" dirty="0"/>
              <a:t>public class A {</a:t>
            </a:r>
          </a:p>
          <a:p>
            <a:r>
              <a:rPr lang="en-US" dirty="0"/>
              <a:t>	protected int </a:t>
            </a:r>
            <a:r>
              <a:rPr lang="en-US" dirty="0" err="1"/>
              <a:t>varA</a:t>
            </a:r>
            <a:endParaRPr lang="en-US" dirty="0"/>
          </a:p>
          <a:p>
            <a:r>
              <a:rPr lang="en-US" dirty="0"/>
              <a:t>	</a:t>
            </a:r>
          </a:p>
          <a:p>
            <a:r>
              <a:rPr lang="en-US" dirty="0"/>
              <a:t>	public void </a:t>
            </a:r>
            <a:r>
              <a:rPr lang="en-US" dirty="0" err="1"/>
              <a:t>getVarA</a:t>
            </a:r>
            <a:r>
              <a:rPr lang="en-US" dirty="0"/>
              <a:t>() { return </a:t>
            </a:r>
            <a:r>
              <a:rPr lang="en-US" dirty="0" err="1"/>
              <a:t>varA</a:t>
            </a:r>
            <a:r>
              <a:rPr lang="en-US" dirty="0"/>
              <a:t>; }</a:t>
            </a:r>
          </a:p>
          <a:p>
            <a:r>
              <a:rPr lang="en-US" dirty="0"/>
              <a:t>}</a:t>
            </a:r>
          </a:p>
        </p:txBody>
      </p:sp>
      <p:sp>
        <p:nvSpPr>
          <p:cNvPr id="11" name="TextBox 10">
            <a:extLst>
              <a:ext uri="{FF2B5EF4-FFF2-40B4-BE49-F238E27FC236}">
                <a16:creationId xmlns:a16="http://schemas.microsoft.com/office/drawing/2014/main" id="{2816964C-C6C0-D519-DA87-A33E8AADBA59}"/>
              </a:ext>
            </a:extLst>
          </p:cNvPr>
          <p:cNvSpPr txBox="1"/>
          <p:nvPr/>
        </p:nvSpPr>
        <p:spPr>
          <a:xfrm>
            <a:off x="1929384" y="4392721"/>
            <a:ext cx="6096000" cy="1200329"/>
          </a:xfrm>
          <a:prstGeom prst="rect">
            <a:avLst/>
          </a:prstGeom>
          <a:solidFill>
            <a:schemeClr val="accent6">
              <a:lumMod val="20000"/>
              <a:lumOff val="80000"/>
            </a:schemeClr>
          </a:solidFill>
        </p:spPr>
        <p:txBody>
          <a:bodyPr wrap="square">
            <a:spAutoFit/>
          </a:bodyPr>
          <a:lstStyle/>
          <a:p>
            <a:r>
              <a:rPr lang="en-US" dirty="0"/>
              <a:t>package edu.erau.CS317;</a:t>
            </a:r>
          </a:p>
          <a:p>
            <a:r>
              <a:rPr lang="en-US" dirty="0"/>
              <a:t>public class C {</a:t>
            </a:r>
          </a:p>
          <a:p>
            <a:r>
              <a:rPr lang="en-US" dirty="0"/>
              <a:t>	public void </a:t>
            </a:r>
            <a:r>
              <a:rPr lang="en-US" dirty="0" err="1"/>
              <a:t>getVarA</a:t>
            </a:r>
            <a:r>
              <a:rPr lang="en-US" dirty="0"/>
              <a:t>(A </a:t>
            </a:r>
            <a:r>
              <a:rPr lang="en-US" dirty="0" err="1"/>
              <a:t>anA</a:t>
            </a:r>
            <a:r>
              <a:rPr lang="en-US" dirty="0"/>
              <a:t>) { return </a:t>
            </a:r>
            <a:r>
              <a:rPr lang="en-US" dirty="0" err="1"/>
              <a:t>anA.varA</a:t>
            </a:r>
            <a:r>
              <a:rPr lang="en-US" dirty="0"/>
              <a:t> }	</a:t>
            </a:r>
          </a:p>
          <a:p>
            <a:r>
              <a:rPr lang="en-US" dirty="0"/>
              <a:t>}</a:t>
            </a:r>
          </a:p>
        </p:txBody>
      </p:sp>
      <p:pic>
        <p:nvPicPr>
          <p:cNvPr id="12" name="Picture 5">
            <a:extLst>
              <a:ext uri="{FF2B5EF4-FFF2-40B4-BE49-F238E27FC236}">
                <a16:creationId xmlns:a16="http://schemas.microsoft.com/office/drawing/2014/main" id="{8DF2B11A-0A75-C73B-0BDE-E7466B13E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627" y="1190150"/>
            <a:ext cx="3779519" cy="17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01FD58BD-8AC0-7F76-99BD-D7CAE1D518C1}"/>
              </a:ext>
            </a:extLst>
          </p:cNvPr>
          <p:cNvSpPr txBox="1"/>
          <p:nvPr/>
        </p:nvSpPr>
        <p:spPr>
          <a:xfrm>
            <a:off x="2006314" y="3483933"/>
            <a:ext cx="2971070" cy="369332"/>
          </a:xfrm>
          <a:prstGeom prst="rect">
            <a:avLst/>
          </a:prstGeom>
          <a:noFill/>
        </p:spPr>
        <p:txBody>
          <a:bodyPr wrap="none" rtlCol="0">
            <a:spAutoFit/>
          </a:bodyPr>
          <a:lstStyle/>
          <a:p>
            <a:r>
              <a:rPr lang="en-US" dirty="0"/>
              <a:t>Would the following be valid?</a:t>
            </a:r>
          </a:p>
        </p:txBody>
      </p:sp>
    </p:spTree>
    <p:extLst>
      <p:ext uri="{BB962C8B-B14F-4D97-AF65-F5344CB8AC3E}">
        <p14:creationId xmlns:p14="http://schemas.microsoft.com/office/powerpoint/2010/main" val="143460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D1D8-3EE6-45C2-A669-D9D54892E104}"/>
              </a:ext>
            </a:extLst>
          </p:cNvPr>
          <p:cNvSpPr>
            <a:spLocks noGrp="1"/>
          </p:cNvSpPr>
          <p:nvPr>
            <p:ph type="title"/>
          </p:nvPr>
        </p:nvSpPr>
        <p:spPr>
          <a:xfrm>
            <a:off x="509016" y="-142336"/>
            <a:ext cx="10515600" cy="1325563"/>
          </a:xfrm>
        </p:spPr>
        <p:txBody>
          <a:bodyPr/>
          <a:lstStyle/>
          <a:p>
            <a:r>
              <a:rPr lang="en-US" dirty="0"/>
              <a:t>Class and Clients</a:t>
            </a:r>
          </a:p>
        </p:txBody>
      </p:sp>
      <p:sp>
        <p:nvSpPr>
          <p:cNvPr id="3" name="Content Placeholder 2">
            <a:extLst>
              <a:ext uri="{FF2B5EF4-FFF2-40B4-BE49-F238E27FC236}">
                <a16:creationId xmlns:a16="http://schemas.microsoft.com/office/drawing/2014/main" id="{E6F8A548-5E68-46D6-8AFD-CB8F44EF82ED}"/>
              </a:ext>
            </a:extLst>
          </p:cNvPr>
          <p:cNvSpPr>
            <a:spLocks noGrp="1"/>
          </p:cNvSpPr>
          <p:nvPr>
            <p:ph idx="1"/>
          </p:nvPr>
        </p:nvSpPr>
        <p:spPr>
          <a:xfrm>
            <a:off x="332204" y="1323435"/>
            <a:ext cx="4191000" cy="4351338"/>
          </a:xfrm>
        </p:spPr>
        <p:txBody>
          <a:bodyPr/>
          <a:lstStyle/>
          <a:p>
            <a:r>
              <a:rPr lang="en-US" dirty="0"/>
              <a:t>Counter API</a:t>
            </a:r>
          </a:p>
          <a:p>
            <a:endParaRPr lang="en-US" dirty="0"/>
          </a:p>
          <a:p>
            <a:pPr lvl="1"/>
            <a:r>
              <a:rPr lang="en-US" dirty="0"/>
              <a:t>Constructor:</a:t>
            </a:r>
          </a:p>
          <a:p>
            <a:pPr lvl="2"/>
            <a:r>
              <a:rPr lang="en-US" dirty="0"/>
              <a:t>Counter(String ID)</a:t>
            </a:r>
          </a:p>
          <a:p>
            <a:pPr lvl="2"/>
            <a:endParaRPr lang="en-US" dirty="0"/>
          </a:p>
          <a:p>
            <a:pPr lvl="1"/>
            <a:r>
              <a:rPr lang="en-US" dirty="0"/>
              <a:t>API Methods:</a:t>
            </a:r>
          </a:p>
          <a:p>
            <a:pPr lvl="2"/>
            <a:r>
              <a:rPr lang="en-US" dirty="0"/>
              <a:t>void increment()</a:t>
            </a:r>
          </a:p>
          <a:p>
            <a:pPr lvl="2"/>
            <a:r>
              <a:rPr lang="en-US" dirty="0"/>
              <a:t>int tally()</a:t>
            </a:r>
          </a:p>
          <a:p>
            <a:pPr lvl="2"/>
            <a:r>
              <a:rPr lang="en-US" dirty="0"/>
              <a:t>String </a:t>
            </a:r>
            <a:r>
              <a:rPr lang="en-US" dirty="0" err="1"/>
              <a:t>toString</a:t>
            </a:r>
            <a:r>
              <a:rPr lang="en-US" dirty="0"/>
              <a:t>()</a:t>
            </a:r>
          </a:p>
        </p:txBody>
      </p:sp>
      <p:sp>
        <p:nvSpPr>
          <p:cNvPr id="4" name="Date Placeholder 3">
            <a:extLst>
              <a:ext uri="{FF2B5EF4-FFF2-40B4-BE49-F238E27FC236}">
                <a16:creationId xmlns:a16="http://schemas.microsoft.com/office/drawing/2014/main" id="{E1ED5207-E1D3-4BF9-953C-8E4904105AF3}"/>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4CBBB8E9-7D65-4DCF-B198-7E8EEF004289}"/>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CDCECCBE-0F59-4E5A-BC94-D5FEDE393634}"/>
              </a:ext>
            </a:extLst>
          </p:cNvPr>
          <p:cNvSpPr>
            <a:spLocks noGrp="1"/>
          </p:cNvSpPr>
          <p:nvPr>
            <p:ph type="sldNum" sz="quarter" idx="12"/>
          </p:nvPr>
        </p:nvSpPr>
        <p:spPr/>
        <p:txBody>
          <a:bodyPr/>
          <a:lstStyle/>
          <a:p>
            <a:fld id="{895CAF52-15F3-4FB3-975B-0645D3D50BC3}" type="slidenum">
              <a:rPr lang="en-US" smtClean="0"/>
              <a:t>8</a:t>
            </a:fld>
            <a:endParaRPr lang="en-US" dirty="0"/>
          </a:p>
        </p:txBody>
      </p:sp>
      <p:pic>
        <p:nvPicPr>
          <p:cNvPr id="8" name="Picture 7">
            <a:extLst>
              <a:ext uri="{FF2B5EF4-FFF2-40B4-BE49-F238E27FC236}">
                <a16:creationId xmlns:a16="http://schemas.microsoft.com/office/drawing/2014/main" id="{7BEAA308-FE2A-4516-83F9-FDD5A8FEF5F5}"/>
              </a:ext>
            </a:extLst>
          </p:cNvPr>
          <p:cNvPicPr>
            <a:picLocks noChangeAspect="1"/>
          </p:cNvPicPr>
          <p:nvPr/>
        </p:nvPicPr>
        <p:blipFill rotWithShape="1">
          <a:blip r:embed="rId3"/>
          <a:srcRect b="75792"/>
          <a:stretch/>
        </p:blipFill>
        <p:spPr>
          <a:xfrm>
            <a:off x="5465007" y="-38637"/>
            <a:ext cx="6599096" cy="1660173"/>
          </a:xfrm>
          <a:prstGeom prst="rect">
            <a:avLst/>
          </a:prstGeom>
        </p:spPr>
      </p:pic>
      <p:pic>
        <p:nvPicPr>
          <p:cNvPr id="9" name="Picture 8">
            <a:extLst>
              <a:ext uri="{FF2B5EF4-FFF2-40B4-BE49-F238E27FC236}">
                <a16:creationId xmlns:a16="http://schemas.microsoft.com/office/drawing/2014/main" id="{BDF1434E-44DF-0965-CAEB-FF139D9AF415}"/>
              </a:ext>
            </a:extLst>
          </p:cNvPr>
          <p:cNvPicPr>
            <a:picLocks noChangeAspect="1"/>
          </p:cNvPicPr>
          <p:nvPr/>
        </p:nvPicPr>
        <p:blipFill rotWithShape="1">
          <a:blip r:embed="rId3"/>
          <a:srcRect t="23408" b="49214"/>
          <a:stretch/>
        </p:blipFill>
        <p:spPr>
          <a:xfrm>
            <a:off x="5465007" y="1621536"/>
            <a:ext cx="6599096" cy="1877568"/>
          </a:xfrm>
          <a:prstGeom prst="rect">
            <a:avLst/>
          </a:prstGeom>
        </p:spPr>
      </p:pic>
      <p:pic>
        <p:nvPicPr>
          <p:cNvPr id="10" name="Picture 9">
            <a:extLst>
              <a:ext uri="{FF2B5EF4-FFF2-40B4-BE49-F238E27FC236}">
                <a16:creationId xmlns:a16="http://schemas.microsoft.com/office/drawing/2014/main" id="{ED5C2254-9EEA-5906-D02F-8FCDFEA94AC5}"/>
              </a:ext>
            </a:extLst>
          </p:cNvPr>
          <p:cNvPicPr>
            <a:picLocks noChangeAspect="1"/>
          </p:cNvPicPr>
          <p:nvPr/>
        </p:nvPicPr>
        <p:blipFill rotWithShape="1">
          <a:blip r:embed="rId3"/>
          <a:srcRect t="50163"/>
          <a:stretch/>
        </p:blipFill>
        <p:spPr>
          <a:xfrm>
            <a:off x="5465007" y="3450379"/>
            <a:ext cx="6599096" cy="3417795"/>
          </a:xfrm>
          <a:prstGeom prst="rect">
            <a:avLst/>
          </a:prstGeom>
        </p:spPr>
      </p:pic>
    </p:spTree>
    <p:extLst>
      <p:ext uri="{BB962C8B-B14F-4D97-AF65-F5344CB8AC3E}">
        <p14:creationId xmlns:p14="http://schemas.microsoft.com/office/powerpoint/2010/main" val="752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AD78-3D36-49EF-9D39-A0A5D755A55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BD5FC0C-3409-47AB-941C-FDF74F4439F4}"/>
              </a:ext>
            </a:extLst>
          </p:cNvPr>
          <p:cNvSpPr>
            <a:spLocks noGrp="1"/>
          </p:cNvSpPr>
          <p:nvPr>
            <p:ph idx="1"/>
          </p:nvPr>
        </p:nvSpPr>
        <p:spPr>
          <a:xfrm>
            <a:off x="838200" y="1825625"/>
            <a:ext cx="4698534" cy="4351338"/>
          </a:xfrm>
        </p:spPr>
        <p:txBody>
          <a:bodyPr>
            <a:normAutofit fontScale="77500" lnSpcReduction="20000"/>
          </a:bodyPr>
          <a:lstStyle/>
          <a:p>
            <a:r>
              <a:rPr lang="en-US" dirty="0"/>
              <a:t>Your client does not have to be the main of the implementing .java file</a:t>
            </a:r>
          </a:p>
          <a:p>
            <a:endParaRPr lang="en-US" dirty="0"/>
          </a:p>
          <a:p>
            <a:r>
              <a:rPr lang="en-US" dirty="0"/>
              <a:t>Consider this example where a separate class file is produced to create a client called Flips, which uses the counter</a:t>
            </a:r>
          </a:p>
          <a:p>
            <a:endParaRPr lang="en-US" dirty="0"/>
          </a:p>
          <a:p>
            <a:r>
              <a:rPr lang="en-US" dirty="0"/>
              <a:t>Flips designer does not need to know how Counter stores its name or the count. </a:t>
            </a:r>
          </a:p>
          <a:p>
            <a:pPr lvl="1"/>
            <a:r>
              <a:rPr lang="en-US" dirty="0"/>
              <a:t>Only that it has means of creating the counter, incrementing its value, retrieving the tally, and printing the counter’s current state.</a:t>
            </a:r>
          </a:p>
        </p:txBody>
      </p:sp>
      <p:sp>
        <p:nvSpPr>
          <p:cNvPr id="4" name="Date Placeholder 3">
            <a:extLst>
              <a:ext uri="{FF2B5EF4-FFF2-40B4-BE49-F238E27FC236}">
                <a16:creationId xmlns:a16="http://schemas.microsoft.com/office/drawing/2014/main" id="{D792D224-D787-40A6-99FA-91FC6BBA55B3}"/>
              </a:ext>
            </a:extLst>
          </p:cNvPr>
          <p:cNvSpPr>
            <a:spLocks noGrp="1"/>
          </p:cNvSpPr>
          <p:nvPr>
            <p:ph type="dt" sz="half" idx="10"/>
          </p:nvPr>
        </p:nvSpPr>
        <p:spPr/>
        <p:txBody>
          <a:bodyPr/>
          <a:lstStyle/>
          <a:p>
            <a:r>
              <a:rPr lang="en-US"/>
              <a:t>CS 315</a:t>
            </a:r>
            <a:endParaRPr lang="en-US" dirty="0"/>
          </a:p>
        </p:txBody>
      </p:sp>
      <p:sp>
        <p:nvSpPr>
          <p:cNvPr id="5" name="Footer Placeholder 4">
            <a:extLst>
              <a:ext uri="{FF2B5EF4-FFF2-40B4-BE49-F238E27FC236}">
                <a16:creationId xmlns:a16="http://schemas.microsoft.com/office/drawing/2014/main" id="{25770831-0FD3-4BFC-B380-99D3D41E522A}"/>
              </a:ext>
            </a:extLst>
          </p:cNvPr>
          <p:cNvSpPr>
            <a:spLocks noGrp="1"/>
          </p:cNvSpPr>
          <p:nvPr>
            <p:ph type="ftr" sz="quarter" idx="11"/>
          </p:nvPr>
        </p:nvSpPr>
        <p:spPr/>
        <p:txBody>
          <a:bodyPr/>
          <a:lstStyle/>
          <a:p>
            <a:r>
              <a:rPr lang="en-US"/>
              <a:t>College of Engineering, Daytona Beach, FL</a:t>
            </a:r>
            <a:endParaRPr lang="en-US" dirty="0"/>
          </a:p>
        </p:txBody>
      </p:sp>
      <p:sp>
        <p:nvSpPr>
          <p:cNvPr id="6" name="Slide Number Placeholder 5">
            <a:extLst>
              <a:ext uri="{FF2B5EF4-FFF2-40B4-BE49-F238E27FC236}">
                <a16:creationId xmlns:a16="http://schemas.microsoft.com/office/drawing/2014/main" id="{42C545A5-F7E1-4A77-8D01-F8BFED4F7021}"/>
              </a:ext>
            </a:extLst>
          </p:cNvPr>
          <p:cNvSpPr>
            <a:spLocks noGrp="1"/>
          </p:cNvSpPr>
          <p:nvPr>
            <p:ph type="sldNum" sz="quarter" idx="12"/>
          </p:nvPr>
        </p:nvSpPr>
        <p:spPr/>
        <p:txBody>
          <a:bodyPr/>
          <a:lstStyle/>
          <a:p>
            <a:fld id="{895CAF52-15F3-4FB3-975B-0645D3D50BC3}" type="slidenum">
              <a:rPr lang="en-US" smtClean="0"/>
              <a:t>9</a:t>
            </a:fld>
            <a:endParaRPr lang="en-US" dirty="0"/>
          </a:p>
        </p:txBody>
      </p:sp>
      <p:pic>
        <p:nvPicPr>
          <p:cNvPr id="7" name="Content Placeholder 6">
            <a:extLst>
              <a:ext uri="{FF2B5EF4-FFF2-40B4-BE49-F238E27FC236}">
                <a16:creationId xmlns:a16="http://schemas.microsoft.com/office/drawing/2014/main" id="{417D7F41-4481-4DED-B1B2-A3606E3AA49A}"/>
              </a:ext>
            </a:extLst>
          </p:cNvPr>
          <p:cNvPicPr>
            <a:picLocks noChangeAspect="1"/>
          </p:cNvPicPr>
          <p:nvPr/>
        </p:nvPicPr>
        <p:blipFill rotWithShape="1">
          <a:blip r:embed="rId3"/>
          <a:srcRect b="47334"/>
          <a:stretch/>
        </p:blipFill>
        <p:spPr>
          <a:xfrm>
            <a:off x="5792766" y="3473326"/>
            <a:ext cx="6086669" cy="3359905"/>
          </a:xfrm>
          <a:prstGeom prst="rect">
            <a:avLst/>
          </a:prstGeom>
        </p:spPr>
      </p:pic>
      <p:pic>
        <p:nvPicPr>
          <p:cNvPr id="8" name="Content Placeholder 6">
            <a:extLst>
              <a:ext uri="{FF2B5EF4-FFF2-40B4-BE49-F238E27FC236}">
                <a16:creationId xmlns:a16="http://schemas.microsoft.com/office/drawing/2014/main" id="{09D96498-BD5C-C97A-3F56-2EFF8826397F}"/>
              </a:ext>
            </a:extLst>
          </p:cNvPr>
          <p:cNvPicPr>
            <a:picLocks noChangeAspect="1"/>
          </p:cNvPicPr>
          <p:nvPr/>
        </p:nvPicPr>
        <p:blipFill rotWithShape="1">
          <a:blip r:embed="rId3"/>
          <a:srcRect t="52523" r="40609"/>
          <a:stretch/>
        </p:blipFill>
        <p:spPr>
          <a:xfrm>
            <a:off x="5792766" y="355836"/>
            <a:ext cx="3614928" cy="3028838"/>
          </a:xfrm>
          <a:prstGeom prst="rect">
            <a:avLst/>
          </a:prstGeom>
        </p:spPr>
      </p:pic>
      <p:pic>
        <p:nvPicPr>
          <p:cNvPr id="9" name="Content Placeholder 6">
            <a:extLst>
              <a:ext uri="{FF2B5EF4-FFF2-40B4-BE49-F238E27FC236}">
                <a16:creationId xmlns:a16="http://schemas.microsoft.com/office/drawing/2014/main" id="{CE100155-7D8D-2E7F-920D-E687B9757805}"/>
              </a:ext>
            </a:extLst>
          </p:cNvPr>
          <p:cNvPicPr>
            <a:picLocks noChangeAspect="1"/>
          </p:cNvPicPr>
          <p:nvPr/>
        </p:nvPicPr>
        <p:blipFill rotWithShape="1">
          <a:blip r:embed="rId3"/>
          <a:srcRect l="58690" t="51854" b="27368"/>
          <a:stretch/>
        </p:blipFill>
        <p:spPr>
          <a:xfrm>
            <a:off x="9450450" y="1717344"/>
            <a:ext cx="2514413" cy="1325563"/>
          </a:xfrm>
          <a:prstGeom prst="rect">
            <a:avLst/>
          </a:prstGeom>
        </p:spPr>
      </p:pic>
    </p:spTree>
    <p:extLst>
      <p:ext uri="{BB962C8B-B14F-4D97-AF65-F5344CB8AC3E}">
        <p14:creationId xmlns:p14="http://schemas.microsoft.com/office/powerpoint/2010/main" val="15369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AeroSci">
  <a:themeElements>
    <a:clrScheme name="Custom 2">
      <a:dk1>
        <a:srgbClr val="000000"/>
      </a:dk1>
      <a:lt1>
        <a:srgbClr val="000000"/>
      </a:lt1>
      <a:dk2>
        <a:srgbClr val="000000"/>
      </a:dk2>
      <a:lt2>
        <a:srgbClr val="000000"/>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AeroSci" id="{3AA2A722-8F21-4C02-AC9B-D961C4197EB9}" vid="{5F6472C2-9942-464B-9611-9AB541BAB8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ThemeAeroSci</Template>
  <TotalTime>6859</TotalTime>
  <Words>2991</Words>
  <Application>Microsoft Office PowerPoint</Application>
  <PresentationFormat>Widescreen</PresentationFormat>
  <Paragraphs>297</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Symbol</vt:lpstr>
      <vt:lpstr>Times New Roman</vt:lpstr>
      <vt:lpstr>Wingdings</vt:lpstr>
      <vt:lpstr>ThemeAeroSci</vt:lpstr>
      <vt:lpstr>Abstract Data Types</vt:lpstr>
      <vt:lpstr>Object Oriented Programming</vt:lpstr>
      <vt:lpstr>Java Object Basics</vt:lpstr>
      <vt:lpstr>Defining ADT as Java Class</vt:lpstr>
      <vt:lpstr>Public, Private, Protected Table</vt:lpstr>
      <vt:lpstr>Practice 1</vt:lpstr>
      <vt:lpstr>Practice 2</vt:lpstr>
      <vt:lpstr>Class and Clients</vt:lpstr>
      <vt:lpstr>Example</vt:lpstr>
      <vt:lpstr>Inheritance</vt:lpstr>
      <vt:lpstr>Polymorphism</vt:lpstr>
      <vt:lpstr>Java References</vt:lpstr>
      <vt:lpstr>Example of memory and objects:</vt:lpstr>
      <vt:lpstr>Java References continued</vt:lpstr>
      <vt:lpstr>Mutability of ADTs</vt:lpstr>
    </vt:vector>
  </TitlesOfParts>
  <Company>ERAU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Macchiarella, Dan D</dc:creator>
  <cp:lastModifiedBy>Stansbury, Richard S.</cp:lastModifiedBy>
  <cp:revision>232</cp:revision>
  <dcterms:created xsi:type="dcterms:W3CDTF">2014-11-04T20:49:41Z</dcterms:created>
  <dcterms:modified xsi:type="dcterms:W3CDTF">2022-08-31T12:56:46Z</dcterms:modified>
</cp:coreProperties>
</file>