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7"/>
  </p:notesMasterIdLst>
  <p:sldIdLst>
    <p:sldId id="276" r:id="rId2"/>
    <p:sldId id="275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AF2B-1CA8-4678-AB09-C635EF8D253E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4A66-8BD4-4EFC-A5E5-873347D745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02" y="4"/>
            <a:ext cx="3726959" cy="8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2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8637"/>
            <a:ext cx="1051560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315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139"/>
            <a:ext cx="1051560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0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8666"/>
            <a:ext cx="1051560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Aeronautical Science, Daytona Beach, FL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2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9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457" y="128788"/>
            <a:ext cx="10236043" cy="605307"/>
          </a:xfrm>
        </p:spPr>
        <p:txBody>
          <a:bodyPr anchor="b"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24809"/>
            <a:ext cx="8563377" cy="614966"/>
          </a:xfrm>
        </p:spPr>
        <p:txBody>
          <a:bodyPr anchor="b"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College of Engineering, Daytona Beach, FL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6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7661856" cy="1073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 315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College of Engineering, Daytona Beach, FL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AF52-15F3-4FB3-975B-0645D3D50B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02" y="4"/>
            <a:ext cx="3726959" cy="8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ABE8-D42D-47B5-8A9E-9D3AD178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E3D9-003D-4648-A446-62F378F5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196715"/>
            <a:ext cx="11599334" cy="48569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structures and algorithms consume memory </a:t>
            </a:r>
          </a:p>
          <a:p>
            <a:pPr lvl="1"/>
            <a:r>
              <a:rPr lang="en-US" b="1" dirty="0"/>
              <a:t>Heap or main memory </a:t>
            </a:r>
            <a:r>
              <a:rPr lang="en-US" dirty="0"/>
              <a:t>– memory allocated for all stored objects</a:t>
            </a:r>
          </a:p>
          <a:p>
            <a:pPr lvl="1"/>
            <a:r>
              <a:rPr lang="en-US" b="1" dirty="0"/>
              <a:t>Program Stack memory </a:t>
            </a:r>
            <a:r>
              <a:rPr lang="en-US" dirty="0"/>
              <a:t>– local primitive variables and variables storing references</a:t>
            </a:r>
          </a:p>
          <a:p>
            <a:pPr lvl="1"/>
            <a:endParaRPr lang="en-US" dirty="0"/>
          </a:p>
          <a:p>
            <a:r>
              <a:rPr lang="en-US" dirty="0"/>
              <a:t>Two algorithms that solve the same problem are not guaranteed to have the same space complexity</a:t>
            </a:r>
          </a:p>
          <a:p>
            <a:pPr lvl="1"/>
            <a:r>
              <a:rPr lang="en-US" dirty="0"/>
              <a:t>Just like we do not guarantee that their runtimes would be the same.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Space complexity is also measured in terms of orders of growth</a:t>
            </a:r>
          </a:p>
          <a:p>
            <a:endParaRPr lang="en-US" dirty="0"/>
          </a:p>
          <a:p>
            <a:pPr lvl="1"/>
            <a:r>
              <a:rPr lang="en-US" dirty="0"/>
              <a:t>e.g. Our linked list would have an order of growth for space complexity of </a:t>
            </a:r>
            <a:r>
              <a:rPr lang="en-US" b="1" dirty="0"/>
              <a:t>~</a:t>
            </a:r>
            <a:r>
              <a:rPr lang="en-US" b="1" i="1" dirty="0"/>
              <a:t>N</a:t>
            </a:r>
            <a:r>
              <a:rPr lang="en-US" b="1" dirty="0"/>
              <a:t>.  </a:t>
            </a:r>
          </a:p>
          <a:p>
            <a:endParaRPr lang="en-US" dirty="0"/>
          </a:p>
          <a:p>
            <a:pPr lvl="1"/>
            <a:r>
              <a:rPr lang="en-US" dirty="0"/>
              <a:t>e.g. Search problems can be either in-place or not.  </a:t>
            </a:r>
          </a:p>
          <a:p>
            <a:pPr lvl="2"/>
            <a:r>
              <a:rPr lang="en-US" dirty="0"/>
              <a:t>In-place sorts such as bubble sort or quicksort, the data by copying between locations of an array, which is linear or </a:t>
            </a:r>
            <a:r>
              <a:rPr lang="en-US" b="1" dirty="0"/>
              <a:t>~</a:t>
            </a:r>
            <a:r>
              <a:rPr lang="en-US" b="1" i="1" dirty="0"/>
              <a:t>N</a:t>
            </a:r>
          </a:p>
          <a:p>
            <a:pPr lvl="2"/>
            <a:r>
              <a:rPr lang="en-US" i="1" dirty="0"/>
              <a:t>Out-of-place sorts such as merge sort require at its worst case at least </a:t>
            </a:r>
            <a:r>
              <a:rPr lang="en-US" b="1" i="1" dirty="0"/>
              <a:t>~2N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7576-2742-420D-A73D-47C387EF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315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193A-E531-4DB6-9978-4F729308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Engineering, Daytona Beach, FL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C305-E5D5-4DAD-9BE1-6DCE70BC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5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E40-1ABE-4A39-8617-396D3211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6310572" cy="633065"/>
          </a:xfrm>
        </p:spPr>
        <p:txBody>
          <a:bodyPr>
            <a:noAutofit/>
          </a:bodyPr>
          <a:lstStyle/>
          <a:p>
            <a:r>
              <a:rPr lang="en-US" sz="2400" dirty="0"/>
              <a:t>Data and data structures consume memory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43B29C-7544-4361-863D-285815CD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0149"/>
          <a:stretch/>
        </p:blipFill>
        <p:spPr>
          <a:xfrm>
            <a:off x="1683739" y="1319063"/>
            <a:ext cx="4412262" cy="18654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4E67-16AD-44DB-B556-EDDA876B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315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7E83-FED9-47FE-A12B-289D51AB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Engineering, Daytona Beach, FL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4340-0960-4E57-AB27-80F19F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2EE1B-01D4-4E78-BDD7-65C2855E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" y="978640"/>
            <a:ext cx="1134065" cy="2114937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EB136B4E-6E79-288D-612F-CE24DF00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78" b="56860"/>
          <a:stretch/>
        </p:blipFill>
        <p:spPr>
          <a:xfrm>
            <a:off x="1683739" y="3272465"/>
            <a:ext cx="4412261" cy="2326889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8D3175DE-8ADA-6807-F799-FE0798BC9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53" b="32885"/>
          <a:stretch/>
        </p:blipFill>
        <p:spPr>
          <a:xfrm>
            <a:off x="6941539" y="857581"/>
            <a:ext cx="4412260" cy="2326888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F8FFEC28-D27C-76AA-AF15-D22546A0B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29"/>
          <a:stretch/>
        </p:blipFill>
        <p:spPr>
          <a:xfrm>
            <a:off x="6941539" y="3272465"/>
            <a:ext cx="4412261" cy="31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E40-1ABE-4A39-8617-396D3211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6310572" cy="633065"/>
          </a:xfrm>
        </p:spPr>
        <p:txBody>
          <a:bodyPr>
            <a:noAutofit/>
          </a:bodyPr>
          <a:lstStyle/>
          <a:p>
            <a:r>
              <a:rPr lang="en-US" sz="2400" dirty="0"/>
              <a:t>Data and data structures consume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4E67-16AD-44DB-B556-EDDA876B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315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7E83-FED9-47FE-A12B-289D51AB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Engineering, Daytona Beach, FL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4340-0960-4E57-AB27-80F19F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2EE1B-01D4-4E78-BDD7-65C2855E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" y="978640"/>
            <a:ext cx="1134065" cy="2114937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567ADC8-E8E2-4C08-A7AC-3A2CB5AF8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02" b="69745"/>
          <a:stretch/>
        </p:blipFill>
        <p:spPr>
          <a:xfrm>
            <a:off x="1639791" y="993202"/>
            <a:ext cx="2591128" cy="2401581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59538FAB-92F5-4D80-F80D-D5B393025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51" r="22564" b="67911"/>
          <a:stretch/>
        </p:blipFill>
        <p:spPr>
          <a:xfrm>
            <a:off x="1767978" y="3483960"/>
            <a:ext cx="2398809" cy="2648778"/>
          </a:xfrm>
          <a:prstGeom prst="rect">
            <a:avLst/>
          </a:prstGeom>
        </p:spPr>
      </p:pic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7BB203BF-712A-C2DD-1635-5F740F9C1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3420" r="54155" b="4087"/>
          <a:stretch/>
        </p:blipFill>
        <p:spPr>
          <a:xfrm>
            <a:off x="4913258" y="1151308"/>
            <a:ext cx="3047825" cy="500165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B5E918-BFF2-0BFA-ABA0-C9B1FD5C9DEA}"/>
              </a:ext>
            </a:extLst>
          </p:cNvPr>
          <p:cNvGrpSpPr/>
          <p:nvPr/>
        </p:nvGrpSpPr>
        <p:grpSpPr>
          <a:xfrm>
            <a:off x="8767205" y="1151309"/>
            <a:ext cx="3144087" cy="5104212"/>
            <a:chOff x="7255379" y="1623702"/>
            <a:chExt cx="2387072" cy="4042159"/>
          </a:xfrm>
        </p:grpSpPr>
        <p:pic>
          <p:nvPicPr>
            <p:cNvPr id="12" name="Content Placeholder 9">
              <a:extLst>
                <a:ext uri="{FF2B5EF4-FFF2-40B4-BE49-F238E27FC236}">
                  <a16:creationId xmlns:a16="http://schemas.microsoft.com/office/drawing/2014/main" id="{7DABF511-CCF3-CC73-A5FC-DA51E21CB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882" t="19420" b="3086"/>
            <a:stretch/>
          </p:blipFill>
          <p:spPr>
            <a:xfrm>
              <a:off x="7259330" y="1632246"/>
              <a:ext cx="2383121" cy="403361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F47C80-AEE9-2C10-C909-5BEA8CE110A2}"/>
                </a:ext>
              </a:extLst>
            </p:cNvPr>
            <p:cNvSpPr/>
            <p:nvPr/>
          </p:nvSpPr>
          <p:spPr>
            <a:xfrm>
              <a:off x="7255379" y="1623702"/>
              <a:ext cx="1421505" cy="65834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15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E40-1ABE-4A39-8617-396D3211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6310572" cy="633065"/>
          </a:xfrm>
        </p:spPr>
        <p:txBody>
          <a:bodyPr>
            <a:noAutofit/>
          </a:bodyPr>
          <a:lstStyle/>
          <a:p>
            <a:r>
              <a:rPr lang="en-US" sz="2400" dirty="0"/>
              <a:t>Data and data structures consume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4E67-16AD-44DB-B556-EDDA876B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315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7E83-FED9-47FE-A12B-289D51AB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Engineering, Daytona Beach, FL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4340-0960-4E57-AB27-80F19F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2EE1B-01D4-4E78-BDD7-65C2855E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" y="978640"/>
            <a:ext cx="1134065" cy="2114937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10E9867E-2735-4B14-9929-B501D0D9E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170"/>
          <a:stretch/>
        </p:blipFill>
        <p:spPr>
          <a:xfrm>
            <a:off x="2488710" y="1042586"/>
            <a:ext cx="4146315" cy="2450360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3F76C867-F207-9EDF-77EC-2F28C6E32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30"/>
          <a:stretch/>
        </p:blipFill>
        <p:spPr>
          <a:xfrm>
            <a:off x="7779839" y="1042586"/>
            <a:ext cx="3573961" cy="52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E40-1ABE-4A39-8617-396D3211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1"/>
            <a:ext cx="6310572" cy="633065"/>
          </a:xfrm>
        </p:spPr>
        <p:txBody>
          <a:bodyPr>
            <a:noAutofit/>
          </a:bodyPr>
          <a:lstStyle/>
          <a:p>
            <a:r>
              <a:rPr lang="en-US" sz="2400" dirty="0"/>
              <a:t>Data and data structures consume memory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43B29C-7544-4361-863D-285815CD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665" y="978641"/>
            <a:ext cx="2474534" cy="52701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4E67-16AD-44DB-B556-EDDA876B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315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7E83-FED9-47FE-A12B-289D51AB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College of Engineering, Daytona Beach, FL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4340-0960-4E57-AB27-80F19F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52-15F3-4FB3-975B-0645D3D50BC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2EE1B-01D4-4E78-BDD7-65C2855E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" y="978640"/>
            <a:ext cx="1134065" cy="2114937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567ADC8-E8E2-4C08-A7AC-3A2CB5AF8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53" y="1011186"/>
            <a:ext cx="4323633" cy="5205046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10E9867E-2735-4B14-9929-B501D0D9E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140" y="1085662"/>
            <a:ext cx="1851660" cy="37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83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eroSci">
  <a:themeElements>
    <a:clrScheme name="Custom 2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eroSci" id="{3AA2A722-8F21-4C02-AC9B-D961C4197EB9}" vid="{5F6472C2-9942-464B-9611-9AB541BAB8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ThemeAeroSci</Template>
  <TotalTime>5093</TotalTime>
  <Words>225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ThemeAeroSci</vt:lpstr>
      <vt:lpstr>Space Complexity</vt:lpstr>
      <vt:lpstr>Data and data structures consume memory</vt:lpstr>
      <vt:lpstr>Data and data structures consume memory</vt:lpstr>
      <vt:lpstr>Data and data structures consume memory</vt:lpstr>
      <vt:lpstr>Data and data structures consume memory</vt:lpstr>
    </vt:vector>
  </TitlesOfParts>
  <Company>ERAU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Macchiarella, Dan D</dc:creator>
  <cp:lastModifiedBy>Stansbury, Richard S.</cp:lastModifiedBy>
  <cp:revision>212</cp:revision>
  <dcterms:created xsi:type="dcterms:W3CDTF">2014-11-04T20:49:41Z</dcterms:created>
  <dcterms:modified xsi:type="dcterms:W3CDTF">2022-10-03T18:36:21Z</dcterms:modified>
</cp:coreProperties>
</file>